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8"/>
  </p:notesMasterIdLst>
  <p:handoutMasterIdLst>
    <p:handoutMasterId r:id="rId129"/>
  </p:handoutMasterIdLst>
  <p:sldIdLst>
    <p:sldId id="256" r:id="rId2"/>
    <p:sldId id="522" r:id="rId3"/>
    <p:sldId id="427" r:id="rId4"/>
    <p:sldId id="527" r:id="rId5"/>
    <p:sldId id="528" r:id="rId6"/>
    <p:sldId id="529" r:id="rId7"/>
    <p:sldId id="530" r:id="rId8"/>
    <p:sldId id="531" r:id="rId9"/>
    <p:sldId id="532" r:id="rId10"/>
    <p:sldId id="533" r:id="rId11"/>
    <p:sldId id="535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53" r:id="rId30"/>
    <p:sldId id="557" r:id="rId31"/>
    <p:sldId id="554" r:id="rId32"/>
    <p:sldId id="556" r:id="rId33"/>
    <p:sldId id="558" r:id="rId34"/>
    <p:sldId id="559" r:id="rId35"/>
    <p:sldId id="560" r:id="rId36"/>
    <p:sldId id="561" r:id="rId37"/>
    <p:sldId id="562" r:id="rId38"/>
    <p:sldId id="563" r:id="rId39"/>
    <p:sldId id="564" r:id="rId40"/>
    <p:sldId id="566" r:id="rId41"/>
    <p:sldId id="567" r:id="rId42"/>
    <p:sldId id="565" r:id="rId43"/>
    <p:sldId id="568" r:id="rId44"/>
    <p:sldId id="569" r:id="rId45"/>
    <p:sldId id="570" r:id="rId46"/>
    <p:sldId id="571" r:id="rId47"/>
    <p:sldId id="572" r:id="rId48"/>
    <p:sldId id="573" r:id="rId49"/>
    <p:sldId id="574" r:id="rId50"/>
    <p:sldId id="575" r:id="rId51"/>
    <p:sldId id="576" r:id="rId52"/>
    <p:sldId id="577" r:id="rId53"/>
    <p:sldId id="578" r:id="rId54"/>
    <p:sldId id="579" r:id="rId55"/>
    <p:sldId id="580" r:id="rId56"/>
    <p:sldId id="581" r:id="rId57"/>
    <p:sldId id="582" r:id="rId58"/>
    <p:sldId id="583" r:id="rId59"/>
    <p:sldId id="584" r:id="rId60"/>
    <p:sldId id="585" r:id="rId61"/>
    <p:sldId id="586" r:id="rId62"/>
    <p:sldId id="587" r:id="rId63"/>
    <p:sldId id="588" r:id="rId64"/>
    <p:sldId id="589" r:id="rId65"/>
    <p:sldId id="590" r:id="rId66"/>
    <p:sldId id="591" r:id="rId67"/>
    <p:sldId id="592" r:id="rId68"/>
    <p:sldId id="593" r:id="rId69"/>
    <p:sldId id="594" r:id="rId70"/>
    <p:sldId id="595" r:id="rId71"/>
    <p:sldId id="596" r:id="rId72"/>
    <p:sldId id="597" r:id="rId73"/>
    <p:sldId id="598" r:id="rId74"/>
    <p:sldId id="599" r:id="rId75"/>
    <p:sldId id="604" r:id="rId76"/>
    <p:sldId id="648" r:id="rId77"/>
    <p:sldId id="645" r:id="rId78"/>
    <p:sldId id="649" r:id="rId79"/>
    <p:sldId id="650" r:id="rId80"/>
    <p:sldId id="603" r:id="rId81"/>
    <p:sldId id="605" r:id="rId82"/>
    <p:sldId id="606" r:id="rId83"/>
    <p:sldId id="607" r:id="rId84"/>
    <p:sldId id="608" r:id="rId85"/>
    <p:sldId id="609" r:id="rId86"/>
    <p:sldId id="610" r:id="rId87"/>
    <p:sldId id="611" r:id="rId88"/>
    <p:sldId id="612" r:id="rId89"/>
    <p:sldId id="613" r:id="rId90"/>
    <p:sldId id="614" r:id="rId91"/>
    <p:sldId id="615" r:id="rId92"/>
    <p:sldId id="616" r:id="rId93"/>
    <p:sldId id="617" r:id="rId94"/>
    <p:sldId id="618" r:id="rId95"/>
    <p:sldId id="626" r:id="rId96"/>
    <p:sldId id="627" r:id="rId97"/>
    <p:sldId id="628" r:id="rId98"/>
    <p:sldId id="629" r:id="rId99"/>
    <p:sldId id="630" r:id="rId100"/>
    <p:sldId id="631" r:id="rId101"/>
    <p:sldId id="632" r:id="rId102"/>
    <p:sldId id="633" r:id="rId103"/>
    <p:sldId id="634" r:id="rId104"/>
    <p:sldId id="635" r:id="rId105"/>
    <p:sldId id="636" r:id="rId106"/>
    <p:sldId id="637" r:id="rId107"/>
    <p:sldId id="638" r:id="rId108"/>
    <p:sldId id="639" r:id="rId109"/>
    <p:sldId id="640" r:id="rId110"/>
    <p:sldId id="641" r:id="rId111"/>
    <p:sldId id="642" r:id="rId112"/>
    <p:sldId id="643" r:id="rId113"/>
    <p:sldId id="644" r:id="rId114"/>
    <p:sldId id="498" r:id="rId115"/>
    <p:sldId id="520" r:id="rId116"/>
    <p:sldId id="521" r:id="rId117"/>
    <p:sldId id="523" r:id="rId118"/>
    <p:sldId id="510" r:id="rId119"/>
    <p:sldId id="512" r:id="rId120"/>
    <p:sldId id="526" r:id="rId121"/>
    <p:sldId id="507" r:id="rId122"/>
    <p:sldId id="525" r:id="rId123"/>
    <p:sldId id="503" r:id="rId124"/>
    <p:sldId id="504" r:id="rId125"/>
    <p:sldId id="505" r:id="rId126"/>
    <p:sldId id="411" r:id="rId1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142"/>
    </p:cViewPr>
  </p:sorter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Tugas/Kuis</c:v>
                </c:pt>
                <c:pt idx="1">
                  <c:v>Proyek/UAS</c:v>
                </c:pt>
                <c:pt idx="2">
                  <c:v>Praktikum</c:v>
                </c:pt>
                <c:pt idx="3">
                  <c:v>UTS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0.15</c:v>
                </c:pt>
                <c:pt idx="1">
                  <c:v>0.3</c:v>
                </c:pt>
                <c:pt idx="2">
                  <c:v>0.3</c:v>
                </c:pt>
                <c:pt idx="3">
                  <c:v>0.25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1" dirty="0" smtClean="0">
              <a:latin typeface="Agency FB" panose="020B0503020202020204" pitchFamily="34" charset="0"/>
            </a:rPr>
            <a:t>Overview SMBD– Entity Diagram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solidFill>
          <a:srgbClr val="FFFF00"/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dirty="0" err="1" smtClean="0">
              <a:latin typeface="Agency FB" panose="020B0503020202020204" pitchFamily="34" charset="0"/>
            </a:rPr>
            <a:t>Tipe</a:t>
          </a:r>
          <a:r>
            <a:rPr lang="id-ID" sz="2400" dirty="0" smtClean="0">
              <a:latin typeface="Agency FB" panose="020B0503020202020204" pitchFamily="34" charset="0"/>
            </a:rPr>
            <a:t> &amp; Model</a:t>
          </a:r>
          <a:r>
            <a:rPr lang="en-US" sz="2400" dirty="0" smtClean="0">
              <a:latin typeface="Agency FB" panose="020B0503020202020204" pitchFamily="34" charset="0"/>
            </a:rPr>
            <a:t> Data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Review DML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Function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Perulangan dan Keputusan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solidFill>
          <a:srgbClr val="FFFF00"/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Review DDL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View dan User Authorisation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Transactional SQL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8901CFF-1299-4CAA-8206-6582A3931566}" type="presOf" srcId="{B25A0330-CFB6-49EA-BDC4-F8BB8BC10869}" destId="{D27F1C2B-8031-40D9-9358-BFC0F3063FA8}" srcOrd="0" destOrd="0" presId="urn:microsoft.com/office/officeart/2005/8/layout/vList2"/>
    <dgm:cxn modelId="{5B3216DD-3EC7-4AB0-9832-02F1F8E48922}" type="presOf" srcId="{3687D782-6124-45EA-9A91-EB21C2D52BF0}" destId="{EBF2DBB0-09AC-46B7-9297-8EC140618313}" srcOrd="0" destOrd="0" presId="urn:microsoft.com/office/officeart/2005/8/layout/vList2"/>
    <dgm:cxn modelId="{215A83CB-63C0-415A-ADE8-2887DA94BFAF}" type="presOf" srcId="{20C80331-3DF2-434B-B8AC-7634E5807512}" destId="{9498D6D7-D1DE-4880-A122-141F0CC4C4C8}" srcOrd="0" destOrd="0" presId="urn:microsoft.com/office/officeart/2005/8/layout/vList2"/>
    <dgm:cxn modelId="{1CB92142-64F4-403D-BF70-4A09453B576A}" type="presOf" srcId="{B50812C8-80F2-490C-9037-0BD38C7BFB0D}" destId="{56822E35-C193-43A7-8AA0-3E3F8B75E6AF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5DE55F97-FCEF-4EF7-B10C-BE4E7E688CE8}" type="presOf" srcId="{88AED1D3-3D1E-45AE-88E7-C32E5BB7C192}" destId="{AD907E54-1AAF-42A9-B5AD-B0BFC7405B10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FDCF459F-1F57-4714-8A9E-C50E8BCA8DA7}" type="presOf" srcId="{AF33AACA-520F-4C78-A492-459906460AB8}" destId="{2B0E2AB5-C119-4743-96E1-6DE15C2A42E9}" srcOrd="0" destOrd="0" presId="urn:microsoft.com/office/officeart/2005/8/layout/vList2"/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B0211CD5-C09D-43B5-8DA2-550B0938653F}" type="presOf" srcId="{CB240EB0-B7E3-4313-8BE6-86A373066FC0}" destId="{E6B7A12E-D792-4506-9B2A-818D9EC2E909}" srcOrd="0" destOrd="0" presId="urn:microsoft.com/office/officeart/2005/8/layout/vList2"/>
    <dgm:cxn modelId="{C50C4B33-78F1-4654-BCA1-97D799F1FAFE}" type="presOf" srcId="{8358F112-1D6F-44C5-AF73-A5EEB7AA45FA}" destId="{FA152123-58CE-48F0-AD32-399CCFB0B709}" srcOrd="0" destOrd="0" presId="urn:microsoft.com/office/officeart/2005/8/layout/vList2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B2605EF2-C9E3-4868-96E3-248A697AF15D}" type="presOf" srcId="{3E0CF4D4-198B-4AFE-88D2-8E46B21E88EE}" destId="{086980F9-6F38-4459-8BC9-85C438D0D44C}" srcOrd="0" destOrd="0" presId="urn:microsoft.com/office/officeart/2005/8/layout/vList2"/>
    <dgm:cxn modelId="{B4A20815-4326-48DB-BFBA-A060165688FD}" type="presParOf" srcId="{FA152123-58CE-48F0-AD32-399CCFB0B709}" destId="{086980F9-6F38-4459-8BC9-85C438D0D44C}" srcOrd="0" destOrd="0" presId="urn:microsoft.com/office/officeart/2005/8/layout/vList2"/>
    <dgm:cxn modelId="{610E97B7-08B8-4300-8745-1314A8CCB2F4}" type="presParOf" srcId="{FA152123-58CE-48F0-AD32-399CCFB0B709}" destId="{224F8B66-69B6-4446-9591-30132FBD91B7}" srcOrd="1" destOrd="0" presId="urn:microsoft.com/office/officeart/2005/8/layout/vList2"/>
    <dgm:cxn modelId="{EAF68E38-26D5-42F7-A659-4963C03E67CD}" type="presParOf" srcId="{FA152123-58CE-48F0-AD32-399CCFB0B709}" destId="{2B0E2AB5-C119-4743-96E1-6DE15C2A42E9}" srcOrd="2" destOrd="0" presId="urn:microsoft.com/office/officeart/2005/8/layout/vList2"/>
    <dgm:cxn modelId="{37A1D3E0-5EEE-461E-8217-9BE87706A880}" type="presParOf" srcId="{FA152123-58CE-48F0-AD32-399CCFB0B709}" destId="{C67334F9-8461-4DE6-9FA9-F5C3B9C4B1FF}" srcOrd="3" destOrd="0" presId="urn:microsoft.com/office/officeart/2005/8/layout/vList2"/>
    <dgm:cxn modelId="{000533B3-56CD-4585-929C-CD9F1A4D5DFB}" type="presParOf" srcId="{FA152123-58CE-48F0-AD32-399CCFB0B709}" destId="{EBF2DBB0-09AC-46B7-9297-8EC140618313}" srcOrd="4" destOrd="0" presId="urn:microsoft.com/office/officeart/2005/8/layout/vList2"/>
    <dgm:cxn modelId="{F193E4D4-5C6F-4DC2-9656-5D9C865B324A}" type="presParOf" srcId="{FA152123-58CE-48F0-AD32-399CCFB0B709}" destId="{FB1C185E-CAB2-4C95-AF25-F3F9A8C7B33A}" srcOrd="5" destOrd="0" presId="urn:microsoft.com/office/officeart/2005/8/layout/vList2"/>
    <dgm:cxn modelId="{F725E218-9D7B-4A08-8267-317DBAB5FFEA}" type="presParOf" srcId="{FA152123-58CE-48F0-AD32-399CCFB0B709}" destId="{E6B7A12E-D792-4506-9B2A-818D9EC2E909}" srcOrd="6" destOrd="0" presId="urn:microsoft.com/office/officeart/2005/8/layout/vList2"/>
    <dgm:cxn modelId="{5F79FE45-5C29-419E-90CF-6167E431AA4B}" type="presParOf" srcId="{FA152123-58CE-48F0-AD32-399CCFB0B709}" destId="{0EB01F03-3097-4A9C-AE2B-3E53A59D9AAA}" srcOrd="7" destOrd="0" presId="urn:microsoft.com/office/officeart/2005/8/layout/vList2"/>
    <dgm:cxn modelId="{39140D42-0F7B-47C7-A380-AC3F46200563}" type="presParOf" srcId="{FA152123-58CE-48F0-AD32-399CCFB0B709}" destId="{9498D6D7-D1DE-4880-A122-141F0CC4C4C8}" srcOrd="8" destOrd="0" presId="urn:microsoft.com/office/officeart/2005/8/layout/vList2"/>
    <dgm:cxn modelId="{01876486-F7DE-45E6-B889-15045BD61D60}" type="presParOf" srcId="{FA152123-58CE-48F0-AD32-399CCFB0B709}" destId="{5D07B7CB-CC6D-470B-A290-F73F830AFF10}" srcOrd="9" destOrd="0" presId="urn:microsoft.com/office/officeart/2005/8/layout/vList2"/>
    <dgm:cxn modelId="{941694E2-52B5-4947-A6F8-9D0A0B0402F0}" type="presParOf" srcId="{FA152123-58CE-48F0-AD32-399CCFB0B709}" destId="{D27F1C2B-8031-40D9-9358-BFC0F3063FA8}" srcOrd="10" destOrd="0" presId="urn:microsoft.com/office/officeart/2005/8/layout/vList2"/>
    <dgm:cxn modelId="{BA22905A-C3BD-46D1-B36C-7635E4B378CD}" type="presParOf" srcId="{FA152123-58CE-48F0-AD32-399CCFB0B709}" destId="{223A945E-3A54-4E8B-86BF-D24E00BBAEF9}" srcOrd="11" destOrd="0" presId="urn:microsoft.com/office/officeart/2005/8/layout/vList2"/>
    <dgm:cxn modelId="{2E1F37E8-6CCC-4A32-9BFC-287B8BB86B75}" type="presParOf" srcId="{FA152123-58CE-48F0-AD32-399CCFB0B709}" destId="{AD907E54-1AAF-42A9-B5AD-B0BFC7405B10}" srcOrd="12" destOrd="0" presId="urn:microsoft.com/office/officeart/2005/8/layout/vList2"/>
    <dgm:cxn modelId="{DA4CAA56-B206-446B-9E59-20706E16D505}" type="presParOf" srcId="{FA152123-58CE-48F0-AD32-399CCFB0B709}" destId="{E9C150B1-583C-4593-B4E5-9929074DC241}" srcOrd="13" destOrd="0" presId="urn:microsoft.com/office/officeart/2005/8/layout/vList2"/>
    <dgm:cxn modelId="{90BA93B7-9532-419E-9373-18A21841B1F0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2. </a:t>
          </a:r>
          <a:r>
            <a:rPr lang="en-US" sz="2800" dirty="0" smtClean="0">
              <a:latin typeface="Agency FB" panose="020B0503020202020204" pitchFamily="34" charset="0"/>
            </a:rPr>
            <a:t>Embedded SQL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</a:t>
          </a:r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. </a:t>
          </a:r>
          <a:r>
            <a:rPr lang="id-ID" sz="2800" b="0" dirty="0" smtClean="0">
              <a:latin typeface="Agency FB" panose="020B0503020202020204" pitchFamily="34" charset="0"/>
            </a:rPr>
            <a:t>Stored Procedure 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4</a:t>
          </a:r>
          <a:r>
            <a:rPr lang="en-US" sz="2800" b="1" dirty="0" smtClean="0">
              <a:latin typeface="Agency FB" panose="020B0503020202020204" pitchFamily="34" charset="0"/>
            </a:rPr>
            <a:t>.</a:t>
          </a:r>
          <a:r>
            <a:rPr lang="en-US" sz="2800" b="0" dirty="0" smtClean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dirty="0" smtClean="0">
              <a:latin typeface="Agency FB" panose="020B0503020202020204" pitchFamily="34" charset="0"/>
            </a:rPr>
            <a:t>Basis Data NoSQL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642BE8AD-2944-4B42-9366-123356C46E61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dirty="0" smtClean="0">
              <a:latin typeface="Agency FB" panose="020B0503020202020204" pitchFamily="34" charset="0"/>
            </a:rPr>
            <a:t>System Catalog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698DF715-EAA8-4E1F-AE30-F8F231CAD6D5}" type="parTrans" cxnId="{1B57B739-F2BC-41CA-8441-AFC5F1B31F5B}">
      <dgm:prSet/>
      <dgm:spPr/>
      <dgm:t>
        <a:bodyPr/>
        <a:lstStyle/>
        <a:p>
          <a:endParaRPr lang="id-ID"/>
        </a:p>
      </dgm:t>
    </dgm:pt>
    <dgm:pt modelId="{520053A4-94E8-4AC6-8393-9B61D35B62BB}" type="sibTrans" cxnId="{1B57B739-F2BC-41CA-8441-AFC5F1B31F5B}">
      <dgm:prSet/>
      <dgm:spPr/>
      <dgm:t>
        <a:bodyPr/>
        <a:lstStyle/>
        <a:p>
          <a:endParaRPr lang="id-ID"/>
        </a:p>
      </dgm:t>
    </dgm:pt>
    <dgm:pt modelId="{2CC30F71-B98F-486D-8873-6944B4625B26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09. </a:t>
          </a:r>
          <a:r>
            <a:rPr lang="id-ID" sz="2800" b="0" dirty="0" smtClean="0">
              <a:latin typeface="Agency FB" panose="020B0503020202020204" pitchFamily="34" charset="0"/>
            </a:rPr>
            <a:t>Trigger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4717EC3-D2FC-4676-BA1B-4CB4ABF63DE8}" type="parTrans" cxnId="{436E64EB-1DF1-4B26-B510-81E95C0A9E70}">
      <dgm:prSet/>
      <dgm:spPr/>
      <dgm:t>
        <a:bodyPr/>
        <a:lstStyle/>
        <a:p>
          <a:endParaRPr lang="id-ID"/>
        </a:p>
      </dgm:t>
    </dgm:pt>
    <dgm:pt modelId="{66F03BC1-F27D-4747-BB9E-C43A7768C829}" type="sibTrans" cxnId="{436E64EB-1DF1-4B26-B510-81E95C0A9E7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E57778C-26DF-488F-8785-504B257AD008}" type="pres">
      <dgm:prSet presAssocID="{2CC30F71-B98F-486D-8873-6944B4625B2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0EF647-8F45-4905-95EA-BA3D7B56CA4A}" type="pres">
      <dgm:prSet presAssocID="{66F03BC1-F27D-4747-BB9E-C43A7768C829}" presName="spacer" presStyleCnt="0"/>
      <dgm:spPr/>
    </dgm:pt>
    <dgm:pt modelId="{6F268465-018D-415F-9342-5F99EA4F989A}" type="pres">
      <dgm:prSet presAssocID="{A8758CBD-2F5C-468E-AF8A-A294A393DC9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DDCCFEBC-C980-4FF8-9280-936607572721}" type="pres">
      <dgm:prSet presAssocID="{642BE8AD-2944-4B42-9366-123356C46E6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D4A806F-47C2-4ADC-8458-911CF07AF02F}" type="pres">
      <dgm:prSet presAssocID="{520053A4-94E8-4AC6-8393-9B61D35B62BB}" presName="spacer" presStyleCnt="0"/>
      <dgm:spPr/>
    </dgm:pt>
    <dgm:pt modelId="{AADA161B-0E44-4493-B862-AA188302F13F}" type="pres">
      <dgm:prSet presAssocID="{0C7B9932-39A1-47F9-9D81-48F5FB31E47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700EA0F-EFF4-48CD-9D0F-A9E8254D03F8}" type="pres">
      <dgm:prSet presAssocID="{CDE3748E-2FDD-4A34-BF21-B1E61CFB072E}" presName="spacer" presStyleCnt="0"/>
      <dgm:spPr/>
    </dgm:pt>
    <dgm:pt modelId="{6D91ED1E-1C01-4CEA-BA64-500F855B3639}" type="pres">
      <dgm:prSet presAssocID="{58A7C433-FDDE-421D-AB06-F6CAC1ABBA2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1812D08-E42C-4F19-A3EB-A54F9433A565}" type="presOf" srcId="{642BE8AD-2944-4B42-9366-123356C46E61}" destId="{DDCCFEBC-C980-4FF8-9280-936607572721}" srcOrd="0" destOrd="0" presId="urn:microsoft.com/office/officeart/2005/8/layout/vList2"/>
    <dgm:cxn modelId="{C0627DBE-71DF-4D66-9DAD-98EC11E340FD}" type="presOf" srcId="{8358F112-1D6F-44C5-AF73-A5EEB7AA45FA}" destId="{FA152123-58CE-48F0-AD32-399CCFB0B709}" srcOrd="0" destOrd="0" presId="urn:microsoft.com/office/officeart/2005/8/layout/vList2"/>
    <dgm:cxn modelId="{EE5B531F-E398-4EF9-B3AD-626603AA00FF}" type="presOf" srcId="{8A0FA7A2-209D-4133-811E-E74489CEC298}" destId="{BDCDCFE5-C63B-426B-8D16-4C2EF5169E39}" srcOrd="0" destOrd="0" presId="urn:microsoft.com/office/officeart/2005/8/layout/vList2"/>
    <dgm:cxn modelId="{562A4640-4A45-4DD6-817F-DE17698E3633}" srcId="{8358F112-1D6F-44C5-AF73-A5EEB7AA45FA}" destId="{58A7C433-FDDE-421D-AB06-F6CAC1ABBA2F}" srcOrd="5" destOrd="0" parTransId="{327E8E02-A54A-4312-BF33-FF265C068203}" sibTransId="{5D963E43-9AAD-4ED3-B198-6B7C39B8C341}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3ACA0BD9-07C8-4657-989E-170651E56254}" srcId="{8358F112-1D6F-44C5-AF73-A5EEB7AA45FA}" destId="{A8758CBD-2F5C-468E-AF8A-A294A393DC9D}" srcOrd="1" destOrd="0" parTransId="{7363FA1B-B195-4A36-98E5-18FF6337C761}" sibTransId="{CC9C24DF-BDC6-4E28-9B28-656BA0414C0A}"/>
    <dgm:cxn modelId="{436E64EB-1DF1-4B26-B510-81E95C0A9E70}" srcId="{8358F112-1D6F-44C5-AF73-A5EEB7AA45FA}" destId="{2CC30F71-B98F-486D-8873-6944B4625B26}" srcOrd="0" destOrd="0" parTransId="{D4717EC3-D2FC-4676-BA1B-4CB4ABF63DE8}" sibTransId="{66F03BC1-F27D-4747-BB9E-C43A7768C829}"/>
    <dgm:cxn modelId="{B9A44580-8817-47DF-BF76-B860660D20B7}" type="presOf" srcId="{58A7C433-FDDE-421D-AB06-F6CAC1ABBA2F}" destId="{6D91ED1E-1C01-4CEA-BA64-500F855B3639}" srcOrd="0" destOrd="0" presId="urn:microsoft.com/office/officeart/2005/8/layout/vList2"/>
    <dgm:cxn modelId="{24EE2FE7-360B-44EB-AAB0-FCB29BD701DF}" type="presOf" srcId="{2CC30F71-B98F-486D-8873-6944B4625B26}" destId="{AE57778C-26DF-488F-8785-504B257AD008}" srcOrd="0" destOrd="0" presId="urn:microsoft.com/office/officeart/2005/8/layout/vList2"/>
    <dgm:cxn modelId="{C1FB15BA-0572-4739-B268-2C3734120A75}" srcId="{8358F112-1D6F-44C5-AF73-A5EEB7AA45FA}" destId="{0C7B9932-39A1-47F9-9D81-48F5FB31E47A}" srcOrd="3" destOrd="0" parTransId="{D8421E35-5FBC-423C-A6D2-16363CA910C8}" sibTransId="{042BEBE6-60AA-414D-A745-1DED3A6F379E}"/>
    <dgm:cxn modelId="{1B57B739-F2BC-41CA-8441-AFC5F1B31F5B}" srcId="{8358F112-1D6F-44C5-AF73-A5EEB7AA45FA}" destId="{642BE8AD-2944-4B42-9366-123356C46E61}" srcOrd="2" destOrd="0" parTransId="{698DF715-EAA8-4E1F-AE30-F8F231CAD6D5}" sibTransId="{520053A4-94E8-4AC6-8393-9B61D35B62BB}"/>
    <dgm:cxn modelId="{15C3B151-699A-47EF-BE1E-75FC30D76FEA}" type="presOf" srcId="{0C7B9932-39A1-47F9-9D81-48F5FB31E47A}" destId="{AADA161B-0E44-4493-B862-AA188302F13F}" srcOrd="0" destOrd="0" presId="urn:microsoft.com/office/officeart/2005/8/layout/vList2"/>
    <dgm:cxn modelId="{E205F9DA-5DAF-4506-9636-B15B5B9901EB}" type="presOf" srcId="{A8758CBD-2F5C-468E-AF8A-A294A393DC9D}" destId="{6F268465-018D-415F-9342-5F99EA4F989A}" srcOrd="0" destOrd="0" presId="urn:microsoft.com/office/officeart/2005/8/layout/vList2"/>
    <dgm:cxn modelId="{2E7BB7DC-0B0E-4AC8-A855-9F4E9B82F2B5}" type="presParOf" srcId="{FA152123-58CE-48F0-AD32-399CCFB0B709}" destId="{AE57778C-26DF-488F-8785-504B257AD008}" srcOrd="0" destOrd="0" presId="urn:microsoft.com/office/officeart/2005/8/layout/vList2"/>
    <dgm:cxn modelId="{D682A1F4-E93A-4E81-8A08-6D27873D3CA4}" type="presParOf" srcId="{FA152123-58CE-48F0-AD32-399CCFB0B709}" destId="{3D0EF647-8F45-4905-95EA-BA3D7B56CA4A}" srcOrd="1" destOrd="0" presId="urn:microsoft.com/office/officeart/2005/8/layout/vList2"/>
    <dgm:cxn modelId="{314B5BFB-EF2E-4D1A-A176-2DD2530AEC53}" type="presParOf" srcId="{FA152123-58CE-48F0-AD32-399CCFB0B709}" destId="{6F268465-018D-415F-9342-5F99EA4F989A}" srcOrd="2" destOrd="0" presId="urn:microsoft.com/office/officeart/2005/8/layout/vList2"/>
    <dgm:cxn modelId="{11622DEF-CA9E-459F-B832-8949E05978C2}" type="presParOf" srcId="{FA152123-58CE-48F0-AD32-399CCFB0B709}" destId="{6AE71C83-3A5B-4E23-B880-47A196E9AF94}" srcOrd="3" destOrd="0" presId="urn:microsoft.com/office/officeart/2005/8/layout/vList2"/>
    <dgm:cxn modelId="{F43A0503-2600-48B0-8206-D4180FD1752B}" type="presParOf" srcId="{FA152123-58CE-48F0-AD32-399CCFB0B709}" destId="{DDCCFEBC-C980-4FF8-9280-936607572721}" srcOrd="4" destOrd="0" presId="urn:microsoft.com/office/officeart/2005/8/layout/vList2"/>
    <dgm:cxn modelId="{8BE1991E-626E-40B9-8274-F4CAC6DE1DF2}" type="presParOf" srcId="{FA152123-58CE-48F0-AD32-399CCFB0B709}" destId="{CD4A806F-47C2-4ADC-8458-911CF07AF02F}" srcOrd="5" destOrd="0" presId="urn:microsoft.com/office/officeart/2005/8/layout/vList2"/>
    <dgm:cxn modelId="{6D6D6518-E42F-425A-B171-177699694985}" type="presParOf" srcId="{FA152123-58CE-48F0-AD32-399CCFB0B709}" destId="{AADA161B-0E44-4493-B862-AA188302F13F}" srcOrd="6" destOrd="0" presId="urn:microsoft.com/office/officeart/2005/8/layout/vList2"/>
    <dgm:cxn modelId="{EA131D6C-0E08-48C0-A88E-206576936ABB}" type="presParOf" srcId="{FA152123-58CE-48F0-AD32-399CCFB0B709}" destId="{15958AA4-8D6C-4081-B41A-A71B0A1A4517}" srcOrd="7" destOrd="0" presId="urn:microsoft.com/office/officeart/2005/8/layout/vList2"/>
    <dgm:cxn modelId="{7FB05024-DDEA-443B-939C-A203BDB7D798}" type="presParOf" srcId="{FA152123-58CE-48F0-AD32-399CCFB0B709}" destId="{BDCDCFE5-C63B-426B-8D16-4C2EF5169E39}" srcOrd="8" destOrd="0" presId="urn:microsoft.com/office/officeart/2005/8/layout/vList2"/>
    <dgm:cxn modelId="{354D443A-1C49-49D2-8202-625064C1BC87}" type="presParOf" srcId="{FA152123-58CE-48F0-AD32-399CCFB0B709}" destId="{8700EA0F-EFF4-48CD-9D0F-A9E8254D03F8}" srcOrd="9" destOrd="0" presId="urn:microsoft.com/office/officeart/2005/8/layout/vList2"/>
    <dgm:cxn modelId="{B1FA64CA-5C20-48A0-B08F-E009841E414A}" type="presParOf" srcId="{FA152123-58CE-48F0-AD32-399CCFB0B709}" destId="{6D91ED1E-1C01-4CEA-BA64-500F855B363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31964"/>
          <a:ext cx="4214401" cy="81747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1" kern="1200" dirty="0" smtClean="0">
              <a:latin typeface="Agency FB" panose="020B0503020202020204" pitchFamily="34" charset="0"/>
            </a:rPr>
            <a:t>Overview SMBD– Entity Diagram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39906" y="71870"/>
        <a:ext cx="4134589" cy="737667"/>
      </dsp:txXfrm>
    </dsp:sp>
    <dsp:sp modelId="{2B0E2AB5-C119-4743-96E1-6DE15C2A42E9}">
      <dsp:nvSpPr>
        <dsp:cNvPr id="0" name=""/>
        <dsp:cNvSpPr/>
      </dsp:nvSpPr>
      <dsp:spPr>
        <a:xfrm>
          <a:off x="0" y="878243"/>
          <a:ext cx="4214401" cy="573300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kern="1200" dirty="0" err="1" smtClean="0">
              <a:latin typeface="Agency FB" panose="020B0503020202020204" pitchFamily="34" charset="0"/>
            </a:rPr>
            <a:t>Tipe</a:t>
          </a:r>
          <a:r>
            <a:rPr lang="id-ID" sz="2400" kern="1200" dirty="0" smtClean="0">
              <a:latin typeface="Agency FB" panose="020B0503020202020204" pitchFamily="34" charset="0"/>
            </a:rPr>
            <a:t> &amp; Model</a:t>
          </a:r>
          <a:r>
            <a:rPr lang="en-US" sz="2400" kern="1200" dirty="0" smtClean="0">
              <a:latin typeface="Agency FB" panose="020B0503020202020204" pitchFamily="34" charset="0"/>
            </a:rPr>
            <a:t> Data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7986" y="906229"/>
        <a:ext cx="4158429" cy="517328"/>
      </dsp:txXfrm>
    </dsp:sp>
    <dsp:sp modelId="{EBF2DBB0-09AC-46B7-9297-8EC140618313}">
      <dsp:nvSpPr>
        <dsp:cNvPr id="0" name=""/>
        <dsp:cNvSpPr/>
      </dsp:nvSpPr>
      <dsp:spPr>
        <a:xfrm>
          <a:off x="0" y="1480343"/>
          <a:ext cx="4214401" cy="573300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Review DDL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7986" y="1508329"/>
        <a:ext cx="4158429" cy="517328"/>
      </dsp:txXfrm>
    </dsp:sp>
    <dsp:sp modelId="{E6B7A12E-D792-4506-9B2A-818D9EC2E909}">
      <dsp:nvSpPr>
        <dsp:cNvPr id="0" name=""/>
        <dsp:cNvSpPr/>
      </dsp:nvSpPr>
      <dsp:spPr>
        <a:xfrm>
          <a:off x="0" y="20824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Review DML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7986" y="2110429"/>
        <a:ext cx="4158429" cy="517328"/>
      </dsp:txXfrm>
    </dsp:sp>
    <dsp:sp modelId="{9498D6D7-D1DE-4880-A122-141F0CC4C4C8}">
      <dsp:nvSpPr>
        <dsp:cNvPr id="0" name=""/>
        <dsp:cNvSpPr/>
      </dsp:nvSpPr>
      <dsp:spPr>
        <a:xfrm>
          <a:off x="0" y="26845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Function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7986" y="2712529"/>
        <a:ext cx="4158429" cy="517328"/>
      </dsp:txXfrm>
    </dsp:sp>
    <dsp:sp modelId="{D27F1C2B-8031-40D9-9358-BFC0F3063FA8}">
      <dsp:nvSpPr>
        <dsp:cNvPr id="0" name=""/>
        <dsp:cNvSpPr/>
      </dsp:nvSpPr>
      <dsp:spPr>
        <a:xfrm>
          <a:off x="0" y="32866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Transactional SQL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7986" y="3314629"/>
        <a:ext cx="4158429" cy="517328"/>
      </dsp:txXfrm>
    </dsp:sp>
    <dsp:sp modelId="{AD907E54-1AAF-42A9-B5AD-B0BFC7405B10}">
      <dsp:nvSpPr>
        <dsp:cNvPr id="0" name=""/>
        <dsp:cNvSpPr/>
      </dsp:nvSpPr>
      <dsp:spPr>
        <a:xfrm>
          <a:off x="0" y="38887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View dan User Authorisation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7986" y="3916729"/>
        <a:ext cx="4158429" cy="517328"/>
      </dsp:txXfrm>
    </dsp:sp>
    <dsp:sp modelId="{56822E35-C193-43A7-8AA0-3E3F8B75E6AF}">
      <dsp:nvSpPr>
        <dsp:cNvPr id="0" name=""/>
        <dsp:cNvSpPr/>
      </dsp:nvSpPr>
      <dsp:spPr>
        <a:xfrm>
          <a:off x="0" y="44908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Perulangan dan Keputusan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7986" y="4518829"/>
        <a:ext cx="4158429" cy="517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7778C-26DF-488F-8785-504B257AD008}">
      <dsp:nvSpPr>
        <dsp:cNvPr id="0" name=""/>
        <dsp:cNvSpPr/>
      </dsp:nvSpPr>
      <dsp:spPr>
        <a:xfrm>
          <a:off x="0" y="65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09. </a:t>
          </a:r>
          <a:r>
            <a:rPr lang="id-ID" sz="2800" b="0" kern="1200" dirty="0" smtClean="0">
              <a:latin typeface="Agency FB" panose="020B0503020202020204" pitchFamily="34" charset="0"/>
            </a:rPr>
            <a:t>Trigger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41285"/>
        <a:ext cx="4144949" cy="641908"/>
      </dsp:txXfrm>
    </dsp:sp>
    <dsp:sp modelId="{6F268465-018D-415F-9342-5F99EA4F989A}">
      <dsp:nvSpPr>
        <dsp:cNvPr id="0" name=""/>
        <dsp:cNvSpPr/>
      </dsp:nvSpPr>
      <dsp:spPr>
        <a:xfrm>
          <a:off x="0" y="8273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</a:t>
          </a: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. </a:t>
          </a:r>
          <a:r>
            <a:rPr lang="id-ID" sz="2800" b="0" kern="1200" dirty="0" smtClean="0">
              <a:latin typeface="Agency FB" panose="020B0503020202020204" pitchFamily="34" charset="0"/>
            </a:rPr>
            <a:t>Stored Procedure 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862085"/>
        <a:ext cx="4144949" cy="641908"/>
      </dsp:txXfrm>
    </dsp:sp>
    <dsp:sp modelId="{DDCCFEBC-C980-4FF8-9280-936607572721}">
      <dsp:nvSpPr>
        <dsp:cNvPr id="0" name=""/>
        <dsp:cNvSpPr/>
      </dsp:nvSpPr>
      <dsp:spPr>
        <a:xfrm>
          <a:off x="0" y="16481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b="0" kern="1200" dirty="0" smtClean="0">
              <a:latin typeface="Agency FB" panose="020B0503020202020204" pitchFamily="34" charset="0"/>
            </a:rPr>
            <a:t>System Catalog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1682885"/>
        <a:ext cx="4144949" cy="641908"/>
      </dsp:txXfrm>
    </dsp:sp>
    <dsp:sp modelId="{AADA161B-0E44-4493-B862-AA188302F13F}">
      <dsp:nvSpPr>
        <dsp:cNvPr id="0" name=""/>
        <dsp:cNvSpPr/>
      </dsp:nvSpPr>
      <dsp:spPr>
        <a:xfrm>
          <a:off x="0" y="24689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2. </a:t>
          </a:r>
          <a:r>
            <a:rPr lang="en-US" sz="2800" kern="1200" dirty="0" smtClean="0">
              <a:latin typeface="Agency FB" panose="020B0503020202020204" pitchFamily="34" charset="0"/>
            </a:rPr>
            <a:t>Embedded SQL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2503685"/>
        <a:ext cx="4144949" cy="641908"/>
      </dsp:txXfrm>
    </dsp:sp>
    <dsp:sp modelId="{BDCDCFE5-C63B-426B-8D16-4C2EF5169E39}">
      <dsp:nvSpPr>
        <dsp:cNvPr id="0" name=""/>
        <dsp:cNvSpPr/>
      </dsp:nvSpPr>
      <dsp:spPr>
        <a:xfrm>
          <a:off x="0" y="3289760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kern="1200" dirty="0" smtClean="0">
              <a:latin typeface="Agency FB" panose="020B0503020202020204" pitchFamily="34" charset="0"/>
            </a:rPr>
            <a:t>Basis Data NoSQL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3324486"/>
        <a:ext cx="4144949" cy="641908"/>
      </dsp:txXfrm>
    </dsp:sp>
    <dsp:sp modelId="{6D91ED1E-1C01-4CEA-BA64-500F855B3639}">
      <dsp:nvSpPr>
        <dsp:cNvPr id="0" name=""/>
        <dsp:cNvSpPr/>
      </dsp:nvSpPr>
      <dsp:spPr>
        <a:xfrm>
          <a:off x="0" y="4110560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4</a:t>
          </a:r>
          <a:r>
            <a:rPr lang="en-US" sz="2800" b="1" kern="1200" dirty="0" smtClean="0">
              <a:latin typeface="Agency FB" panose="020B0503020202020204" pitchFamily="34" charset="0"/>
            </a:rPr>
            <a:t>.</a:t>
          </a:r>
          <a:r>
            <a:rPr lang="en-US" sz="2800" b="0" kern="1200" dirty="0" smtClean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4145286"/>
        <a:ext cx="4144949" cy="64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25/02/2019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E517B7-8B0C-443C-8177-3FD29EF0AB9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7959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9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95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38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13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42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05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90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92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2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9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27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32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5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38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2107C-8A32-4F4E-ADDC-F9915711B10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7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19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14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85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8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4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5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9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D2C0A5-D0ED-4A11-B695-75852E0928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5058" y="262204"/>
            <a:ext cx="202142" cy="11678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61535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B8F6C07-ED1E-4AFF-855A-52E6AA134B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2160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A300E-0E83-436C-99F7-23CC1281ED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1211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6" y="496391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2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9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9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4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70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2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2" y="3541692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9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9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2" y="116945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2" y="1658984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1" y="116945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707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55058" y="262204"/>
            <a:ext cx="202142" cy="11678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163362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255058" y="262204"/>
            <a:ext cx="202142" cy="11678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84191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0"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255058" y="262204"/>
            <a:ext cx="202142" cy="11678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584278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55058" y="262204"/>
            <a:ext cx="202142" cy="11678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73172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5"/>
            <a:ext cx="8966200" cy="1396785"/>
          </a:xfrm>
        </p:spPr>
        <p:txBody>
          <a:bodyPr>
            <a:normAutofit fontScale="90000"/>
          </a:bodyPr>
          <a:lstStyle/>
          <a:p>
            <a:r>
              <a:rPr lang="id-ID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 MANAJEMEN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BASIS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02. </a:t>
            </a:r>
            <a:r>
              <a:rPr lang="en-US" sz="3600" dirty="0">
                <a:solidFill>
                  <a:srgbClr val="0070C0"/>
                </a:solidFill>
              </a:rPr>
              <a:t>TIPE</a:t>
            </a:r>
            <a:r>
              <a:rPr lang="id-ID" sz="3600" dirty="0">
                <a:solidFill>
                  <a:srgbClr val="0070C0"/>
                </a:solidFill>
              </a:rPr>
              <a:t> &amp; MODEL</a:t>
            </a:r>
            <a:r>
              <a:rPr lang="en-US" sz="3600" dirty="0">
                <a:solidFill>
                  <a:srgbClr val="0070C0"/>
                </a:solidFill>
              </a:rPr>
              <a:t> DATA</a:t>
            </a:r>
            <a:r>
              <a:rPr lang="id-ID" sz="3600" dirty="0">
                <a:solidFill>
                  <a:srgbClr val="0070C0"/>
                </a:solidFill>
              </a:rPr>
              <a:t/>
            </a:r>
            <a:br>
              <a:rPr lang="id-ID" sz="3600" dirty="0">
                <a:solidFill>
                  <a:srgbClr val="0070C0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03. REVIEW DDL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4" y="1586701"/>
            <a:ext cx="5741894" cy="2617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63" y="2530735"/>
            <a:ext cx="6925397" cy="30714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325" y="3065226"/>
            <a:ext cx="6471677" cy="36251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88" y="3860121"/>
            <a:ext cx="7041216" cy="28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0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3" y="1576108"/>
            <a:ext cx="8783276" cy="479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</a:t>
            </a:r>
            <a:r>
              <a:rPr lang="id-ID" dirty="0"/>
              <a:t>Skema Basisdata</a:t>
            </a:r>
          </a:p>
        </p:txBody>
      </p:sp>
    </p:spTree>
    <p:extLst>
      <p:ext uri="{BB962C8B-B14F-4D97-AF65-F5344CB8AC3E}">
        <p14:creationId xmlns:p14="http://schemas.microsoft.com/office/powerpoint/2010/main" val="946293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B72854-9B1E-40DD-A436-2F9FE168F6C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3958" y="1613647"/>
            <a:ext cx="9070041" cy="4884644"/>
          </a:xfrm>
          <a:prstGeom prst="rect">
            <a:avLst/>
          </a:prstGeom>
        </p:spPr>
        <p:txBody>
          <a:bodyPr numCol="2" spcCol="108000">
            <a:normAutofit fontScale="77500" lnSpcReduction="20000"/>
          </a:bodyPr>
          <a:lstStyle/>
          <a:p>
            <a:pPr algn="just"/>
            <a:r>
              <a:rPr lang="en-US" b="1" dirty="0"/>
              <a:t>PLAYERNO = NUMERIC (4,0) values &gt;= 1</a:t>
            </a:r>
          </a:p>
          <a:p>
            <a:pPr algn="just"/>
            <a:r>
              <a:rPr lang="id-ID" b="1" dirty="0"/>
              <a:t>NAME = CHARACTER (15)</a:t>
            </a:r>
          </a:p>
          <a:p>
            <a:pPr algn="just"/>
            <a:r>
              <a:rPr lang="id-ID" b="1" dirty="0"/>
              <a:t>INITIALS = CHARACTER (3)</a:t>
            </a:r>
          </a:p>
          <a:p>
            <a:pPr algn="just"/>
            <a:r>
              <a:rPr lang="id-ID" b="1" dirty="0"/>
              <a:t>DATE = DATE</a:t>
            </a:r>
          </a:p>
          <a:p>
            <a:pPr algn="just"/>
            <a:r>
              <a:rPr lang="id-ID" b="1" dirty="0"/>
              <a:t>YEARNO = NUMERIC (4,0)</a:t>
            </a:r>
          </a:p>
          <a:p>
            <a:pPr algn="just"/>
            <a:r>
              <a:rPr lang="en-US" b="1" dirty="0"/>
              <a:t>SEXCODE = CHARACTER (1) set of values = {'M','F'}</a:t>
            </a:r>
          </a:p>
          <a:p>
            <a:pPr algn="just"/>
            <a:r>
              <a:rPr lang="id-ID" b="1" dirty="0"/>
              <a:t>STREETNAME = CHARACTER (15)</a:t>
            </a:r>
          </a:p>
          <a:p>
            <a:pPr algn="just"/>
            <a:r>
              <a:rPr lang="id-ID" b="1" dirty="0"/>
              <a:t>HOUSENO = CHARACTER (4)</a:t>
            </a:r>
          </a:p>
          <a:p>
            <a:pPr algn="just"/>
            <a:r>
              <a:rPr lang="id-ID" b="1" dirty="0"/>
              <a:t>POSTCODE = CHARACTER (6)</a:t>
            </a:r>
          </a:p>
          <a:p>
            <a:pPr algn="just"/>
            <a:r>
              <a:rPr lang="id-ID" b="1" dirty="0"/>
              <a:t>TOWNNAME = CHARACTER (10)</a:t>
            </a:r>
          </a:p>
          <a:p>
            <a:pPr algn="just"/>
            <a:r>
              <a:rPr lang="id-ID" b="1" dirty="0"/>
              <a:t>PHONENO = CHARACTER (10)</a:t>
            </a:r>
          </a:p>
          <a:p>
            <a:pPr algn="just"/>
            <a:r>
              <a:rPr lang="id-ID" b="1" dirty="0"/>
              <a:t>LEAGUENO = CHARACTER (4)</a:t>
            </a:r>
          </a:p>
          <a:p>
            <a:pPr algn="just"/>
            <a:r>
              <a:rPr lang="en-US" b="1" dirty="0"/>
              <a:t>TEAMNO = NUMERIC (2,0) values &gt;= 1</a:t>
            </a:r>
          </a:p>
          <a:p>
            <a:pPr algn="just"/>
            <a:r>
              <a:rPr lang="id-ID" b="1" dirty="0"/>
              <a:t>DIVISIONNAME = CHARACTER (6)</a:t>
            </a:r>
          </a:p>
          <a:p>
            <a:pPr algn="just"/>
            <a:r>
              <a:rPr lang="en-US" b="1" dirty="0"/>
              <a:t>MATCHENO = NUMERIC (4,0) values &gt;= 1</a:t>
            </a:r>
          </a:p>
          <a:p>
            <a:pPr algn="just"/>
            <a:r>
              <a:rPr lang="en-US" b="1" dirty="0"/>
              <a:t>NR_OF_SETS = NUMERIC (1,0) set of values = {0,1,2,3}</a:t>
            </a:r>
          </a:p>
          <a:p>
            <a:pPr algn="just"/>
            <a:r>
              <a:rPr lang="en-US" b="1" dirty="0"/>
              <a:t>PAYMENTNO = NUMERIC (8,0) values &gt;= 1</a:t>
            </a:r>
          </a:p>
          <a:p>
            <a:pPr algn="just"/>
            <a:r>
              <a:rPr lang="id-ID" b="1" dirty="0"/>
              <a:t>AMOUNT = NUMERIC (7,2)</a:t>
            </a:r>
          </a:p>
          <a:p>
            <a:pPr algn="just"/>
            <a:r>
              <a:rPr lang="en-US" b="1" dirty="0"/>
              <a:t>POSITIONNAME = CHARACTER (20) set of values =</a:t>
            </a:r>
          </a:p>
          <a:p>
            <a:pPr algn="just"/>
            <a:r>
              <a:rPr lang="en-US" b="1" dirty="0"/>
              <a:t>{'</a:t>
            </a:r>
            <a:r>
              <a:rPr lang="en-US" b="1" dirty="0" err="1"/>
              <a:t>Chairman','Secretary','Treasurer','General</a:t>
            </a:r>
            <a:r>
              <a:rPr lang="en-US" b="1" dirty="0"/>
              <a:t> member'}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</a:t>
            </a:r>
            <a:r>
              <a:rPr lang="id-ID" i="1" dirty="0"/>
              <a:t>Domains &amp; domain constraints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34356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242047" y="1417638"/>
            <a:ext cx="8794377" cy="5440362"/>
          </a:xfrm>
          <a:prstGeom prst="rect">
            <a:avLst/>
          </a:prstGeom>
        </p:spPr>
        <p:txBody>
          <a:bodyPr numCol="1"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Primary keys</a:t>
            </a:r>
            <a:r>
              <a:rPr lang="en-US" dirty="0"/>
              <a:t>:</a:t>
            </a:r>
          </a:p>
          <a:p>
            <a:pPr marL="3429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Indicated </a:t>
            </a:r>
            <a:r>
              <a:rPr lang="en-US" dirty="0"/>
              <a:t>in the table schema’s: &lt;---PK---&gt;</a:t>
            </a:r>
          </a:p>
          <a:p>
            <a:pPr marL="3429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Note</a:t>
            </a:r>
            <a:r>
              <a:rPr lang="en-US" dirty="0"/>
              <a:t>: Unique and all columns NOT NULL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Alternative keys</a:t>
            </a:r>
            <a:r>
              <a:rPr lang="en-US" dirty="0"/>
              <a:t>:</a:t>
            </a:r>
          </a:p>
          <a:p>
            <a:pPr marL="3429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Indicated </a:t>
            </a:r>
            <a:r>
              <a:rPr lang="en-US" dirty="0"/>
              <a:t>in the table schema’s:&lt;--------&gt;</a:t>
            </a:r>
          </a:p>
          <a:p>
            <a:pPr marL="3429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Note</a:t>
            </a:r>
            <a:r>
              <a:rPr lang="en-US" dirty="0"/>
              <a:t>: Unique, not necessary NOT NULL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NOT NULL constraints</a:t>
            </a:r>
            <a:r>
              <a:rPr lang="en-US" dirty="0"/>
              <a:t>:</a:t>
            </a:r>
          </a:p>
          <a:p>
            <a:pPr marL="3429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Indicated </a:t>
            </a:r>
            <a:r>
              <a:rPr lang="en-US" dirty="0"/>
              <a:t>in the table </a:t>
            </a:r>
            <a:r>
              <a:rPr lang="en-US" dirty="0" err="1"/>
              <a:t>schema’s:NOT</a:t>
            </a:r>
            <a:r>
              <a:rPr lang="en-US" dirty="0"/>
              <a:t> NULL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Column value constraints</a:t>
            </a:r>
            <a:r>
              <a:rPr lang="en-US" dirty="0"/>
              <a:t>:</a:t>
            </a:r>
          </a:p>
          <a:p>
            <a:pPr marL="3429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PLAYERS </a:t>
            </a:r>
            <a:r>
              <a:rPr lang="en-US" dirty="0"/>
              <a:t>(JOINED) values &gt;= 1970</a:t>
            </a:r>
          </a:p>
          <a:p>
            <a:pPr marL="3429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PENALTIES </a:t>
            </a:r>
            <a:r>
              <a:rPr lang="en-US" dirty="0"/>
              <a:t>(PAYMENT_DATE) values &gt;= '1970-01-01'</a:t>
            </a:r>
          </a:p>
          <a:p>
            <a:pPr marL="3429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PENALTIES </a:t>
            </a:r>
            <a:r>
              <a:rPr lang="en-US" dirty="0"/>
              <a:t>(AMOUNT) values &gt; 0.00</a:t>
            </a:r>
          </a:p>
          <a:p>
            <a:pPr marL="3429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COMMITTEE_MEMBERS </a:t>
            </a:r>
            <a:r>
              <a:rPr lang="en-US" dirty="0"/>
              <a:t>(BEGIN_DATE) values &gt; '1990-01-01'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Row constraints</a:t>
            </a:r>
            <a:r>
              <a:rPr lang="en-US" dirty="0"/>
              <a:t>:</a:t>
            </a:r>
          </a:p>
          <a:p>
            <a:pPr marL="3429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PLAYERS</a:t>
            </a:r>
            <a:r>
              <a:rPr lang="en-US" dirty="0"/>
              <a:t>: YEAR (BIRTH_DATE) &lt;= JOINED</a:t>
            </a:r>
          </a:p>
          <a:p>
            <a:pPr marL="3429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COMMITTEE_MEMBERS</a:t>
            </a:r>
            <a:r>
              <a:rPr lang="en-US" dirty="0"/>
              <a:t>: END_DATE &gt;= BEGIN_DATE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Other intra table constraints</a:t>
            </a:r>
            <a:r>
              <a:rPr lang="en-US" dirty="0"/>
              <a:t>:</a:t>
            </a:r>
          </a:p>
          <a:p>
            <a:pPr marL="3429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Note</a:t>
            </a:r>
            <a:r>
              <a:rPr lang="en-US" dirty="0"/>
              <a:t>: Not present in this database.</a:t>
            </a:r>
            <a:endParaRPr lang="id-ID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</a:t>
            </a:r>
            <a:r>
              <a:rPr lang="id-ID" i="1" dirty="0"/>
              <a:t>Intra table constraints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11629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44609"/>
            <a:ext cx="8229600" cy="50520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id-ID" b="1" i="1" dirty="0"/>
              <a:t>Foreign key references</a:t>
            </a:r>
            <a:r>
              <a:rPr lang="id-ID" i="1" dirty="0"/>
              <a:t>:</a:t>
            </a:r>
          </a:p>
          <a:p>
            <a:pPr marL="34290" indent="0">
              <a:buNone/>
            </a:pPr>
            <a:r>
              <a:rPr lang="id-ID" b="1" dirty="0" smtClean="0"/>
              <a:t>	TEAMS </a:t>
            </a:r>
            <a:r>
              <a:rPr lang="id-ID" b="1" dirty="0"/>
              <a:t>(PLAYERNO) ---&gt; PLAYERS (PLAYERNO)</a:t>
            </a:r>
          </a:p>
          <a:p>
            <a:pPr marL="34290" indent="0">
              <a:buNone/>
            </a:pPr>
            <a:r>
              <a:rPr lang="id-ID" b="1" dirty="0" smtClean="0"/>
              <a:t>	MATCHES </a:t>
            </a:r>
            <a:r>
              <a:rPr lang="id-ID" b="1" dirty="0"/>
              <a:t>(TEAMNO) ---&gt; TEAMS (TEAMNO)</a:t>
            </a:r>
          </a:p>
          <a:p>
            <a:pPr marL="34290" indent="0">
              <a:buNone/>
            </a:pPr>
            <a:r>
              <a:rPr lang="id-ID" b="1" dirty="0" smtClean="0"/>
              <a:t>	MATCHES </a:t>
            </a:r>
            <a:r>
              <a:rPr lang="id-ID" b="1" dirty="0"/>
              <a:t>(PLAYERNO) ---&gt; PLAYERS (PLAYERNO)</a:t>
            </a:r>
          </a:p>
          <a:p>
            <a:pPr marL="34290" indent="0">
              <a:buNone/>
            </a:pPr>
            <a:r>
              <a:rPr lang="id-ID" b="1" dirty="0" smtClean="0"/>
              <a:t>	PENALTIES </a:t>
            </a:r>
            <a:r>
              <a:rPr lang="id-ID" b="1" dirty="0"/>
              <a:t>(PLAYERNO) ---&gt; PLAYERS (PLAYERNO)</a:t>
            </a:r>
          </a:p>
          <a:p>
            <a:pPr marL="34290" indent="0">
              <a:buNone/>
            </a:pPr>
            <a:r>
              <a:rPr lang="id-ID" b="1" dirty="0" smtClean="0"/>
              <a:t>	COMMITTEE_MEMBERS </a:t>
            </a:r>
            <a:r>
              <a:rPr lang="id-ID" b="1" dirty="0"/>
              <a:t>(PLAYERNO) ---&gt; PLAYERS (PLAYERNO</a:t>
            </a:r>
          </a:p>
          <a:p>
            <a:r>
              <a:rPr lang="id-ID" b="1" i="1" dirty="0"/>
              <a:t>Other inter table constraints</a:t>
            </a:r>
            <a:r>
              <a:rPr lang="id-ID" i="1" dirty="0"/>
              <a:t>:</a:t>
            </a:r>
          </a:p>
          <a:p>
            <a:pPr marL="408385" indent="0">
              <a:buNone/>
            </a:pPr>
            <a:r>
              <a:rPr lang="en-US" i="1" dirty="0" smtClean="0"/>
              <a:t>For </a:t>
            </a:r>
            <a:r>
              <a:rPr lang="en-US" i="1" dirty="0"/>
              <a:t>rows of table PLAYERS that are referenced by a foreign key </a:t>
            </a:r>
            <a:r>
              <a:rPr lang="en-US" i="1" dirty="0" smtClean="0"/>
              <a:t>from</a:t>
            </a:r>
            <a:r>
              <a:rPr lang="id-ID" i="1" dirty="0" smtClean="0"/>
              <a:t> </a:t>
            </a:r>
            <a:r>
              <a:rPr lang="en-US" i="1" dirty="0" smtClean="0"/>
              <a:t>tables </a:t>
            </a:r>
            <a:r>
              <a:rPr lang="en-US" i="1" dirty="0"/>
              <a:t>TEAMS, MATCHES and PENALTIES: LEAGUENO IS NOT </a:t>
            </a:r>
            <a:r>
              <a:rPr lang="en-US" i="1" dirty="0" smtClean="0"/>
              <a:t>NULL</a:t>
            </a:r>
            <a:endParaRPr lang="id-ID" i="1" dirty="0" smtClean="0"/>
          </a:p>
          <a:p>
            <a:pPr marL="408385" indent="0">
              <a:buNone/>
            </a:pPr>
            <a:endParaRPr lang="en-US" i="1" dirty="0"/>
          </a:p>
          <a:p>
            <a:pPr marL="408385" indent="0">
              <a:buNone/>
            </a:pPr>
            <a:r>
              <a:rPr lang="en-US" i="1" dirty="0" smtClean="0"/>
              <a:t>For </a:t>
            </a:r>
            <a:r>
              <a:rPr lang="en-US" i="1" dirty="0"/>
              <a:t>table PENALTIES the value of PAYMENT_DATE must be greater or</a:t>
            </a:r>
          </a:p>
          <a:p>
            <a:pPr marL="408385" indent="0">
              <a:buNone/>
            </a:pPr>
            <a:r>
              <a:rPr lang="en-US" i="1" dirty="0"/>
              <a:t>equal than the value of JOINED in table PLAYERS for the same player.</a:t>
            </a:r>
            <a:endParaRPr lang="en-AU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</a:t>
            </a:r>
            <a:r>
              <a:rPr lang="id-ID" dirty="0"/>
              <a:t>Inter table constraints</a:t>
            </a:r>
          </a:p>
        </p:txBody>
      </p:sp>
    </p:spTree>
    <p:extLst>
      <p:ext uri="{BB962C8B-B14F-4D97-AF65-F5344CB8AC3E}">
        <p14:creationId xmlns:p14="http://schemas.microsoft.com/office/powerpoint/2010/main" val="461819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0B5175-30CA-49EB-833E-5F01D5E736F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99758" y="1586891"/>
            <a:ext cx="8271767" cy="2738628"/>
          </a:xfrm>
          <a:prstGeom prst="rect">
            <a:avLst/>
          </a:prstGeom>
        </p:spPr>
        <p:txBody>
          <a:bodyPr/>
          <a:lstStyle/>
          <a:p>
            <a:r>
              <a:rPr lang="id-ID" b="1" dirty="0"/>
              <a:t>Contoh: </a:t>
            </a:r>
            <a:r>
              <a:rPr lang="id-ID" dirty="0"/>
              <a:t>Buat tabel Players!</a:t>
            </a:r>
          </a:p>
          <a:p>
            <a:r>
              <a:rPr lang="id-ID" dirty="0"/>
              <a:t>Statemen SQL:</a:t>
            </a: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"/>
          <a:stretch/>
        </p:blipFill>
        <p:spPr bwMode="auto">
          <a:xfrm>
            <a:off x="2662518" y="2595978"/>
            <a:ext cx="5277080" cy="379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</a:t>
            </a:r>
            <a:r>
              <a:rPr lang="id-ID" dirty="0"/>
              <a:t>CREATE Tabel (contd-3)</a:t>
            </a:r>
          </a:p>
        </p:txBody>
      </p:sp>
    </p:spTree>
    <p:extLst>
      <p:ext uri="{BB962C8B-B14F-4D97-AF65-F5344CB8AC3E}">
        <p14:creationId xmlns:p14="http://schemas.microsoft.com/office/powerpoint/2010/main" val="2056263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C028E4-8540-438F-8795-73C65D75FE8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13359" y="1541185"/>
            <a:ext cx="7950890" cy="419368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tabel</a:t>
            </a:r>
            <a:r>
              <a:rPr lang="en-US" dirty="0">
                <a:solidFill>
                  <a:schemeClr val="tx1"/>
                </a:solidFill>
              </a:rPr>
              <a:t> TEAMS!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Statemen</a:t>
            </a:r>
            <a:r>
              <a:rPr lang="en-US" dirty="0">
                <a:solidFill>
                  <a:schemeClr val="tx1"/>
                </a:solidFill>
              </a:rPr>
              <a:t> SQL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id-ID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id-ID" b="1" dirty="0" smtClean="0"/>
              <a:t>	CREATE </a:t>
            </a:r>
            <a:r>
              <a:rPr lang="id-ID" b="1" dirty="0"/>
              <a:t>TABLE TEAMS</a:t>
            </a:r>
          </a:p>
          <a:p>
            <a:pPr marL="34290" indent="0">
              <a:buNone/>
            </a:pPr>
            <a:r>
              <a:rPr lang="id-ID" b="1" dirty="0" smtClean="0"/>
              <a:t>	(</a:t>
            </a:r>
            <a:r>
              <a:rPr lang="id-ID" b="1" dirty="0"/>
              <a:t>TEAMNO SMALLINT NOT NULL,</a:t>
            </a:r>
          </a:p>
          <a:p>
            <a:pPr marL="34290" indent="0">
              <a:buNone/>
            </a:pPr>
            <a:r>
              <a:rPr lang="id-ID" b="1" dirty="0" smtClean="0"/>
              <a:t>	PLAYERNO </a:t>
            </a:r>
            <a:r>
              <a:rPr lang="id-ID" b="1" dirty="0"/>
              <a:t>SMALLINT NOT NULL,</a:t>
            </a:r>
          </a:p>
          <a:p>
            <a:pPr marL="34290" indent="0">
              <a:buNone/>
            </a:pPr>
            <a:r>
              <a:rPr lang="id-ID" b="1" dirty="0" smtClean="0"/>
              <a:t>	DIVISION </a:t>
            </a:r>
            <a:r>
              <a:rPr lang="id-ID" b="1" dirty="0"/>
              <a:t>CHAR(6) NOT NULL,</a:t>
            </a:r>
          </a:p>
          <a:p>
            <a:pPr marL="34290" indent="0">
              <a:buNone/>
            </a:pPr>
            <a:r>
              <a:rPr lang="id-ID" b="1" dirty="0" smtClean="0"/>
              <a:t>	PRIMARY </a:t>
            </a:r>
            <a:r>
              <a:rPr lang="id-ID" b="1" dirty="0"/>
              <a:t>KEY (TEAMNO) ,</a:t>
            </a:r>
          </a:p>
          <a:p>
            <a:pPr marL="34290" indent="0">
              <a:buNone/>
            </a:pPr>
            <a:r>
              <a:rPr lang="id-ID" b="1" dirty="0" smtClean="0"/>
              <a:t>	UNIQUE </a:t>
            </a:r>
            <a:r>
              <a:rPr lang="id-ID" b="1" dirty="0"/>
              <a:t>(PLAYERNO) ,</a:t>
            </a:r>
          </a:p>
          <a:p>
            <a:pPr marL="34290" indent="0">
              <a:buNone/>
            </a:pPr>
            <a:r>
              <a:rPr lang="id-ID" b="1" dirty="0" smtClean="0"/>
              <a:t>	FOREIGN </a:t>
            </a:r>
            <a:r>
              <a:rPr lang="id-ID" b="1" dirty="0"/>
              <a:t>KEY (PLAYERNO)</a:t>
            </a:r>
          </a:p>
          <a:p>
            <a:pPr marL="34290" indent="0">
              <a:buNone/>
            </a:pPr>
            <a:r>
              <a:rPr lang="id-ID" b="1" dirty="0" smtClean="0"/>
              <a:t>	REFERENCES </a:t>
            </a:r>
            <a:r>
              <a:rPr lang="id-ID" b="1" dirty="0"/>
              <a:t>PLAYERS (PLAYERNO) ,</a:t>
            </a:r>
          </a:p>
          <a:p>
            <a:pPr marL="34290" indent="0">
              <a:buNone/>
            </a:pPr>
            <a:r>
              <a:rPr lang="id-ID" b="1" dirty="0" smtClean="0"/>
              <a:t>	CHECK </a:t>
            </a:r>
            <a:r>
              <a:rPr lang="id-ID" b="1" dirty="0"/>
              <a:t>(TEAMNO &gt;= 1) );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3359" y="3695454"/>
            <a:ext cx="6014335" cy="20394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</a:t>
            </a:r>
            <a:r>
              <a:rPr lang="id-ID" dirty="0"/>
              <a:t>CREATE Tabel (</a:t>
            </a:r>
            <a:r>
              <a:rPr lang="id-ID" dirty="0" smtClean="0"/>
              <a:t>contd-4)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9529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C028E4-8540-438F-8795-73C65D75FE8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57200" y="1546412"/>
            <a:ext cx="8337176" cy="474681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Contoh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id-ID" b="1" dirty="0"/>
              <a:t>Buat tabel Committee_Members</a:t>
            </a:r>
            <a:r>
              <a:rPr lang="id-ID" b="1" dirty="0" smtClean="0"/>
              <a:t>!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Statemen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SQL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id-ID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/>
              <a:t>CREATE TABLE COMMITTEE_MEMBERS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(</a:t>
            </a:r>
            <a:r>
              <a:rPr lang="en-US" b="1" dirty="0"/>
              <a:t>PLAYERNO SMALLINT NOT NULL,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BEGIN_DATE </a:t>
            </a:r>
            <a:r>
              <a:rPr lang="en-US" b="1" dirty="0"/>
              <a:t>DATE NOT NULL,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END_DATE </a:t>
            </a:r>
            <a:r>
              <a:rPr lang="en-US" b="1" dirty="0"/>
              <a:t>DATE ,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POSITION </a:t>
            </a:r>
            <a:r>
              <a:rPr lang="en-US" b="1" dirty="0"/>
              <a:t>CHAR(20) ,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PRIMARY </a:t>
            </a:r>
            <a:r>
              <a:rPr lang="en-US" b="1" dirty="0"/>
              <a:t>KEY (PLAYERNO, BEGIN_DATE) ,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FOREIGN </a:t>
            </a:r>
            <a:r>
              <a:rPr lang="en-US" b="1" dirty="0"/>
              <a:t>KEY (PLAYERNO)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REFERENCES </a:t>
            </a:r>
            <a:r>
              <a:rPr lang="en-US" b="1" dirty="0"/>
              <a:t>PLAYERS (PLAYERNO) ,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CHECK </a:t>
            </a:r>
            <a:r>
              <a:rPr lang="en-US" b="1" dirty="0"/>
              <a:t>(POSITION IN ('Chairman', 'Secretary',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'Treasurer</a:t>
            </a:r>
            <a:r>
              <a:rPr lang="en-US" b="1" dirty="0"/>
              <a:t>', 'General member')),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CHECK </a:t>
            </a:r>
            <a:r>
              <a:rPr lang="en-US" b="1" dirty="0"/>
              <a:t>(BEGIN_DATE &gt;= '1990-01-01'),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CHECK </a:t>
            </a:r>
            <a:r>
              <a:rPr lang="en-US" b="1" dirty="0"/>
              <a:t>(END_DATE &gt;= BEGIN_DATE) );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" y="3732157"/>
            <a:ext cx="6145306" cy="26898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</a:t>
            </a:r>
            <a:r>
              <a:rPr lang="id-ID" dirty="0"/>
              <a:t>CREATE Tabel (</a:t>
            </a:r>
            <a:r>
              <a:rPr lang="id-ID" dirty="0" smtClean="0"/>
              <a:t>contd-5)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11914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C028E4-8540-438F-8795-73C65D75FE8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33369" y="1680239"/>
            <a:ext cx="7950890" cy="419368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id-ID" dirty="0"/>
              <a:t>Buat tabel </a:t>
            </a:r>
            <a:r>
              <a:rPr lang="id-ID" dirty="0" smtClean="0"/>
              <a:t>TEAMS!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Statemen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SQL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id-ID" dirty="0" smtClean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id-ID" b="1" dirty="0" smtClean="0"/>
              <a:t>	CREATE </a:t>
            </a:r>
            <a:r>
              <a:rPr lang="id-ID" b="1" dirty="0"/>
              <a:t>TABLE TEAMS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(</a:t>
            </a:r>
            <a:r>
              <a:rPr lang="en-US" b="1" dirty="0"/>
              <a:t>TEAMNO SMALLINT NOT NULL PRIMARY KEY</a:t>
            </a:r>
          </a:p>
          <a:p>
            <a:pPr marL="34290" indent="0">
              <a:buNone/>
            </a:pPr>
            <a:r>
              <a:rPr lang="id-ID" b="1" dirty="0" smtClean="0"/>
              <a:t>	CHECK </a:t>
            </a:r>
            <a:r>
              <a:rPr lang="id-ID" b="1" dirty="0"/>
              <a:t>(TEAMNO &gt;= 1),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PLAYERNO </a:t>
            </a:r>
            <a:r>
              <a:rPr lang="en-US" b="1" dirty="0"/>
              <a:t>SMALLINT NOT NULL UNIQUE,</a:t>
            </a:r>
          </a:p>
          <a:p>
            <a:pPr marL="34290" indent="0">
              <a:buNone/>
            </a:pPr>
            <a:r>
              <a:rPr lang="id-ID" b="1" dirty="0" smtClean="0"/>
              <a:t>	FOREIGN </a:t>
            </a:r>
            <a:r>
              <a:rPr lang="id-ID" b="1" dirty="0"/>
              <a:t>KEY (PLAYERNO)</a:t>
            </a:r>
          </a:p>
          <a:p>
            <a:pPr marL="34290" indent="0">
              <a:buNone/>
            </a:pPr>
            <a:r>
              <a:rPr lang="id-ID" b="1" dirty="0" smtClean="0"/>
              <a:t>	REFERENCES </a:t>
            </a:r>
            <a:r>
              <a:rPr lang="id-ID" b="1" dirty="0"/>
              <a:t>PLAYERS (PLAYERNO),</a:t>
            </a:r>
          </a:p>
          <a:p>
            <a:pPr marL="34290" indent="0">
              <a:buNone/>
            </a:pPr>
            <a:r>
              <a:rPr lang="id-ID" b="1" dirty="0" smtClean="0"/>
              <a:t>	DIVISION </a:t>
            </a:r>
            <a:r>
              <a:rPr lang="id-ID" b="1" dirty="0"/>
              <a:t>CHAR(6) NOT </a:t>
            </a:r>
            <a:r>
              <a:rPr lang="id-ID" b="1" dirty="0" smtClean="0"/>
              <a:t>NULL);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33369" y="2855429"/>
            <a:ext cx="8410631" cy="3182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</a:t>
            </a:r>
            <a:r>
              <a:rPr lang="id-ID" dirty="0"/>
              <a:t>CREATE Tabel (</a:t>
            </a:r>
            <a:r>
              <a:rPr lang="id-ID" dirty="0" smtClean="0"/>
              <a:t>contd-6)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9427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C028E4-8540-438F-8795-73C65D75FE8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33369" y="1680239"/>
            <a:ext cx="7950890" cy="419368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DROP TABLE </a:t>
            </a:r>
            <a:r>
              <a:rPr lang="en-US" dirty="0" err="1">
                <a:solidFill>
                  <a:schemeClr val="tx1"/>
                </a:solidFill>
              </a:rPr>
              <a:t>tbl_name</a:t>
            </a:r>
            <a:r>
              <a:rPr lang="en-US" dirty="0">
                <a:solidFill>
                  <a:schemeClr val="tx1"/>
                </a:solidFill>
              </a:rPr>
              <a:t> [, </a:t>
            </a:r>
            <a:r>
              <a:rPr lang="en-US" dirty="0" err="1">
                <a:solidFill>
                  <a:schemeClr val="tx1"/>
                </a:solidFill>
              </a:rPr>
              <a:t>tbl_name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: Drop </a:t>
            </a:r>
            <a:r>
              <a:rPr lang="en-US" dirty="0" err="1">
                <a:solidFill>
                  <a:schemeClr val="tx1"/>
                </a:solidFill>
              </a:rPr>
              <a:t>seluruh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tabel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basisdata</a:t>
            </a:r>
            <a:r>
              <a:rPr lang="en-US" dirty="0">
                <a:solidFill>
                  <a:schemeClr val="tx1"/>
                </a:solidFill>
              </a:rPr>
              <a:t> tennis!</a:t>
            </a:r>
          </a:p>
          <a:p>
            <a:pPr marL="0" indent="0">
              <a:buNone/>
            </a:pP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Statemen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SQL: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DROP </a:t>
            </a:r>
            <a:r>
              <a:rPr lang="en-US" dirty="0">
                <a:solidFill>
                  <a:schemeClr val="tx1"/>
                </a:solidFill>
              </a:rPr>
              <a:t>TABLE COMMITTEE_MEMBERS;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DROP </a:t>
            </a:r>
            <a:r>
              <a:rPr lang="en-US" dirty="0">
                <a:solidFill>
                  <a:schemeClr val="tx1"/>
                </a:solidFill>
              </a:rPr>
              <a:t>TABLE PENALTIES;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DROP </a:t>
            </a:r>
            <a:r>
              <a:rPr lang="en-US" dirty="0">
                <a:solidFill>
                  <a:schemeClr val="tx1"/>
                </a:solidFill>
              </a:rPr>
              <a:t>TABLE MATCHES;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DROP </a:t>
            </a:r>
            <a:r>
              <a:rPr lang="en-US" dirty="0">
                <a:solidFill>
                  <a:schemeClr val="tx1"/>
                </a:solidFill>
              </a:rPr>
              <a:t>TABLE TEAMS;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DROP </a:t>
            </a:r>
            <a:r>
              <a:rPr lang="en-US" dirty="0">
                <a:solidFill>
                  <a:schemeClr val="tx1"/>
                </a:solidFill>
              </a:rPr>
              <a:t>TABLE PLAYERS;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</a:t>
            </a:r>
            <a:r>
              <a:rPr lang="id-ID" dirty="0" smtClean="0"/>
              <a:t>Drop Table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598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865BE5-3D08-4779-9F44-A57D9073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696" y="5445299"/>
            <a:ext cx="4171168" cy="857250"/>
          </a:xfrm>
        </p:spPr>
        <p:txBody>
          <a:bodyPr/>
          <a:lstStyle/>
          <a:p>
            <a:r>
              <a:rPr lang="id-ID" b="0" i="1" dirty="0"/>
              <a:t>RENAME </a:t>
            </a:r>
            <a:r>
              <a:rPr lang="id-ID" b="0" dirty="0"/>
              <a:t>tabel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C028E4-8540-438F-8795-73C65D75FE8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33369" y="1680239"/>
            <a:ext cx="7950890" cy="419368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RENAME TABLE </a:t>
            </a:r>
            <a:r>
              <a:rPr lang="en-US" b="1" dirty="0" err="1"/>
              <a:t>tbl_name</a:t>
            </a:r>
            <a:r>
              <a:rPr lang="en-US" b="1" dirty="0"/>
              <a:t> TO </a:t>
            </a:r>
            <a:r>
              <a:rPr lang="en-US" b="1" dirty="0" err="1"/>
              <a:t>new_tbl_name</a:t>
            </a:r>
            <a:endParaRPr lang="en-US" b="1" dirty="0"/>
          </a:p>
          <a:p>
            <a:pPr marL="34290" indent="0">
              <a:buNone/>
            </a:pPr>
            <a:r>
              <a:rPr lang="id-ID" b="1" dirty="0" smtClean="0"/>
              <a:t>	[, </a:t>
            </a:r>
            <a:r>
              <a:rPr lang="id-ID" b="1" dirty="0"/>
              <a:t>tbl_name2 TO new_tbl_name2] ...</a:t>
            </a:r>
          </a:p>
          <a:p>
            <a:pPr marL="34290" indent="0">
              <a:buNone/>
            </a:pPr>
            <a:endParaRPr lang="id-ID" b="1" dirty="0" smtClean="0"/>
          </a:p>
          <a:p>
            <a:pPr marL="34290" indent="0">
              <a:buNone/>
            </a:pPr>
            <a:r>
              <a:rPr lang="id-ID" b="1" dirty="0" smtClean="0"/>
              <a:t>Contoh</a:t>
            </a:r>
            <a:r>
              <a:rPr lang="id-ID" b="1" dirty="0"/>
              <a:t>: </a:t>
            </a:r>
            <a:r>
              <a:rPr lang="id-ID" dirty="0"/>
              <a:t>Ubah nama tabel Teams menjadi Groups!</a:t>
            </a:r>
          </a:p>
          <a:p>
            <a:pPr marL="34290" indent="0">
              <a:buNone/>
            </a:pPr>
            <a:r>
              <a:rPr lang="id-ID" dirty="0"/>
              <a:t>Statemen SQL: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RENAME </a:t>
            </a:r>
            <a:r>
              <a:rPr lang="en-US" b="1" dirty="0"/>
              <a:t>TABLE Teams TO Groups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RENAME</a:t>
            </a:r>
            <a:r>
              <a:rPr lang="id-ID" dirty="0" smtClean="0"/>
              <a:t> Tabel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69654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>
                <a:solidFill>
                  <a:srgbClr val="FF0000"/>
                </a:solidFill>
              </a:rPr>
              <a:t>Basis Data (database)</a:t>
            </a:r>
            <a:r>
              <a:rPr lang="id-ID" dirty="0"/>
              <a:t> adalah kumpulan data yang umumnya menjabarkan aktivitas‐aktivitas dari satu atau lebih dari satu organisasi terkait (Ramakrishnan dan Gerke, </a:t>
            </a:r>
            <a:r>
              <a:rPr lang="id-ID" dirty="0" smtClean="0"/>
              <a:t>2000)</a:t>
            </a:r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Kumpulan</a:t>
            </a:r>
            <a:r>
              <a:rPr lang="id-ID" dirty="0" smtClean="0"/>
              <a:t> </a:t>
            </a:r>
            <a:r>
              <a:rPr lang="id-ID" dirty="0"/>
              <a:t>yang </a:t>
            </a:r>
            <a:r>
              <a:rPr lang="id-ID" b="1" dirty="0">
                <a:solidFill>
                  <a:srgbClr val="FF0000"/>
                </a:solidFill>
              </a:rPr>
              <a:t>terorganisasi</a:t>
            </a:r>
            <a:r>
              <a:rPr lang="id-ID" dirty="0"/>
              <a:t> dari data‐data yang secara nalar terkait (Hoffer dkk, 2005) </a:t>
            </a:r>
            <a:endParaRPr lang="id-ID" dirty="0" smtClean="0"/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Kumpulan </a:t>
            </a:r>
            <a:r>
              <a:rPr lang="id-ID" b="1" dirty="0">
                <a:solidFill>
                  <a:srgbClr val="FF0000"/>
                </a:solidFill>
              </a:rPr>
              <a:t>data </a:t>
            </a:r>
            <a:r>
              <a:rPr lang="id-ID" dirty="0"/>
              <a:t>yang </a:t>
            </a:r>
            <a:r>
              <a:rPr lang="id-ID" b="1" dirty="0">
                <a:solidFill>
                  <a:srgbClr val="FF0000"/>
                </a:solidFill>
              </a:rPr>
              <a:t>terkait</a:t>
            </a:r>
            <a:r>
              <a:rPr lang="id-ID" dirty="0"/>
              <a:t> (Elmazri dan Navathe, 1994</a:t>
            </a:r>
            <a:r>
              <a:rPr lang="id-ID" dirty="0" smtClean="0"/>
              <a:t>)</a:t>
            </a:r>
          </a:p>
          <a:p>
            <a:pPr algn="just"/>
            <a:r>
              <a:rPr lang="id-ID" b="1" dirty="0" smtClean="0"/>
              <a:t>Basis &amp; Data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b="1" dirty="0" smtClean="0"/>
              <a:t>Basis </a:t>
            </a:r>
            <a:r>
              <a:rPr lang="id-ID" b="1" dirty="0" smtClean="0">
                <a:solidFill>
                  <a:srgbClr val="FF0000"/>
                </a:solidFill>
              </a:rPr>
              <a:t>ruang</a:t>
            </a:r>
            <a:r>
              <a:rPr lang="id-ID" b="1" dirty="0">
                <a:solidFill>
                  <a:srgbClr val="FF0000"/>
                </a:solidFill>
              </a:rPr>
              <a:t>, markas, </a:t>
            </a:r>
            <a:r>
              <a:rPr lang="id-ID" b="1" dirty="0" smtClean="0">
                <a:solidFill>
                  <a:srgbClr val="FF0000"/>
                </a:solidFill>
              </a:rPr>
              <a:t>tempat</a:t>
            </a:r>
            <a:r>
              <a:rPr lang="id-ID" dirty="0" smtClean="0"/>
              <a:t>. </a:t>
            </a:r>
            <a:r>
              <a:rPr lang="id-ID" b="1" dirty="0" smtClean="0"/>
              <a:t>Data</a:t>
            </a:r>
            <a:r>
              <a:rPr lang="id-ID" dirty="0" smtClean="0"/>
              <a:t> </a:t>
            </a:r>
            <a:r>
              <a:rPr lang="id-ID" b="1" dirty="0" smtClean="0"/>
              <a:t>faktualisasi </a:t>
            </a:r>
            <a:r>
              <a:rPr lang="id-ID" b="1" dirty="0"/>
              <a:t>objek</a:t>
            </a:r>
            <a:r>
              <a:rPr lang="id-ID" dirty="0"/>
              <a:t> </a:t>
            </a:r>
            <a:r>
              <a:rPr lang="id-ID" dirty="0" smtClean="0"/>
              <a:t>seperti </a:t>
            </a:r>
            <a:r>
              <a:rPr lang="id-ID" b="1" dirty="0">
                <a:solidFill>
                  <a:srgbClr val="FF0000"/>
                </a:solidFill>
              </a:rPr>
              <a:t>manusia, mahasiswa, penduduk, kota dan lain sebagainya.</a:t>
            </a:r>
            <a:r>
              <a:rPr lang="id-ID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4804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865BE5-3D08-4779-9F44-A57D9073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814" y="5873924"/>
            <a:ext cx="4171168" cy="857250"/>
          </a:xfrm>
        </p:spPr>
        <p:txBody>
          <a:bodyPr/>
          <a:lstStyle/>
          <a:p>
            <a:r>
              <a:rPr lang="id-ID" b="0" i="1" dirty="0" smtClean="0"/>
              <a:t>ALTER </a:t>
            </a:r>
            <a:r>
              <a:rPr lang="id-ID" b="0" dirty="0"/>
              <a:t>tabel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C028E4-8540-438F-8795-73C65D75FE8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33369" y="1680239"/>
            <a:ext cx="7950890" cy="419368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ALTER TABLE </a:t>
            </a:r>
            <a:r>
              <a:rPr lang="en-US" b="1" dirty="0" err="1"/>
              <a:t>tbl_name</a:t>
            </a:r>
            <a:endParaRPr lang="en-US" b="1" dirty="0"/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err="1" smtClean="0"/>
              <a:t>alter_specification</a:t>
            </a:r>
            <a:r>
              <a:rPr lang="en-US" b="1" dirty="0" smtClean="0"/>
              <a:t> </a:t>
            </a:r>
            <a:r>
              <a:rPr lang="en-US" b="1" dirty="0"/>
              <a:t>[, </a:t>
            </a:r>
            <a:r>
              <a:rPr lang="en-US" b="1" dirty="0" err="1"/>
              <a:t>alter_specification</a:t>
            </a:r>
            <a:r>
              <a:rPr lang="en-US" b="1" dirty="0"/>
              <a:t>] ...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</a:p>
          <a:p>
            <a:pPr marL="34290" indent="0">
              <a:buNone/>
            </a:pPr>
            <a:r>
              <a:rPr lang="en-US" b="1" dirty="0" err="1" smtClean="0"/>
              <a:t>alter_specification</a:t>
            </a:r>
            <a:r>
              <a:rPr lang="en-US" b="1" dirty="0"/>
              <a:t>:</a:t>
            </a:r>
          </a:p>
          <a:p>
            <a:pPr marL="491490" indent="-457200">
              <a:buFont typeface="Wingdings" panose="05000000000000000000" pitchFamily="2" charset="2"/>
              <a:buChar char="q"/>
            </a:pPr>
            <a:r>
              <a:rPr lang="en-US" b="1" dirty="0" smtClean="0"/>
              <a:t>ADD</a:t>
            </a:r>
            <a:endParaRPr lang="en-US" b="1" dirty="0"/>
          </a:p>
          <a:p>
            <a:pPr marL="491490" indent="-457200">
              <a:buFont typeface="Wingdings" panose="05000000000000000000" pitchFamily="2" charset="2"/>
              <a:buChar char="q"/>
            </a:pPr>
            <a:r>
              <a:rPr lang="en-US" b="1" dirty="0" smtClean="0"/>
              <a:t>CHANGE </a:t>
            </a:r>
            <a:r>
              <a:rPr lang="en-US" b="1" dirty="0"/>
              <a:t>&amp; MODIFY</a:t>
            </a:r>
          </a:p>
          <a:p>
            <a:pPr marL="491490" indent="-457200">
              <a:buFont typeface="Wingdings" panose="05000000000000000000" pitchFamily="2" charset="2"/>
              <a:buChar char="q"/>
            </a:pPr>
            <a:r>
              <a:rPr lang="en-US" b="1" dirty="0" smtClean="0"/>
              <a:t>DROP</a:t>
            </a:r>
            <a:endParaRPr lang="en-US" b="1" dirty="0"/>
          </a:p>
          <a:p>
            <a:pPr marL="491490" indent="-457200">
              <a:buFont typeface="Wingdings" panose="05000000000000000000" pitchFamily="2" charset="2"/>
              <a:buChar char="q"/>
            </a:pPr>
            <a:r>
              <a:rPr lang="en-US" b="1" dirty="0" smtClean="0"/>
              <a:t>RENAME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ALTER</a:t>
            </a:r>
            <a:r>
              <a:rPr lang="id-ID" dirty="0" smtClean="0"/>
              <a:t> </a:t>
            </a:r>
            <a:r>
              <a:rPr lang="id-ID" dirty="0"/>
              <a:t>Tabel (</a:t>
            </a:r>
            <a:r>
              <a:rPr lang="id-ID" dirty="0" smtClean="0"/>
              <a:t>contd-1)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8693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865BE5-3D08-4779-9F44-A57D9073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814" y="5683709"/>
            <a:ext cx="4171168" cy="857250"/>
          </a:xfrm>
        </p:spPr>
        <p:txBody>
          <a:bodyPr/>
          <a:lstStyle/>
          <a:p>
            <a:r>
              <a:rPr lang="id-ID" b="0" i="1" dirty="0" smtClean="0"/>
              <a:t>ALTER </a:t>
            </a:r>
            <a:r>
              <a:rPr lang="id-ID" b="0" dirty="0" smtClean="0"/>
              <a:t>tabel : ADD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C028E4-8540-438F-8795-73C65D75FE8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57200" y="1653988"/>
            <a:ext cx="8227059" cy="509643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" indent="0">
              <a:buNone/>
            </a:pPr>
            <a:r>
              <a:rPr lang="en-US" b="1" dirty="0"/>
              <a:t>ADD [COLUMN] </a:t>
            </a:r>
            <a:r>
              <a:rPr lang="en-US" b="1" dirty="0" err="1"/>
              <a:t>col_name</a:t>
            </a:r>
            <a:r>
              <a:rPr lang="en-US" b="1" dirty="0"/>
              <a:t> </a:t>
            </a:r>
            <a:r>
              <a:rPr lang="en-US" b="1" dirty="0" err="1"/>
              <a:t>column_definition</a:t>
            </a:r>
            <a:r>
              <a:rPr lang="en-US" b="1" dirty="0"/>
              <a:t> [FIRST </a:t>
            </a:r>
            <a:r>
              <a:rPr lang="en-US" b="1" dirty="0" smtClean="0"/>
              <a:t>|</a:t>
            </a:r>
            <a:r>
              <a:rPr lang="id-ID" b="1" dirty="0" smtClean="0"/>
              <a:t> </a:t>
            </a:r>
            <a:r>
              <a:rPr lang="en-US" b="1" dirty="0" smtClean="0"/>
              <a:t>AFTER </a:t>
            </a:r>
            <a:r>
              <a:rPr lang="en-US" b="1" dirty="0" err="1"/>
              <a:t>col_name</a:t>
            </a:r>
            <a:r>
              <a:rPr lang="en-US" b="1" dirty="0"/>
              <a:t> ]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ADD </a:t>
            </a:r>
            <a:r>
              <a:rPr lang="en-US" b="1" dirty="0"/>
              <a:t>[COLUMN] (</a:t>
            </a:r>
            <a:r>
              <a:rPr lang="en-US" b="1" dirty="0" err="1"/>
              <a:t>col_name</a:t>
            </a:r>
            <a:r>
              <a:rPr lang="en-US" b="1" dirty="0"/>
              <a:t> </a:t>
            </a:r>
            <a:r>
              <a:rPr lang="en-US" b="1" dirty="0" err="1"/>
              <a:t>column_definition</a:t>
            </a:r>
            <a:r>
              <a:rPr lang="en-US" b="1" dirty="0" smtClean="0"/>
              <a:t>,...)</a:t>
            </a:r>
            <a:endParaRPr lang="id-ID" b="1" dirty="0" smtClean="0"/>
          </a:p>
          <a:p>
            <a:pPr marL="34290" indent="0">
              <a:buNone/>
            </a:pPr>
            <a:endParaRPr lang="id-ID" b="1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id-ID" b="1" dirty="0"/>
              <a:t>Contoh: </a:t>
            </a:r>
            <a:r>
              <a:rPr lang="id-ID" dirty="0"/>
              <a:t>Tambahkan satu kolom bernama TYPE di dalam tabel TEAMS.</a:t>
            </a:r>
          </a:p>
          <a:p>
            <a:pPr marL="34290" indent="0">
              <a:buNone/>
            </a:pPr>
            <a:r>
              <a:rPr lang="id-ID" dirty="0"/>
              <a:t>Kolom TYPE ini untuk memberikan identifikasi tim Pria dan Wanita.</a:t>
            </a:r>
          </a:p>
          <a:p>
            <a:pPr marL="34290" indent="0">
              <a:buNone/>
            </a:pPr>
            <a:endParaRPr lang="id-ID" dirty="0" smtClean="0"/>
          </a:p>
          <a:p>
            <a:pPr marL="34290" indent="0">
              <a:buNone/>
            </a:pPr>
            <a:r>
              <a:rPr lang="id-ID" dirty="0" smtClean="0"/>
              <a:t>Statemen </a:t>
            </a:r>
            <a:r>
              <a:rPr lang="id-ID" dirty="0"/>
              <a:t>SQL:</a:t>
            </a:r>
          </a:p>
          <a:p>
            <a:pPr marL="34290" indent="0">
              <a:buNone/>
            </a:pPr>
            <a:r>
              <a:rPr lang="id-ID" b="1" dirty="0" smtClean="0"/>
              <a:t>	ALTER </a:t>
            </a:r>
            <a:r>
              <a:rPr lang="id-ID" b="1" dirty="0"/>
              <a:t>TABLE TEAMS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ADD </a:t>
            </a:r>
            <a:r>
              <a:rPr lang="en-US" b="1" dirty="0"/>
              <a:t>COLUMN TYPE CHAR (1);</a:t>
            </a:r>
          </a:p>
          <a:p>
            <a:pPr marL="34290" indent="0">
              <a:buNone/>
            </a:pPr>
            <a:r>
              <a:rPr lang="id-ID" b="1" dirty="0"/>
              <a:t>Contoh: </a:t>
            </a:r>
            <a:r>
              <a:rPr lang="id-ID" dirty="0"/>
              <a:t>Dengan adanya kolom TYPE, maka (misalkan) tim 2 sebagai tim</a:t>
            </a:r>
          </a:p>
          <a:p>
            <a:pPr marL="34290" indent="0">
              <a:buNone/>
            </a:pPr>
            <a:r>
              <a:rPr lang="id-ID" dirty="0"/>
              <a:t>Pria harus di-</a:t>
            </a:r>
            <a:r>
              <a:rPr lang="id-ID" i="1" dirty="0"/>
              <a:t>update</a:t>
            </a:r>
            <a:r>
              <a:rPr lang="id-ID" dirty="0"/>
              <a:t>.</a:t>
            </a:r>
          </a:p>
          <a:p>
            <a:pPr marL="34290" indent="0">
              <a:buNone/>
            </a:pPr>
            <a:r>
              <a:rPr lang="id-ID" dirty="0"/>
              <a:t>Statemen:</a:t>
            </a:r>
          </a:p>
          <a:p>
            <a:pPr marL="34290" indent="0">
              <a:buNone/>
            </a:pPr>
            <a:r>
              <a:rPr lang="id-ID" b="1" dirty="0" smtClean="0"/>
              <a:t>	UPDATE </a:t>
            </a:r>
            <a:r>
              <a:rPr lang="id-ID" b="1" dirty="0"/>
              <a:t>TEAMS</a:t>
            </a:r>
          </a:p>
          <a:p>
            <a:pPr marL="34290" indent="0">
              <a:buNone/>
            </a:pPr>
            <a:r>
              <a:rPr lang="id-ID" b="1" dirty="0" smtClean="0"/>
              <a:t>	SET </a:t>
            </a:r>
            <a:r>
              <a:rPr lang="id-ID" b="1" dirty="0"/>
              <a:t>TYPE = 'M'</a:t>
            </a:r>
          </a:p>
          <a:p>
            <a:pPr marL="34290" indent="0">
              <a:buNone/>
            </a:pPr>
            <a:r>
              <a:rPr lang="id-ID" b="1" dirty="0" smtClean="0"/>
              <a:t>	WHERE TEAMNO = 2;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ALTER</a:t>
            </a:r>
            <a:r>
              <a:rPr lang="id-ID" dirty="0" smtClean="0"/>
              <a:t> </a:t>
            </a:r>
            <a:r>
              <a:rPr lang="id-ID" dirty="0"/>
              <a:t>Tabel </a:t>
            </a:r>
            <a:r>
              <a:rPr lang="id-ID" dirty="0" smtClean="0"/>
              <a:t>ADD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7385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865BE5-3D08-4779-9F44-A57D9073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5" y="5707900"/>
            <a:ext cx="7515617" cy="857250"/>
          </a:xfrm>
        </p:spPr>
        <p:txBody>
          <a:bodyPr>
            <a:normAutofit/>
          </a:bodyPr>
          <a:lstStyle/>
          <a:p>
            <a:r>
              <a:rPr lang="id-ID" sz="2400" b="0" i="1" dirty="0" smtClean="0"/>
              <a:t>ALTER </a:t>
            </a:r>
            <a:r>
              <a:rPr lang="id-ID" sz="2400" b="0" dirty="0" smtClean="0"/>
              <a:t>tabel : CHANGE &amp; MODIFY</a:t>
            </a:r>
            <a:endParaRPr lang="id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C028E4-8540-438F-8795-73C65D75FE8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33369" y="1680239"/>
            <a:ext cx="7950890" cy="419368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id-ID" b="1" dirty="0"/>
              <a:t>CHANGE [COLUMN] old_col_name </a:t>
            </a:r>
            <a:r>
              <a:rPr lang="id-ID" b="1" dirty="0" smtClean="0"/>
              <a:t>new_col_name </a:t>
            </a:r>
          </a:p>
          <a:p>
            <a:pPr marL="34290" indent="0">
              <a:buNone/>
            </a:pPr>
            <a:r>
              <a:rPr lang="id-ID" b="1" dirty="0"/>
              <a:t>	</a:t>
            </a:r>
            <a:r>
              <a:rPr lang="id-ID" b="1" dirty="0" smtClean="0"/>
              <a:t>column_definition </a:t>
            </a:r>
            <a:r>
              <a:rPr lang="id-ID" b="1" dirty="0"/>
              <a:t>[FIRST|AFTER col_name]</a:t>
            </a:r>
          </a:p>
          <a:p>
            <a:pPr marL="34290" indent="0">
              <a:buNone/>
            </a:pPr>
            <a:r>
              <a:rPr lang="en-US" b="1" dirty="0"/>
              <a:t>MODIFY [COLUMN] </a:t>
            </a:r>
            <a:r>
              <a:rPr lang="en-US" b="1" dirty="0" err="1"/>
              <a:t>col_name</a:t>
            </a:r>
            <a:r>
              <a:rPr lang="en-US" b="1" dirty="0"/>
              <a:t> </a:t>
            </a:r>
            <a:r>
              <a:rPr lang="en-US" b="1" dirty="0" err="1"/>
              <a:t>column_definition</a:t>
            </a:r>
            <a:r>
              <a:rPr lang="en-US" b="1" dirty="0"/>
              <a:t> [FIRST </a:t>
            </a:r>
            <a:r>
              <a:rPr lang="en-US" b="1" dirty="0" smtClean="0"/>
              <a:t>|</a:t>
            </a:r>
            <a:r>
              <a:rPr lang="id-ID" b="1" dirty="0" smtClean="0"/>
              <a:t> AFTER </a:t>
            </a:r>
            <a:r>
              <a:rPr lang="id-ID" b="1" dirty="0"/>
              <a:t>col_name]</a:t>
            </a:r>
            <a:endParaRPr lang="id-ID" b="1" dirty="0">
              <a:solidFill>
                <a:schemeClr val="tx1"/>
              </a:solidFill>
            </a:endParaRPr>
          </a:p>
          <a:p>
            <a:pPr marL="34290" indent="0">
              <a:buNone/>
            </a:pPr>
            <a:endParaRPr lang="id-ID" b="1" dirty="0" smtClean="0"/>
          </a:p>
          <a:p>
            <a:pPr marL="34290" indent="0">
              <a:buNone/>
            </a:pPr>
            <a:r>
              <a:rPr lang="id-ID" b="1" dirty="0"/>
              <a:t>Contoh: </a:t>
            </a:r>
            <a:r>
              <a:rPr lang="id-ID" dirty="0"/>
              <a:t>Tambahkan panjang karakter kolom TOWN dari </a:t>
            </a:r>
            <a:r>
              <a:rPr lang="id-ID" dirty="0" smtClean="0"/>
              <a:t>10 menjadi </a:t>
            </a:r>
            <a:r>
              <a:rPr lang="id-ID" dirty="0"/>
              <a:t>20!</a:t>
            </a:r>
          </a:p>
          <a:p>
            <a:pPr marL="34290" indent="0">
              <a:buNone/>
            </a:pPr>
            <a:r>
              <a:rPr lang="id-ID" b="1" dirty="0" smtClean="0"/>
              <a:t>	ALTER </a:t>
            </a:r>
            <a:r>
              <a:rPr lang="id-ID" b="1" dirty="0"/>
              <a:t>TABLE PLAYERS</a:t>
            </a:r>
          </a:p>
          <a:p>
            <a:pPr marL="3429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MODIFY </a:t>
            </a:r>
            <a:r>
              <a:rPr lang="en-US" b="1" dirty="0"/>
              <a:t>COLUMN TOWN CHAR (20);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ALTER</a:t>
            </a:r>
            <a:r>
              <a:rPr lang="id-ID" dirty="0" smtClean="0"/>
              <a:t> Tabel </a:t>
            </a:r>
            <a:r>
              <a:rPr lang="id-ID" dirty="0"/>
              <a:t>CHANGE &amp; </a:t>
            </a:r>
            <a:r>
              <a:rPr lang="id-ID" dirty="0" smtClean="0"/>
              <a:t>MODIFY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304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865BE5-3D08-4779-9F44-A57D9073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673" y="5707900"/>
            <a:ext cx="5270327" cy="857250"/>
          </a:xfrm>
        </p:spPr>
        <p:txBody>
          <a:bodyPr>
            <a:normAutofit/>
          </a:bodyPr>
          <a:lstStyle/>
          <a:p>
            <a:r>
              <a:rPr lang="id-ID" sz="3200" b="0" i="1" dirty="0" smtClean="0"/>
              <a:t>ALTER </a:t>
            </a:r>
            <a:r>
              <a:rPr lang="id-ID" sz="3200" b="0" dirty="0" smtClean="0"/>
              <a:t>tabel : RENAME</a:t>
            </a:r>
            <a:endParaRPr lang="id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C028E4-8540-438F-8795-73C65D75FE8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33369" y="1680239"/>
            <a:ext cx="7950890" cy="419368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id-ID" b="1" dirty="0"/>
              <a:t>RENAME [TO] new_tbl_name</a:t>
            </a:r>
            <a:endParaRPr lang="id-ID" b="1" dirty="0">
              <a:solidFill>
                <a:schemeClr val="tx1"/>
              </a:solidFill>
            </a:endParaRPr>
          </a:p>
          <a:p>
            <a:pPr marL="34290" indent="0">
              <a:buNone/>
            </a:pPr>
            <a:endParaRPr lang="id-ID" b="1" dirty="0" smtClean="0"/>
          </a:p>
          <a:p>
            <a:pPr marL="34290" indent="0">
              <a:buNone/>
            </a:pPr>
            <a:r>
              <a:rPr lang="id-ID" b="1" dirty="0" smtClean="0"/>
              <a:t>Contoh</a:t>
            </a:r>
            <a:r>
              <a:rPr lang="id-ID" b="1" dirty="0"/>
              <a:t>: </a:t>
            </a:r>
            <a:r>
              <a:rPr lang="id-ID" dirty="0"/>
              <a:t>Ubah nama tabel Teams menjadi Groups!</a:t>
            </a:r>
          </a:p>
          <a:p>
            <a:pPr marL="34290" indent="0">
              <a:buNone/>
            </a:pPr>
            <a:endParaRPr lang="id-ID" dirty="0" smtClean="0"/>
          </a:p>
          <a:p>
            <a:pPr marL="34290" indent="0">
              <a:buNone/>
            </a:pPr>
            <a:r>
              <a:rPr lang="id-ID" dirty="0" smtClean="0"/>
              <a:t>Statemen </a:t>
            </a:r>
            <a:r>
              <a:rPr lang="id-ID" dirty="0"/>
              <a:t>SQL:</a:t>
            </a:r>
          </a:p>
          <a:p>
            <a:pPr marL="34290" indent="0">
              <a:buNone/>
            </a:pPr>
            <a:r>
              <a:rPr lang="en-US" b="1" dirty="0"/>
              <a:t>ALTER TABLE Teams RENAME Groups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ALTER</a:t>
            </a:r>
            <a:r>
              <a:rPr lang="id-ID" dirty="0" smtClean="0"/>
              <a:t> Tabel RENAME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4039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  <a:r>
              <a:rPr lang="id-ID" dirty="0" smtClean="0"/>
              <a:t>) </a:t>
            </a:r>
            <a:r>
              <a:rPr lang="id-ID" dirty="0" smtClean="0"/>
              <a:t>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Merancang Dan Memodelkan Basis Data </a:t>
            </a:r>
          </a:p>
          <a:p>
            <a:pPr algn="just"/>
            <a:r>
              <a:rPr lang="id-ID" dirty="0" smtClean="0"/>
              <a:t>Melakukan </a:t>
            </a:r>
            <a:r>
              <a:rPr lang="en-US" dirty="0" err="1" smtClean="0"/>
              <a:t>Desain</a:t>
            </a:r>
            <a:r>
              <a:rPr lang="en-US" dirty="0" smtClean="0"/>
              <a:t> Database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id-ID" dirty="0" smtClean="0"/>
          </a:p>
          <a:p>
            <a:pPr algn="just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Query Dan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Query</a:t>
            </a:r>
            <a:endParaRPr lang="id-ID" dirty="0" smtClean="0"/>
          </a:p>
          <a:p>
            <a:pPr algn="just"/>
            <a:r>
              <a:rPr lang="en-US" dirty="0" err="1" smtClean="0"/>
              <a:t>Menyusun</a:t>
            </a:r>
            <a:r>
              <a:rPr lang="en-US" dirty="0" smtClean="0"/>
              <a:t> Stored Procedure Dan Trigger Yang Optimal</a:t>
            </a:r>
            <a:endParaRPr lang="id-ID" dirty="0" smtClean="0"/>
          </a:p>
          <a:p>
            <a:pPr algn="just"/>
            <a:r>
              <a:rPr lang="id-ID" dirty="0" smtClean="0"/>
              <a:t>Menerapkan Atau Mengimplementasi SMBD Pada Aplikasi Yang Sesuai.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 &amp; Praktikum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</a:t>
            </a:r>
            <a:r>
              <a:rPr lang="id-ID" dirty="0" smtClean="0"/>
              <a:t>penting</a:t>
            </a:r>
          </a:p>
          <a:p>
            <a:pPr marL="901700" lvl="1" indent="-444500" algn="just"/>
            <a:r>
              <a:rPr lang="id-ID" dirty="0" smtClean="0"/>
              <a:t>Mengimplementasikan hasil perkuliahan pada praktikum di laboratorium.</a:t>
            </a:r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7.15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id-ID" b="1" dirty="0" smtClean="0"/>
              <a:t>PAKAIAN</a:t>
            </a:r>
            <a:r>
              <a:rPr lang="en-US" dirty="0" smtClean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id-ID" b="1" dirty="0" smtClean="0"/>
              <a:t>RAPI, BERKERAH</a:t>
            </a:r>
            <a:r>
              <a:rPr lang="id-ID" dirty="0" smtClean="0"/>
              <a:t>, ber</a:t>
            </a:r>
            <a:r>
              <a:rPr lang="id-ID" b="1" dirty="0" smtClean="0"/>
              <a:t>SEPATU</a:t>
            </a:r>
            <a:r>
              <a:rPr lang="id-ID" dirty="0" smtClean="0"/>
              <a:t>.</a:t>
            </a:r>
            <a:endParaRPr lang="en-US" dirty="0"/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</a:t>
            </a:r>
            <a:r>
              <a:rPr lang="id-ID" b="1" dirty="0" smtClean="0">
                <a:solidFill>
                  <a:srgbClr val="FF0000"/>
                </a:solidFill>
              </a:rPr>
              <a:t>TIDAK DIPERKENANKAN MENCONTEK, PLAGIAT, </a:t>
            </a:r>
            <a:r>
              <a:rPr lang="id-ID" dirty="0" smtClean="0"/>
              <a:t>dalam </a:t>
            </a:r>
            <a:r>
              <a:rPr lang="id-ID" dirty="0"/>
              <a:t>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 </a:t>
            </a:r>
            <a:r>
              <a:rPr lang="id-ID" b="1" dirty="0" smtClean="0">
                <a:solidFill>
                  <a:srgbClr val="FF0000"/>
                </a:solidFill>
              </a:rPr>
              <a:t>WAJIB MENGIKUTI UJIAN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id-ID" dirty="0"/>
              <a:t>dan </a:t>
            </a:r>
            <a:r>
              <a:rPr lang="id-ID" b="1" dirty="0" smtClean="0">
                <a:solidFill>
                  <a:srgbClr val="FF0000"/>
                </a:solidFill>
              </a:rPr>
              <a:t>TUGAS</a:t>
            </a:r>
            <a:r>
              <a:rPr lang="id-ID" dirty="0" smtClean="0"/>
              <a:t> </a:t>
            </a:r>
            <a:r>
              <a:rPr lang="id-ID" dirty="0"/>
              <a:t>baik tugas </a:t>
            </a:r>
            <a:r>
              <a:rPr lang="id-ID" b="1" dirty="0" smtClean="0"/>
              <a:t>MANDIRI, berKELOMPOK </a:t>
            </a:r>
            <a:r>
              <a:rPr lang="id-ID" dirty="0" smtClean="0"/>
              <a:t>atau </a:t>
            </a:r>
            <a:r>
              <a:rPr lang="id-ID" b="1" dirty="0" smtClean="0"/>
              <a:t>PRAKTIKUM.</a:t>
            </a:r>
            <a:r>
              <a:rPr lang="id-ID" dirty="0" smtClean="0"/>
              <a:t> </a:t>
            </a:r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</a:t>
            </a:r>
            <a:r>
              <a:rPr lang="id-ID" b="1" dirty="0" smtClean="0"/>
              <a:t>BERTUTUR KATA </a:t>
            </a:r>
            <a:r>
              <a:rPr lang="id-ID" dirty="0"/>
              <a:t>yang </a:t>
            </a:r>
            <a:r>
              <a:rPr lang="id-ID" b="1" dirty="0" smtClean="0"/>
              <a:t>SOPAN</a:t>
            </a:r>
            <a:r>
              <a:rPr lang="id-ID" dirty="0" smtClean="0"/>
              <a:t> </a:t>
            </a:r>
            <a:r>
              <a:rPr lang="id-ID" dirty="0"/>
              <a:t>dan </a:t>
            </a:r>
            <a:r>
              <a:rPr lang="id-ID" b="1" dirty="0" smtClean="0">
                <a:solidFill>
                  <a:srgbClr val="FF0000"/>
                </a:solidFill>
              </a:rPr>
              <a:t>SANTUN di DALAM KELAS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9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810240"/>
              </p:ext>
            </p:extLst>
          </p:nvPr>
        </p:nvGraphicFramePr>
        <p:xfrm>
          <a:off x="476250" y="1658940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00693" y="5271247"/>
            <a:ext cx="420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Penilaian Proyek Akhir : Bentuk Kelompok</a:t>
            </a:r>
            <a:endParaRPr lang="id-ID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Tugas personal akan diberikan pada waktu perkuliahan</a:t>
            </a:r>
          </a:p>
          <a:p>
            <a:pPr algn="just"/>
            <a:r>
              <a:rPr lang="id-ID" sz="3600" dirty="0"/>
              <a:t>Untuk pelaksanaan praktikum dilaksanakan berbarengan dengan waktu perkuliahan sesuai dengan jadwal pada lab yang digunakan.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prstClr val="black"/>
                </a:solidFill>
              </a:rPr>
              <a:t>Basisdata</a:t>
            </a:r>
            <a:endParaRPr lang="id-ID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4"/>
            <a:ext cx="8319406" cy="46373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dirty="0">
                <a:solidFill>
                  <a:srgbClr val="0070C0"/>
                </a:solidFill>
              </a:rPr>
              <a:t>organized collection of data</a:t>
            </a:r>
            <a:r>
              <a:rPr lang="en-US" dirty="0"/>
              <a:t>. In MySQL you often create </a:t>
            </a:r>
            <a:r>
              <a:rPr lang="en-US" dirty="0">
                <a:solidFill>
                  <a:srgbClr val="0070C0"/>
                </a:solidFill>
              </a:rPr>
              <a:t>separate databases</a:t>
            </a:r>
            <a:r>
              <a:rPr lang="en-US" dirty="0"/>
              <a:t> for each of your projects. </a:t>
            </a:r>
            <a:r>
              <a:rPr lang="en-US" sz="1600" dirty="0"/>
              <a:t>(Andrea Tar, 2012)</a:t>
            </a:r>
          </a:p>
          <a:p>
            <a:r>
              <a:rPr lang="en-US" dirty="0"/>
              <a:t>The purpose of a </a:t>
            </a:r>
            <a:r>
              <a:rPr lang="en-US" dirty="0">
                <a:solidFill>
                  <a:srgbClr val="0070C0"/>
                </a:solidFill>
              </a:rPr>
              <a:t>database is to help people keep track of things</a:t>
            </a:r>
            <a:r>
              <a:rPr lang="en-US" dirty="0"/>
              <a:t>, and the most commonly used type of database is the relational database. Data are recorded </a:t>
            </a:r>
            <a:r>
              <a:rPr lang="en-US" dirty="0">
                <a:solidFill>
                  <a:srgbClr val="0070C0"/>
                </a:solidFill>
              </a:rPr>
              <a:t>facts</a:t>
            </a:r>
            <a:r>
              <a:rPr lang="en-US" dirty="0"/>
              <a:t> and numbers. </a:t>
            </a:r>
            <a:r>
              <a:rPr lang="en-US" sz="1600" dirty="0">
                <a:solidFill>
                  <a:prstClr val="black"/>
                </a:solidFill>
              </a:rPr>
              <a:t>(Kroenke David, 2013)</a:t>
            </a:r>
          </a:p>
          <a:p>
            <a:r>
              <a:rPr lang="en-US" dirty="0"/>
              <a:t>A database is a </a:t>
            </a:r>
            <a:r>
              <a:rPr lang="en-US" dirty="0">
                <a:solidFill>
                  <a:srgbClr val="0070C0"/>
                </a:solidFill>
              </a:rPr>
              <a:t>collection of data</a:t>
            </a:r>
            <a:r>
              <a:rPr lang="en-US" dirty="0"/>
              <a:t>. The term database usually indicates that the collection of data is </a:t>
            </a:r>
            <a:r>
              <a:rPr lang="en-US" dirty="0">
                <a:solidFill>
                  <a:srgbClr val="0070C0"/>
                </a:solidFill>
              </a:rPr>
              <a:t>stored on a computer</a:t>
            </a:r>
            <a:r>
              <a:rPr lang="en-US" dirty="0"/>
              <a:t>. </a:t>
            </a:r>
            <a:r>
              <a:rPr lang="en-US" sz="1600" dirty="0"/>
              <a:t>(</a:t>
            </a:r>
            <a:r>
              <a:rPr lang="en-US" sz="1600" dirty="0" err="1"/>
              <a:t>Suehering</a:t>
            </a:r>
            <a:r>
              <a:rPr lang="en-US" sz="1600" dirty="0"/>
              <a:t> </a:t>
            </a:r>
            <a:r>
              <a:rPr lang="en-US" sz="1600" dirty="0" err="1"/>
              <a:t>steve</a:t>
            </a:r>
            <a:r>
              <a:rPr lang="en-US" sz="1600" dirty="0"/>
              <a:t>, 2009)</a:t>
            </a:r>
          </a:p>
          <a:p>
            <a:r>
              <a:rPr lang="en-US" dirty="0">
                <a:solidFill>
                  <a:prstClr val="black"/>
                </a:solidFill>
              </a:rPr>
              <a:t>Basis </a:t>
            </a:r>
            <a:r>
              <a:rPr lang="en-US" dirty="0" err="1">
                <a:solidFill>
                  <a:prstClr val="black"/>
                </a:solidFill>
              </a:rPr>
              <a:t>atau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kumpulan</a:t>
            </a:r>
            <a:r>
              <a:rPr lang="en-US" b="1" dirty="0">
                <a:solidFill>
                  <a:srgbClr val="002060"/>
                </a:solidFill>
              </a:rPr>
              <a:t> data </a:t>
            </a:r>
            <a:r>
              <a:rPr lang="en-US" b="1" dirty="0" err="1">
                <a:solidFill>
                  <a:srgbClr val="002060"/>
                </a:solidFill>
              </a:rPr>
              <a:t>lengkap</a:t>
            </a:r>
            <a:r>
              <a:rPr lang="en-US" b="1" dirty="0">
                <a:solidFill>
                  <a:srgbClr val="002060"/>
                </a:solidFill>
              </a:rPr>
              <a:t> yang </a:t>
            </a:r>
            <a:r>
              <a:rPr lang="en-US" b="1" dirty="0" err="1">
                <a:solidFill>
                  <a:srgbClr val="002060"/>
                </a:solidFill>
              </a:rPr>
              <a:t>terelasi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4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Proyek Akhir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 smtClean="0">
                <a:latin typeface="Agency FB" panose="020B0503020202020204" pitchFamily="34" charset="0"/>
              </a:rPr>
              <a:t>Membuat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sederhana dengan fokus </a:t>
            </a:r>
            <a:r>
              <a:rPr lang="id-ID" b="1" dirty="0" smtClean="0">
                <a:latin typeface="Agency FB" panose="020B0503020202020204" pitchFamily="34" charset="0"/>
              </a:rPr>
              <a:t>Penerapan </a:t>
            </a:r>
            <a:r>
              <a:rPr lang="id-ID" b="1" dirty="0">
                <a:latin typeface="Agency FB" panose="020B0503020202020204" pitchFamily="34" charset="0"/>
              </a:rPr>
              <a:t>D</a:t>
            </a:r>
            <a:r>
              <a:rPr lang="id-ID" b="1" dirty="0" smtClean="0">
                <a:latin typeface="Agency FB" panose="020B0503020202020204" pitchFamily="34" charset="0"/>
              </a:rPr>
              <a:t>atabase </a:t>
            </a:r>
            <a:r>
              <a:rPr lang="id-ID" dirty="0" smtClean="0">
                <a:latin typeface="Agency FB" panose="020B0503020202020204" pitchFamily="34" charset="0"/>
              </a:rPr>
              <a:t>ke Aplikasi untuk </a:t>
            </a:r>
            <a:r>
              <a:rPr lang="id-ID" dirty="0">
                <a:latin typeface="Agency FB" panose="020B0503020202020204" pitchFamily="34" charset="0"/>
              </a:rPr>
              <a:t>menyimpan </a:t>
            </a:r>
            <a:r>
              <a:rPr lang="id-ID" dirty="0" smtClean="0">
                <a:latin typeface="Agency FB" panose="020B0503020202020204" pitchFamily="34" charset="0"/>
              </a:rPr>
              <a:t>transaksi</a:t>
            </a:r>
          </a:p>
          <a:p>
            <a:pPr algn="just"/>
            <a:r>
              <a:rPr lang="id-ID" b="1" dirty="0" smtClean="0">
                <a:latin typeface="Agency FB" panose="020B0503020202020204" pitchFamily="34" charset="0"/>
              </a:rPr>
              <a:t>Tahapannya :</a:t>
            </a:r>
          </a:p>
          <a:p>
            <a:pPr lvl="1" algn="just"/>
            <a:r>
              <a:rPr lang="id-ID" dirty="0" smtClean="0">
                <a:latin typeface="Agency FB" panose="020B0503020202020204" pitchFamily="34" charset="0"/>
              </a:rPr>
              <a:t> Penentuan Studi Kasus 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Perancangan Database beserta Relasi Tabelnya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Pada database terdapat beberapa SQL Langguage yang dilakukan diantaranya : CRUD, Transactions, Function, </a:t>
            </a:r>
            <a:r>
              <a:rPr lang="id-ID" dirty="0">
                <a:latin typeface="Agency FB" panose="020B0503020202020204" pitchFamily="34" charset="0"/>
              </a:rPr>
              <a:t>Stored Procedure &amp; </a:t>
            </a:r>
            <a:r>
              <a:rPr lang="id-ID" dirty="0" smtClean="0">
                <a:latin typeface="Agency FB" panose="020B0503020202020204" pitchFamily="34" charset="0"/>
              </a:rPr>
              <a:t>Trigger, System Catalog hingga hak akses.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Aplikasi boleh Web atau Desktop, fokus pada penerapan Database.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Pembuatan Laporan atau Dokumentasi.</a:t>
            </a:r>
          </a:p>
          <a:p>
            <a:pPr marL="444500" lvl="1" indent="-349250" algn="just"/>
            <a:r>
              <a:rPr lang="id-ID" b="1" dirty="0">
                <a:latin typeface="Agency FB" panose="020B0503020202020204" pitchFamily="34" charset="0"/>
              </a:rPr>
              <a:t>Poin penilaian: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(Penerapan Database), Dokumentasi, Presentasi.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3" y="1658984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Browser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Adobe flash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Chrome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Firefox</a:t>
            </a:r>
          </a:p>
          <a:p>
            <a:r>
              <a:rPr lang="en-US" b="1" dirty="0" err="1"/>
              <a:t>Localserver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Xampp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Laragon</a:t>
            </a:r>
            <a:endParaRPr lang="id-ID" dirty="0"/>
          </a:p>
          <a:p>
            <a:r>
              <a:rPr lang="id-ID" b="1" dirty="0"/>
              <a:t>Desain Tools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>
                <a:solidFill>
                  <a:srgbClr val="FF0000"/>
                </a:solidFill>
              </a:rPr>
              <a:t>Power Designer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Sparx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Enterprise Architect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5956" y="1658984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Editor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Notepad++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Sublime </a:t>
            </a:r>
            <a:r>
              <a:rPr lang="en-US" dirty="0">
                <a:solidFill>
                  <a:srgbClr val="FF0000"/>
                </a:solidFill>
              </a:rPr>
              <a:t>Text</a:t>
            </a:r>
          </a:p>
          <a:p>
            <a:r>
              <a:rPr lang="en-US" b="1" dirty="0"/>
              <a:t>Database 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PostgreSQL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HeidiSQL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SQLYog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FlySpeed</a:t>
            </a:r>
            <a:r>
              <a:rPr lang="en-US" dirty="0">
                <a:solidFill>
                  <a:srgbClr val="FF0000"/>
                </a:solidFill>
              </a:rPr>
              <a:t> SQL</a:t>
            </a:r>
            <a:endParaRPr lang="id-ID" dirty="0">
              <a:solidFill>
                <a:srgbClr val="FF0000"/>
              </a:solidFill>
            </a:endParaRPr>
          </a:p>
          <a:p>
            <a:r>
              <a:rPr lang="en-US" b="1" dirty="0"/>
              <a:t>Database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>
                <a:solidFill>
                  <a:srgbClr val="FF0000"/>
                </a:solidFill>
              </a:rPr>
              <a:t>Mysql </a:t>
            </a:r>
            <a:endParaRPr lang="id-ID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>
                <a:solidFill>
                  <a:srgbClr val="FF0000"/>
                </a:solidFill>
              </a:rPr>
              <a:t>Oracle </a:t>
            </a:r>
            <a:endParaRPr lang="en-US" dirty="0">
              <a:solidFill>
                <a:srgbClr val="FF0000"/>
              </a:solidFill>
            </a:endParaRPr>
          </a:p>
          <a:p>
            <a:pPr marL="457177" lvl="1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35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  <a:r>
              <a:rPr lang="id-ID" dirty="0" smtClean="0"/>
              <a:t>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874136"/>
            <a:ext cx="8319406" cy="361226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</a:t>
            </a:r>
            <a:r>
              <a:rPr lang="en-US" dirty="0" smtClean="0"/>
              <a:t>:</a:t>
            </a:r>
            <a:endParaRPr lang="id-ID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dirty="0" smtClean="0"/>
              <a:t>Komting SMBD SI4A Romi :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0857 0681 7980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8</a:t>
            </a:r>
            <a:r>
              <a:rPr lang="id-ID" dirty="0" smtClean="0"/>
              <a:t>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61"/>
            <a:ext cx="8826500" cy="5076151"/>
          </a:xfrm>
        </p:spPr>
        <p:txBody>
          <a:bodyPr>
            <a:noAutofit/>
          </a:bodyPr>
          <a:lstStyle/>
          <a:p>
            <a:r>
              <a:rPr lang="en-US" sz="1800" dirty="0"/>
              <a:t>Raghu </a:t>
            </a:r>
            <a:r>
              <a:rPr lang="en-US" sz="1800" dirty="0" err="1"/>
              <a:t>Ramakhrisnan</a:t>
            </a:r>
            <a:r>
              <a:rPr lang="en-US" sz="1800" dirty="0"/>
              <a:t>, Johannes </a:t>
            </a:r>
            <a:r>
              <a:rPr lang="en-US" sz="1800" dirty="0" err="1"/>
              <a:t>Gehrke</a:t>
            </a:r>
            <a:r>
              <a:rPr lang="en-US" sz="1800" dirty="0"/>
              <a:t> , “Database Management System” 3</a:t>
            </a:r>
            <a:r>
              <a:rPr lang="en-US" sz="1800" baseline="30000" dirty="0"/>
              <a:t>rd</a:t>
            </a:r>
            <a:r>
              <a:rPr lang="en-US" sz="1800" dirty="0"/>
              <a:t> Edition,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Hill,2003</a:t>
            </a:r>
            <a:r>
              <a:rPr lang="id-ID" sz="1800" dirty="0"/>
              <a:t>.</a:t>
            </a:r>
          </a:p>
          <a:p>
            <a:r>
              <a:rPr lang="id-ID" sz="1800" dirty="0"/>
              <a:t>Rick van der Lans, Introduction to SQL, Mastering Relational Database Language 2nd Edition, Addison-Wesley, 2000.</a:t>
            </a:r>
          </a:p>
          <a:p>
            <a:r>
              <a:rPr lang="id-ID" sz="1800" dirty="0"/>
              <a:t>Chris Bates, Web Programming: Building Internet Applications, Third Edition, John Wiley &amp; Sons Ltd, England, 2006.</a:t>
            </a:r>
          </a:p>
          <a:p>
            <a:r>
              <a:rPr lang="id-ID" sz="1800" dirty="0"/>
              <a:t>Sebesta, R.W., Programming the World Wide Web, Addison Wesley, 2002.</a:t>
            </a:r>
          </a:p>
          <a:p>
            <a:r>
              <a:rPr lang="id-ID" sz="1800" dirty="0"/>
              <a:t>Elliot White III, Jonathan Eisenhamer, PHP 5 in Practice, Sams, 2006</a:t>
            </a:r>
            <a:r>
              <a:rPr lang="id-ID" sz="1800" dirty="0"/>
              <a:t>.</a:t>
            </a:r>
          </a:p>
          <a:p>
            <a:r>
              <a:rPr lang="en-US" sz="1800" dirty="0"/>
              <a:t>SQL For MySQL Developers, Rick F. van der </a:t>
            </a:r>
            <a:r>
              <a:rPr lang="en-US" sz="1800" dirty="0" err="1"/>
              <a:t>Lans</a:t>
            </a:r>
            <a:r>
              <a:rPr lang="en-US" sz="1800" dirty="0"/>
              <a:t>, Addison Wesley, </a:t>
            </a:r>
            <a:r>
              <a:rPr lang="en-US" sz="1800" dirty="0"/>
              <a:t>2007</a:t>
            </a:r>
            <a:endParaRPr lang="id-ID" sz="1800" dirty="0"/>
          </a:p>
          <a:p>
            <a:pPr lvl="0"/>
            <a:r>
              <a:rPr lang="en-US" sz="1800" dirty="0"/>
              <a:t>MySQL Reference Manual, MySQL 2003</a:t>
            </a:r>
            <a:endParaRPr lang="id-ID" sz="1800" dirty="0"/>
          </a:p>
          <a:p>
            <a:r>
              <a:rPr lang="en-US" sz="1800" dirty="0"/>
              <a:t>Database Systems - A Practical Approach to Design, Implementation, and Management, Thomas </a:t>
            </a:r>
            <a:r>
              <a:rPr lang="en-US" sz="1800" dirty="0" err="1"/>
              <a:t>Connoly</a:t>
            </a:r>
            <a:r>
              <a:rPr lang="en-US" sz="1800" dirty="0"/>
              <a:t> and Carolyn </a:t>
            </a:r>
            <a:r>
              <a:rPr lang="en-US" sz="1800" dirty="0" err="1"/>
              <a:t>Begg</a:t>
            </a:r>
            <a:r>
              <a:rPr lang="en-US" sz="1800" dirty="0"/>
              <a:t>, Addison Wesley 1999	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047" y="1658984"/>
            <a:ext cx="5230906" cy="4859675"/>
          </a:xfrm>
        </p:spPr>
        <p:txBody>
          <a:bodyPr>
            <a:normAutofit fontScale="62500" lnSpcReduction="20000"/>
          </a:bodyPr>
          <a:lstStyle/>
          <a:p>
            <a:pPr marL="268288" indent="-268288" algn="just"/>
            <a:r>
              <a:rPr lang="id-ID" dirty="0"/>
              <a:t>Membuat sebuah lemari sendiri. Entah dari apa bahannya, yang penting lemari itu jadi. </a:t>
            </a:r>
            <a:r>
              <a:rPr lang="id-ID" b="1" dirty="0"/>
              <a:t>(create database).</a:t>
            </a:r>
            <a:r>
              <a:rPr lang="id-ID" dirty="0"/>
              <a:t> </a:t>
            </a:r>
            <a:endParaRPr lang="id-ID" dirty="0" smtClean="0"/>
          </a:p>
          <a:p>
            <a:pPr marL="268288" indent="-268288" algn="just"/>
            <a:r>
              <a:rPr lang="id-ID" dirty="0" smtClean="0"/>
              <a:t>Membuang </a:t>
            </a:r>
            <a:r>
              <a:rPr lang="id-ID" dirty="0"/>
              <a:t>lemari atau melenyapkan lemari. Kalo dalam hal ini, isi didalam lemari itupun ikut hilang. </a:t>
            </a:r>
            <a:r>
              <a:rPr lang="id-ID" b="1" dirty="0"/>
              <a:t>(drop database</a:t>
            </a:r>
            <a:r>
              <a:rPr lang="id-ID" b="1" dirty="0" smtClean="0"/>
              <a:t>).</a:t>
            </a:r>
          </a:p>
          <a:p>
            <a:pPr marL="268288" indent="-268288" algn="just"/>
            <a:r>
              <a:rPr lang="id-ID" dirty="0" smtClean="0"/>
              <a:t>Untuk </a:t>
            </a:r>
            <a:r>
              <a:rPr lang="id-ID" dirty="0"/>
              <a:t>mengisi lemari tersebut, kita harus membagi lemari tersebut agar lemari tersebut cukup dan sesuai keinginan kita. Entah itu pakaian, makanan, atau peralatan yang lainnya </a:t>
            </a:r>
            <a:r>
              <a:rPr lang="id-ID" b="1" dirty="0"/>
              <a:t>(create table).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Kita </a:t>
            </a:r>
            <a:r>
              <a:rPr lang="id-ID" dirty="0"/>
              <a:t>juga dapat menghilangkan isi didalam lemari tersebut tanpa harus membuang lemari tersebut. Karena suatu saat, kita dapat menggunakan lemari tersebut untuk tempat yang lain </a:t>
            </a:r>
            <a:r>
              <a:rPr lang="id-ID" b="1" dirty="0"/>
              <a:t>(drop table).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Pada </a:t>
            </a:r>
            <a:r>
              <a:rPr lang="id-ID" dirty="0"/>
              <a:t>tiap bagian dari lemari tersebut, kita dapat melakukan operasi pengisian </a:t>
            </a:r>
            <a:r>
              <a:rPr lang="id-ID" b="1" dirty="0"/>
              <a:t>(insert).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Operasi </a:t>
            </a:r>
            <a:r>
              <a:rPr lang="id-ID" dirty="0"/>
              <a:t>lain yang dapat dilakukan pada bagian lemari tersebut, yaitu: pengambilan </a:t>
            </a:r>
            <a:r>
              <a:rPr lang="id-ID" b="1" dirty="0"/>
              <a:t>(select).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Perubahan </a:t>
            </a:r>
            <a:r>
              <a:rPr lang="id-ID" dirty="0"/>
              <a:t>isi bagian dari lemari tersebut </a:t>
            </a:r>
            <a:r>
              <a:rPr lang="id-ID" b="1" dirty="0"/>
              <a:t>(update</a:t>
            </a:r>
            <a:r>
              <a:rPr lang="id-ID" b="1" dirty="0" smtClean="0"/>
              <a:t>).</a:t>
            </a:r>
          </a:p>
          <a:p>
            <a:pPr marL="268288" indent="-268288" algn="just"/>
            <a:r>
              <a:rPr lang="id-ID" dirty="0" smtClean="0"/>
              <a:t>Dan </a:t>
            </a:r>
            <a:r>
              <a:rPr lang="id-ID" dirty="0"/>
              <a:t>yang terakhir ialah penghapusan </a:t>
            </a:r>
            <a:r>
              <a:rPr lang="id-ID" b="1" dirty="0"/>
              <a:t>(delete)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9" y="1658984"/>
            <a:ext cx="3288925" cy="40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4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BasisData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2" y="1304366"/>
            <a:ext cx="8560172" cy="55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 descr="vi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1752600"/>
            <a:ext cx="5599113" cy="3703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601133" y="321733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USER’S VIEW </a:t>
            </a:r>
          </a:p>
        </p:txBody>
      </p:sp>
      <p:sp>
        <p:nvSpPr>
          <p:cNvPr id="29700" name="Text Box 10"/>
          <p:cNvSpPr txBox="1">
            <a:spLocks noChangeArrowheads="1"/>
          </p:cNvSpPr>
          <p:nvPr/>
        </p:nvSpPr>
        <p:spPr bwMode="auto">
          <a:xfrm>
            <a:off x="6019800" y="1600202"/>
            <a:ext cx="289560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600" b="1" dirty="0">
                <a:latin typeface="Trebuchet MS" panose="020B0603020202020204" pitchFamily="34" charset="0"/>
              </a:rPr>
              <a:t>Level </a:t>
            </a:r>
            <a:r>
              <a:rPr lang="en-US" sz="1600" b="1" dirty="0" err="1">
                <a:latin typeface="Trebuchet MS" panose="020B0603020202020204" pitchFamily="34" charset="0"/>
              </a:rPr>
              <a:t>Pandangan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Pemakai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u="sng" dirty="0">
                <a:latin typeface="Trebuchet MS" panose="020B0603020202020204" pitchFamily="34" charset="0"/>
              </a:rPr>
              <a:t>(View Level)</a:t>
            </a:r>
          </a:p>
          <a:p>
            <a:pPr eaLnBrk="1" hangingPunct="1">
              <a:lnSpc>
                <a:spcPct val="120000"/>
              </a:lnSpc>
            </a:pPr>
            <a:endParaRPr lang="en-US" sz="1600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1600" b="1" dirty="0">
                <a:latin typeface="Trebuchet MS" panose="020B0603020202020204" pitchFamily="34" charset="0"/>
              </a:rPr>
              <a:t>Level </a:t>
            </a:r>
            <a:r>
              <a:rPr lang="en-US" sz="1600" b="1" dirty="0" err="1">
                <a:latin typeface="Trebuchet MS" panose="020B0603020202020204" pitchFamily="34" charset="0"/>
              </a:rPr>
              <a:t>abstraksi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tertinggi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dirty="0" err="1">
                <a:latin typeface="Trebuchet MS" panose="020B0603020202020204" pitchFamily="34" charset="0"/>
              </a:rPr>
              <a:t>menggambarkan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hanya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satu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bagian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dari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keseluruhan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i="1" dirty="0">
                <a:latin typeface="Trebuchet MS" panose="020B0603020202020204" pitchFamily="34" charset="0"/>
              </a:rPr>
              <a:t>database</a:t>
            </a:r>
            <a:r>
              <a:rPr lang="en-US" sz="1600" dirty="0">
                <a:latin typeface="Trebuchet MS" panose="020B0603020202020204" pitchFamily="34" charset="0"/>
              </a:rPr>
              <a:t>, </a:t>
            </a:r>
            <a:r>
              <a:rPr lang="en-US" sz="1600" dirty="0" err="1">
                <a:latin typeface="Trebuchet MS" panose="020B0603020202020204" pitchFamily="34" charset="0"/>
              </a:rPr>
              <a:t>pada</a:t>
            </a:r>
            <a:r>
              <a:rPr lang="en-US" sz="1600" dirty="0">
                <a:latin typeface="Trebuchet MS" panose="020B0603020202020204" pitchFamily="34" charset="0"/>
              </a:rPr>
              <a:t> level </a:t>
            </a:r>
            <a:r>
              <a:rPr lang="en-US" sz="1600" dirty="0" err="1">
                <a:latin typeface="Trebuchet MS" panose="020B0603020202020204" pitchFamily="34" charset="0"/>
              </a:rPr>
              <a:t>ini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hanya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sebagian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saja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b="1" dirty="0" err="1">
                <a:latin typeface="Trebuchet MS" panose="020B0603020202020204" pitchFamily="34" charset="0"/>
              </a:rPr>
              <a:t>dilihat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dan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dipakai</a:t>
            </a:r>
            <a:r>
              <a:rPr lang="en-US" sz="1600" dirty="0">
                <a:latin typeface="Trebuchet MS" panose="020B0603020202020204" pitchFamily="34" charset="0"/>
              </a:rPr>
              <a:t>.  Hal </a:t>
            </a:r>
            <a:r>
              <a:rPr lang="en-US" sz="1600" dirty="0" err="1">
                <a:latin typeface="Trebuchet MS" panose="020B0603020202020204" pitchFamily="34" charset="0"/>
              </a:rPr>
              <a:t>ini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disebabkan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beberapa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pemakai</a:t>
            </a:r>
            <a:r>
              <a:rPr lang="en-US" sz="1600" dirty="0">
                <a:latin typeface="Trebuchet MS" panose="020B0603020202020204" pitchFamily="34" charset="0"/>
              </a:rPr>
              <a:t> database </a:t>
            </a:r>
            <a:r>
              <a:rPr lang="en-US" sz="1600" b="1" dirty="0" err="1">
                <a:latin typeface="Trebuchet MS" panose="020B0603020202020204" pitchFamily="34" charset="0"/>
              </a:rPr>
              <a:t>tidak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membutuhkan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semua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isi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i="1" dirty="0">
                <a:latin typeface="Trebuchet MS" panose="020B0603020202020204" pitchFamily="34" charset="0"/>
              </a:rPr>
              <a:t>database</a:t>
            </a:r>
            <a:r>
              <a:rPr lang="en-US" sz="1600" dirty="0">
                <a:latin typeface="Trebuchet MS" panose="020B0603020202020204" pitchFamily="34" charset="0"/>
              </a:rPr>
              <a:t>.</a:t>
            </a:r>
            <a:endParaRPr lang="en-US" sz="1600" b="1" dirty="0">
              <a:latin typeface="Trebuchet MS" panose="020B0603020202020204" pitchFamily="34" charset="0"/>
            </a:endParaRPr>
          </a:p>
        </p:txBody>
      </p:sp>
      <p:sp>
        <p:nvSpPr>
          <p:cNvPr id="29701" name="Rectangle 11"/>
          <p:cNvSpPr>
            <a:spLocks noChangeArrowheads="1"/>
          </p:cNvSpPr>
          <p:nvPr/>
        </p:nvSpPr>
        <p:spPr bwMode="auto">
          <a:xfrm>
            <a:off x="304800" y="3352800"/>
            <a:ext cx="5638800" cy="2133600"/>
          </a:xfrm>
          <a:prstGeom prst="rect">
            <a:avLst/>
          </a:prstGeom>
          <a:solidFill>
            <a:srgbClr val="C0C0C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7328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vi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1752600"/>
            <a:ext cx="5599113" cy="3703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18066" y="448733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CONCEPTUAL VIEW 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019800" y="1295400"/>
            <a:ext cx="2895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600" b="1" u="sng" dirty="0">
                <a:latin typeface="Trebuchet MS" panose="020B0603020202020204" pitchFamily="34" charset="0"/>
              </a:rPr>
              <a:t>Level </a:t>
            </a:r>
            <a:r>
              <a:rPr lang="en-US" sz="1600" b="1" u="sng" dirty="0" err="1">
                <a:latin typeface="Trebuchet MS" panose="020B0603020202020204" pitchFamily="34" charset="0"/>
              </a:rPr>
              <a:t>Konseptual</a:t>
            </a:r>
            <a:endParaRPr lang="en-US" sz="1600" b="1" u="sng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 u="sng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1600" dirty="0">
                <a:latin typeface="Trebuchet MS" panose="020B0603020202020204" pitchFamily="34" charset="0"/>
              </a:rPr>
              <a:t>Level </a:t>
            </a:r>
            <a:r>
              <a:rPr lang="en-US" sz="1600" dirty="0" err="1">
                <a:latin typeface="Trebuchet MS" panose="020B0603020202020204" pitchFamily="34" charset="0"/>
              </a:rPr>
              <a:t>abstraksi</a:t>
            </a:r>
            <a:r>
              <a:rPr lang="en-US" sz="1600" dirty="0">
                <a:latin typeface="Trebuchet MS" panose="020B0603020202020204" pitchFamily="34" charset="0"/>
              </a:rPr>
              <a:t> data level </a:t>
            </a:r>
            <a:r>
              <a:rPr lang="en-US" sz="1600" dirty="0" err="1">
                <a:latin typeface="Trebuchet MS" panose="020B0603020202020204" pitchFamily="34" charset="0"/>
              </a:rPr>
              <a:t>lebih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rendah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dibandingkan</a:t>
            </a:r>
            <a:r>
              <a:rPr lang="en-US" sz="1600" dirty="0">
                <a:latin typeface="Trebuchet MS" panose="020B0603020202020204" pitchFamily="34" charset="0"/>
              </a:rPr>
              <a:t> level </a:t>
            </a:r>
            <a:r>
              <a:rPr lang="en-US" sz="1600" dirty="0" err="1">
                <a:latin typeface="Trebuchet MS" panose="020B0603020202020204" pitchFamily="34" charset="0"/>
              </a:rPr>
              <a:t>pandangan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pemakai</a:t>
            </a:r>
            <a:r>
              <a:rPr lang="en-US" sz="1600" dirty="0">
                <a:latin typeface="Trebuchet MS" panose="020B0603020202020204" pitchFamily="34" charset="0"/>
              </a:rPr>
              <a:t>,  yang </a:t>
            </a:r>
            <a:r>
              <a:rPr lang="en-US" sz="1600" dirty="0" err="1">
                <a:latin typeface="Trebuchet MS" panose="020B0603020202020204" pitchFamily="34" charset="0"/>
              </a:rPr>
              <a:t>menggambarkan</a:t>
            </a:r>
            <a:r>
              <a:rPr lang="en-US" sz="1600" dirty="0">
                <a:latin typeface="Trebuchet MS" panose="020B0603020202020204" pitchFamily="34" charset="0"/>
              </a:rPr>
              <a:t> data </a:t>
            </a:r>
            <a:r>
              <a:rPr lang="en-US" sz="1600" b="1" dirty="0" err="1">
                <a:latin typeface="Trebuchet MS" panose="020B0603020202020204" pitchFamily="34" charset="0"/>
              </a:rPr>
              <a:t>apa</a:t>
            </a:r>
            <a:r>
              <a:rPr lang="en-US" sz="1600" b="1" dirty="0">
                <a:latin typeface="Trebuchet MS" panose="020B0603020202020204" pitchFamily="34" charset="0"/>
              </a:rPr>
              <a:t> (</a:t>
            </a:r>
            <a:r>
              <a:rPr lang="en-US" sz="1600" b="1" i="1" dirty="0">
                <a:latin typeface="Trebuchet MS" panose="020B0603020202020204" pitchFamily="34" charset="0"/>
              </a:rPr>
              <a:t>what</a:t>
            </a:r>
            <a:r>
              <a:rPr lang="en-US" sz="1600" b="1" dirty="0">
                <a:latin typeface="Trebuchet MS" panose="020B0603020202020204" pitchFamily="34" charset="0"/>
              </a:rPr>
              <a:t>)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b="1" dirty="0" err="1">
                <a:latin typeface="Trebuchet MS" panose="020B0603020202020204" pitchFamily="34" charset="0"/>
              </a:rPr>
              <a:t>disimpan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dalam</a:t>
            </a:r>
            <a:r>
              <a:rPr lang="en-US" sz="1600" dirty="0">
                <a:latin typeface="Trebuchet MS" panose="020B0603020202020204" pitchFamily="34" charset="0"/>
              </a:rPr>
              <a:t> basis data, </a:t>
            </a:r>
            <a:r>
              <a:rPr lang="en-US" sz="1600" dirty="0" err="1">
                <a:latin typeface="Trebuchet MS" panose="020B0603020202020204" pitchFamily="34" charset="0"/>
              </a:rPr>
              <a:t>dan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hubungan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relasi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dirty="0" err="1">
                <a:latin typeface="Trebuchet MS" panose="020B0603020202020204" pitchFamily="34" charset="0"/>
              </a:rPr>
              <a:t>terjadi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antar</a:t>
            </a:r>
            <a:r>
              <a:rPr lang="en-US" sz="1600" dirty="0">
                <a:latin typeface="Trebuchet MS" panose="020B0603020202020204" pitchFamily="34" charset="0"/>
              </a:rPr>
              <a:t> data. Level </a:t>
            </a:r>
            <a:r>
              <a:rPr lang="en-US" sz="1600" dirty="0" err="1">
                <a:latin typeface="Trebuchet MS" panose="020B0603020202020204" pitchFamily="34" charset="0"/>
              </a:rPr>
              <a:t>ini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digunakan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oleh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i="1" dirty="0">
                <a:latin typeface="Trebuchet MS" panose="020B0603020202020204" pitchFamily="34" charset="0"/>
              </a:rPr>
              <a:t>database administrator</a:t>
            </a:r>
            <a:r>
              <a:rPr lang="en-US" sz="1600" dirty="0">
                <a:latin typeface="Trebuchet MS" panose="020B0603020202020204" pitchFamily="34" charset="0"/>
              </a:rPr>
              <a:t>, yang </a:t>
            </a:r>
            <a:r>
              <a:rPr lang="en-US" sz="1600" b="1" dirty="0" err="1">
                <a:latin typeface="Trebuchet MS" panose="020B0603020202020204" pitchFamily="34" charset="0"/>
              </a:rPr>
              <a:t>memutuskan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informasi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apa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dirty="0" err="1">
                <a:latin typeface="Trebuchet MS" panose="020B0603020202020204" pitchFamily="34" charset="0"/>
              </a:rPr>
              <a:t>akan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dipelihara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dalam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satu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i="1" dirty="0">
                <a:latin typeface="Trebuchet MS" panose="020B0603020202020204" pitchFamily="34" charset="0"/>
              </a:rPr>
              <a:t>database.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304800" y="1766888"/>
            <a:ext cx="5638800" cy="1600200"/>
          </a:xfrm>
          <a:prstGeom prst="rect">
            <a:avLst/>
          </a:prstGeom>
          <a:solidFill>
            <a:srgbClr val="C0C0C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304800" y="4391025"/>
            <a:ext cx="5638800" cy="1066800"/>
          </a:xfrm>
          <a:prstGeom prst="rect">
            <a:avLst/>
          </a:prstGeom>
          <a:solidFill>
            <a:srgbClr val="C0C0C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7375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vi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1752600"/>
            <a:ext cx="5599113" cy="3703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567266" y="3048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PHYSICAL VIEW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6019800" y="1295400"/>
            <a:ext cx="2895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600" b="1" u="sng" dirty="0">
                <a:latin typeface="Trebuchet MS" panose="020B0603020202020204" pitchFamily="34" charset="0"/>
              </a:rPr>
              <a:t>Level </a:t>
            </a:r>
            <a:r>
              <a:rPr lang="en-US" sz="1600" b="1" u="sng" dirty="0" err="1">
                <a:latin typeface="Trebuchet MS" panose="020B0603020202020204" pitchFamily="34" charset="0"/>
              </a:rPr>
              <a:t>Fisik</a:t>
            </a:r>
            <a:endParaRPr lang="en-US" sz="1600" b="1" u="sng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 u="sng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1600" dirty="0">
                <a:latin typeface="Trebuchet MS" panose="020B0603020202020204" pitchFamily="34" charset="0"/>
              </a:rPr>
              <a:t>Level </a:t>
            </a:r>
            <a:r>
              <a:rPr lang="en-US" sz="1600" dirty="0" err="1">
                <a:latin typeface="Trebuchet MS" panose="020B0603020202020204" pitchFamily="34" charset="0"/>
              </a:rPr>
              <a:t>abstraksi</a:t>
            </a:r>
            <a:r>
              <a:rPr lang="en-US" sz="1600" dirty="0">
                <a:latin typeface="Trebuchet MS" panose="020B0603020202020204" pitchFamily="34" charset="0"/>
              </a:rPr>
              <a:t> paling </a:t>
            </a:r>
            <a:r>
              <a:rPr lang="en-US" sz="1600" dirty="0" err="1">
                <a:latin typeface="Trebuchet MS" panose="020B0603020202020204" pitchFamily="34" charset="0"/>
              </a:rPr>
              <a:t>rendah</a:t>
            </a:r>
            <a:r>
              <a:rPr lang="en-US" sz="1600" dirty="0">
                <a:latin typeface="Trebuchet MS" panose="020B0603020202020204" pitchFamily="34" charset="0"/>
              </a:rPr>
              <a:t>, </a:t>
            </a:r>
            <a:r>
              <a:rPr lang="en-US" sz="1600" dirty="0" err="1">
                <a:latin typeface="Trebuchet MS" panose="020B0603020202020204" pitchFamily="34" charset="0"/>
              </a:rPr>
              <a:t>menggambarkan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bagaimana</a:t>
            </a:r>
            <a:r>
              <a:rPr lang="en-US" sz="1600" b="1" dirty="0">
                <a:latin typeface="Trebuchet MS" panose="020B0603020202020204" pitchFamily="34" charset="0"/>
              </a:rPr>
              <a:t> (</a:t>
            </a:r>
            <a:r>
              <a:rPr lang="en-US" sz="1600" b="1" i="1" dirty="0">
                <a:latin typeface="Trebuchet MS" panose="020B0603020202020204" pitchFamily="34" charset="0"/>
              </a:rPr>
              <a:t>how</a:t>
            </a:r>
            <a:r>
              <a:rPr lang="en-US" sz="1600" b="1" dirty="0">
                <a:latin typeface="Trebuchet MS" panose="020B0603020202020204" pitchFamily="34" charset="0"/>
              </a:rPr>
              <a:t>)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>
                <a:latin typeface="Trebuchet MS" panose="020B0603020202020204" pitchFamily="34" charset="0"/>
              </a:rPr>
              <a:t>data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disimpan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dalam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kondisi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sebenarnya</a:t>
            </a:r>
            <a:r>
              <a:rPr lang="en-US" sz="1600" dirty="0">
                <a:latin typeface="Trebuchet MS" panose="020B0603020202020204" pitchFamily="34" charset="0"/>
              </a:rPr>
              <a:t>. Level </a:t>
            </a:r>
            <a:r>
              <a:rPr lang="en-US" sz="1600" dirty="0" err="1">
                <a:latin typeface="Trebuchet MS" panose="020B0603020202020204" pitchFamily="34" charset="0"/>
              </a:rPr>
              <a:t>ini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digunakan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oleh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i="1" dirty="0">
                <a:latin typeface="Trebuchet MS" panose="020B0603020202020204" pitchFamily="34" charset="0"/>
              </a:rPr>
              <a:t>programmer</a:t>
            </a:r>
            <a:r>
              <a:rPr lang="en-US" sz="1600" b="1" dirty="0">
                <a:latin typeface="Trebuchet MS" panose="020B0603020202020204" pitchFamily="34" charset="0"/>
              </a:rPr>
              <a:t>, </a:t>
            </a:r>
            <a:r>
              <a:rPr lang="en-US" sz="1600" dirty="0">
                <a:latin typeface="Trebuchet MS" panose="020B0603020202020204" pitchFamily="34" charset="0"/>
              </a:rPr>
              <a:t>yang </a:t>
            </a:r>
            <a:r>
              <a:rPr lang="en-US" sz="1600" dirty="0" err="1">
                <a:latin typeface="Trebuchet MS" panose="020B0603020202020204" pitchFamily="34" charset="0"/>
              </a:rPr>
              <a:t>digunakan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untuk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melakukan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pemrograman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dengan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mengunakan</a:t>
            </a:r>
            <a:r>
              <a:rPr lang="en-US" sz="1600" b="1" dirty="0">
                <a:latin typeface="Trebuchet MS" panose="020B0603020202020204" pitchFamily="34" charset="0"/>
              </a:rPr>
              <a:t> database </a:t>
            </a:r>
            <a:r>
              <a:rPr lang="en-US" sz="1600" b="1" dirty="0" err="1">
                <a:latin typeface="Trebuchet MS" panose="020B0603020202020204" pitchFamily="34" charset="0"/>
              </a:rPr>
              <a:t>dan</a:t>
            </a:r>
            <a:r>
              <a:rPr lang="en-US" sz="1600" b="1" dirty="0">
                <a:latin typeface="Trebuchet MS" panose="020B0603020202020204" pitchFamily="34" charset="0"/>
              </a:rPr>
              <a:t> DBMS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tertentu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sesuai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dengan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kebutuhan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i="1" dirty="0">
                <a:latin typeface="Trebuchet MS" panose="020B0603020202020204" pitchFamily="34" charset="0"/>
              </a:rPr>
              <a:t>end-user.</a:t>
            </a:r>
          </a:p>
          <a:p>
            <a:pPr eaLnBrk="1" hangingPunct="1">
              <a:lnSpc>
                <a:spcPct val="120000"/>
              </a:lnSpc>
            </a:pPr>
            <a:endParaRPr lang="en-US" sz="1600" i="1" dirty="0">
              <a:latin typeface="Trebuchet MS" panose="020B0603020202020204" pitchFamily="34" charset="0"/>
            </a:endParaRP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304800" y="1752600"/>
            <a:ext cx="5638800" cy="2667000"/>
          </a:xfrm>
          <a:prstGeom prst="rect">
            <a:avLst/>
          </a:prstGeom>
          <a:solidFill>
            <a:srgbClr val="C0C0C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4855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vi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2" y="1300163"/>
            <a:ext cx="7046913" cy="466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569913" y="309563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ABSTRAKSI DATA </a:t>
            </a:r>
          </a:p>
        </p:txBody>
      </p:sp>
    </p:spTree>
    <p:extLst>
      <p:ext uri="{BB962C8B-B14F-4D97-AF65-F5344CB8AC3E}">
        <p14:creationId xmlns:p14="http://schemas.microsoft.com/office/powerpoint/2010/main" val="4194652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9258" y="295275"/>
            <a:ext cx="7543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dirty="0" smtClean="0"/>
              <a:t>STRUKTUR TABLE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2895600" y="2286000"/>
            <a:ext cx="685800" cy="3810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No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3614738" y="2286000"/>
            <a:ext cx="1185862" cy="3810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NPM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4833938" y="2286000"/>
            <a:ext cx="2786062" cy="3810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Nama</a:t>
            </a: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2895600" y="2695575"/>
            <a:ext cx="6858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3614738" y="2695575"/>
            <a:ext cx="11858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4833938" y="2695575"/>
            <a:ext cx="27860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2895600" y="3105150"/>
            <a:ext cx="6858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6394" name="Rectangle 13"/>
          <p:cNvSpPr>
            <a:spLocks noChangeArrowheads="1"/>
          </p:cNvSpPr>
          <p:nvPr/>
        </p:nvSpPr>
        <p:spPr bwMode="auto">
          <a:xfrm>
            <a:off x="3614738" y="3105150"/>
            <a:ext cx="11858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5" name="Rectangle 14"/>
          <p:cNvSpPr>
            <a:spLocks noChangeArrowheads="1"/>
          </p:cNvSpPr>
          <p:nvPr/>
        </p:nvSpPr>
        <p:spPr bwMode="auto">
          <a:xfrm>
            <a:off x="4833938" y="3105150"/>
            <a:ext cx="27860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6" name="Rectangle 15"/>
          <p:cNvSpPr>
            <a:spLocks noChangeArrowheads="1"/>
          </p:cNvSpPr>
          <p:nvPr/>
        </p:nvSpPr>
        <p:spPr bwMode="auto">
          <a:xfrm>
            <a:off x="2895600" y="3524250"/>
            <a:ext cx="6858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6397" name="Rectangle 16"/>
          <p:cNvSpPr>
            <a:spLocks noChangeArrowheads="1"/>
          </p:cNvSpPr>
          <p:nvPr/>
        </p:nvSpPr>
        <p:spPr bwMode="auto">
          <a:xfrm>
            <a:off x="3614738" y="3524250"/>
            <a:ext cx="11858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8" name="Rectangle 17"/>
          <p:cNvSpPr>
            <a:spLocks noChangeArrowheads="1"/>
          </p:cNvSpPr>
          <p:nvPr/>
        </p:nvSpPr>
        <p:spPr bwMode="auto">
          <a:xfrm>
            <a:off x="4833938" y="3524250"/>
            <a:ext cx="27860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9" name="Rectangle 18"/>
          <p:cNvSpPr>
            <a:spLocks noChangeArrowheads="1"/>
          </p:cNvSpPr>
          <p:nvPr/>
        </p:nvSpPr>
        <p:spPr bwMode="auto">
          <a:xfrm>
            <a:off x="2895600" y="4724400"/>
            <a:ext cx="6858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n</a:t>
            </a:r>
          </a:p>
        </p:txBody>
      </p:sp>
      <p:sp>
        <p:nvSpPr>
          <p:cNvPr id="16400" name="Rectangle 19"/>
          <p:cNvSpPr>
            <a:spLocks noChangeArrowheads="1"/>
          </p:cNvSpPr>
          <p:nvPr/>
        </p:nvSpPr>
        <p:spPr bwMode="auto">
          <a:xfrm>
            <a:off x="3614738" y="4724400"/>
            <a:ext cx="11858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401" name="Rectangle 20"/>
          <p:cNvSpPr>
            <a:spLocks noChangeArrowheads="1"/>
          </p:cNvSpPr>
          <p:nvPr/>
        </p:nvSpPr>
        <p:spPr bwMode="auto">
          <a:xfrm>
            <a:off x="4833938" y="4724400"/>
            <a:ext cx="27860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402" name="Line 21"/>
          <p:cNvSpPr>
            <a:spLocks noChangeShapeType="1"/>
          </p:cNvSpPr>
          <p:nvPr/>
        </p:nvSpPr>
        <p:spPr bwMode="auto">
          <a:xfrm>
            <a:off x="5181600" y="3976688"/>
            <a:ext cx="0" cy="685800"/>
          </a:xfrm>
          <a:prstGeom prst="line">
            <a:avLst/>
          </a:prstGeom>
          <a:noFill/>
          <a:ln w="57150">
            <a:solidFill>
              <a:srgbClr val="33CC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3" name="Text Box 22"/>
          <p:cNvSpPr txBox="1">
            <a:spLocks noChangeArrowheads="1"/>
          </p:cNvSpPr>
          <p:nvPr/>
        </p:nvSpPr>
        <p:spPr bwMode="auto">
          <a:xfrm>
            <a:off x="3046415" y="5486400"/>
            <a:ext cx="4463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400">
                <a:latin typeface="Trebuchet MS" panose="020B0603020202020204" pitchFamily="34" charset="0"/>
              </a:rPr>
              <a:t>Setiap field mempunyai tipe data sama atau berbeda</a:t>
            </a:r>
          </a:p>
          <a:p>
            <a:pPr eaLnBrk="1" hangingPunct="1"/>
            <a:r>
              <a:rPr lang="en-US" sz="1400">
                <a:latin typeface="Trebuchet MS" panose="020B0603020202020204" pitchFamily="34" charset="0"/>
              </a:rPr>
              <a:t>dari field lainnya.</a:t>
            </a:r>
          </a:p>
        </p:txBody>
      </p:sp>
      <p:sp>
        <p:nvSpPr>
          <p:cNvPr id="16404" name="AutoShape 23"/>
          <p:cNvSpPr>
            <a:spLocks/>
          </p:cNvSpPr>
          <p:nvPr/>
        </p:nvSpPr>
        <p:spPr bwMode="auto">
          <a:xfrm>
            <a:off x="2638425" y="3109913"/>
            <a:ext cx="152400" cy="381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6405" name="Text Box 24"/>
          <p:cNvSpPr txBox="1">
            <a:spLocks noChangeArrowheads="1"/>
          </p:cNvSpPr>
          <p:nvPr/>
        </p:nvSpPr>
        <p:spPr bwMode="auto">
          <a:xfrm>
            <a:off x="871538" y="3090863"/>
            <a:ext cx="1719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b="1" i="1">
                <a:solidFill>
                  <a:srgbClr val="3A25D5"/>
                </a:solidFill>
                <a:latin typeface="Trebuchet MS" panose="020B0603020202020204" pitchFamily="34" charset="0"/>
              </a:rPr>
              <a:t>Record (Baris)</a:t>
            </a:r>
          </a:p>
        </p:txBody>
      </p:sp>
      <p:sp>
        <p:nvSpPr>
          <p:cNvPr id="16406" name="AutoShape 25"/>
          <p:cNvSpPr>
            <a:spLocks/>
          </p:cNvSpPr>
          <p:nvPr/>
        </p:nvSpPr>
        <p:spPr bwMode="auto">
          <a:xfrm rot="5400000">
            <a:off x="4062413" y="1471614"/>
            <a:ext cx="304800" cy="1171575"/>
          </a:xfrm>
          <a:prstGeom prst="leftBrace">
            <a:avLst>
              <a:gd name="adj1" fmla="val 3203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6407" name="Text Box 26"/>
          <p:cNvSpPr txBox="1">
            <a:spLocks noChangeArrowheads="1"/>
          </p:cNvSpPr>
          <p:nvPr/>
        </p:nvSpPr>
        <p:spPr bwMode="auto">
          <a:xfrm>
            <a:off x="3429002" y="1447802"/>
            <a:ext cx="1635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b="1" i="1">
                <a:solidFill>
                  <a:srgbClr val="3A25D5"/>
                </a:solidFill>
                <a:latin typeface="Trebuchet MS" panose="020B0603020202020204" pitchFamily="34" charset="0"/>
              </a:rPr>
              <a:t>Field (Kolom)</a:t>
            </a:r>
          </a:p>
        </p:txBody>
      </p:sp>
    </p:spTree>
    <p:extLst>
      <p:ext uri="{BB962C8B-B14F-4D97-AF65-F5344CB8AC3E}">
        <p14:creationId xmlns:p14="http://schemas.microsoft.com/office/powerpoint/2010/main" val="2977270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773491"/>
              </p:ext>
            </p:extLst>
          </p:nvPr>
        </p:nvGraphicFramePr>
        <p:xfrm>
          <a:off x="167101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243821"/>
              </p:ext>
            </p:extLst>
          </p:nvPr>
        </p:nvGraphicFramePr>
        <p:xfrm>
          <a:off x="4762502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1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BasisData Relasi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014" y="1658984"/>
            <a:ext cx="3792068" cy="4859675"/>
          </a:xfrm>
        </p:spPr>
        <p:txBody>
          <a:bodyPr>
            <a:normAutofit fontScale="85000" lnSpcReduction="20000"/>
          </a:bodyPr>
          <a:lstStyle/>
          <a:p>
            <a:pPr marL="363538" indent="-363538" algn="just"/>
            <a:r>
              <a:rPr lang="id-ID" dirty="0" smtClean="0"/>
              <a:t>Setiap tabel berisi baris dan kolom</a:t>
            </a:r>
          </a:p>
          <a:p>
            <a:pPr marL="363538" indent="-363538" algn="just"/>
            <a:r>
              <a:rPr lang="id-ID" dirty="0" smtClean="0"/>
              <a:t>Baris mewakili sebuah data = record</a:t>
            </a:r>
          </a:p>
          <a:p>
            <a:pPr marL="363538" indent="-363538" algn="just"/>
            <a:r>
              <a:rPr lang="id-ID" dirty="0" smtClean="0"/>
              <a:t>Kolom mewakili komponen data = field atau atribut</a:t>
            </a:r>
          </a:p>
          <a:p>
            <a:pPr marL="363538" indent="-363538" algn="just"/>
            <a:r>
              <a:rPr lang="id-ID" dirty="0" smtClean="0"/>
              <a:t>Setiap field memiliki nama, jenis dan lebar.</a:t>
            </a:r>
          </a:p>
          <a:p>
            <a:pPr marL="363538" indent="-363538" algn="just"/>
            <a:r>
              <a:rPr lang="en-US" dirty="0" err="1"/>
              <a:t>Elemen</a:t>
            </a:r>
            <a:r>
              <a:rPr lang="en-US" dirty="0"/>
              <a:t> Data / Field /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b="1" dirty="0"/>
              <a:t>data </a:t>
            </a:r>
            <a:r>
              <a:rPr lang="en-US" b="1" dirty="0" err="1"/>
              <a:t>terkecil</a:t>
            </a:r>
            <a:r>
              <a:rPr lang="en-US" dirty="0"/>
              <a:t> yang 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dipecah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dirty="0"/>
              <a:t>unit lain</a:t>
            </a:r>
            <a:r>
              <a:rPr lang="en-US" dirty="0"/>
              <a:t> yang </a:t>
            </a:r>
            <a:r>
              <a:rPr lang="en-US" b="1" dirty="0" err="1"/>
              <a:t>bermakna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18" r="1647"/>
          <a:stretch/>
        </p:blipFill>
        <p:spPr>
          <a:xfrm>
            <a:off x="121025" y="1847243"/>
            <a:ext cx="5082988" cy="28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7" descr="sepa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2"/>
            <a:ext cx="20574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AutoShape 80"/>
          <p:cNvSpPr>
            <a:spLocks noChangeArrowheads="1"/>
          </p:cNvSpPr>
          <p:nvPr/>
        </p:nvSpPr>
        <p:spPr bwMode="auto">
          <a:xfrm>
            <a:off x="304800" y="4191000"/>
            <a:ext cx="838200" cy="304800"/>
          </a:xfrm>
          <a:prstGeom prst="flowChartTerminator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200">
                <a:latin typeface="Trebuchet MS" panose="020B0603020202020204" pitchFamily="34" charset="0"/>
              </a:rPr>
              <a:t>Jenis</a:t>
            </a:r>
          </a:p>
        </p:txBody>
      </p:sp>
      <p:sp>
        <p:nvSpPr>
          <p:cNvPr id="17412" name="AutoShape 81"/>
          <p:cNvSpPr>
            <a:spLocks noChangeArrowheads="1"/>
          </p:cNvSpPr>
          <p:nvPr/>
        </p:nvSpPr>
        <p:spPr bwMode="auto">
          <a:xfrm>
            <a:off x="152400" y="2514600"/>
            <a:ext cx="838200" cy="304800"/>
          </a:xfrm>
          <a:prstGeom prst="flowChartTerminator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200">
                <a:latin typeface="Trebuchet MS" panose="020B0603020202020204" pitchFamily="34" charset="0"/>
              </a:rPr>
              <a:t>Merk</a:t>
            </a:r>
          </a:p>
        </p:txBody>
      </p:sp>
      <p:sp>
        <p:nvSpPr>
          <p:cNvPr id="17413" name="AutoShape 83"/>
          <p:cNvSpPr>
            <a:spLocks noChangeArrowheads="1"/>
          </p:cNvSpPr>
          <p:nvPr/>
        </p:nvSpPr>
        <p:spPr bwMode="auto">
          <a:xfrm>
            <a:off x="3124200" y="4038600"/>
            <a:ext cx="838200" cy="304800"/>
          </a:xfrm>
          <a:prstGeom prst="flowChartTerminator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200"/>
              <a:t>………</a:t>
            </a:r>
            <a:endParaRPr lang="en-US" sz="1200">
              <a:latin typeface="Trebuchet MS" panose="020B0603020202020204" pitchFamily="34" charset="0"/>
            </a:endParaRPr>
          </a:p>
        </p:txBody>
      </p:sp>
      <p:sp>
        <p:nvSpPr>
          <p:cNvPr id="17414" name="Line 84"/>
          <p:cNvSpPr>
            <a:spLocks noChangeShapeType="1"/>
          </p:cNvSpPr>
          <p:nvPr/>
        </p:nvSpPr>
        <p:spPr bwMode="auto">
          <a:xfrm>
            <a:off x="609600" y="2819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5" name="Line 85"/>
          <p:cNvSpPr>
            <a:spLocks noChangeShapeType="1"/>
          </p:cNvSpPr>
          <p:nvPr/>
        </p:nvSpPr>
        <p:spPr bwMode="auto">
          <a:xfrm>
            <a:off x="20574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6" name="Line 86"/>
          <p:cNvSpPr>
            <a:spLocks noChangeShapeType="1"/>
          </p:cNvSpPr>
          <p:nvPr/>
        </p:nvSpPr>
        <p:spPr bwMode="auto">
          <a:xfrm flipV="1">
            <a:off x="8382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7" name="Line 87"/>
          <p:cNvSpPr>
            <a:spLocks noChangeShapeType="1"/>
          </p:cNvSpPr>
          <p:nvPr/>
        </p:nvSpPr>
        <p:spPr bwMode="auto">
          <a:xfrm>
            <a:off x="2757488" y="3948113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8" name="Text Box 88"/>
          <p:cNvSpPr txBox="1">
            <a:spLocks noChangeArrowheads="1"/>
          </p:cNvSpPr>
          <p:nvPr/>
        </p:nvSpPr>
        <p:spPr bwMode="auto">
          <a:xfrm>
            <a:off x="3276600" y="1254125"/>
            <a:ext cx="12192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Merk</a:t>
            </a:r>
          </a:p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Jenis</a:t>
            </a:r>
          </a:p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Bahan</a:t>
            </a:r>
          </a:p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Ukuran</a:t>
            </a:r>
          </a:p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Warna</a:t>
            </a:r>
          </a:p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Harga</a:t>
            </a:r>
          </a:p>
          <a:p>
            <a:pPr eaLnBrk="1" hangingPunct="1"/>
            <a:endParaRPr lang="en-US" sz="1400" i="1">
              <a:latin typeface="Trebuchet MS" panose="020B0603020202020204" pitchFamily="34" charset="0"/>
            </a:endParaRPr>
          </a:p>
          <a:p>
            <a:pPr eaLnBrk="1" hangingPunct="1"/>
            <a:endParaRPr lang="en-US" sz="1400" i="1">
              <a:latin typeface="Trebuchet MS" panose="020B0603020202020204" pitchFamily="34" charset="0"/>
            </a:endParaRPr>
          </a:p>
        </p:txBody>
      </p:sp>
      <p:sp>
        <p:nvSpPr>
          <p:cNvPr id="17419" name="Text Box 89"/>
          <p:cNvSpPr txBox="1">
            <a:spLocks noChangeArrowheads="1"/>
          </p:cNvSpPr>
          <p:nvPr/>
        </p:nvSpPr>
        <p:spPr bwMode="auto">
          <a:xfrm>
            <a:off x="381002" y="5486400"/>
            <a:ext cx="825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200" i="1">
                <a:latin typeface="Trebuchet MS" panose="020B0603020202020204" pitchFamily="34" charset="0"/>
              </a:rPr>
              <a:t>Keterangan : Object seringkali dinamakan sebagai *ENTITY*, kelompok data yang merepresentasikan object tersebut,</a:t>
            </a:r>
          </a:p>
          <a:p>
            <a:pPr eaLnBrk="1" hangingPunct="1"/>
            <a:r>
              <a:rPr lang="en-US" sz="1200" i="1">
                <a:latin typeface="Trebuchet MS" panose="020B0603020202020204" pitchFamily="34" charset="0"/>
              </a:rPr>
              <a:t>dinamakan *ATTRIBUTE*</a:t>
            </a:r>
          </a:p>
        </p:txBody>
      </p:sp>
      <p:graphicFrame>
        <p:nvGraphicFramePr>
          <p:cNvPr id="173283" name="Group 227"/>
          <p:cNvGraphicFramePr>
            <a:graphicFrameLocks noGrp="1"/>
          </p:cNvGraphicFramePr>
          <p:nvPr>
            <p:ph idx="1"/>
          </p:nvPr>
        </p:nvGraphicFramePr>
        <p:xfrm>
          <a:off x="4572000" y="2971800"/>
          <a:ext cx="4343400" cy="1752600"/>
        </p:xfrm>
        <a:graphic>
          <a:graphicData uri="http://schemas.openxmlformats.org/drawingml/2006/table">
            <a:tbl>
              <a:tblPr/>
              <a:tblGrid>
                <a:gridCol w="620713"/>
                <a:gridCol w="619125"/>
                <a:gridCol w="620712"/>
                <a:gridCol w="622300"/>
                <a:gridCol w="620713"/>
                <a:gridCol w="619125"/>
                <a:gridCol w="620712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No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Merk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Jenis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Bahan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Ukuran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Warna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Harga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Puma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Kulit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Putih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$ 360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Carvil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Kantor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Kulit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Coklat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$ 200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Adidas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Canvas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Merah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$ 420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Lotto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Kulit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Putih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$ 325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Adidas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Canvas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Merah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$ 420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78" name="Arc 228"/>
          <p:cNvSpPr>
            <a:spLocks/>
          </p:cNvSpPr>
          <p:nvPr/>
        </p:nvSpPr>
        <p:spPr bwMode="auto">
          <a:xfrm rot="10575231" flipV="1">
            <a:off x="2362200" y="2057400"/>
            <a:ext cx="838200" cy="533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339966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7479" name="AutoShape 82"/>
          <p:cNvSpPr>
            <a:spLocks noChangeArrowheads="1"/>
          </p:cNvSpPr>
          <p:nvPr/>
        </p:nvSpPr>
        <p:spPr bwMode="auto">
          <a:xfrm>
            <a:off x="1600200" y="4724400"/>
            <a:ext cx="838200" cy="304800"/>
          </a:xfrm>
          <a:prstGeom prst="flowChartTerminator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200">
                <a:latin typeface="Trebuchet MS" panose="020B0603020202020204" pitchFamily="34" charset="0"/>
              </a:rPr>
              <a:t>Bahan</a:t>
            </a:r>
          </a:p>
        </p:txBody>
      </p:sp>
      <p:sp>
        <p:nvSpPr>
          <p:cNvPr id="17480" name="Arc 230"/>
          <p:cNvSpPr>
            <a:spLocks/>
          </p:cNvSpPr>
          <p:nvPr/>
        </p:nvSpPr>
        <p:spPr bwMode="auto">
          <a:xfrm>
            <a:off x="4191000" y="1981200"/>
            <a:ext cx="990600" cy="762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339966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7481" name="Text Box 231"/>
          <p:cNvSpPr txBox="1">
            <a:spLocks noChangeArrowheads="1"/>
          </p:cNvSpPr>
          <p:nvPr/>
        </p:nvSpPr>
        <p:spPr bwMode="auto">
          <a:xfrm>
            <a:off x="5237163" y="2163765"/>
            <a:ext cx="2959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200" i="1">
                <a:solidFill>
                  <a:srgbClr val="0000FF"/>
                </a:solidFill>
                <a:latin typeface="Trebuchet MS" panose="020B0603020202020204" pitchFamily="34" charset="0"/>
              </a:rPr>
              <a:t>Buat TABLE dalam Basis Data (Database)</a:t>
            </a:r>
          </a:p>
        </p:txBody>
      </p:sp>
      <p:sp>
        <p:nvSpPr>
          <p:cNvPr id="17482" name="Text Box 232"/>
          <p:cNvSpPr txBox="1">
            <a:spLocks noChangeArrowheads="1"/>
          </p:cNvSpPr>
          <p:nvPr/>
        </p:nvSpPr>
        <p:spPr bwMode="auto">
          <a:xfrm>
            <a:off x="1214440" y="1816100"/>
            <a:ext cx="1627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200" i="1">
                <a:solidFill>
                  <a:srgbClr val="0000FF"/>
                </a:solidFill>
                <a:latin typeface="Trebuchet MS" panose="020B0603020202020204" pitchFamily="34" charset="0"/>
              </a:rPr>
              <a:t>Tentukan ATTRIBUTE</a:t>
            </a:r>
          </a:p>
        </p:txBody>
      </p:sp>
      <p:sp>
        <p:nvSpPr>
          <p:cNvPr id="17483" name="Text Box 233"/>
          <p:cNvSpPr txBox="1">
            <a:spLocks noChangeArrowheads="1"/>
          </p:cNvSpPr>
          <p:nvPr/>
        </p:nvSpPr>
        <p:spPr bwMode="auto">
          <a:xfrm>
            <a:off x="6143627" y="4800600"/>
            <a:ext cx="1171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200">
                <a:latin typeface="Trebuchet MS" panose="020B0603020202020204" pitchFamily="34" charset="0"/>
              </a:rPr>
              <a:t>TABLE SEPATU</a:t>
            </a:r>
          </a:p>
        </p:txBody>
      </p:sp>
      <p:sp>
        <p:nvSpPr>
          <p:cNvPr id="17484" name="Rectangle 235"/>
          <p:cNvSpPr>
            <a:spLocks noGrp="1" noChangeArrowheads="1"/>
          </p:cNvSpPr>
          <p:nvPr>
            <p:ph type="title"/>
          </p:nvPr>
        </p:nvSpPr>
        <p:spPr bwMode="auto">
          <a:xfrm>
            <a:off x="537041" y="304800"/>
            <a:ext cx="7543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dirty="0" smtClean="0"/>
              <a:t>DATA PADA SEBUAH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502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2</a:t>
            </a:r>
            <a:r>
              <a:rPr lang="id-ID" b="1" dirty="0" smtClean="0"/>
              <a:t>) </a:t>
            </a:r>
            <a:r>
              <a:rPr lang="id-ID" b="1" dirty="0"/>
              <a:t>RDBMS &amp; </a:t>
            </a:r>
            <a:r>
              <a:rPr lang="id-ID" b="1" dirty="0" smtClean="0"/>
              <a:t>ENTITY</a:t>
            </a:r>
            <a:r>
              <a:rPr lang="id-ID" b="1" dirty="0"/>
              <a:t> </a:t>
            </a:r>
            <a:r>
              <a:rPr lang="id-ID" b="1" dirty="0" smtClean="0"/>
              <a:t>DIAGRAM</a:t>
            </a:r>
            <a:endParaRPr lang="id-ID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735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63575" y="287338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DBMS VS RDBMS</a:t>
            </a:r>
          </a:p>
        </p:txBody>
      </p: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381000" y="1390650"/>
            <a:ext cx="81089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dirty="0" err="1">
                <a:latin typeface="Trebuchet MS" panose="020B0603020202020204" pitchFamily="34" charset="0"/>
              </a:rPr>
              <a:t>Pada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prinsipnya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sebuah</a:t>
            </a:r>
            <a:r>
              <a:rPr lang="en-US" dirty="0">
                <a:latin typeface="Trebuchet MS" panose="020B0603020202020204" pitchFamily="34" charset="0"/>
              </a:rPr>
              <a:t> RDBMS </a:t>
            </a:r>
            <a:r>
              <a:rPr lang="en-US" dirty="0" err="1">
                <a:latin typeface="Trebuchet MS" panose="020B0603020202020204" pitchFamily="34" charset="0"/>
              </a:rPr>
              <a:t>adalah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sebuah</a:t>
            </a:r>
            <a:r>
              <a:rPr lang="en-US" dirty="0">
                <a:latin typeface="Trebuchet MS" panose="020B0603020202020204" pitchFamily="34" charset="0"/>
              </a:rPr>
              <a:t> DBMS, </a:t>
            </a:r>
            <a:r>
              <a:rPr lang="en-US" dirty="0" err="1">
                <a:latin typeface="Trebuchet MS" panose="020B0603020202020204" pitchFamily="34" charset="0"/>
              </a:rPr>
              <a:t>dengan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kelebihan</a:t>
            </a:r>
            <a:r>
              <a:rPr lang="en-US" dirty="0">
                <a:latin typeface="Trebuchet MS" panose="020B0603020202020204" pitchFamily="34" charset="0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err="1">
                <a:latin typeface="Trebuchet MS" panose="020B0603020202020204" pitchFamily="34" charset="0"/>
              </a:rPr>
              <a:t>adanya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b="1" i="1" dirty="0">
                <a:latin typeface="Trebuchet MS" panose="020B0603020202020204" pitchFamily="34" charset="0"/>
              </a:rPr>
              <a:t>relational</a:t>
            </a:r>
            <a:r>
              <a:rPr lang="en-US" b="1" dirty="0">
                <a:latin typeface="Trebuchet MS" panose="020B0603020202020204" pitchFamily="34" charset="0"/>
              </a:rPr>
              <a:t> (</a:t>
            </a:r>
            <a:r>
              <a:rPr lang="en-US" b="1" dirty="0" err="1">
                <a:latin typeface="Trebuchet MS" panose="020B0603020202020204" pitchFamily="34" charset="0"/>
              </a:rPr>
              <a:t>relasi</a:t>
            </a:r>
            <a:r>
              <a:rPr lang="en-US" b="1" dirty="0">
                <a:latin typeface="Trebuchet MS" panose="020B0603020202020204" pitchFamily="34" charset="0"/>
              </a:rPr>
              <a:t>) </a:t>
            </a:r>
            <a:r>
              <a:rPr lang="en-US" dirty="0" err="1">
                <a:latin typeface="Trebuchet MS" panose="020B0603020202020204" pitchFamily="34" charset="0"/>
              </a:rPr>
              <a:t>antara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obyek-obyek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b="1" dirty="0">
                <a:latin typeface="Trebuchet MS" panose="020B0603020202020204" pitchFamily="34" charset="0"/>
              </a:rPr>
              <a:t>(entity/</a:t>
            </a:r>
            <a:r>
              <a:rPr lang="en-US" b="1" dirty="0" err="1">
                <a:latin typeface="Trebuchet MS" panose="020B0603020202020204" pitchFamily="34" charset="0"/>
              </a:rPr>
              <a:t>tabel</a:t>
            </a:r>
            <a:r>
              <a:rPr lang="en-US" b="1" dirty="0">
                <a:latin typeface="Trebuchet MS" panose="020B0603020202020204" pitchFamily="34" charset="0"/>
              </a:rPr>
              <a:t>) </a:t>
            </a:r>
            <a:r>
              <a:rPr lang="en-US" dirty="0">
                <a:latin typeface="Trebuchet MS" panose="020B0603020202020204" pitchFamily="34" charset="0"/>
              </a:rPr>
              <a:t>yang </a:t>
            </a:r>
            <a:r>
              <a:rPr lang="en-US" dirty="0" err="1">
                <a:latin typeface="Trebuchet MS" panose="020B0603020202020204" pitchFamily="34" charset="0"/>
              </a:rPr>
              <a:t>ada</a:t>
            </a:r>
            <a:r>
              <a:rPr lang="en-US" dirty="0">
                <a:latin typeface="Trebuchet MS" panose="020B0603020202020204" pitchFamily="34" charset="0"/>
              </a:rPr>
              <a:t> di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err="1">
                <a:latin typeface="Trebuchet MS" panose="020B0603020202020204" pitchFamily="34" charset="0"/>
              </a:rPr>
              <a:t>Dalam</a:t>
            </a:r>
            <a:r>
              <a:rPr lang="en-US" dirty="0">
                <a:latin typeface="Trebuchet MS" panose="020B0603020202020204" pitchFamily="34" charset="0"/>
              </a:rPr>
              <a:t> database </a:t>
            </a:r>
            <a:r>
              <a:rPr lang="en-US" dirty="0" err="1">
                <a:latin typeface="Trebuchet MS" panose="020B0603020202020204" pitchFamily="34" charset="0"/>
              </a:rPr>
              <a:t>tersebut</a:t>
            </a:r>
            <a:r>
              <a:rPr lang="en-US" dirty="0">
                <a:latin typeface="Trebuchet MS" panose="020B0603020202020204" pitchFamily="34" charset="0"/>
              </a:rPr>
              <a:t>. </a:t>
            </a:r>
            <a:r>
              <a:rPr lang="en-US" i="1" dirty="0">
                <a:latin typeface="Trebuchet MS" panose="020B0603020202020204" pitchFamily="34" charset="0"/>
              </a:rPr>
              <a:t>RDBMS : Relational Data Base Management System</a:t>
            </a:r>
          </a:p>
        </p:txBody>
      </p:sp>
      <p:graphicFrame>
        <p:nvGraphicFramePr>
          <p:cNvPr id="7170" name="Object 10"/>
          <p:cNvGraphicFramePr>
            <a:graphicFrameLocks noChangeAspect="1"/>
          </p:cNvGraphicFramePr>
          <p:nvPr/>
        </p:nvGraphicFramePr>
        <p:xfrm>
          <a:off x="4495800" y="2590800"/>
          <a:ext cx="3886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4" imgW="3871265" imgH="774497" progId="Photoshop.Image.7">
                  <p:embed/>
                </p:oleObj>
              </mc:Choice>
              <mc:Fallback>
                <p:oleObj name="Image" r:id="rId4" imgW="3871265" imgH="77449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90800"/>
                        <a:ext cx="38862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11"/>
          <p:cNvSpPr txBox="1">
            <a:spLocks noChangeArrowheads="1"/>
          </p:cNvSpPr>
          <p:nvPr/>
        </p:nvSpPr>
        <p:spPr bwMode="auto">
          <a:xfrm>
            <a:off x="381002" y="2554288"/>
            <a:ext cx="3749675" cy="425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Database relational </a:t>
            </a:r>
            <a:r>
              <a:rPr lang="en-US" sz="1600" dirty="0" err="1">
                <a:latin typeface="Trebuchet MS" panose="020B0603020202020204" pitchFamily="34" charset="0"/>
              </a:rPr>
              <a:t>terdiri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dari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kumpulan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tabel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dirty="0" err="1">
                <a:latin typeface="Trebuchet MS" panose="020B0603020202020204" pitchFamily="34" charset="0"/>
              </a:rPr>
              <a:t>menyimpan</a:t>
            </a:r>
            <a:r>
              <a:rPr lang="en-US" sz="1600" dirty="0">
                <a:latin typeface="Trebuchet MS" panose="020B0603020202020204" pitchFamily="34" charset="0"/>
              </a:rPr>
              <a:t> data </a:t>
            </a:r>
            <a:r>
              <a:rPr lang="en-US" sz="1600" dirty="0" err="1">
                <a:latin typeface="Trebuchet MS" panose="020B0603020202020204" pitchFamily="34" charset="0"/>
              </a:rPr>
              <a:t>spesifik</a:t>
            </a:r>
            <a:r>
              <a:rPr lang="en-US" sz="1600" dirty="0">
                <a:latin typeface="Trebuchet MS" panose="020B0603020202020204" pitchFamily="34" charset="0"/>
              </a:rPr>
              <a:t>. </a:t>
            </a:r>
            <a:endParaRPr lang="id-ID" sz="1600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d-ID" sz="1600" dirty="0">
                <a:latin typeface="Trebuchet MS" panose="020B0603020202020204" pitchFamily="34" charset="0"/>
              </a:rPr>
              <a:t>D</a:t>
            </a:r>
            <a:r>
              <a:rPr lang="en-US" sz="1600" dirty="0" err="1">
                <a:latin typeface="Trebuchet MS" panose="020B0603020202020204" pitchFamily="34" charset="0"/>
              </a:rPr>
              <a:t>atabase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>
                <a:latin typeface="Trebuchet MS" panose="020B0603020202020204" pitchFamily="34" charset="0"/>
              </a:rPr>
              <a:t>relational </a:t>
            </a:r>
            <a:r>
              <a:rPr lang="en-US" sz="1600" dirty="0" err="1">
                <a:latin typeface="Trebuchet MS" panose="020B0603020202020204" pitchFamily="34" charset="0"/>
              </a:rPr>
              <a:t>mempengaruhi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bagaimana</a:t>
            </a:r>
            <a:r>
              <a:rPr lang="en-US" sz="1600" dirty="0">
                <a:latin typeface="Trebuchet MS" panose="020B0603020202020204" pitchFamily="34" charset="0"/>
              </a:rPr>
              <a:t> data </a:t>
            </a:r>
            <a:r>
              <a:rPr lang="en-US" sz="1600" dirty="0" err="1">
                <a:latin typeface="Trebuchet MS" panose="020B0603020202020204" pitchFamily="34" charset="0"/>
              </a:rPr>
              <a:t>disimpan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diproses</a:t>
            </a:r>
            <a:r>
              <a:rPr lang="en-US" sz="1600" dirty="0">
                <a:latin typeface="Trebuchet MS" panose="020B0603020202020204" pitchFamily="34" charset="0"/>
              </a:rPr>
              <a:t>. </a:t>
            </a:r>
            <a:endParaRPr lang="id-ID" sz="1600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rebuchet MS" panose="020B0603020202020204" pitchFamily="34" charset="0"/>
              </a:rPr>
              <a:t>Sebagian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besar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atau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bahkan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hampir</a:t>
            </a:r>
            <a:r>
              <a:rPr lang="id-ID" sz="1600" dirty="0">
                <a:latin typeface="Trebuchet MS" panose="020B0603020202020204" pitchFamily="34" charset="0"/>
              </a:rPr>
              <a:t> semua database adalah database relational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d-ID" sz="1600" dirty="0">
                <a:latin typeface="Trebuchet MS" panose="020B0603020202020204" pitchFamily="34" charset="0"/>
              </a:rPr>
              <a:t>Database di proses menggunakan bahasa SQL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d-ID" sz="1600" dirty="0">
                <a:latin typeface="Trebuchet MS" panose="020B0603020202020204" pitchFamily="34" charset="0"/>
              </a:rPr>
              <a:t>B</a:t>
            </a:r>
            <a:r>
              <a:rPr lang="en-US" sz="1600" dirty="0" err="1">
                <a:latin typeface="Trebuchet MS" panose="020B0603020202020204" pitchFamily="34" charset="0"/>
              </a:rPr>
              <a:t>apak</a:t>
            </a:r>
            <a:r>
              <a:rPr lang="en-US" sz="1600" dirty="0">
                <a:latin typeface="Trebuchet MS" panose="020B0603020202020204" pitchFamily="34" charset="0"/>
              </a:rPr>
              <a:t> database relational, </a:t>
            </a:r>
            <a:r>
              <a:rPr lang="en-US" sz="1600" b="1" dirty="0">
                <a:latin typeface="Trebuchet MS" panose="020B0603020202020204" pitchFamily="34" charset="0"/>
              </a:rPr>
              <a:t>E.F. </a:t>
            </a:r>
            <a:r>
              <a:rPr lang="en-US" sz="1600" b="1" dirty="0" err="1">
                <a:latin typeface="Trebuchet MS" panose="020B0603020202020204" pitchFamily="34" charset="0"/>
              </a:rPr>
              <a:t>Codd</a:t>
            </a:r>
            <a:r>
              <a:rPr lang="en-US" sz="1600" dirty="0">
                <a:latin typeface="Trebuchet MS" panose="020B0603020202020204" pitchFamily="34" charset="0"/>
              </a:rPr>
              <a:t>. </a:t>
            </a:r>
            <a:endParaRPr 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351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09600" y="359056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MENYIMPAN DATA PADA DBMS</a:t>
            </a:r>
          </a:p>
        </p:txBody>
      </p:sp>
      <p:grpSp>
        <p:nvGrpSpPr>
          <p:cNvPr id="38915" name="Group 7"/>
          <p:cNvGrpSpPr>
            <a:grpSpLocks/>
          </p:cNvGrpSpPr>
          <p:nvPr/>
        </p:nvGrpSpPr>
        <p:grpSpPr bwMode="auto">
          <a:xfrm>
            <a:off x="1295400" y="3733800"/>
            <a:ext cx="1371600" cy="1295400"/>
            <a:chOff x="4224" y="2592"/>
            <a:chExt cx="864" cy="816"/>
          </a:xfrm>
        </p:grpSpPr>
        <p:sp>
          <p:nvSpPr>
            <p:cNvPr id="38924" name="Rectangle 8"/>
            <p:cNvSpPr>
              <a:spLocks noChangeArrowheads="1"/>
            </p:cNvSpPr>
            <p:nvPr/>
          </p:nvSpPr>
          <p:spPr bwMode="auto">
            <a:xfrm>
              <a:off x="4224" y="2592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CITY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* EMP_ID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38925" name="Rectangle 9"/>
            <p:cNvSpPr>
              <a:spLocks noChangeArrowheads="1"/>
            </p:cNvSpPr>
            <p:nvPr/>
          </p:nvSpPr>
          <p:spPr bwMode="auto">
            <a:xfrm>
              <a:off x="4224" y="2592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ADDRESS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16" name="Group 10"/>
          <p:cNvGrpSpPr>
            <a:grpSpLocks/>
          </p:cNvGrpSpPr>
          <p:nvPr/>
        </p:nvGrpSpPr>
        <p:grpSpPr bwMode="auto">
          <a:xfrm>
            <a:off x="1295400" y="1447800"/>
            <a:ext cx="1371600" cy="1295400"/>
            <a:chOff x="4224" y="960"/>
            <a:chExt cx="864" cy="816"/>
          </a:xfrm>
        </p:grpSpPr>
        <p:sp>
          <p:nvSpPr>
            <p:cNvPr id="38922" name="Rectangle 11"/>
            <p:cNvSpPr>
              <a:spLocks noChangeArrowheads="1"/>
            </p:cNvSpPr>
            <p:nvPr/>
          </p:nvSpPr>
          <p:spPr bwMode="auto">
            <a:xfrm>
              <a:off x="4224" y="960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NAME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38923" name="Rectangle 12"/>
            <p:cNvSpPr>
              <a:spLocks noChangeArrowheads="1"/>
            </p:cNvSpPr>
            <p:nvPr/>
          </p:nvSpPr>
          <p:spPr bwMode="auto">
            <a:xfrm>
              <a:off x="4224" y="960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EMPLOYEE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8917" name="Text Box 13"/>
          <p:cNvSpPr txBox="1">
            <a:spLocks noChangeArrowheads="1"/>
          </p:cNvSpPr>
          <p:nvPr/>
        </p:nvSpPr>
        <p:spPr bwMode="auto">
          <a:xfrm>
            <a:off x="3352802" y="1524002"/>
            <a:ext cx="25241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200">
                <a:latin typeface="Courier New" panose="02070309020205020404" pitchFamily="49" charset="0"/>
              </a:rPr>
              <a:t>ID       Name</a:t>
            </a:r>
          </a:p>
          <a:p>
            <a:r>
              <a:rPr lang="en-US" sz="1200">
                <a:latin typeface="Courier New" panose="02070309020205020404" pitchFamily="49" charset="0"/>
              </a:rPr>
              <a:t>------   -------------</a:t>
            </a:r>
          </a:p>
          <a:p>
            <a:r>
              <a:rPr lang="en-US" sz="1200">
                <a:latin typeface="Courier New" panose="02070309020205020404" pitchFamily="49" charset="0"/>
              </a:rPr>
              <a:t>34       Yadi Ar-Ruhio</a:t>
            </a:r>
          </a:p>
          <a:p>
            <a:r>
              <a:rPr lang="en-US" sz="1200">
                <a:latin typeface="Courier New" panose="02070309020205020404" pitchFamily="49" charset="0"/>
              </a:rPr>
              <a:t>37       Dwi Probowo</a:t>
            </a:r>
          </a:p>
          <a:p>
            <a:r>
              <a:rPr lang="en-US" sz="1200">
                <a:latin typeface="Courier New" panose="02070309020205020404" pitchFamily="49" charset="0"/>
              </a:rPr>
              <a:t>89       Anwar Habibi</a:t>
            </a:r>
          </a:p>
          <a:p>
            <a:r>
              <a:rPr lang="en-US" sz="1200">
                <a:latin typeface="Courier New" panose="02070309020205020404" pitchFamily="49" charset="0"/>
              </a:rPr>
              <a:t>   </a:t>
            </a:r>
          </a:p>
          <a:p>
            <a:endParaRPr lang="en-US" sz="1200">
              <a:latin typeface="Courier New" panose="02070309020205020404" pitchFamily="49" charset="0"/>
            </a:endParaRPr>
          </a:p>
        </p:txBody>
      </p:sp>
      <p:sp>
        <p:nvSpPr>
          <p:cNvPr id="38918" name="Text Box 14"/>
          <p:cNvSpPr txBox="1">
            <a:spLocks noChangeArrowheads="1"/>
          </p:cNvSpPr>
          <p:nvPr/>
        </p:nvSpPr>
        <p:spPr bwMode="auto">
          <a:xfrm>
            <a:off x="3352800" y="3429000"/>
            <a:ext cx="480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200">
                <a:latin typeface="Courier New" panose="02070309020205020404" pitchFamily="49" charset="0"/>
              </a:rPr>
              <a:t>ID      City                              EMP_ID</a:t>
            </a:r>
          </a:p>
          <a:p>
            <a:r>
              <a:rPr lang="en-US" sz="1200">
                <a:latin typeface="Courier New" panose="02070309020205020404" pitchFamily="49" charset="0"/>
              </a:rPr>
              <a:t>------  --------------------------------  ------</a:t>
            </a:r>
          </a:p>
          <a:p>
            <a:r>
              <a:rPr lang="en-US" sz="1200">
                <a:latin typeface="Courier New" panose="02070309020205020404" pitchFamily="49" charset="0"/>
              </a:rPr>
              <a:t>1       Jl. Bunga Bakung 15 A, Bekasi       34</a:t>
            </a:r>
          </a:p>
          <a:p>
            <a:r>
              <a:rPr lang="en-US" sz="1200">
                <a:latin typeface="Courier New" panose="02070309020205020404" pitchFamily="49" charset="0"/>
              </a:rPr>
              <a:t>3       Kampung Daun, Blok C4-20, Banten    89</a:t>
            </a:r>
          </a:p>
          <a:p>
            <a:r>
              <a:rPr lang="en-US" sz="1200">
                <a:latin typeface="Courier New" panose="02070309020205020404" pitchFamily="49" charset="0"/>
              </a:rPr>
              <a:t>34      Jl. Aceh No. 14, Bandung            34</a:t>
            </a:r>
          </a:p>
          <a:p>
            <a:r>
              <a:rPr lang="en-US" sz="1200">
                <a:latin typeface="Courier New" panose="02070309020205020404" pitchFamily="49" charset="0"/>
              </a:rPr>
              <a:t>42      Kompleks Pajak Jl.NPWP 12, Jakut    38</a:t>
            </a:r>
          </a:p>
          <a:p>
            <a:r>
              <a:rPr lang="en-US" sz="1200">
                <a:latin typeface="Courier New" panose="02070309020205020404" pitchFamily="49" charset="0"/>
              </a:rPr>
              <a:t>89      Jl. Kenangan 1117-RT.3/RW.5 Jkt     37   </a:t>
            </a:r>
          </a:p>
          <a:p>
            <a:r>
              <a:rPr lang="en-US" sz="1200">
                <a:latin typeface="Courier New" panose="02070309020205020404" pitchFamily="49" charset="0"/>
              </a:rPr>
              <a:t>91      Jl. Atletik V No.3, Purwokerto      55</a:t>
            </a:r>
          </a:p>
          <a:p>
            <a:endParaRPr lang="en-US" sz="1200">
              <a:latin typeface="Courier New" panose="02070309020205020404" pitchFamily="49" charset="0"/>
            </a:endParaRPr>
          </a:p>
        </p:txBody>
      </p:sp>
      <p:sp>
        <p:nvSpPr>
          <p:cNvPr id="38919" name="Oval 15"/>
          <p:cNvSpPr>
            <a:spLocks noChangeArrowheads="1"/>
          </p:cNvSpPr>
          <p:nvPr/>
        </p:nvSpPr>
        <p:spPr bwMode="auto">
          <a:xfrm>
            <a:off x="7010400" y="2971800"/>
            <a:ext cx="1143000" cy="24384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38920" name="Text Box 16"/>
          <p:cNvSpPr txBox="1">
            <a:spLocks noChangeArrowheads="1"/>
          </p:cNvSpPr>
          <p:nvPr/>
        </p:nvSpPr>
        <p:spPr bwMode="auto">
          <a:xfrm>
            <a:off x="1219202" y="5562600"/>
            <a:ext cx="579652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400">
                <a:latin typeface="Trebuchet MS" panose="020B0603020202020204" pitchFamily="34" charset="0"/>
              </a:rPr>
              <a:t>Keterangan: karena tidak ada relasi, maka kolom EMP_ID yang ada </a:t>
            </a:r>
          </a:p>
          <a:p>
            <a:pPr eaLnBrk="1" hangingPunct="1">
              <a:lnSpc>
                <a:spcPct val="120000"/>
              </a:lnSpc>
            </a:pPr>
            <a:r>
              <a:rPr lang="en-US" sz="1400">
                <a:latin typeface="Trebuchet MS" panose="020B0603020202020204" pitchFamily="34" charset="0"/>
              </a:rPr>
              <a:t>pada tabel ADDRESS bisa dimasukkan data apa saja, termasuk emp_id</a:t>
            </a:r>
          </a:p>
          <a:p>
            <a:pPr eaLnBrk="1" hangingPunct="1">
              <a:lnSpc>
                <a:spcPct val="120000"/>
              </a:lnSpc>
            </a:pPr>
            <a:r>
              <a:rPr lang="en-US" sz="1400">
                <a:latin typeface="Trebuchet MS" panose="020B0603020202020204" pitchFamily="34" charset="0"/>
              </a:rPr>
              <a:t>yang sebetulnya tidak ada pada tabel Employee!</a:t>
            </a:r>
          </a:p>
        </p:txBody>
      </p:sp>
      <p:sp>
        <p:nvSpPr>
          <p:cNvPr id="38921" name="Line 17"/>
          <p:cNvSpPr>
            <a:spLocks noChangeShapeType="1"/>
          </p:cNvSpPr>
          <p:nvPr/>
        </p:nvSpPr>
        <p:spPr bwMode="auto">
          <a:xfrm flipH="1">
            <a:off x="6629400" y="5257800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4206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09600" y="3048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MENYIMPAN DATA PADA RDBMS</a:t>
            </a:r>
          </a:p>
        </p:txBody>
      </p:sp>
      <p:sp>
        <p:nvSpPr>
          <p:cNvPr id="39939" name="Oval 11"/>
          <p:cNvSpPr>
            <a:spLocks noChangeArrowheads="1"/>
          </p:cNvSpPr>
          <p:nvPr/>
        </p:nvSpPr>
        <p:spPr bwMode="auto">
          <a:xfrm>
            <a:off x="7010400" y="2971800"/>
            <a:ext cx="1143000" cy="24384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39940" name="Text Box 12"/>
          <p:cNvSpPr txBox="1">
            <a:spLocks noChangeArrowheads="1"/>
          </p:cNvSpPr>
          <p:nvPr/>
        </p:nvSpPr>
        <p:spPr bwMode="auto">
          <a:xfrm>
            <a:off x="1219202" y="5562600"/>
            <a:ext cx="677275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400">
                <a:latin typeface="Trebuchet MS" panose="020B0603020202020204" pitchFamily="34" charset="0"/>
              </a:rPr>
              <a:t>Keterangan: karena ADANYA relasi, maka kolom EMP_ID yang ada </a:t>
            </a:r>
          </a:p>
          <a:p>
            <a:pPr eaLnBrk="1" hangingPunct="1">
              <a:lnSpc>
                <a:spcPct val="120000"/>
              </a:lnSpc>
            </a:pPr>
            <a:r>
              <a:rPr lang="en-US" sz="1400">
                <a:latin typeface="Trebuchet MS" panose="020B0603020202020204" pitchFamily="34" charset="0"/>
              </a:rPr>
              <a:t>pada tabel ADDRESS </a:t>
            </a:r>
            <a:r>
              <a:rPr lang="en-US" sz="1400" u="sng">
                <a:latin typeface="Trebuchet MS" panose="020B0603020202020204" pitchFamily="34" charset="0"/>
              </a:rPr>
              <a:t>hanya bisa</a:t>
            </a:r>
            <a:r>
              <a:rPr lang="en-US" sz="1400">
                <a:latin typeface="Trebuchet MS" panose="020B0603020202020204" pitchFamily="34" charset="0"/>
              </a:rPr>
              <a:t> menerima emp_id </a:t>
            </a:r>
            <a:r>
              <a:rPr lang="en-US" sz="1400" u="sng">
                <a:latin typeface="Trebuchet MS" panose="020B0603020202020204" pitchFamily="34" charset="0"/>
              </a:rPr>
              <a:t>yang ada</a:t>
            </a:r>
            <a:r>
              <a:rPr lang="en-US" sz="1400">
                <a:latin typeface="Trebuchet MS" panose="020B0603020202020204" pitchFamily="34" charset="0"/>
              </a:rPr>
              <a:t> pada tabel Employee!</a:t>
            </a:r>
          </a:p>
        </p:txBody>
      </p:sp>
      <p:sp>
        <p:nvSpPr>
          <p:cNvPr id="39941" name="Line 13"/>
          <p:cNvSpPr>
            <a:spLocks noChangeShapeType="1"/>
          </p:cNvSpPr>
          <p:nvPr/>
        </p:nvSpPr>
        <p:spPr bwMode="auto">
          <a:xfrm flipH="1">
            <a:off x="6629400" y="5257800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39942" name="Group 14"/>
          <p:cNvGrpSpPr>
            <a:grpSpLocks/>
          </p:cNvGrpSpPr>
          <p:nvPr/>
        </p:nvGrpSpPr>
        <p:grpSpPr bwMode="auto">
          <a:xfrm>
            <a:off x="1295400" y="3962400"/>
            <a:ext cx="1371600" cy="1295400"/>
            <a:chOff x="4224" y="2592"/>
            <a:chExt cx="864" cy="816"/>
          </a:xfrm>
        </p:grpSpPr>
        <p:sp>
          <p:nvSpPr>
            <p:cNvPr id="39954" name="Rectangle 15"/>
            <p:cNvSpPr>
              <a:spLocks noChangeArrowheads="1"/>
            </p:cNvSpPr>
            <p:nvPr/>
          </p:nvSpPr>
          <p:spPr bwMode="auto">
            <a:xfrm>
              <a:off x="4224" y="2592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CITY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* EMP_ID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39955" name="Rectangle 16"/>
            <p:cNvSpPr>
              <a:spLocks noChangeArrowheads="1"/>
            </p:cNvSpPr>
            <p:nvPr/>
          </p:nvSpPr>
          <p:spPr bwMode="auto">
            <a:xfrm>
              <a:off x="4224" y="2592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ADDRESS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9943" name="Group 17"/>
          <p:cNvGrpSpPr>
            <a:grpSpLocks/>
          </p:cNvGrpSpPr>
          <p:nvPr/>
        </p:nvGrpSpPr>
        <p:grpSpPr bwMode="auto">
          <a:xfrm>
            <a:off x="1828800" y="2514600"/>
            <a:ext cx="317500" cy="1447800"/>
            <a:chOff x="2400" y="1680"/>
            <a:chExt cx="200" cy="912"/>
          </a:xfrm>
        </p:grpSpPr>
        <p:grpSp>
          <p:nvGrpSpPr>
            <p:cNvPr id="39949" name="Group 18"/>
            <p:cNvGrpSpPr>
              <a:grpSpLocks/>
            </p:cNvGrpSpPr>
            <p:nvPr/>
          </p:nvGrpSpPr>
          <p:grpSpPr bwMode="auto">
            <a:xfrm>
              <a:off x="2496" y="1680"/>
              <a:ext cx="0" cy="912"/>
              <a:chOff x="2928" y="1584"/>
              <a:chExt cx="0" cy="912"/>
            </a:xfrm>
          </p:grpSpPr>
          <p:sp>
            <p:nvSpPr>
              <p:cNvPr id="39952" name="Line 19"/>
              <p:cNvSpPr>
                <a:spLocks noChangeShapeType="1"/>
              </p:cNvSpPr>
              <p:nvPr/>
            </p:nvSpPr>
            <p:spPr bwMode="auto">
              <a:xfrm>
                <a:off x="2928" y="158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9953" name="Line 20"/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39950" name="Line 21"/>
            <p:cNvSpPr>
              <a:spLocks noChangeShapeType="1"/>
            </p:cNvSpPr>
            <p:nvPr/>
          </p:nvSpPr>
          <p:spPr bwMode="auto">
            <a:xfrm flipV="1">
              <a:off x="2400" y="2440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51" name="Line 22"/>
            <p:cNvSpPr>
              <a:spLocks noChangeShapeType="1"/>
            </p:cNvSpPr>
            <p:nvPr/>
          </p:nvSpPr>
          <p:spPr bwMode="auto">
            <a:xfrm flipH="1" flipV="1">
              <a:off x="2504" y="2448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39944" name="Group 23"/>
          <p:cNvGrpSpPr>
            <a:grpSpLocks/>
          </p:cNvGrpSpPr>
          <p:nvPr/>
        </p:nvGrpSpPr>
        <p:grpSpPr bwMode="auto">
          <a:xfrm>
            <a:off x="1295400" y="1219200"/>
            <a:ext cx="1371600" cy="1295400"/>
            <a:chOff x="4224" y="960"/>
            <a:chExt cx="864" cy="816"/>
          </a:xfrm>
        </p:grpSpPr>
        <p:sp>
          <p:nvSpPr>
            <p:cNvPr id="39947" name="Rectangle 24"/>
            <p:cNvSpPr>
              <a:spLocks noChangeArrowheads="1"/>
            </p:cNvSpPr>
            <p:nvPr/>
          </p:nvSpPr>
          <p:spPr bwMode="auto">
            <a:xfrm>
              <a:off x="4224" y="960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NAME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39948" name="Rectangle 25"/>
            <p:cNvSpPr>
              <a:spLocks noChangeArrowheads="1"/>
            </p:cNvSpPr>
            <p:nvPr/>
          </p:nvSpPr>
          <p:spPr bwMode="auto">
            <a:xfrm>
              <a:off x="4224" y="960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EMPLOYEE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9945" name="Text Box 26"/>
          <p:cNvSpPr txBox="1">
            <a:spLocks noChangeArrowheads="1"/>
          </p:cNvSpPr>
          <p:nvPr/>
        </p:nvSpPr>
        <p:spPr bwMode="auto">
          <a:xfrm>
            <a:off x="3352802" y="1295402"/>
            <a:ext cx="25241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200">
                <a:latin typeface="Courier New" panose="02070309020205020404" pitchFamily="49" charset="0"/>
              </a:rPr>
              <a:t>ID       Name</a:t>
            </a:r>
          </a:p>
          <a:p>
            <a:r>
              <a:rPr lang="en-US" sz="1200">
                <a:latin typeface="Courier New" panose="02070309020205020404" pitchFamily="49" charset="0"/>
              </a:rPr>
              <a:t>------   -------------</a:t>
            </a:r>
          </a:p>
          <a:p>
            <a:r>
              <a:rPr lang="en-US" sz="1200">
                <a:latin typeface="Courier New" panose="02070309020205020404" pitchFamily="49" charset="0"/>
              </a:rPr>
              <a:t>34       Yadi Ar-Ruhio</a:t>
            </a:r>
          </a:p>
          <a:p>
            <a:r>
              <a:rPr lang="en-US" sz="1200">
                <a:latin typeface="Courier New" panose="02070309020205020404" pitchFamily="49" charset="0"/>
              </a:rPr>
              <a:t>37       Dwi Probowo</a:t>
            </a:r>
          </a:p>
          <a:p>
            <a:r>
              <a:rPr lang="en-US" sz="1200">
                <a:latin typeface="Courier New" panose="02070309020205020404" pitchFamily="49" charset="0"/>
              </a:rPr>
              <a:t>89       Anwar Habibi</a:t>
            </a:r>
          </a:p>
          <a:p>
            <a:r>
              <a:rPr lang="en-US" sz="1200">
                <a:latin typeface="Courier New" panose="02070309020205020404" pitchFamily="49" charset="0"/>
              </a:rPr>
              <a:t>   </a:t>
            </a:r>
          </a:p>
          <a:p>
            <a:endParaRPr lang="en-US" sz="1200">
              <a:latin typeface="Courier New" panose="02070309020205020404" pitchFamily="49" charset="0"/>
            </a:endParaRPr>
          </a:p>
        </p:txBody>
      </p:sp>
      <p:sp>
        <p:nvSpPr>
          <p:cNvPr id="39946" name="Text Box 27"/>
          <p:cNvSpPr txBox="1">
            <a:spLocks noChangeArrowheads="1"/>
          </p:cNvSpPr>
          <p:nvPr/>
        </p:nvSpPr>
        <p:spPr bwMode="auto">
          <a:xfrm>
            <a:off x="3352800" y="3657602"/>
            <a:ext cx="480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200">
                <a:latin typeface="Courier New" panose="02070309020205020404" pitchFamily="49" charset="0"/>
              </a:rPr>
              <a:t>ID      City                              EMP_ID</a:t>
            </a:r>
          </a:p>
          <a:p>
            <a:r>
              <a:rPr lang="en-US" sz="1200">
                <a:latin typeface="Courier New" panose="02070309020205020404" pitchFamily="49" charset="0"/>
              </a:rPr>
              <a:t>------  --------------------------------  ------</a:t>
            </a:r>
          </a:p>
          <a:p>
            <a:r>
              <a:rPr lang="en-US" sz="1200">
                <a:latin typeface="Courier New" panose="02070309020205020404" pitchFamily="49" charset="0"/>
              </a:rPr>
              <a:t>1       Jl. Bunga Bakung 15 A, Bekasi       34</a:t>
            </a:r>
          </a:p>
          <a:p>
            <a:r>
              <a:rPr lang="en-US" sz="1200">
                <a:latin typeface="Courier New" panose="02070309020205020404" pitchFamily="49" charset="0"/>
              </a:rPr>
              <a:t>3       Kampung Daun, Blok C4-20, Banten    89</a:t>
            </a:r>
          </a:p>
          <a:p>
            <a:r>
              <a:rPr lang="en-US" sz="1200">
                <a:latin typeface="Courier New" panose="02070309020205020404" pitchFamily="49" charset="0"/>
              </a:rPr>
              <a:t>34      Jl. Aceh No. 14, Bandung            34</a:t>
            </a:r>
          </a:p>
          <a:p>
            <a:r>
              <a:rPr lang="en-US" sz="1200">
                <a:latin typeface="Courier New" panose="02070309020205020404" pitchFamily="49" charset="0"/>
              </a:rPr>
              <a:t>89      Jl. Kenangan 1117-RT.3/RW.5 Jkt     37   </a:t>
            </a:r>
          </a:p>
          <a:p>
            <a:endParaRPr lang="en-US" sz="12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53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725706"/>
            <a:ext cx="8456051" cy="37338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538163" indent="-363538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Trebuchet MS" panose="020B0603020202020204" pitchFamily="34" charset="0"/>
              </a:rPr>
              <a:t>Candidate Key </a:t>
            </a:r>
            <a:r>
              <a:rPr lang="en-US" sz="2000" dirty="0">
                <a:latin typeface="Trebuchet MS" panose="020B0603020202020204" pitchFamily="34" charset="0"/>
              </a:rPr>
              <a:t>: field-field yang </a:t>
            </a:r>
            <a:r>
              <a:rPr lang="en-US" sz="2000" dirty="0" err="1">
                <a:latin typeface="Trebuchet MS" panose="020B0603020202020204" pitchFamily="34" charset="0"/>
              </a:rPr>
              <a:t>dapat</a:t>
            </a:r>
            <a:r>
              <a:rPr lang="en-US" sz="2000" dirty="0">
                <a:latin typeface="Trebuchet MS" panose="020B0603020202020204" pitchFamily="34" charset="0"/>
              </a:rPr>
              <a:t> di </a:t>
            </a:r>
            <a:r>
              <a:rPr lang="en-US" sz="2000" dirty="0" err="1">
                <a:latin typeface="Trebuchet MS" panose="020B0603020202020204" pitchFamily="34" charset="0"/>
              </a:rPr>
              <a:t>jadikan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sebagai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calon</a:t>
            </a:r>
            <a:r>
              <a:rPr lang="en-US" sz="2000" dirty="0">
                <a:latin typeface="Trebuchet MS" panose="020B0603020202020204" pitchFamily="34" charset="0"/>
              </a:rPr>
              <a:t> key (</a:t>
            </a:r>
            <a:r>
              <a:rPr lang="en-US" sz="2000" dirty="0" err="1">
                <a:latin typeface="Trebuchet MS" panose="020B0603020202020204" pitchFamily="34" charset="0"/>
              </a:rPr>
              <a:t>kunci</a:t>
            </a:r>
            <a:r>
              <a:rPr lang="en-US" sz="2000" dirty="0">
                <a:latin typeface="Trebuchet MS" panose="020B0603020202020204" pitchFamily="34" charset="0"/>
              </a:rPr>
              <a:t>)</a:t>
            </a:r>
          </a:p>
          <a:p>
            <a:pPr marL="538163" indent="-363538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Trebuchet MS" panose="020B0603020202020204" pitchFamily="34" charset="0"/>
              </a:rPr>
              <a:t>Primary Key </a:t>
            </a:r>
            <a:r>
              <a:rPr lang="en-US" sz="2000" dirty="0">
                <a:latin typeface="Trebuchet MS" panose="020B0603020202020204" pitchFamily="34" charset="0"/>
              </a:rPr>
              <a:t>: field yang di </a:t>
            </a:r>
            <a:r>
              <a:rPr lang="en-US" sz="2000" dirty="0" err="1">
                <a:latin typeface="Trebuchet MS" panose="020B0603020202020204" pitchFamily="34" charset="0"/>
              </a:rPr>
              <a:t>jadikan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sebagai</a:t>
            </a:r>
            <a:r>
              <a:rPr lang="en-US" sz="2000" dirty="0">
                <a:latin typeface="Trebuchet MS" panose="020B0603020202020204" pitchFamily="34" charset="0"/>
              </a:rPr>
              <a:t> key (</a:t>
            </a:r>
            <a:r>
              <a:rPr lang="en-US" sz="2000" dirty="0" err="1">
                <a:latin typeface="Trebuchet MS" panose="020B0603020202020204" pitchFamily="34" charset="0"/>
              </a:rPr>
              <a:t>kunci</a:t>
            </a:r>
            <a:r>
              <a:rPr lang="en-US" sz="2000" dirty="0">
                <a:latin typeface="Trebuchet MS" panose="020B0603020202020204" pitchFamily="34" charset="0"/>
              </a:rPr>
              <a:t>) </a:t>
            </a:r>
            <a:r>
              <a:rPr lang="en-US" sz="2000" dirty="0" err="1">
                <a:latin typeface="Trebuchet MS" panose="020B0603020202020204" pitchFamily="34" charset="0"/>
              </a:rPr>
              <a:t>biasanya</a:t>
            </a:r>
            <a:r>
              <a:rPr lang="en-US" sz="2000" dirty="0">
                <a:latin typeface="Trebuchet MS" panose="020B0603020202020204" pitchFamily="34" charset="0"/>
              </a:rPr>
              <a:t> unique</a:t>
            </a:r>
          </a:p>
          <a:p>
            <a:pPr marL="538163" indent="-363538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Trebuchet MS" panose="020B0603020202020204" pitchFamily="34" charset="0"/>
              </a:rPr>
              <a:t>Alternate Key </a:t>
            </a:r>
            <a:r>
              <a:rPr lang="en-US" sz="2000" dirty="0">
                <a:latin typeface="Trebuchet MS" panose="020B0603020202020204" pitchFamily="34" charset="0"/>
              </a:rPr>
              <a:t>: field-field / key yang </a:t>
            </a:r>
            <a:r>
              <a:rPr lang="en-US" sz="2000" dirty="0" err="1">
                <a:latin typeface="Trebuchet MS" panose="020B0603020202020204" pitchFamily="34" charset="0"/>
              </a:rPr>
              <a:t>dapat</a:t>
            </a:r>
            <a:r>
              <a:rPr lang="en-US" sz="2000" dirty="0">
                <a:latin typeface="Trebuchet MS" panose="020B0603020202020204" pitchFamily="34" charset="0"/>
              </a:rPr>
              <a:t> di </a:t>
            </a:r>
            <a:r>
              <a:rPr lang="en-US" sz="2000" dirty="0" err="1">
                <a:latin typeface="Trebuchet MS" panose="020B0603020202020204" pitchFamily="34" charset="0"/>
              </a:rPr>
              <a:t>jadikan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sebagai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alternatif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untuk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menjadi</a:t>
            </a:r>
            <a:r>
              <a:rPr lang="en-US" sz="2000" dirty="0">
                <a:latin typeface="Trebuchet MS" panose="020B0603020202020204" pitchFamily="34" charset="0"/>
              </a:rPr>
              <a:t> primary key</a:t>
            </a:r>
          </a:p>
          <a:p>
            <a:pPr marL="538163" indent="-363538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Trebuchet MS" panose="020B0603020202020204" pitchFamily="34" charset="0"/>
              </a:rPr>
              <a:t>Composite Key </a:t>
            </a:r>
            <a:r>
              <a:rPr lang="en-US" sz="2000" dirty="0">
                <a:latin typeface="Trebuchet MS" panose="020B0603020202020204" pitchFamily="34" charset="0"/>
              </a:rPr>
              <a:t>: Key yang </a:t>
            </a:r>
            <a:r>
              <a:rPr lang="en-US" sz="2000" dirty="0" err="1">
                <a:latin typeface="Trebuchet MS" panose="020B0603020202020204" pitchFamily="34" charset="0"/>
              </a:rPr>
              <a:t>terbentuk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lebih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dari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satu</a:t>
            </a:r>
            <a:r>
              <a:rPr lang="en-US" sz="2000" dirty="0">
                <a:latin typeface="Trebuchet MS" panose="020B0603020202020204" pitchFamily="34" charset="0"/>
              </a:rPr>
              <a:t> field</a:t>
            </a:r>
          </a:p>
          <a:p>
            <a:pPr marL="538163" indent="-363538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Trebuchet MS" panose="020B0603020202020204" pitchFamily="34" charset="0"/>
              </a:rPr>
              <a:t>Unique Key </a:t>
            </a:r>
            <a:r>
              <a:rPr lang="en-US" sz="2000" dirty="0">
                <a:latin typeface="Trebuchet MS" panose="020B0603020202020204" pitchFamily="34" charset="0"/>
              </a:rPr>
              <a:t>: field-field yang </a:t>
            </a:r>
            <a:r>
              <a:rPr lang="en-US" sz="2000" dirty="0" err="1">
                <a:latin typeface="Trebuchet MS" panose="020B0603020202020204" pitchFamily="34" charset="0"/>
              </a:rPr>
              <a:t>unik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dimana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nilai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datanya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tidak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ada</a:t>
            </a:r>
            <a:r>
              <a:rPr lang="en-US" sz="2000" dirty="0">
                <a:latin typeface="Trebuchet MS" panose="020B0603020202020204" pitchFamily="34" charset="0"/>
              </a:rPr>
              <a:t> yang </a:t>
            </a:r>
            <a:r>
              <a:rPr lang="en-US" sz="2000" dirty="0" err="1">
                <a:latin typeface="Trebuchet MS" panose="020B0603020202020204" pitchFamily="34" charset="0"/>
              </a:rPr>
              <a:t>sama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dalam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setiap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recordnya</a:t>
            </a:r>
            <a:endParaRPr lang="en-US" sz="2000" dirty="0">
              <a:latin typeface="Trebuchet MS" panose="020B0603020202020204" pitchFamily="34" charset="0"/>
            </a:endParaRPr>
          </a:p>
          <a:p>
            <a:pPr marL="538163" indent="-363538"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latin typeface="Trebuchet MS" panose="020B0603020202020204" pitchFamily="34" charset="0"/>
              </a:rPr>
              <a:t>Foreign Key </a:t>
            </a:r>
            <a:r>
              <a:rPr lang="en-US" sz="2000" dirty="0">
                <a:latin typeface="Trebuchet MS" panose="020B0603020202020204" pitchFamily="34" charset="0"/>
              </a:rPr>
              <a:t>: field yang </a:t>
            </a:r>
            <a:r>
              <a:rPr lang="en-US" sz="2000" dirty="0" err="1">
                <a:latin typeface="Trebuchet MS" panose="020B0603020202020204" pitchFamily="34" charset="0"/>
              </a:rPr>
              <a:t>menjadi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tamu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dalam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sebuah</a:t>
            </a:r>
            <a:r>
              <a:rPr lang="en-US" sz="2000" dirty="0">
                <a:latin typeface="Trebuchet MS" panose="020B0603020202020204" pitchFamily="34" charset="0"/>
              </a:rPr>
              <a:t> table </a:t>
            </a:r>
            <a:r>
              <a:rPr lang="en-US" sz="2000" dirty="0" err="1">
                <a:latin typeface="Trebuchet MS" panose="020B0603020202020204" pitchFamily="34" charset="0"/>
              </a:rPr>
              <a:t>karena</a:t>
            </a:r>
            <a:r>
              <a:rPr lang="en-US" sz="2000" dirty="0">
                <a:latin typeface="Trebuchet MS" panose="020B0603020202020204" pitchFamily="34" charset="0"/>
              </a:rPr>
              <a:t> field </a:t>
            </a:r>
            <a:r>
              <a:rPr lang="en-US" sz="2000" dirty="0" err="1">
                <a:latin typeface="Trebuchet MS" panose="020B0603020202020204" pitchFamily="34" charset="0"/>
              </a:rPr>
              <a:t>tersebut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dijadikan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sebagai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penghubung</a:t>
            </a:r>
            <a:r>
              <a:rPr lang="en-US" sz="2000" dirty="0">
                <a:latin typeface="Trebuchet MS" panose="020B0603020202020204" pitchFamily="34" charset="0"/>
              </a:rPr>
              <a:t> (</a:t>
            </a:r>
            <a:r>
              <a:rPr lang="en-US" sz="2000" dirty="0" err="1">
                <a:latin typeface="Trebuchet MS" panose="020B0603020202020204" pitchFamily="34" charset="0"/>
              </a:rPr>
              <a:t>relasi</a:t>
            </a:r>
            <a:r>
              <a:rPr lang="en-US" sz="2000" dirty="0">
                <a:latin typeface="Trebuchet MS" panose="020B0603020202020204" pitchFamily="34" charset="0"/>
              </a:rPr>
              <a:t>) </a:t>
            </a:r>
            <a:r>
              <a:rPr lang="en-US" sz="2000" dirty="0" err="1">
                <a:latin typeface="Trebuchet MS" panose="020B0603020202020204" pitchFamily="34" charset="0"/>
              </a:rPr>
              <a:t>dengan</a:t>
            </a:r>
            <a:r>
              <a:rPr lang="en-US" sz="2000" dirty="0">
                <a:latin typeface="Trebuchet MS" panose="020B0603020202020204" pitchFamily="34" charset="0"/>
              </a:rPr>
              <a:t> table yang </a:t>
            </a:r>
            <a:r>
              <a:rPr lang="en-US" sz="2000" dirty="0" err="1">
                <a:latin typeface="Trebuchet MS" panose="020B0603020202020204" pitchFamily="34" charset="0"/>
              </a:rPr>
              <a:t>lainnya</a:t>
            </a:r>
            <a:endParaRPr lang="en-US" sz="2000" dirty="0">
              <a:latin typeface="Trebuchet MS" panose="020B0603020202020204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636494" y="439271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JENIS-JENIS KEY</a:t>
            </a:r>
          </a:p>
        </p:txBody>
      </p:sp>
    </p:spTree>
    <p:extLst>
      <p:ext uri="{BB962C8B-B14F-4D97-AF65-F5344CB8AC3E}">
        <p14:creationId xmlns:p14="http://schemas.microsoft.com/office/powerpoint/2010/main" val="654121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259120" name="Group 48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69154" y="1586755"/>
          <a:ext cx="4075953" cy="2460810"/>
        </p:xfrm>
        <a:graphic>
          <a:graphicData uri="http://schemas.openxmlformats.org/drawingml/2006/table">
            <a:tbl>
              <a:tblPr/>
              <a:tblGrid>
                <a:gridCol w="1042686"/>
                <a:gridCol w="1706213"/>
                <a:gridCol w="1327054"/>
              </a:tblGrid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KODE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RISKA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  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SANDY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  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SANTI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  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IMEL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  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TANIA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  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1" name="Text Box 50"/>
          <p:cNvSpPr txBox="1">
            <a:spLocks noChangeArrowheads="1"/>
          </p:cNvSpPr>
          <p:nvPr/>
        </p:nvSpPr>
        <p:spPr bwMode="auto">
          <a:xfrm>
            <a:off x="4370295" y="4047567"/>
            <a:ext cx="4585446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AutoNum type="alphaLcParenR"/>
            </a:pPr>
            <a:r>
              <a:rPr lang="en-US" sz="2000" dirty="0">
                <a:latin typeface="Trebuchet MS" panose="020B0603020202020204" pitchFamily="34" charset="0"/>
              </a:rPr>
              <a:t>  Candidate Key : S#, SNAME</a:t>
            </a:r>
          </a:p>
          <a:p>
            <a:pPr eaLnBrk="1" hangingPunct="1">
              <a:lnSpc>
                <a:spcPct val="130000"/>
              </a:lnSpc>
              <a:buFontTx/>
              <a:buAutoNum type="alphaLcParenR"/>
            </a:pPr>
            <a:r>
              <a:rPr lang="en-US" sz="2000" dirty="0">
                <a:latin typeface="Trebuchet MS" panose="020B0603020202020204" pitchFamily="34" charset="0"/>
              </a:rPr>
              <a:t>  Primary </a:t>
            </a:r>
            <a:r>
              <a:rPr lang="en-US" sz="2000" dirty="0">
                <a:latin typeface="Trebuchet MS" panose="020B0603020202020204" pitchFamily="34" charset="0"/>
              </a:rPr>
              <a:t>Key </a:t>
            </a:r>
            <a:r>
              <a:rPr lang="en-US" sz="2000" dirty="0">
                <a:latin typeface="Trebuchet MS" panose="020B0603020202020204" pitchFamily="34" charset="0"/>
              </a:rPr>
              <a:t>: S#</a:t>
            </a:r>
          </a:p>
          <a:p>
            <a:pPr eaLnBrk="1" hangingPunct="1">
              <a:lnSpc>
                <a:spcPct val="130000"/>
              </a:lnSpc>
              <a:buFontTx/>
              <a:buAutoNum type="alphaLcParenR"/>
            </a:pPr>
            <a:r>
              <a:rPr lang="en-US" sz="2000" dirty="0">
                <a:latin typeface="Trebuchet MS" panose="020B0603020202020204" pitchFamily="34" charset="0"/>
              </a:rPr>
              <a:t>  </a:t>
            </a:r>
            <a:r>
              <a:rPr lang="en-US" sz="2000" dirty="0" err="1">
                <a:latin typeface="Trebuchet MS" panose="020B0603020202020204" pitchFamily="34" charset="0"/>
              </a:rPr>
              <a:t>Alternatif</a:t>
            </a:r>
            <a:r>
              <a:rPr lang="en-US" sz="2000" dirty="0">
                <a:latin typeface="Trebuchet MS" panose="020B0603020202020204" pitchFamily="34" charset="0"/>
              </a:rPr>
              <a:t> Key : SNAME</a:t>
            </a:r>
          </a:p>
          <a:p>
            <a:pPr eaLnBrk="1" hangingPunct="1">
              <a:lnSpc>
                <a:spcPct val="130000"/>
              </a:lnSpc>
              <a:buFontTx/>
              <a:buAutoNum type="alphaLcParenR"/>
            </a:pPr>
            <a:r>
              <a:rPr lang="en-US" sz="2000" dirty="0">
                <a:latin typeface="Trebuchet MS" panose="020B0603020202020204" pitchFamily="34" charset="0"/>
              </a:rPr>
              <a:t>  Foreign Key	 : KODE</a:t>
            </a:r>
          </a:p>
          <a:p>
            <a:pPr eaLnBrk="1" hangingPunct="1">
              <a:lnSpc>
                <a:spcPct val="130000"/>
              </a:lnSpc>
              <a:buFontTx/>
              <a:buAutoNum type="alphaLcParenR"/>
            </a:pP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9600" y="3810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KEY DAN RELASI</a:t>
            </a:r>
          </a:p>
        </p:txBody>
      </p:sp>
    </p:spTree>
    <p:extLst>
      <p:ext uri="{BB962C8B-B14F-4D97-AF65-F5344CB8AC3E}">
        <p14:creationId xmlns:p14="http://schemas.microsoft.com/office/powerpoint/2010/main" val="3309716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259" y="1524000"/>
            <a:ext cx="8066088" cy="51816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sz="1800" b="1" dirty="0" err="1">
                <a:latin typeface="Trebuchet MS" panose="020B0603020202020204" pitchFamily="34" charset="0"/>
              </a:rPr>
              <a:t>Normalisasi</a:t>
            </a:r>
            <a:r>
              <a:rPr lang="es-ES" sz="1800" b="1" dirty="0">
                <a:latin typeface="Trebuchet MS" panose="020B0603020202020204" pitchFamily="34" charset="0"/>
              </a:rPr>
              <a:t> </a:t>
            </a:r>
            <a:r>
              <a:rPr lang="es-ES" sz="1800" b="1" dirty="0" err="1">
                <a:latin typeface="Trebuchet MS" panose="020B0603020202020204" pitchFamily="34" charset="0"/>
              </a:rPr>
              <a:t>adalah</a:t>
            </a:r>
            <a:r>
              <a:rPr lang="es-ES" sz="1800" b="1" dirty="0">
                <a:latin typeface="Trebuchet MS" panose="020B0603020202020204" pitchFamily="34" charset="0"/>
              </a:rPr>
              <a:t> </a:t>
            </a:r>
            <a:r>
              <a:rPr lang="es-ES" sz="1800" b="1" dirty="0" err="1">
                <a:latin typeface="Trebuchet MS" panose="020B0603020202020204" pitchFamily="34" charset="0"/>
              </a:rPr>
              <a:t>proses</a:t>
            </a:r>
            <a:r>
              <a:rPr lang="es-ES" sz="1800" b="1" dirty="0">
                <a:latin typeface="Trebuchet MS" panose="020B0603020202020204" pitchFamily="34" charset="0"/>
              </a:rPr>
              <a:t> </a:t>
            </a:r>
            <a:r>
              <a:rPr lang="es-ES" sz="1800" b="1" dirty="0" err="1">
                <a:latin typeface="Trebuchet MS" panose="020B0603020202020204" pitchFamily="34" charset="0"/>
              </a:rPr>
              <a:t>efisiensi</a:t>
            </a:r>
            <a:r>
              <a:rPr lang="es-ES" sz="1800" b="1" dirty="0">
                <a:latin typeface="Trebuchet MS" panose="020B0603020202020204" pitchFamily="34" charset="0"/>
              </a:rPr>
              <a:t> </a:t>
            </a:r>
            <a:r>
              <a:rPr lang="es-ES" sz="1800" b="1" dirty="0" err="1">
                <a:latin typeface="Trebuchet MS" panose="020B0603020202020204" pitchFamily="34" charset="0"/>
              </a:rPr>
              <a:t>pengorganisasian</a:t>
            </a:r>
            <a:r>
              <a:rPr lang="es-ES" sz="1800" b="1" dirty="0">
                <a:latin typeface="Trebuchet MS" panose="020B0603020202020204" pitchFamily="34" charset="0"/>
              </a:rPr>
              <a:t> data di </a:t>
            </a:r>
            <a:r>
              <a:rPr lang="es-ES" sz="1800" b="1" dirty="0" err="1">
                <a:latin typeface="Trebuchet MS" panose="020B0603020202020204" pitchFamily="34" charset="0"/>
              </a:rPr>
              <a:t>dalam</a:t>
            </a:r>
            <a:r>
              <a:rPr lang="es-ES" sz="1800" b="1" dirty="0">
                <a:latin typeface="Trebuchet MS" panose="020B0603020202020204" pitchFamily="34" charset="0"/>
              </a:rPr>
              <a:t> </a:t>
            </a:r>
            <a:r>
              <a:rPr lang="es-ES" sz="1800" b="1" dirty="0" err="1">
                <a:latin typeface="Trebuchet MS" panose="020B0603020202020204" pitchFamily="34" charset="0"/>
              </a:rPr>
              <a:t>database</a:t>
            </a:r>
            <a:r>
              <a:rPr lang="es-ES" sz="1800" b="1" dirty="0">
                <a:latin typeface="Trebuchet MS" panose="020B0603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sz="1800" i="1" u="sng" dirty="0" err="1">
                <a:latin typeface="Trebuchet MS" panose="020B0603020202020204" pitchFamily="34" charset="0"/>
              </a:rPr>
              <a:t>Dua</a:t>
            </a:r>
            <a:r>
              <a:rPr lang="es-ES" sz="1800" i="1" u="sng" dirty="0">
                <a:latin typeface="Trebuchet MS" panose="020B0603020202020204" pitchFamily="34" charset="0"/>
              </a:rPr>
              <a:t> </a:t>
            </a:r>
            <a:r>
              <a:rPr lang="es-ES" sz="1800" i="1" u="sng" dirty="0" err="1">
                <a:latin typeface="Trebuchet MS" panose="020B0603020202020204" pitchFamily="34" charset="0"/>
              </a:rPr>
              <a:t>tujuan</a:t>
            </a:r>
            <a:r>
              <a:rPr lang="es-ES" sz="1800" i="1" u="sng" dirty="0">
                <a:latin typeface="Trebuchet MS" panose="020B0603020202020204" pitchFamily="34" charset="0"/>
              </a:rPr>
              <a:t> </a:t>
            </a:r>
            <a:r>
              <a:rPr lang="es-ES" sz="1800" i="1" u="sng" dirty="0" err="1">
                <a:latin typeface="Trebuchet MS" panose="020B0603020202020204" pitchFamily="34" charset="0"/>
              </a:rPr>
              <a:t>normalisasi</a:t>
            </a:r>
            <a:r>
              <a:rPr lang="es-ES" sz="1800" i="1" u="sng" dirty="0">
                <a:latin typeface="Trebuchet MS" panose="020B0603020202020204" pitchFamily="34" charset="0"/>
              </a:rPr>
              <a:t> :</a:t>
            </a:r>
            <a:endParaRPr lang="en-US" sz="1800" i="1" u="sng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Trebuchet MS" panose="020B0603020202020204" pitchFamily="34" charset="0"/>
              </a:rPr>
              <a:t>1. </a:t>
            </a:r>
            <a:r>
              <a:rPr lang="en-US" sz="1800" dirty="0" err="1">
                <a:latin typeface="Trebuchet MS" panose="020B0603020202020204" pitchFamily="34" charset="0"/>
              </a:rPr>
              <a:t>Menghilangkan</a:t>
            </a:r>
            <a:r>
              <a:rPr lang="en-US" sz="1800" dirty="0">
                <a:latin typeface="Trebuchet MS" panose="020B0603020202020204" pitchFamily="34" charset="0"/>
              </a:rPr>
              <a:t> data yang "redundant" (</a:t>
            </a:r>
            <a:r>
              <a:rPr lang="en-US" sz="1800" dirty="0" err="1">
                <a:latin typeface="Trebuchet MS" panose="020B0603020202020204" pitchFamily="34" charset="0"/>
              </a:rPr>
              <a:t>contoh:menyimpan</a:t>
            </a:r>
            <a:r>
              <a:rPr lang="en-US" sz="1800" dirty="0">
                <a:latin typeface="Trebuchet MS" panose="020B0603020202020204" pitchFamily="34" charset="0"/>
              </a:rPr>
              <a:t> data yang </a:t>
            </a:r>
            <a:r>
              <a:rPr lang="en-US" sz="1800" dirty="0" err="1">
                <a:latin typeface="Trebuchet MS" panose="020B0603020202020204" pitchFamily="34" charset="0"/>
              </a:rPr>
              <a:t>sama</a:t>
            </a:r>
            <a:r>
              <a:rPr lang="en-US" sz="1800" dirty="0">
                <a:latin typeface="Trebuchet MS" panose="020B0603020202020204" pitchFamily="34" charset="0"/>
              </a:rPr>
              <a:t> di </a:t>
            </a:r>
            <a:r>
              <a:rPr lang="en-US" sz="1800" dirty="0" err="1">
                <a:latin typeface="Trebuchet MS" panose="020B0603020202020204" pitchFamily="34" charset="0"/>
              </a:rPr>
              <a:t>dalam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lebih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dari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satu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tabel</a:t>
            </a:r>
            <a:r>
              <a:rPr lang="en-US" sz="1800" dirty="0">
                <a:latin typeface="Trebuchet MS" panose="020B0603020202020204" pitchFamily="34" charset="0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Trebuchet MS" panose="020B0603020202020204" pitchFamily="34" charset="0"/>
              </a:rPr>
              <a:t>2. </a:t>
            </a:r>
            <a:r>
              <a:rPr lang="en-US" sz="1800" dirty="0" err="1">
                <a:latin typeface="Trebuchet MS" panose="020B0603020202020204" pitchFamily="34" charset="0"/>
              </a:rPr>
              <a:t>Meyakinkan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ketergantungan</a:t>
            </a:r>
            <a:r>
              <a:rPr lang="en-US" sz="1800" dirty="0">
                <a:latin typeface="Trebuchet MS" panose="020B0603020202020204" pitchFamily="34" charset="0"/>
              </a:rPr>
              <a:t> data </a:t>
            </a:r>
            <a:r>
              <a:rPr lang="en-US" sz="1800" dirty="0" err="1">
                <a:latin typeface="Trebuchet MS" panose="020B0603020202020204" pitchFamily="34" charset="0"/>
              </a:rPr>
              <a:t>sebagai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sesuatu</a:t>
            </a:r>
            <a:r>
              <a:rPr lang="en-US" sz="1800" dirty="0">
                <a:latin typeface="Trebuchet MS" panose="020B0603020202020204" pitchFamily="34" charset="0"/>
              </a:rPr>
              <a:t> yang </a:t>
            </a:r>
            <a:r>
              <a:rPr lang="en-US" sz="1800" dirty="0" err="1">
                <a:latin typeface="Trebuchet MS" panose="020B0603020202020204" pitchFamily="34" charset="0"/>
              </a:rPr>
              <a:t>masuk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akal</a:t>
            </a:r>
            <a:r>
              <a:rPr lang="en-US" sz="1800" dirty="0">
                <a:latin typeface="Trebuchet MS" panose="020B0603020202020204" pitchFamily="34" charset="0"/>
              </a:rPr>
              <a:t> (</a:t>
            </a:r>
            <a:r>
              <a:rPr lang="en-US" sz="1800" dirty="0" err="1">
                <a:latin typeface="Trebuchet MS" panose="020B0603020202020204" pitchFamily="34" charset="0"/>
              </a:rPr>
              <a:t>hanya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menyimpan</a:t>
            </a:r>
            <a:r>
              <a:rPr lang="en-US" sz="1800" dirty="0">
                <a:latin typeface="Trebuchet MS" panose="020B0603020202020204" pitchFamily="34" charset="0"/>
              </a:rPr>
              <a:t> data yang </a:t>
            </a:r>
            <a:r>
              <a:rPr lang="en-US" sz="1800" dirty="0" err="1">
                <a:latin typeface="Trebuchet MS" panose="020B0603020202020204" pitchFamily="34" charset="0"/>
              </a:rPr>
              <a:t>berhubungan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dalam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sebuah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tabel</a:t>
            </a:r>
            <a:r>
              <a:rPr lang="en-US" sz="1800" dirty="0">
                <a:latin typeface="Trebuchet MS" panose="020B0603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sz="1800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sz="1800" dirty="0" err="1">
                <a:latin typeface="Trebuchet MS" panose="020B0603020202020204" pitchFamily="34" charset="0"/>
              </a:rPr>
              <a:t>Macam-macam</a:t>
            </a:r>
            <a:r>
              <a:rPr lang="es-ES" sz="1800" dirty="0">
                <a:latin typeface="Trebuchet MS" panose="020B0603020202020204" pitchFamily="34" charset="0"/>
              </a:rPr>
              <a:t>/</a:t>
            </a:r>
            <a:r>
              <a:rPr lang="es-ES" sz="1800" dirty="0" err="1">
                <a:latin typeface="Trebuchet MS" panose="020B0603020202020204" pitchFamily="34" charset="0"/>
              </a:rPr>
              <a:t>Tingkatan</a:t>
            </a:r>
            <a:r>
              <a:rPr lang="es-ES" sz="1800" dirty="0">
                <a:latin typeface="Trebuchet MS" panose="020B0603020202020204" pitchFamily="34" charset="0"/>
              </a:rPr>
              <a:t> </a:t>
            </a:r>
            <a:r>
              <a:rPr lang="es-ES" sz="1800" dirty="0" err="1">
                <a:latin typeface="Trebuchet MS" panose="020B0603020202020204" pitchFamily="34" charset="0"/>
              </a:rPr>
              <a:t>Normalisasi</a:t>
            </a:r>
            <a:endParaRPr lang="en-US" sz="1800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Trebuchet MS" panose="020B0603020202020204" pitchFamily="34" charset="0"/>
              </a:rPr>
              <a:t>	First Normal Form (1NF), Second Normal Form (2NF)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Trebuchet MS" panose="020B0603020202020204" pitchFamily="34" charset="0"/>
              </a:rPr>
              <a:t>	Third Normal Form (3NF), Boyce </a:t>
            </a:r>
            <a:r>
              <a:rPr lang="en-US" sz="1800" dirty="0" err="1">
                <a:latin typeface="Trebuchet MS" panose="020B0603020202020204" pitchFamily="34" charset="0"/>
              </a:rPr>
              <a:t>Codd</a:t>
            </a:r>
            <a:r>
              <a:rPr lang="en-US" sz="1800" dirty="0">
                <a:latin typeface="Trebuchet MS" panose="020B0603020202020204" pitchFamily="34" charset="0"/>
              </a:rPr>
              <a:t> Normal Form,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Trebuchet MS" panose="020B0603020202020204" pitchFamily="34" charset="0"/>
              </a:rPr>
              <a:t>	Fourth Normal Form (4NF), Fifth Normal Form (5NF)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69259" y="318247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NORMALISASI</a:t>
            </a:r>
          </a:p>
        </p:txBody>
      </p:sp>
    </p:spTree>
    <p:extLst>
      <p:ext uri="{BB962C8B-B14F-4D97-AF65-F5344CB8AC3E}">
        <p14:creationId xmlns:p14="http://schemas.microsoft.com/office/powerpoint/2010/main" val="1245489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365" y="1528483"/>
            <a:ext cx="8066088" cy="5105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1800" dirty="0">
                <a:latin typeface="Trebuchet MS" panose="020B0603020202020204" pitchFamily="34" charset="0"/>
              </a:rPr>
              <a:t>Pada </a:t>
            </a:r>
            <a:r>
              <a:rPr lang="es-ES" sz="1800" dirty="0" err="1">
                <a:latin typeface="Trebuchet MS" panose="020B0603020202020204" pitchFamily="34" charset="0"/>
              </a:rPr>
              <a:t>penerapannya</a:t>
            </a:r>
            <a:r>
              <a:rPr lang="es-ES" sz="1800" dirty="0">
                <a:latin typeface="Trebuchet MS" panose="020B0603020202020204" pitchFamily="34" charset="0"/>
              </a:rPr>
              <a:t>, yang </a:t>
            </a:r>
            <a:r>
              <a:rPr lang="es-ES" sz="1800" dirty="0" err="1">
                <a:latin typeface="Trebuchet MS" panose="020B0603020202020204" pitchFamily="34" charset="0"/>
              </a:rPr>
              <a:t>sering</a:t>
            </a:r>
            <a:r>
              <a:rPr lang="es-ES" sz="1800" dirty="0">
                <a:latin typeface="Trebuchet MS" panose="020B0603020202020204" pitchFamily="34" charset="0"/>
              </a:rPr>
              <a:t> </a:t>
            </a:r>
            <a:r>
              <a:rPr lang="es-ES" sz="1800" dirty="0" err="1">
                <a:latin typeface="Trebuchet MS" panose="020B0603020202020204" pitchFamily="34" charset="0"/>
              </a:rPr>
              <a:t>digunakan</a:t>
            </a:r>
            <a:r>
              <a:rPr lang="es-ES" sz="1800" dirty="0">
                <a:latin typeface="Trebuchet MS" panose="020B0603020202020204" pitchFamily="34" charset="0"/>
              </a:rPr>
              <a:t> pada </a:t>
            </a:r>
            <a:r>
              <a:rPr lang="es-ES" sz="1800" dirty="0" err="1">
                <a:latin typeface="Trebuchet MS" panose="020B0603020202020204" pitchFamily="34" charset="0"/>
              </a:rPr>
              <a:t>saat</a:t>
            </a:r>
            <a:r>
              <a:rPr lang="es-ES" sz="1800" dirty="0">
                <a:latin typeface="Trebuchet MS" panose="020B0603020202020204" pitchFamily="34" charset="0"/>
              </a:rPr>
              <a:t> </a:t>
            </a:r>
            <a:r>
              <a:rPr lang="es-ES" sz="1800" dirty="0" err="1">
                <a:latin typeface="Trebuchet MS" panose="020B0603020202020204" pitchFamily="34" charset="0"/>
              </a:rPr>
              <a:t>seseorang</a:t>
            </a:r>
            <a:r>
              <a:rPr lang="es-ES" sz="1800" dirty="0">
                <a:latin typeface="Trebuchet MS" panose="020B0603020202020204" pitchFamily="34" charset="0"/>
              </a:rPr>
              <a:t> </a:t>
            </a:r>
            <a:r>
              <a:rPr lang="es-ES" sz="1800" dirty="0" err="1">
                <a:latin typeface="Trebuchet MS" panose="020B0603020202020204" pitchFamily="34" charset="0"/>
              </a:rPr>
              <a:t>Sistem</a:t>
            </a:r>
            <a:r>
              <a:rPr lang="es-ES" sz="1800" dirty="0">
                <a:latin typeface="Trebuchet MS" panose="020B0603020202020204" pitchFamily="34" charset="0"/>
              </a:rPr>
              <a:t> </a:t>
            </a:r>
            <a:r>
              <a:rPr lang="es-ES" sz="1800" dirty="0" err="1">
                <a:latin typeface="Trebuchet MS" panose="020B0603020202020204" pitchFamily="34" charset="0"/>
              </a:rPr>
              <a:t>Analis</a:t>
            </a:r>
            <a:r>
              <a:rPr lang="es-ES" sz="1800" dirty="0">
                <a:latin typeface="Trebuchet MS" panose="020B0603020202020204" pitchFamily="34" charset="0"/>
              </a:rPr>
              <a:t> </a:t>
            </a:r>
            <a:r>
              <a:rPr lang="es-ES" sz="1800" dirty="0" err="1">
                <a:latin typeface="Trebuchet MS" panose="020B0603020202020204" pitchFamily="34" charset="0"/>
              </a:rPr>
              <a:t>atau</a:t>
            </a:r>
            <a:r>
              <a:rPr lang="es-ES" sz="1800" dirty="0">
                <a:latin typeface="Trebuchet MS" panose="020B0603020202020204" pitchFamily="34" charset="0"/>
              </a:rPr>
              <a:t> </a:t>
            </a:r>
            <a:r>
              <a:rPr lang="es-ES" sz="1800" dirty="0" err="1">
                <a:latin typeface="Trebuchet MS" panose="020B0603020202020204" pitchFamily="34" charset="0"/>
              </a:rPr>
              <a:t>Perekayasa</a:t>
            </a:r>
            <a:r>
              <a:rPr lang="es-ES" sz="1800" dirty="0">
                <a:latin typeface="Trebuchet MS" panose="020B0603020202020204" pitchFamily="34" charset="0"/>
              </a:rPr>
              <a:t> </a:t>
            </a:r>
            <a:r>
              <a:rPr lang="es-ES" sz="1800" dirty="0" err="1">
                <a:latin typeface="Trebuchet MS" panose="020B0603020202020204" pitchFamily="34" charset="0"/>
              </a:rPr>
              <a:t>Database</a:t>
            </a:r>
            <a:r>
              <a:rPr lang="es-ES" sz="1800" dirty="0">
                <a:latin typeface="Trebuchet MS" panose="020B0603020202020204" pitchFamily="34" charset="0"/>
              </a:rPr>
              <a:t> </a:t>
            </a:r>
            <a:r>
              <a:rPr lang="es-ES" sz="1800" dirty="0" err="1">
                <a:latin typeface="Trebuchet MS" panose="020B0603020202020204" pitchFamily="34" charset="0"/>
              </a:rPr>
              <a:t>melakukan</a:t>
            </a:r>
            <a:r>
              <a:rPr lang="es-ES" sz="1800" dirty="0">
                <a:latin typeface="Trebuchet MS" panose="020B0603020202020204" pitchFamily="34" charset="0"/>
              </a:rPr>
              <a:t> </a:t>
            </a:r>
            <a:r>
              <a:rPr lang="es-ES" sz="1800" dirty="0" err="1">
                <a:latin typeface="Trebuchet MS" panose="020B0603020202020204" pitchFamily="34" charset="0"/>
              </a:rPr>
              <a:t>normalisasi</a:t>
            </a:r>
            <a:r>
              <a:rPr lang="es-ES" sz="1800" dirty="0">
                <a:latin typeface="Trebuchet MS" panose="020B0603020202020204" pitchFamily="34" charset="0"/>
              </a:rPr>
              <a:t> </a:t>
            </a:r>
            <a:r>
              <a:rPr lang="es-ES" sz="1800" dirty="0" err="1">
                <a:latin typeface="Trebuchet MS" panose="020B0603020202020204" pitchFamily="34" charset="0"/>
              </a:rPr>
              <a:t>adalah</a:t>
            </a:r>
            <a:r>
              <a:rPr lang="es-ES" sz="1800" dirty="0">
                <a:latin typeface="Trebuchet MS" panose="020B0603020202020204" pitchFamily="34" charset="0"/>
              </a:rPr>
              <a:t> </a:t>
            </a:r>
            <a:r>
              <a:rPr lang="es-ES" sz="1800" dirty="0" err="1">
                <a:latin typeface="Trebuchet MS" panose="020B0603020202020204" pitchFamily="34" charset="0"/>
              </a:rPr>
              <a:t>First</a:t>
            </a:r>
            <a:r>
              <a:rPr lang="es-ES" sz="1800" dirty="0">
                <a:latin typeface="Trebuchet MS" panose="020B0603020202020204" pitchFamily="34" charset="0"/>
              </a:rPr>
              <a:t> Normal </a:t>
            </a:r>
            <a:r>
              <a:rPr lang="es-ES" sz="1800" dirty="0" err="1">
                <a:latin typeface="Trebuchet MS" panose="020B0603020202020204" pitchFamily="34" charset="0"/>
              </a:rPr>
              <a:t>Form</a:t>
            </a:r>
            <a:r>
              <a:rPr lang="es-ES" sz="1800" dirty="0">
                <a:latin typeface="Trebuchet MS" panose="020B0603020202020204" pitchFamily="34" charset="0"/>
              </a:rPr>
              <a:t> dan </a:t>
            </a:r>
            <a:r>
              <a:rPr lang="es-ES" sz="1800" dirty="0" err="1">
                <a:latin typeface="Trebuchet MS" panose="020B0603020202020204" pitchFamily="34" charset="0"/>
              </a:rPr>
              <a:t>Second</a:t>
            </a:r>
            <a:r>
              <a:rPr lang="es-ES" sz="1800" dirty="0">
                <a:latin typeface="Trebuchet MS" panose="020B0603020202020204" pitchFamily="34" charset="0"/>
              </a:rPr>
              <a:t> Normal </a:t>
            </a:r>
            <a:r>
              <a:rPr lang="es-ES" sz="1800" dirty="0" err="1">
                <a:latin typeface="Trebuchet MS" panose="020B0603020202020204" pitchFamily="34" charset="0"/>
              </a:rPr>
              <a:t>Form</a:t>
            </a:r>
            <a:r>
              <a:rPr lang="es-ES" sz="1800" dirty="0">
                <a:latin typeface="Trebuchet MS" panose="020B0603020202020204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sz="1800" b="1" u="sng" dirty="0">
                <a:latin typeface="Trebuchet MS" panose="020B0603020202020204" pitchFamily="34" charset="0"/>
              </a:rPr>
              <a:t>First Normal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sz="1800" dirty="0">
                <a:latin typeface="Trebuchet MS" panose="020B0603020202020204" pitchFamily="34" charset="0"/>
              </a:rPr>
              <a:t>- </a:t>
            </a:r>
            <a:r>
              <a:rPr lang="de-DE" sz="1800" b="1" dirty="0">
                <a:latin typeface="Trebuchet MS" panose="020B0603020202020204" pitchFamily="34" charset="0"/>
              </a:rPr>
              <a:t>Menghilangkan kolom</a:t>
            </a:r>
            <a:r>
              <a:rPr lang="de-DE" sz="1800" dirty="0">
                <a:latin typeface="Trebuchet MS" panose="020B0603020202020204" pitchFamily="34" charset="0"/>
              </a:rPr>
              <a:t> yang </a:t>
            </a:r>
            <a:r>
              <a:rPr lang="de-DE" sz="1800" b="1" dirty="0">
                <a:latin typeface="Trebuchet MS" panose="020B0603020202020204" pitchFamily="34" charset="0"/>
              </a:rPr>
              <a:t>duplikat </a:t>
            </a:r>
            <a:r>
              <a:rPr lang="de-DE" sz="1800" dirty="0">
                <a:latin typeface="Trebuchet MS" panose="020B0603020202020204" pitchFamily="34" charset="0"/>
              </a:rPr>
              <a:t>(duplikasi data) dari tabel</a:t>
            </a:r>
          </a:p>
          <a:p>
            <a:pPr eaLnBrk="1" hangingPunct="1">
              <a:lnSpc>
                <a:spcPct val="120000"/>
              </a:lnSpc>
              <a:buFontTx/>
              <a:buChar char="-"/>
            </a:pPr>
            <a:r>
              <a:rPr lang="de-DE" sz="1800" b="1" dirty="0">
                <a:latin typeface="Trebuchet MS" panose="020B0603020202020204" pitchFamily="34" charset="0"/>
              </a:rPr>
              <a:t>Membuat tabel terpisah</a:t>
            </a:r>
            <a:r>
              <a:rPr lang="de-DE" sz="1800" dirty="0">
                <a:latin typeface="Trebuchet MS" panose="020B0603020202020204" pitchFamily="34" charset="0"/>
              </a:rPr>
              <a:t> dari </a:t>
            </a:r>
            <a:r>
              <a:rPr lang="de-DE" sz="1800" b="1" dirty="0">
                <a:latin typeface="Trebuchet MS" panose="020B0603020202020204" pitchFamily="34" charset="0"/>
              </a:rPr>
              <a:t>tiap-tiap grup </a:t>
            </a:r>
            <a:r>
              <a:rPr lang="de-DE" sz="1800" dirty="0">
                <a:latin typeface="Trebuchet MS" panose="020B0603020202020204" pitchFamily="34" charset="0"/>
              </a:rPr>
              <a:t>data yang berhubungan dan</a:t>
            </a:r>
            <a:endParaRPr lang="id-ID" sz="1800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  <a:buFontTx/>
              <a:buChar char="-"/>
            </a:pPr>
            <a:r>
              <a:rPr lang="id-ID" sz="1800" b="1" dirty="0">
                <a:latin typeface="Trebuchet MS" panose="020B0603020202020204" pitchFamily="34" charset="0"/>
              </a:rPr>
              <a:t>M</a:t>
            </a:r>
            <a:r>
              <a:rPr lang="de-DE" sz="1800" b="1" dirty="0">
                <a:latin typeface="Trebuchet MS" panose="020B0603020202020204" pitchFamily="34" charset="0"/>
              </a:rPr>
              <a:t>engidentifikasi </a:t>
            </a:r>
            <a:r>
              <a:rPr lang="de-DE" sz="1800" dirty="0">
                <a:latin typeface="Trebuchet MS" panose="020B0603020202020204" pitchFamily="34" charset="0"/>
              </a:rPr>
              <a:t>setiap </a:t>
            </a:r>
            <a:r>
              <a:rPr lang="de-DE" sz="1800" b="1" dirty="0">
                <a:latin typeface="Trebuchet MS" panose="020B0603020202020204" pitchFamily="34" charset="0"/>
              </a:rPr>
              <a:t>row</a:t>
            </a:r>
            <a:r>
              <a:rPr lang="de-DE" sz="1800" dirty="0">
                <a:latin typeface="Trebuchet MS" panose="020B0603020202020204" pitchFamily="34" charset="0"/>
              </a:rPr>
              <a:t> untuk mendapatkan </a:t>
            </a:r>
            <a:r>
              <a:rPr lang="de-DE" sz="1800" b="1" dirty="0">
                <a:latin typeface="Trebuchet MS" panose="020B0603020202020204" pitchFamily="34" charset="0"/>
              </a:rPr>
              <a:t>unique key/primary key</a:t>
            </a:r>
            <a:endParaRPr lang="es-ES" sz="1800" b="1" dirty="0">
              <a:latin typeface="Trebuchet MS" panose="020B0603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ES" sz="1800" b="1" u="sng" dirty="0" err="1">
                <a:latin typeface="Trebuchet MS" panose="020B0603020202020204" pitchFamily="34" charset="0"/>
              </a:rPr>
              <a:t>Second</a:t>
            </a:r>
            <a:r>
              <a:rPr lang="es-ES" sz="1800" b="1" u="sng" dirty="0">
                <a:latin typeface="Trebuchet MS" panose="020B0603020202020204" pitchFamily="34" charset="0"/>
              </a:rPr>
              <a:t> Normal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>
                <a:latin typeface="Trebuchet MS" panose="020B0603020202020204" pitchFamily="34" charset="0"/>
              </a:rPr>
              <a:t>- </a:t>
            </a:r>
            <a:r>
              <a:rPr lang="es-ES" sz="1800" dirty="0" err="1">
                <a:latin typeface="Trebuchet MS" panose="020B0603020202020204" pitchFamily="34" charset="0"/>
              </a:rPr>
              <a:t>Berada</a:t>
            </a:r>
            <a:r>
              <a:rPr lang="es-ES" sz="1800" dirty="0">
                <a:latin typeface="Trebuchet MS" panose="020B0603020202020204" pitchFamily="34" charset="0"/>
              </a:rPr>
              <a:t> pada </a:t>
            </a:r>
            <a:r>
              <a:rPr lang="es-ES" sz="1800" dirty="0" err="1">
                <a:latin typeface="Trebuchet MS" panose="020B0603020202020204" pitchFamily="34" charset="0"/>
              </a:rPr>
              <a:t>First</a:t>
            </a:r>
            <a:r>
              <a:rPr lang="es-ES" sz="1800" dirty="0">
                <a:latin typeface="Trebuchet MS" panose="020B0603020202020204" pitchFamily="34" charset="0"/>
              </a:rPr>
              <a:t> Normal </a:t>
            </a:r>
            <a:r>
              <a:rPr lang="es-ES" sz="1800" dirty="0" err="1">
                <a:latin typeface="Trebuchet MS" panose="020B0603020202020204" pitchFamily="34" charset="0"/>
              </a:rPr>
              <a:t>Form</a:t>
            </a:r>
            <a:endParaRPr lang="es-ES" sz="18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>
                <a:latin typeface="Trebuchet MS" panose="020B0603020202020204" pitchFamily="34" charset="0"/>
              </a:rPr>
              <a:t>- </a:t>
            </a:r>
            <a:r>
              <a:rPr lang="es-ES" sz="1800" b="1" dirty="0" err="1">
                <a:latin typeface="Trebuchet MS" panose="020B0603020202020204" pitchFamily="34" charset="0"/>
              </a:rPr>
              <a:t>Memindahkan</a:t>
            </a:r>
            <a:r>
              <a:rPr lang="es-ES" sz="1800" b="1" dirty="0">
                <a:latin typeface="Trebuchet MS" panose="020B0603020202020204" pitchFamily="34" charset="0"/>
              </a:rPr>
              <a:t> </a:t>
            </a:r>
            <a:r>
              <a:rPr lang="es-ES" sz="1800" b="1" dirty="0" err="1">
                <a:latin typeface="Trebuchet MS" panose="020B0603020202020204" pitchFamily="34" charset="0"/>
              </a:rPr>
              <a:t>subset</a:t>
            </a:r>
            <a:r>
              <a:rPr lang="es-ES" sz="1800" b="1" dirty="0">
                <a:latin typeface="Trebuchet MS" panose="020B0603020202020204" pitchFamily="34" charset="0"/>
              </a:rPr>
              <a:t> </a:t>
            </a:r>
            <a:r>
              <a:rPr lang="es-ES" sz="1800" dirty="0">
                <a:latin typeface="Trebuchet MS" panose="020B0603020202020204" pitchFamily="34" charset="0"/>
              </a:rPr>
              <a:t>data yang </a:t>
            </a:r>
            <a:r>
              <a:rPr lang="es-ES" sz="1800" dirty="0" err="1">
                <a:latin typeface="Trebuchet MS" panose="020B0603020202020204" pitchFamily="34" charset="0"/>
              </a:rPr>
              <a:t>d</a:t>
            </a:r>
            <a:r>
              <a:rPr lang="es-ES" sz="1800" b="1" dirty="0" err="1">
                <a:latin typeface="Trebuchet MS" panose="020B0603020202020204" pitchFamily="34" charset="0"/>
              </a:rPr>
              <a:t>itampilkan</a:t>
            </a:r>
            <a:r>
              <a:rPr lang="es-ES" sz="1800" dirty="0">
                <a:latin typeface="Trebuchet MS" panose="020B0603020202020204" pitchFamily="34" charset="0"/>
              </a:rPr>
              <a:t> </a:t>
            </a:r>
            <a:r>
              <a:rPr lang="es-ES" sz="1800" dirty="0" err="1">
                <a:latin typeface="Trebuchet MS" panose="020B0603020202020204" pitchFamily="34" charset="0"/>
              </a:rPr>
              <a:t>beberapa</a:t>
            </a:r>
            <a:r>
              <a:rPr lang="es-ES" sz="1800" dirty="0">
                <a:latin typeface="Trebuchet MS" panose="020B0603020202020204" pitchFamily="34" charset="0"/>
              </a:rPr>
              <a:t> </a:t>
            </a:r>
            <a:r>
              <a:rPr lang="es-ES" sz="1800" b="1" dirty="0" err="1">
                <a:latin typeface="Trebuchet MS" panose="020B0603020202020204" pitchFamily="34" charset="0"/>
              </a:rPr>
              <a:t>rows</a:t>
            </a:r>
            <a:r>
              <a:rPr lang="es-ES" sz="1800" dirty="0">
                <a:latin typeface="Trebuchet MS" panose="020B0603020202020204" pitchFamily="34" charset="0"/>
              </a:rPr>
              <a:t> dan</a:t>
            </a:r>
            <a:br>
              <a:rPr lang="es-ES" sz="1800" dirty="0">
                <a:latin typeface="Trebuchet MS" panose="020B0603020202020204" pitchFamily="34" charset="0"/>
              </a:rPr>
            </a:br>
            <a:r>
              <a:rPr lang="es-ES" sz="1800" dirty="0">
                <a:latin typeface="Trebuchet MS" panose="020B0603020202020204" pitchFamily="34" charset="0"/>
              </a:rPr>
              <a:t>  </a:t>
            </a:r>
            <a:r>
              <a:rPr lang="es-ES" sz="1800" b="1" dirty="0" err="1">
                <a:latin typeface="Trebuchet MS" panose="020B0603020202020204" pitchFamily="34" charset="0"/>
              </a:rPr>
              <a:t>menempatkan</a:t>
            </a:r>
            <a:r>
              <a:rPr lang="es-ES" sz="1800" dirty="0" err="1">
                <a:latin typeface="Trebuchet MS" panose="020B0603020202020204" pitchFamily="34" charset="0"/>
              </a:rPr>
              <a:t>nya</a:t>
            </a:r>
            <a:r>
              <a:rPr lang="es-ES" sz="1800" dirty="0">
                <a:latin typeface="Trebuchet MS" panose="020B0603020202020204" pitchFamily="34" charset="0"/>
              </a:rPr>
              <a:t> pada </a:t>
            </a:r>
            <a:r>
              <a:rPr lang="es-ES" sz="1800" b="1" dirty="0" err="1">
                <a:latin typeface="Trebuchet MS" panose="020B0603020202020204" pitchFamily="34" charset="0"/>
              </a:rPr>
              <a:t>tabel</a:t>
            </a:r>
            <a:r>
              <a:rPr lang="es-ES" sz="1800" b="1" dirty="0">
                <a:latin typeface="Trebuchet MS" panose="020B0603020202020204" pitchFamily="34" charset="0"/>
              </a:rPr>
              <a:t> </a:t>
            </a:r>
            <a:r>
              <a:rPr lang="es-ES" sz="1800" b="1" dirty="0" err="1">
                <a:latin typeface="Trebuchet MS" panose="020B0603020202020204" pitchFamily="34" charset="0"/>
              </a:rPr>
              <a:t>terpisah</a:t>
            </a:r>
            <a:endParaRPr lang="es-ES" sz="1800" b="1" dirty="0">
              <a:latin typeface="Trebuchet MS" panose="020B0603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>
                <a:latin typeface="Trebuchet MS" panose="020B0603020202020204" pitchFamily="34" charset="0"/>
              </a:rPr>
              <a:t>- </a:t>
            </a:r>
            <a:r>
              <a:rPr lang="es-ES" sz="1800" b="1" dirty="0" err="1">
                <a:latin typeface="Trebuchet MS" panose="020B0603020202020204" pitchFamily="34" charset="0"/>
              </a:rPr>
              <a:t>Membuat</a:t>
            </a:r>
            <a:r>
              <a:rPr lang="es-ES" sz="1800" b="1" dirty="0">
                <a:latin typeface="Trebuchet MS" panose="020B0603020202020204" pitchFamily="34" charset="0"/>
              </a:rPr>
              <a:t> '</a:t>
            </a:r>
            <a:r>
              <a:rPr lang="es-ES" sz="1800" b="1" dirty="0" err="1">
                <a:latin typeface="Trebuchet MS" panose="020B0603020202020204" pitchFamily="34" charset="0"/>
              </a:rPr>
              <a:t>relationship</a:t>
            </a:r>
            <a:r>
              <a:rPr lang="es-ES" sz="1800" b="1" dirty="0">
                <a:latin typeface="Trebuchet MS" panose="020B0603020202020204" pitchFamily="34" charset="0"/>
              </a:rPr>
              <a:t>' </a:t>
            </a:r>
            <a:r>
              <a:rPr lang="es-ES" sz="1800" b="1" dirty="0" err="1">
                <a:latin typeface="Trebuchet MS" panose="020B0603020202020204" pitchFamily="34" charset="0"/>
              </a:rPr>
              <a:t>diantara</a:t>
            </a:r>
            <a:r>
              <a:rPr lang="es-ES" sz="1800" b="1" dirty="0">
                <a:latin typeface="Trebuchet MS" panose="020B0603020202020204" pitchFamily="34" charset="0"/>
              </a:rPr>
              <a:t> </a:t>
            </a:r>
            <a:r>
              <a:rPr lang="es-ES" sz="1800" b="1" dirty="0" err="1">
                <a:latin typeface="Trebuchet MS" panose="020B0603020202020204" pitchFamily="34" charset="0"/>
              </a:rPr>
              <a:t>tabel-tabel</a:t>
            </a:r>
            <a:r>
              <a:rPr lang="es-ES" sz="1800" b="1" dirty="0">
                <a:latin typeface="Trebuchet MS" panose="020B0603020202020204" pitchFamily="34" charset="0"/>
              </a:rPr>
              <a:t> </a:t>
            </a:r>
            <a:r>
              <a:rPr lang="es-ES" sz="1800" b="1" dirty="0" err="1">
                <a:latin typeface="Trebuchet MS" panose="020B0603020202020204" pitchFamily="34" charset="0"/>
              </a:rPr>
              <a:t>baru</a:t>
            </a:r>
            <a:r>
              <a:rPr lang="es-ES" sz="1800" b="1" dirty="0">
                <a:latin typeface="Trebuchet MS" panose="020B0603020202020204" pitchFamily="34" charset="0"/>
              </a:rPr>
              <a:t> </a:t>
            </a:r>
            <a:r>
              <a:rPr lang="es-ES" sz="1800" dirty="0">
                <a:latin typeface="Trebuchet MS" panose="020B0603020202020204" pitchFamily="34" charset="0"/>
              </a:rPr>
              <a:t>dan </a:t>
            </a:r>
            <a:r>
              <a:rPr lang="es-ES" sz="1800" b="1" dirty="0" err="1">
                <a:latin typeface="Trebuchet MS" panose="020B0603020202020204" pitchFamily="34" charset="0"/>
              </a:rPr>
              <a:t>tabel</a:t>
            </a:r>
            <a:r>
              <a:rPr lang="es-ES" sz="1800" b="1" dirty="0">
                <a:latin typeface="Trebuchet MS" panose="020B0603020202020204" pitchFamily="34" charset="0"/>
              </a:rPr>
              <a:t> </a:t>
            </a:r>
            <a:r>
              <a:rPr lang="es-ES" sz="1800" b="1" dirty="0" err="1">
                <a:latin typeface="Trebuchet MS" panose="020B0603020202020204" pitchFamily="34" charset="0"/>
              </a:rPr>
              <a:t>sebelumnya</a:t>
            </a:r>
            <a:r>
              <a:rPr lang="es-ES" sz="1800" dirty="0">
                <a:latin typeface="Trebuchet MS" panose="020B0603020202020204" pitchFamily="34" charset="0"/>
              </a:rPr>
              <a:t/>
            </a:r>
            <a:br>
              <a:rPr lang="es-ES" sz="1800" dirty="0">
                <a:latin typeface="Trebuchet MS" panose="020B0603020202020204" pitchFamily="34" charset="0"/>
              </a:rPr>
            </a:br>
            <a:r>
              <a:rPr lang="es-ES" sz="1800" dirty="0">
                <a:latin typeface="Trebuchet MS" panose="020B0603020202020204" pitchFamily="34" charset="0"/>
              </a:rPr>
              <a:t>  </a:t>
            </a:r>
            <a:r>
              <a:rPr lang="es-ES" sz="1800" dirty="0" err="1">
                <a:latin typeface="Trebuchet MS" panose="020B0603020202020204" pitchFamily="34" charset="0"/>
              </a:rPr>
              <a:t>melalui</a:t>
            </a:r>
            <a:r>
              <a:rPr lang="es-ES" sz="1800" dirty="0">
                <a:latin typeface="Trebuchet MS" panose="020B0603020202020204" pitchFamily="34" charset="0"/>
              </a:rPr>
              <a:t>/</a:t>
            </a:r>
            <a:r>
              <a:rPr lang="es-ES" sz="1800" dirty="0" err="1">
                <a:latin typeface="Trebuchet MS" panose="020B0603020202020204" pitchFamily="34" charset="0"/>
              </a:rPr>
              <a:t>menggunakan</a:t>
            </a:r>
            <a:r>
              <a:rPr lang="es-ES" sz="1800" dirty="0">
                <a:latin typeface="Trebuchet MS" panose="020B0603020202020204" pitchFamily="34" charset="0"/>
              </a:rPr>
              <a:t> </a:t>
            </a:r>
            <a:r>
              <a:rPr lang="es-ES" sz="1800" b="1" i="1" dirty="0" err="1">
                <a:latin typeface="Trebuchet MS" panose="020B0603020202020204" pitchFamily="34" charset="0"/>
              </a:rPr>
              <a:t>Foreign</a:t>
            </a:r>
            <a:r>
              <a:rPr lang="es-ES" sz="1800" b="1" i="1" dirty="0">
                <a:latin typeface="Trebuchet MS" panose="020B0603020202020204" pitchFamily="34" charset="0"/>
              </a:rPr>
              <a:t> Key</a:t>
            </a:r>
            <a:r>
              <a:rPr lang="es-ES" sz="1800" b="1" dirty="0">
                <a:latin typeface="Trebuchet MS" panose="020B0603020202020204" pitchFamily="34" charset="0"/>
              </a:rPr>
              <a:t> </a:t>
            </a:r>
            <a:endParaRPr lang="en-US" sz="1800" b="1" dirty="0">
              <a:latin typeface="Trebuchet MS" panose="020B0603020202020204" pitchFamily="34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42365" y="3048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FIRST DAN SECOND NORMAL FORM</a:t>
            </a:r>
          </a:p>
        </p:txBody>
      </p:sp>
    </p:spTree>
    <p:extLst>
      <p:ext uri="{BB962C8B-B14F-4D97-AF65-F5344CB8AC3E}">
        <p14:creationId xmlns:p14="http://schemas.microsoft.com/office/powerpoint/2010/main" val="1758085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SMBD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Pendahuluan SMBD 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RDBMS &amp; SQL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Tipe</a:t>
            </a:r>
            <a:r>
              <a:rPr lang="id-ID" dirty="0">
                <a:latin typeface="Agency FB" panose="020B0503020202020204" pitchFamily="34" charset="0"/>
              </a:rPr>
              <a:t> &amp; Model</a:t>
            </a:r>
            <a:r>
              <a:rPr lang="en-US" dirty="0">
                <a:latin typeface="Agency FB" panose="020B0503020202020204" pitchFamily="34" charset="0"/>
              </a:rPr>
              <a:t> Data </a:t>
            </a:r>
            <a:endParaRPr lang="id-ID" dirty="0"/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Review DDL</a:t>
            </a:r>
            <a:endParaRPr lang="en-US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</a:t>
            </a:r>
            <a:r>
              <a:rPr lang="id-ID" dirty="0" smtClean="0">
                <a:latin typeface="Agency FB" panose="020B0503020202020204" pitchFamily="34" charset="0"/>
              </a:rPr>
              <a:t>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Bentuk Normal Tahap Ketiga (3rd Normal Form /3NF)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2"/>
            <a:ext cx="8229600" cy="29813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Bentuk normal 3NF terpenuhi jika telah memenuhi bentuk 2NF, dan jika </a:t>
            </a:r>
            <a:r>
              <a:rPr lang="en-US" altLang="en-US" b="1"/>
              <a:t>tidak ada</a:t>
            </a:r>
            <a:r>
              <a:rPr lang="en-US" altLang="en-US"/>
              <a:t> atribut </a:t>
            </a:r>
            <a:r>
              <a:rPr lang="en-US" altLang="en-US" i="1"/>
              <a:t>non primary key </a:t>
            </a:r>
            <a:r>
              <a:rPr lang="en-US" altLang="en-US"/>
              <a:t>yang memiliki ketergantungan terhadap atribut </a:t>
            </a:r>
            <a:r>
              <a:rPr lang="en-US" altLang="en-US" i="1"/>
              <a:t>non primary key </a:t>
            </a:r>
            <a:r>
              <a:rPr lang="en-US" altLang="en-US"/>
              <a:t>yang lainnya. </a:t>
            </a:r>
          </a:p>
          <a:p>
            <a:r>
              <a:rPr lang="en-US" altLang="en-US"/>
              <a:t>Untuk setiap Functional Dependency dengan notasi X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A, maka: 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55650" y="4594225"/>
            <a:ext cx="8064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1"/>
              <a:t> X harus menjadi superkey pada tabel tsb.</a:t>
            </a:r>
          </a:p>
          <a:p>
            <a:pPr>
              <a:buFontTx/>
              <a:buChar char="•"/>
            </a:pPr>
            <a:r>
              <a:rPr lang="en-US" altLang="en-US" sz="2400" b="1"/>
              <a:t> Atau A merupakan bagian dari primary key pada tabel    tsb.</a:t>
            </a:r>
          </a:p>
        </p:txBody>
      </p:sp>
    </p:spTree>
    <p:extLst>
      <p:ext uri="{BB962C8B-B14F-4D97-AF65-F5344CB8AC3E}">
        <p14:creationId xmlns:p14="http://schemas.microsoft.com/office/powerpoint/2010/main" val="3424831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596153" y="345141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CONTOH TABEL TIDAK DI-NORMALISASI</a:t>
            </a: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762002" y="1452284"/>
            <a:ext cx="7810151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400" dirty="0" err="1">
                <a:latin typeface="Courier New" panose="02070309020205020404" pitchFamily="49" charset="0"/>
              </a:rPr>
              <a:t>Cust</a:t>
            </a:r>
            <a:r>
              <a:rPr lang="en-US" sz="1400" dirty="0">
                <a:latin typeface="Courier New" panose="02070309020205020404" pitchFamily="49" charset="0"/>
              </a:rPr>
              <a:t>#  Customer              Phone     Invoice#     Date          Total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-----  --------------------  --------  --------     --------     ------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ABC Corporation       325-7289      1319     10/22/03     891.57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ABC Corporation       325-7289      2649     11/05/03     532.68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ABC Corporation       325-7289     26883     12/06/03     520.92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A.B.C. Corp.          325-7289     42926     02/10/04     362.82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A.B.C. Corp.          325-7289     75284     05/03/04     901.86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ABC Co.               325-7289     91958     05/24/04     740.60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102    Beta Partners Ltd.    902-4416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103    Custom Services       381-9408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104    Data Automation Inc.  452-9520     13999     11/30/03     842.51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104    Data Automation Inc.  452-9520     23413     12/12/03     469.36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104    Data Automation Inc.  452-9520     52056     12/14/03     222.11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104    Data Automation       452-9520     64976     01/16/04      36.36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104    Data Automation       452-9520     95954     03/24/04     566.60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105    Epsilon Enterprises   902-7767     29950     01/20/04     529.67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105    Epsilon Enterprises   902-7767     74628     04/15/04     602.86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105    Epsilon Enterprises   902-7767     79050     06/25/04     677.66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Consulting  428-0131      3522     01/02/04     128.95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Consulting  428-0131     20471     03/20/04     699.19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Consulting  428-0113     49515     04/06/04     798.51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Contracting 428-0113     55215     05/01/04     158.21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Contracting 428-0131     79507     05/02/04     432.50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Contracting 428-0131     79877     05/14/04     428.50</a:t>
            </a:r>
          </a:p>
        </p:txBody>
      </p:sp>
    </p:spTree>
    <p:extLst>
      <p:ext uri="{BB962C8B-B14F-4D97-AF65-F5344CB8AC3E}">
        <p14:creationId xmlns:p14="http://schemas.microsoft.com/office/powerpoint/2010/main" val="189604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1000" y="762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endParaRPr lang="id-ID" sz="2800" b="1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057090" y="1408113"/>
            <a:ext cx="706475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</a:t>
            </a:r>
            <a:r>
              <a:rPr lang="en-US" sz="1200" dirty="0" err="1">
                <a:latin typeface="Courier New" panose="02070309020205020404" pitchFamily="49" charset="0"/>
              </a:rPr>
              <a:t>Cust</a:t>
            </a:r>
            <a:r>
              <a:rPr lang="en-US" sz="1200" dirty="0">
                <a:latin typeface="Courier New" panose="02070309020205020404" pitchFamily="49" charset="0"/>
              </a:rPr>
              <a:t># Invoice#   Date        Total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----- --------   --------   ------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101       1319   10/22/03   891.57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101       2649   11/05/03   532.68</a:t>
            </a:r>
          </a:p>
          <a:p>
            <a:r>
              <a:rPr lang="en-US" sz="1200" dirty="0" err="1">
                <a:latin typeface="Courier New" panose="02070309020205020404" pitchFamily="49" charset="0"/>
              </a:rPr>
              <a:t>Cust</a:t>
            </a:r>
            <a:r>
              <a:rPr lang="en-US" sz="1200" dirty="0">
                <a:latin typeface="Courier New" panose="02070309020205020404" pitchFamily="49" charset="0"/>
              </a:rPr>
              <a:t># Customer              Phone       101      26883   12/06/03   520.92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----- --------------------  --------    101      42926   02/10/04   362.82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101   ABC Corporation       325-7289    101      75284   05/03/04   901.86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102   Beta Partners Ltd.    902-4416    101      91958   05/24/04   740.60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103   Custom Services       381-9408    104      13999   11/30/03   842.51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104   Data Automation Inc.  452-9520    104      23413   12/12/03   469.36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105   Epsilon Enterprises   902-7767    104      52056   12/14/03   222.11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106   Financial Consulting  428-0131    104      64976   01/16/04    36.36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104      95954   03/24/04   566.60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105      74628   04/15/04   602.86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105      79050   06/25/04   677.66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 3522   01/02/04   128.95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20471   03/20/04   699.19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49515   04/06/04   798.51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55215   05/01/04   158.21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79507   05/02/04   432.50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79877   05/14/04     8.50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587190" y="5637215"/>
            <a:ext cx="82137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>
                <a:latin typeface="Trebuchet MS" panose="020B0603020202020204" pitchFamily="34" charset="0"/>
              </a:rPr>
              <a:t>Tabel di sebelah kiri adalah Tabel Customer (Pelanggan), dan tabel di sebelah</a:t>
            </a:r>
          </a:p>
          <a:p>
            <a:pPr eaLnBrk="1" hangingPunct="1"/>
            <a:r>
              <a:rPr lang="en-US">
                <a:latin typeface="Trebuchet MS" panose="020B0603020202020204" pitchFamily="34" charset="0"/>
              </a:rPr>
              <a:t>Kanan adalah Tabel Invoice.</a:t>
            </a:r>
          </a:p>
          <a:p>
            <a:pPr eaLnBrk="1" hangingPunct="1"/>
            <a:r>
              <a:rPr lang="en-US">
                <a:latin typeface="Trebuchet MS" panose="020B0603020202020204" pitchFamily="34" charset="0"/>
              </a:rPr>
              <a:t>Pada tahap ini, kita sudah memulai proses yang dinamakan Normalisasi.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9259" y="318247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NORMALISASI</a:t>
            </a:r>
          </a:p>
        </p:txBody>
      </p:sp>
    </p:spTree>
    <p:extLst>
      <p:ext uri="{BB962C8B-B14F-4D97-AF65-F5344CB8AC3E}">
        <p14:creationId xmlns:p14="http://schemas.microsoft.com/office/powerpoint/2010/main" val="715606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Contoh</a:t>
            </a:r>
            <a:r>
              <a:rPr lang="en-US" altLang="en-US" dirty="0" smtClean="0"/>
              <a:t> 1</a:t>
            </a:r>
            <a:r>
              <a:rPr lang="id-ID" altLang="en-US" dirty="0" smtClean="0"/>
              <a:t>NF</a:t>
            </a:r>
            <a:endParaRPr lang="en-US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68313" y="1166813"/>
            <a:ext cx="4259262" cy="533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Misal data mahasiswa sbb:</a:t>
            </a:r>
          </a:p>
        </p:txBody>
      </p:sp>
      <p:graphicFrame>
        <p:nvGraphicFramePr>
          <p:cNvPr id="153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92277" y="1844675"/>
          <a:ext cx="5903913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Bitmap Image" r:id="rId3" imgW="5649114" imgH="914286" progId="Paint.Picture">
                  <p:embed/>
                </p:oleObj>
              </mc:Choice>
              <mc:Fallback>
                <p:oleObj name="Bitmap Image" r:id="rId3" imgW="5649114" imgH="914286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7" y="1844675"/>
                        <a:ext cx="5903913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2277" y="3789363"/>
          <a:ext cx="6696075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Bitmap Image" r:id="rId5" imgW="5668166" imgH="1305107" progId="Paint.Picture">
                  <p:embed/>
                </p:oleObj>
              </mc:Choice>
              <mc:Fallback>
                <p:oleObj name="Bitmap Image" r:id="rId5" imgW="5668166" imgH="1305107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7" y="3789363"/>
                        <a:ext cx="6696075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468313" y="350043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Atau:</a:t>
            </a:r>
          </a:p>
        </p:txBody>
      </p:sp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395288" y="5805488"/>
            <a:ext cx="6983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Tabel-tabel di atas tidak memenuhi syarat 1NF</a:t>
            </a:r>
            <a:r>
              <a:rPr lang="en-US" alt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720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Contoh</a:t>
            </a:r>
            <a:r>
              <a:rPr lang="en-US" altLang="en-US" dirty="0" smtClean="0"/>
              <a:t> 1</a:t>
            </a:r>
            <a:r>
              <a:rPr lang="id-ID" altLang="en-US" dirty="0" smtClean="0"/>
              <a:t>NF</a:t>
            </a:r>
            <a:endParaRPr lang="en-US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4038600" cy="533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Didekomposisi menjadi:</a:t>
            </a:r>
          </a:p>
        </p:txBody>
      </p:sp>
      <p:graphicFrame>
        <p:nvGraphicFramePr>
          <p:cNvPr id="16388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1552" y="2636838"/>
          <a:ext cx="4105275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Bitmap Image" r:id="rId3" imgW="2514286" imgH="895238" progId="Paint.Picture">
                  <p:embed/>
                </p:oleObj>
              </mc:Choice>
              <mc:Fallback>
                <p:oleObj name="Bitmap Image" r:id="rId3" imgW="2514286" imgH="895238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2" y="2636838"/>
                        <a:ext cx="4105275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63675" y="4508502"/>
          <a:ext cx="426085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Bitmap Image" r:id="rId5" imgW="3086531" imgH="1743318" progId="Paint.Picture">
                  <p:embed/>
                </p:oleObj>
              </mc:Choice>
              <mc:Fallback>
                <p:oleObj name="Bitmap Image" r:id="rId5" imgW="3086531" imgH="1743318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4508502"/>
                        <a:ext cx="4260850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68313" y="2205040"/>
            <a:ext cx="2951162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/>
              <a:t>Tabel Mahasiswa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468315" y="4076700"/>
            <a:ext cx="2160587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/>
              <a:t>Tabel Hobi</a:t>
            </a:r>
          </a:p>
        </p:txBody>
      </p:sp>
    </p:spTree>
    <p:extLst>
      <p:ext uri="{BB962C8B-B14F-4D97-AF65-F5344CB8AC3E}">
        <p14:creationId xmlns:p14="http://schemas.microsoft.com/office/powerpoint/2010/main" val="1073903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/>
              <a:t>Bentuk Normal Tahap Kedua (2nd Normal Form)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80000"/>
              </a:lnSpc>
            </a:pPr>
            <a:r>
              <a:rPr lang="en-US" altLang="en-US" b="1" dirty="0" err="1"/>
              <a:t>Bentuk</a:t>
            </a:r>
            <a:r>
              <a:rPr lang="en-US" altLang="en-US" b="1" dirty="0"/>
              <a:t> normal 2NF </a:t>
            </a:r>
            <a:r>
              <a:rPr lang="en-US" altLang="en-US" b="1" dirty="0" err="1"/>
              <a:t>terpenuhi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b="1" dirty="0" err="1"/>
              <a:t>telah</a:t>
            </a:r>
            <a:r>
              <a:rPr lang="en-US" altLang="en-US" b="1" dirty="0"/>
              <a:t> </a:t>
            </a:r>
            <a:r>
              <a:rPr lang="en-US" altLang="en-US" b="1" dirty="0" err="1"/>
              <a:t>memenuhi</a:t>
            </a:r>
            <a:r>
              <a:rPr lang="en-US" altLang="en-US" b="1" dirty="0"/>
              <a:t> </a:t>
            </a:r>
            <a:r>
              <a:rPr lang="en-US" altLang="en-US" b="1" dirty="0" err="1"/>
              <a:t>bentuk</a:t>
            </a:r>
            <a:r>
              <a:rPr lang="en-US" altLang="en-US" b="1" dirty="0"/>
              <a:t> 1NF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b="1" dirty="0" err="1"/>
              <a:t>semua</a:t>
            </a:r>
            <a:r>
              <a:rPr lang="en-US" altLang="en-US" b="1" dirty="0"/>
              <a:t> </a:t>
            </a:r>
            <a:r>
              <a:rPr lang="en-US" altLang="en-US" b="1" dirty="0" err="1"/>
              <a:t>atribut</a:t>
            </a:r>
            <a:r>
              <a:rPr lang="en-US" altLang="en-US" b="1" dirty="0"/>
              <a:t> </a:t>
            </a:r>
            <a:r>
              <a:rPr lang="en-US" altLang="en-US" b="1" dirty="0" err="1"/>
              <a:t>selain</a:t>
            </a:r>
            <a:r>
              <a:rPr lang="en-US" altLang="en-US" b="1" dirty="0"/>
              <a:t> primary key</a:t>
            </a:r>
            <a:r>
              <a:rPr lang="en-US" altLang="en-US" dirty="0"/>
              <a:t>,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utuh</a:t>
            </a:r>
            <a:r>
              <a:rPr lang="en-US" altLang="en-US" dirty="0"/>
              <a:t> </a:t>
            </a:r>
            <a:r>
              <a:rPr lang="en-US" altLang="en-US" b="1" dirty="0" err="1"/>
              <a:t>memiliki</a:t>
            </a:r>
            <a:r>
              <a:rPr lang="en-US" altLang="en-US" b="1" dirty="0"/>
              <a:t> Functional Dependency </a:t>
            </a:r>
            <a:r>
              <a:rPr lang="en-US" altLang="en-US" dirty="0" err="1"/>
              <a:t>pada</a:t>
            </a:r>
            <a:r>
              <a:rPr lang="en-US" altLang="en-US" dirty="0"/>
              <a:t> primary key</a:t>
            </a:r>
          </a:p>
          <a:p>
            <a:pPr algn="just">
              <a:lnSpc>
                <a:spcPct val="80000"/>
              </a:lnSpc>
            </a:pP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tabel</a:t>
            </a:r>
            <a:r>
              <a:rPr lang="en-US" altLang="en-US" dirty="0"/>
              <a:t> </a:t>
            </a:r>
            <a:r>
              <a:rPr lang="en-US" altLang="en-US" b="1" dirty="0" err="1"/>
              <a:t>tidak</a:t>
            </a:r>
            <a:r>
              <a:rPr lang="en-US" altLang="en-US" b="1" dirty="0"/>
              <a:t> </a:t>
            </a:r>
            <a:r>
              <a:rPr lang="en-US" altLang="en-US" b="1" dirty="0" err="1"/>
              <a:t>memenuhi</a:t>
            </a:r>
            <a:r>
              <a:rPr lang="en-US" altLang="en-US" b="1" dirty="0"/>
              <a:t> 2NF</a:t>
            </a:r>
            <a:r>
              <a:rPr lang="en-US" altLang="en-US" dirty="0"/>
              <a:t>,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b="1" dirty="0" err="1"/>
              <a:t>ada</a:t>
            </a:r>
            <a:r>
              <a:rPr lang="en-US" altLang="en-US" b="1" dirty="0"/>
              <a:t> </a:t>
            </a:r>
            <a:r>
              <a:rPr lang="en-US" altLang="en-US" b="1" dirty="0" err="1"/>
              <a:t>atribut</a:t>
            </a:r>
            <a:r>
              <a:rPr lang="en-US" altLang="en-US" b="1" dirty="0"/>
              <a:t> </a:t>
            </a:r>
            <a:r>
              <a:rPr lang="en-US" altLang="en-US" dirty="0"/>
              <a:t>yang </a:t>
            </a:r>
            <a:r>
              <a:rPr lang="en-US" altLang="en-US" b="1" dirty="0" err="1"/>
              <a:t>ketergantungannya</a:t>
            </a:r>
            <a:r>
              <a:rPr lang="en-US" altLang="en-US" dirty="0"/>
              <a:t> (Functional Dependency)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b="1" dirty="0" err="1"/>
              <a:t>bersifat</a:t>
            </a:r>
            <a:r>
              <a:rPr lang="en-US" altLang="en-US" b="1" dirty="0"/>
              <a:t> </a:t>
            </a:r>
            <a:r>
              <a:rPr lang="en-US" altLang="en-US" b="1" dirty="0" err="1"/>
              <a:t>parsial</a:t>
            </a:r>
            <a:r>
              <a:rPr lang="en-US" altLang="en-US" b="1" dirty="0"/>
              <a:t> </a:t>
            </a:r>
            <a:r>
              <a:rPr lang="en-US" altLang="en-US" dirty="0" err="1"/>
              <a:t>saja</a:t>
            </a:r>
            <a:r>
              <a:rPr lang="en-US" altLang="en-US" dirty="0"/>
              <a:t> (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b="1" dirty="0" err="1"/>
              <a:t>tergantung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b="1" dirty="0" err="1"/>
              <a:t>sebagian</a:t>
            </a:r>
            <a:r>
              <a:rPr lang="en-US" altLang="en-US" b="1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b="1" dirty="0"/>
              <a:t>primary key</a:t>
            </a:r>
            <a:r>
              <a:rPr lang="en-US" altLang="en-US" dirty="0"/>
              <a:t>) </a:t>
            </a:r>
          </a:p>
          <a:p>
            <a:pPr algn="just">
              <a:lnSpc>
                <a:spcPct val="80000"/>
              </a:lnSpc>
            </a:pP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b="1" dirty="0" err="1"/>
              <a:t>terdapat</a:t>
            </a:r>
            <a:r>
              <a:rPr lang="en-US" altLang="en-US" b="1" dirty="0"/>
              <a:t> </a:t>
            </a:r>
            <a:r>
              <a:rPr lang="en-US" altLang="en-US" b="1" dirty="0" err="1"/>
              <a:t>atribut</a:t>
            </a:r>
            <a:r>
              <a:rPr lang="en-US" altLang="en-US" b="1" dirty="0"/>
              <a:t> </a:t>
            </a:r>
            <a:r>
              <a:rPr lang="en-US" altLang="en-US" dirty="0"/>
              <a:t>yang </a:t>
            </a:r>
            <a:r>
              <a:rPr lang="en-US" altLang="en-US" b="1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b="1" dirty="0" err="1"/>
              <a:t>tergantung</a:t>
            </a:r>
            <a:r>
              <a:rPr lang="en-US" altLang="en-US" dirty="0" err="1"/>
              <a:t>an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b="1" dirty="0"/>
              <a:t>primary key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b="1" dirty="0" err="1"/>
              <a:t>atribut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en-US" altLang="en-US" b="1" dirty="0" err="1"/>
              <a:t>dipindah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b="1" dirty="0" err="1"/>
              <a:t>dihilangkan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053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Contoh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7570788" cy="533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 sz="2400"/>
              <a:t>Tabel berikut memenuhi 1NF tapi tidak termasuk 2NF:</a:t>
            </a:r>
          </a:p>
        </p:txBody>
      </p:sp>
      <p:graphicFrame>
        <p:nvGraphicFramePr>
          <p:cNvPr id="94248" name="Group 40"/>
          <p:cNvGraphicFramePr>
            <a:graphicFrameLocks noGrp="1"/>
          </p:cNvGraphicFramePr>
          <p:nvPr>
            <p:ph sz="half" idx="2"/>
          </p:nvPr>
        </p:nvGraphicFramePr>
        <p:xfrm>
          <a:off x="611190" y="2205038"/>
          <a:ext cx="7056437" cy="431800"/>
        </p:xfrm>
        <a:graphic>
          <a:graphicData uri="http://schemas.openxmlformats.org/drawingml/2006/table">
            <a:tbl>
              <a:tblPr/>
              <a:tblGrid>
                <a:gridCol w="936625"/>
                <a:gridCol w="1152525"/>
                <a:gridCol w="1223962"/>
                <a:gridCol w="1008063"/>
                <a:gridCol w="1008062"/>
                <a:gridCol w="863600"/>
                <a:gridCol w="863600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Mhs_nrp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mhs_nama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mhs_alamat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mk_kode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mk_nama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mk_sks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nihuruf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8" name="Rectangle 46"/>
          <p:cNvSpPr>
            <a:spLocks noChangeArrowheads="1"/>
          </p:cNvSpPr>
          <p:nvPr/>
        </p:nvSpPr>
        <p:spPr bwMode="auto">
          <a:xfrm>
            <a:off x="468315" y="2997200"/>
            <a:ext cx="7570787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0838" indent="-350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0888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200" dirty="0" err="1"/>
              <a:t>Tidak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memenuhi</a:t>
            </a:r>
            <a:r>
              <a:rPr lang="en-US" altLang="en-US" sz="2200" dirty="0"/>
              <a:t> 2NF, </a:t>
            </a:r>
            <a:r>
              <a:rPr lang="en-US" altLang="en-US" sz="2200" dirty="0" err="1"/>
              <a:t>karena</a:t>
            </a:r>
            <a:r>
              <a:rPr lang="en-US" altLang="en-US" sz="2200" dirty="0"/>
              <a:t> {</a:t>
            </a:r>
            <a:r>
              <a:rPr lang="en-US" altLang="en-US" sz="2200" b="1" dirty="0" err="1"/>
              <a:t>Mhs_nrp</a:t>
            </a:r>
            <a:r>
              <a:rPr lang="en-US" altLang="en-US" sz="2200" b="1" dirty="0"/>
              <a:t>, </a:t>
            </a:r>
            <a:r>
              <a:rPr lang="en-US" altLang="en-US" sz="2200" b="1" dirty="0" err="1"/>
              <a:t>mk_kode</a:t>
            </a:r>
            <a:r>
              <a:rPr lang="en-US" altLang="en-US" sz="2200" dirty="0"/>
              <a:t>} yang </a:t>
            </a:r>
            <a:r>
              <a:rPr lang="en-US" altLang="en-US" sz="2200" dirty="0" err="1"/>
              <a:t>dianggap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sebagai</a:t>
            </a:r>
            <a:r>
              <a:rPr lang="en-US" altLang="en-US" sz="2200" dirty="0"/>
              <a:t> primary key </a:t>
            </a:r>
            <a:r>
              <a:rPr lang="en-US" altLang="en-US" sz="2200" dirty="0" err="1"/>
              <a:t>sedangkan</a:t>
            </a:r>
            <a:r>
              <a:rPr lang="en-US" altLang="en-US" sz="2200" dirty="0"/>
              <a:t>: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 dirty="0"/>
              <a:t>	{</a:t>
            </a:r>
            <a:r>
              <a:rPr lang="en-US" altLang="en-US" sz="2000" dirty="0" err="1"/>
              <a:t>Mhs_nrp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mk_kode</a:t>
            </a:r>
            <a:r>
              <a:rPr lang="en-US" altLang="en-US" sz="2000" dirty="0"/>
              <a:t>}	  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	</a:t>
            </a:r>
            <a:r>
              <a:rPr lang="en-US" altLang="en-US" sz="2000" dirty="0" err="1"/>
              <a:t>mhs_nama</a:t>
            </a:r>
            <a:endParaRPr lang="en-US" altLang="en-US" sz="2000" dirty="0"/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 dirty="0"/>
              <a:t>	{</a:t>
            </a:r>
            <a:r>
              <a:rPr lang="en-US" altLang="en-US" sz="2000" dirty="0" err="1"/>
              <a:t>Mhs_nrp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mk_kode</a:t>
            </a:r>
            <a:r>
              <a:rPr lang="en-US" altLang="en-US" sz="2000" dirty="0"/>
              <a:t>}   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	</a:t>
            </a:r>
            <a:r>
              <a:rPr lang="en-US" altLang="en-US" sz="2000" dirty="0" err="1"/>
              <a:t>mhs_alamat</a:t>
            </a:r>
            <a:endParaRPr lang="en-US" altLang="en-US" sz="2000" dirty="0"/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 dirty="0"/>
              <a:t>	{</a:t>
            </a:r>
            <a:r>
              <a:rPr lang="en-US" altLang="en-US" sz="2000" dirty="0" err="1"/>
              <a:t>Mhs_nrp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mk_kode</a:t>
            </a:r>
            <a:r>
              <a:rPr lang="en-US" altLang="en-US" sz="2000" dirty="0"/>
              <a:t>}   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	</a:t>
            </a:r>
            <a:r>
              <a:rPr lang="en-US" altLang="en-US" sz="2000" dirty="0" err="1"/>
              <a:t>mk_nama</a:t>
            </a:r>
            <a:endParaRPr lang="en-US" altLang="en-US" sz="2000" dirty="0"/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 dirty="0"/>
              <a:t>	{</a:t>
            </a:r>
            <a:r>
              <a:rPr lang="en-US" altLang="en-US" sz="2000" dirty="0" err="1"/>
              <a:t>Mhs_nrp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mk_kode</a:t>
            </a:r>
            <a:r>
              <a:rPr lang="en-US" altLang="en-US" sz="2000" dirty="0"/>
              <a:t>}  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	</a:t>
            </a:r>
            <a:r>
              <a:rPr lang="en-US" altLang="en-US" sz="2000" dirty="0" err="1"/>
              <a:t>mk_sks</a:t>
            </a:r>
            <a:endParaRPr lang="en-US" altLang="en-US" sz="2000" dirty="0"/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 dirty="0"/>
              <a:t>	{</a:t>
            </a:r>
            <a:r>
              <a:rPr lang="en-US" altLang="en-US" sz="2000" dirty="0" err="1"/>
              <a:t>Mhs_nrp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mk_kode</a:t>
            </a:r>
            <a:r>
              <a:rPr lang="en-US" altLang="en-US" sz="2000" dirty="0"/>
              <a:t>}	  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	</a:t>
            </a:r>
            <a:r>
              <a:rPr lang="en-US" altLang="en-US" sz="2000" dirty="0" err="1"/>
              <a:t>nihuruf</a:t>
            </a:r>
            <a:endParaRPr lang="en-US" altLang="en-US" sz="2000" dirty="0"/>
          </a:p>
        </p:txBody>
      </p:sp>
      <p:sp>
        <p:nvSpPr>
          <p:cNvPr id="19479" name="Line 48"/>
          <p:cNvSpPr>
            <a:spLocks noChangeShapeType="1"/>
          </p:cNvSpPr>
          <p:nvPr/>
        </p:nvSpPr>
        <p:spPr bwMode="auto">
          <a:xfrm flipH="1">
            <a:off x="3563940" y="3789365"/>
            <a:ext cx="71437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0" name="Line 49"/>
          <p:cNvSpPr>
            <a:spLocks noChangeShapeType="1"/>
          </p:cNvSpPr>
          <p:nvPr/>
        </p:nvSpPr>
        <p:spPr bwMode="auto">
          <a:xfrm flipH="1">
            <a:off x="3563940" y="4149725"/>
            <a:ext cx="71437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1" name="Line 50"/>
          <p:cNvSpPr>
            <a:spLocks noChangeShapeType="1"/>
          </p:cNvSpPr>
          <p:nvPr/>
        </p:nvSpPr>
        <p:spPr bwMode="auto">
          <a:xfrm flipH="1">
            <a:off x="3563940" y="4508500"/>
            <a:ext cx="71437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2" name="Line 51"/>
          <p:cNvSpPr>
            <a:spLocks noChangeShapeType="1"/>
          </p:cNvSpPr>
          <p:nvPr/>
        </p:nvSpPr>
        <p:spPr bwMode="auto">
          <a:xfrm flipH="1">
            <a:off x="3563940" y="4868865"/>
            <a:ext cx="71437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3" name="Rectangle 53"/>
          <p:cNvSpPr>
            <a:spLocks noChangeArrowheads="1"/>
          </p:cNvSpPr>
          <p:nvPr/>
        </p:nvSpPr>
        <p:spPr bwMode="auto">
          <a:xfrm>
            <a:off x="395290" y="5661027"/>
            <a:ext cx="79216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96875" indent="-396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72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01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200" b="1"/>
              <a:t>Tabel di atas perlu didekomposisi menjadi beberapa tabel yang memenuhi syarat 2NF </a:t>
            </a:r>
          </a:p>
        </p:txBody>
      </p:sp>
    </p:spTree>
    <p:extLst>
      <p:ext uri="{BB962C8B-B14F-4D97-AF65-F5344CB8AC3E}">
        <p14:creationId xmlns:p14="http://schemas.microsoft.com/office/powerpoint/2010/main" val="8091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Contoh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8315" y="1700215"/>
            <a:ext cx="5627687" cy="4603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Functional dependencynya sbb: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8313" y="2343984"/>
            <a:ext cx="786625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/>
              <a:t>{Mhs_nrp, mk_kode}  </a:t>
            </a:r>
            <a:r>
              <a:rPr lang="en-US" altLang="en-US" sz="2200">
                <a:sym typeface="Wingdings" panose="05000000000000000000" pitchFamily="2" charset="2"/>
              </a:rPr>
              <a:t></a:t>
            </a:r>
            <a:r>
              <a:rPr lang="en-US" altLang="en-US" sz="2200"/>
              <a:t>    </a:t>
            </a:r>
            <a:r>
              <a:rPr lang="en-US" altLang="en-US" sz="2200">
                <a:sym typeface="Wingdings" panose="05000000000000000000" pitchFamily="2" charset="2"/>
              </a:rPr>
              <a:t>nihuruf                               (fd1)</a:t>
            </a:r>
          </a:p>
          <a:p>
            <a:r>
              <a:rPr lang="en-US" altLang="en-US" sz="2200">
                <a:sym typeface="Wingdings" panose="05000000000000000000" pitchFamily="2" charset="2"/>
              </a:rPr>
              <a:t>Mhs_nrp 	           </a:t>
            </a:r>
            <a:r>
              <a:rPr lang="en-US" altLang="en-US" sz="2200"/>
              <a:t> </a:t>
            </a:r>
            <a:r>
              <a:rPr lang="en-US" altLang="en-US" sz="2200">
                <a:sym typeface="Wingdings" panose="05000000000000000000" pitchFamily="2" charset="2"/>
              </a:rPr>
              <a:t>   {mhs_nama, mhs_alamat}      (fd2)</a:t>
            </a:r>
          </a:p>
          <a:p>
            <a:r>
              <a:rPr lang="en-US" altLang="en-US" sz="2200">
                <a:sym typeface="Wingdings" panose="05000000000000000000" pitchFamily="2" charset="2"/>
              </a:rPr>
              <a:t>Mk_kode 	           </a:t>
            </a:r>
            <a:r>
              <a:rPr lang="en-US" altLang="en-US" sz="2200"/>
              <a:t> </a:t>
            </a:r>
            <a:r>
              <a:rPr lang="en-US" altLang="en-US" sz="2200">
                <a:sym typeface="Wingdings" panose="05000000000000000000" pitchFamily="2" charset="2"/>
              </a:rPr>
              <a:t>   {mk_nama, mk_sks}	       (fd3)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95289" y="4117221"/>
            <a:ext cx="865458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07950"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 dirty="0">
                <a:sym typeface="Wingdings" panose="05000000000000000000" pitchFamily="2" charset="2"/>
              </a:rPr>
              <a:t>fd1 	(</a:t>
            </a:r>
            <a:r>
              <a:rPr lang="en-US" altLang="en-US" sz="2200" u="sng" dirty="0" err="1">
                <a:sym typeface="Wingdings" panose="05000000000000000000" pitchFamily="2" charset="2"/>
              </a:rPr>
              <a:t>mhs_nrp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u="sng" dirty="0" err="1">
                <a:sym typeface="Wingdings" panose="05000000000000000000" pitchFamily="2" charset="2"/>
              </a:rPr>
              <a:t>mk_kode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dirty="0" err="1">
                <a:sym typeface="Wingdings" panose="05000000000000000000" pitchFamily="2" charset="2"/>
              </a:rPr>
              <a:t>nihuruf</a:t>
            </a:r>
            <a:r>
              <a:rPr lang="en-US" altLang="en-US" sz="2200" dirty="0">
                <a:sym typeface="Wingdings" panose="05000000000000000000" pitchFamily="2" charset="2"/>
              </a:rPr>
              <a:t>)		 </a:t>
            </a:r>
            <a:r>
              <a:rPr lang="en-US" altLang="en-US" sz="2200" b="1" dirty="0" err="1">
                <a:sym typeface="Wingdings" panose="05000000000000000000" pitchFamily="2" charset="2"/>
              </a:rPr>
              <a:t>Tabel</a:t>
            </a:r>
            <a:r>
              <a:rPr lang="en-US" altLang="en-US" sz="2200" b="1" dirty="0">
                <a:sym typeface="Wingdings" panose="05000000000000000000" pitchFamily="2" charset="2"/>
              </a:rPr>
              <a:t> </a:t>
            </a:r>
            <a:r>
              <a:rPr lang="en-US" altLang="en-US" sz="2200" b="1" dirty="0" err="1">
                <a:sym typeface="Wingdings" panose="05000000000000000000" pitchFamily="2" charset="2"/>
              </a:rPr>
              <a:t>Nilai</a:t>
            </a:r>
            <a:endParaRPr lang="en-US" altLang="en-US" sz="2200" b="1" dirty="0">
              <a:sym typeface="Wingdings" panose="05000000000000000000" pitchFamily="2" charset="2"/>
            </a:endParaRPr>
          </a:p>
          <a:p>
            <a:r>
              <a:rPr lang="en-US" altLang="en-US" sz="2200" dirty="0">
                <a:sym typeface="Wingdings" panose="05000000000000000000" pitchFamily="2" charset="2"/>
              </a:rPr>
              <a:t>fd2 	(</a:t>
            </a:r>
            <a:r>
              <a:rPr lang="en-US" altLang="en-US" sz="2200" u="sng" dirty="0" err="1">
                <a:sym typeface="Wingdings" panose="05000000000000000000" pitchFamily="2" charset="2"/>
              </a:rPr>
              <a:t>Mhs_nrp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dirty="0" err="1">
                <a:sym typeface="Wingdings" panose="05000000000000000000" pitchFamily="2" charset="2"/>
              </a:rPr>
              <a:t>mhs_nama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dirty="0" err="1">
                <a:sym typeface="Wingdings" panose="05000000000000000000" pitchFamily="2" charset="2"/>
              </a:rPr>
              <a:t>mhs_alamat</a:t>
            </a:r>
            <a:r>
              <a:rPr lang="en-US" altLang="en-US" sz="2200" dirty="0">
                <a:sym typeface="Wingdings" panose="05000000000000000000" pitchFamily="2" charset="2"/>
              </a:rPr>
              <a:t>)	 </a:t>
            </a:r>
            <a:r>
              <a:rPr lang="en-US" altLang="en-US" sz="2200" b="1" dirty="0" err="1">
                <a:sym typeface="Wingdings" panose="05000000000000000000" pitchFamily="2" charset="2"/>
              </a:rPr>
              <a:t>Tabel</a:t>
            </a:r>
            <a:r>
              <a:rPr lang="en-US" altLang="en-US" sz="2200" b="1" dirty="0">
                <a:sym typeface="Wingdings" panose="05000000000000000000" pitchFamily="2" charset="2"/>
              </a:rPr>
              <a:t> </a:t>
            </a:r>
            <a:r>
              <a:rPr lang="en-US" altLang="en-US" sz="2200" b="1" dirty="0" err="1">
                <a:sym typeface="Wingdings" panose="05000000000000000000" pitchFamily="2" charset="2"/>
              </a:rPr>
              <a:t>Mahasiswa</a:t>
            </a:r>
            <a:endParaRPr lang="en-US" altLang="en-US" sz="2200" b="1" dirty="0">
              <a:sym typeface="Wingdings" panose="05000000000000000000" pitchFamily="2" charset="2"/>
            </a:endParaRPr>
          </a:p>
          <a:p>
            <a:r>
              <a:rPr lang="en-US" altLang="en-US" sz="2200" dirty="0">
                <a:sym typeface="Wingdings" panose="05000000000000000000" pitchFamily="2" charset="2"/>
              </a:rPr>
              <a:t>fd3	(</a:t>
            </a:r>
            <a:r>
              <a:rPr lang="en-US" altLang="en-US" sz="2200" u="sng" dirty="0" err="1">
                <a:sym typeface="Wingdings" panose="05000000000000000000" pitchFamily="2" charset="2"/>
              </a:rPr>
              <a:t>mk_kode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dirty="0" err="1">
                <a:sym typeface="Wingdings" panose="05000000000000000000" pitchFamily="2" charset="2"/>
              </a:rPr>
              <a:t>mk_nama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dirty="0" err="1">
                <a:sym typeface="Wingdings" panose="05000000000000000000" pitchFamily="2" charset="2"/>
              </a:rPr>
              <a:t>mk_sks</a:t>
            </a:r>
            <a:r>
              <a:rPr lang="en-US" altLang="en-US" sz="2200" dirty="0">
                <a:sym typeface="Wingdings" panose="05000000000000000000" pitchFamily="2" charset="2"/>
              </a:rPr>
              <a:t>)	 </a:t>
            </a:r>
            <a:r>
              <a:rPr lang="en-US" altLang="en-US" sz="2200" b="1" dirty="0" err="1">
                <a:sym typeface="Wingdings" panose="05000000000000000000" pitchFamily="2" charset="2"/>
              </a:rPr>
              <a:t>Tabel</a:t>
            </a:r>
            <a:r>
              <a:rPr lang="en-US" altLang="en-US" sz="2200" b="1" dirty="0">
                <a:sym typeface="Wingdings" panose="05000000000000000000" pitchFamily="2" charset="2"/>
              </a:rPr>
              <a:t> </a:t>
            </a:r>
            <a:r>
              <a:rPr lang="en-US" altLang="en-US" sz="2200" b="1" dirty="0" err="1">
                <a:sym typeface="Wingdings" panose="05000000000000000000" pitchFamily="2" charset="2"/>
              </a:rPr>
              <a:t>MataKuliah</a:t>
            </a:r>
            <a:endParaRPr lang="en-US" altLang="en-US" sz="22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5249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Bentuk Normal Tahap Ketiga (3rd Normal Form /3NF)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2"/>
            <a:ext cx="8229600" cy="29813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Bentuk normal 3NF terpenuhi jika telah memenuhi bentuk 2NF, dan jika </a:t>
            </a:r>
            <a:r>
              <a:rPr lang="en-US" altLang="en-US" b="1"/>
              <a:t>tidak ada</a:t>
            </a:r>
            <a:r>
              <a:rPr lang="en-US" altLang="en-US"/>
              <a:t> atribut </a:t>
            </a:r>
            <a:r>
              <a:rPr lang="en-US" altLang="en-US" i="1"/>
              <a:t>non primary key </a:t>
            </a:r>
            <a:r>
              <a:rPr lang="en-US" altLang="en-US"/>
              <a:t>yang memiliki ketergantungan terhadap atribut </a:t>
            </a:r>
            <a:r>
              <a:rPr lang="en-US" altLang="en-US" i="1"/>
              <a:t>non primary key </a:t>
            </a:r>
            <a:r>
              <a:rPr lang="en-US" altLang="en-US"/>
              <a:t>yang lainnya. </a:t>
            </a:r>
          </a:p>
          <a:p>
            <a:r>
              <a:rPr lang="en-US" altLang="en-US"/>
              <a:t>Untuk setiap Functional Dependency dengan notasi X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A, maka: 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55650" y="4594225"/>
            <a:ext cx="8064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1"/>
              <a:t> X harus menjadi superkey pada tabel tsb.</a:t>
            </a:r>
          </a:p>
          <a:p>
            <a:pPr>
              <a:buFontTx/>
              <a:buChar char="•"/>
            </a:pPr>
            <a:r>
              <a:rPr lang="en-US" altLang="en-US" sz="2400" b="1"/>
              <a:t> Atau A merupakan bagian dari primary key pada tabel    tsb.</a:t>
            </a:r>
          </a:p>
        </p:txBody>
      </p:sp>
    </p:spTree>
    <p:extLst>
      <p:ext uri="{BB962C8B-B14F-4D97-AF65-F5344CB8AC3E}">
        <p14:creationId xmlns:p14="http://schemas.microsoft.com/office/powerpoint/2010/main" val="430104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Contoh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147050" cy="533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 sz="2200"/>
              <a:t>Tabel berikut memenuhi 2NF, tapi tidak memenuhi 3NF:</a:t>
            </a:r>
          </a:p>
        </p:txBody>
      </p:sp>
      <p:graphicFrame>
        <p:nvGraphicFramePr>
          <p:cNvPr id="100399" name="Group 47"/>
          <p:cNvGraphicFramePr>
            <a:graphicFrameLocks noGrp="1"/>
          </p:cNvGraphicFramePr>
          <p:nvPr>
            <p:ph sz="half" idx="2"/>
          </p:nvPr>
        </p:nvGraphicFramePr>
        <p:xfrm>
          <a:off x="611190" y="2565402"/>
          <a:ext cx="7705725" cy="504825"/>
        </p:xfrm>
        <a:graphic>
          <a:graphicData uri="http://schemas.openxmlformats.org/drawingml/2006/table">
            <a:tbl>
              <a:tblPr/>
              <a:tblGrid>
                <a:gridCol w="711200"/>
                <a:gridCol w="949325"/>
                <a:gridCol w="1363662"/>
                <a:gridCol w="1296988"/>
                <a:gridCol w="1655762"/>
                <a:gridCol w="1728788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Nrp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Nama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Alm_Jalan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Alm_Kota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Alm_Provinsi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Alm_Kodepos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8" name="Rectangle 4"/>
          <p:cNvSpPr>
            <a:spLocks noChangeArrowheads="1"/>
          </p:cNvSpPr>
          <p:nvPr/>
        </p:nvSpPr>
        <p:spPr bwMode="auto">
          <a:xfrm>
            <a:off x="468313" y="2133602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Mahasiswa</a:t>
            </a:r>
            <a:r>
              <a:rPr lang="en-US" altLang="en-US"/>
              <a:t> </a:t>
            </a:r>
          </a:p>
        </p:txBody>
      </p:sp>
      <p:sp>
        <p:nvSpPr>
          <p:cNvPr id="100400" name="Rectangle 48"/>
          <p:cNvSpPr>
            <a:spLocks noChangeArrowheads="1"/>
          </p:cNvSpPr>
          <p:nvPr/>
        </p:nvSpPr>
        <p:spPr bwMode="auto">
          <a:xfrm>
            <a:off x="468313" y="3357565"/>
            <a:ext cx="8064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8925" indent="-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/>
              <a:t>karena masih terdapat atribut </a:t>
            </a:r>
            <a:r>
              <a:rPr lang="en-US" altLang="en-US" sz="2000" b="1" i="1"/>
              <a:t>non primary key </a:t>
            </a:r>
            <a:r>
              <a:rPr lang="en-US" altLang="en-US" sz="2000" b="1"/>
              <a:t>(yakni alm_kota dan alm_Provinsi) yang memiliki ketergantungan terhadap atribut </a:t>
            </a:r>
            <a:r>
              <a:rPr lang="en-US" altLang="en-US" sz="2000" b="1" i="1"/>
              <a:t>non primary key </a:t>
            </a:r>
            <a:r>
              <a:rPr lang="en-US" altLang="en-US" sz="2000" b="1"/>
              <a:t>yang lain (yakni alm_kodepos):</a:t>
            </a:r>
          </a:p>
        </p:txBody>
      </p:sp>
      <p:sp>
        <p:nvSpPr>
          <p:cNvPr id="22550" name="Rectangle 49"/>
          <p:cNvSpPr>
            <a:spLocks noChangeArrowheads="1"/>
          </p:cNvSpPr>
          <p:nvPr/>
        </p:nvSpPr>
        <p:spPr bwMode="auto">
          <a:xfrm>
            <a:off x="611190" y="4435140"/>
            <a:ext cx="540564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/>
              <a:t>alm_kodepos </a:t>
            </a:r>
            <a:r>
              <a:rPr lang="en-US" altLang="en-US" sz="2200">
                <a:sym typeface="Wingdings" panose="05000000000000000000" pitchFamily="2" charset="2"/>
              </a:rPr>
              <a:t></a:t>
            </a:r>
            <a:r>
              <a:rPr lang="en-US" altLang="en-US" sz="2200"/>
              <a:t> {alm_Provinsi, alm_kota}</a:t>
            </a:r>
          </a:p>
        </p:txBody>
      </p:sp>
      <p:sp>
        <p:nvSpPr>
          <p:cNvPr id="100402" name="Rectangle 50"/>
          <p:cNvSpPr>
            <a:spLocks noChangeArrowheads="1"/>
          </p:cNvSpPr>
          <p:nvPr/>
        </p:nvSpPr>
        <p:spPr bwMode="auto">
          <a:xfrm>
            <a:off x="395288" y="4941890"/>
            <a:ext cx="806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8925" indent="-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/>
              <a:t>Sehingga tabel tersebut perlu didekomposisi menjadi:</a:t>
            </a:r>
          </a:p>
        </p:txBody>
      </p:sp>
      <p:sp>
        <p:nvSpPr>
          <p:cNvPr id="22552" name="Rectangle 51"/>
          <p:cNvSpPr>
            <a:spLocks noChangeArrowheads="1"/>
          </p:cNvSpPr>
          <p:nvPr/>
        </p:nvSpPr>
        <p:spPr bwMode="auto">
          <a:xfrm>
            <a:off x="1042988" y="5296945"/>
            <a:ext cx="68483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/>
              <a:t>Mahasiswa (</a:t>
            </a:r>
            <a:r>
              <a:rPr lang="en-US" altLang="en-US" sz="2200" u="sng"/>
              <a:t>Nrp</a:t>
            </a:r>
            <a:r>
              <a:rPr lang="en-US" altLang="en-US" sz="2200"/>
              <a:t>, nama, alm_jalan, alm_kodepos)</a:t>
            </a:r>
          </a:p>
          <a:p>
            <a:r>
              <a:rPr lang="en-US" altLang="en-US" sz="2200"/>
              <a:t>Kodepos (</a:t>
            </a:r>
            <a:r>
              <a:rPr lang="en-US" altLang="en-US" sz="2200" u="sng"/>
              <a:t>alm_kodepos</a:t>
            </a:r>
            <a:r>
              <a:rPr lang="en-US" altLang="en-US" sz="2200"/>
              <a:t>, alm_provinsi, alm_kota)</a:t>
            </a:r>
          </a:p>
        </p:txBody>
      </p:sp>
    </p:spTree>
    <p:extLst>
      <p:ext uri="{BB962C8B-B14F-4D97-AF65-F5344CB8AC3E}">
        <p14:creationId xmlns:p14="http://schemas.microsoft.com/office/powerpoint/2010/main" val="1317831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00" grpId="0"/>
      <p:bldP spid="1004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Pendahuluan </a:t>
            </a:r>
            <a:r>
              <a:rPr lang="id-ID" dirty="0" smtClean="0"/>
              <a:t>Sistem Basis Data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7659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667871" y="251012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ENTITY RELATIONSHIP DIAGRAM (ERD)</a:t>
            </a:r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667871" y="1618131"/>
            <a:ext cx="76962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latin typeface="Trebuchet MS" panose="020B0603020202020204" pitchFamily="34" charset="0"/>
              </a:rPr>
              <a:t>Model data / tool (</a:t>
            </a:r>
            <a:r>
              <a:rPr lang="en-US" sz="2000" dirty="0" err="1">
                <a:latin typeface="Trebuchet MS" panose="020B0603020202020204" pitchFamily="34" charset="0"/>
              </a:rPr>
              <a:t>alat</a:t>
            </a:r>
            <a:r>
              <a:rPr lang="en-US" sz="2000" dirty="0">
                <a:latin typeface="Trebuchet MS" panose="020B0603020202020204" pitchFamily="34" charset="0"/>
              </a:rPr>
              <a:t>) yang </a:t>
            </a:r>
            <a:r>
              <a:rPr lang="en-US" sz="2000" dirty="0" err="1">
                <a:latin typeface="Trebuchet MS" panose="020B0603020202020204" pitchFamily="34" charset="0"/>
              </a:rPr>
              <a:t>digunakan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dalam</a:t>
            </a:r>
            <a:r>
              <a:rPr lang="en-US" sz="2000" dirty="0">
                <a:latin typeface="Trebuchet MS" panose="020B0603020202020204" pitchFamily="34" charset="0"/>
              </a:rPr>
              <a:t> proses </a:t>
            </a:r>
            <a:r>
              <a:rPr lang="en-US" sz="2000" dirty="0" err="1">
                <a:latin typeface="Trebuchet MS" panose="020B0603020202020204" pitchFamily="34" charset="0"/>
              </a:rPr>
              <a:t>analisa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untuk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menggambarkan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kebutuhan</a:t>
            </a:r>
            <a:r>
              <a:rPr lang="en-US" sz="2000" dirty="0">
                <a:latin typeface="Trebuchet MS" panose="020B0603020202020204" pitchFamily="34" charset="0"/>
              </a:rPr>
              <a:t> data </a:t>
            </a:r>
            <a:r>
              <a:rPr lang="en-US" sz="2000" dirty="0" err="1">
                <a:latin typeface="Trebuchet MS" panose="020B0603020202020204" pitchFamily="34" charset="0"/>
              </a:rPr>
              <a:t>dan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asumsi-asumsi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dalam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sistem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secara</a:t>
            </a:r>
            <a:r>
              <a:rPr lang="en-US" sz="2000" dirty="0">
                <a:latin typeface="Trebuchet MS" panose="020B0603020202020204" pitchFamily="34" charset="0"/>
              </a:rPr>
              <a:t> top-down (</a:t>
            </a:r>
            <a:r>
              <a:rPr lang="en-US" sz="2000" dirty="0" err="1">
                <a:latin typeface="Trebuchet MS" panose="020B0603020202020204" pitchFamily="34" charset="0"/>
              </a:rPr>
              <a:t>dari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atas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ke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bawah</a:t>
            </a:r>
            <a:r>
              <a:rPr lang="en-US" sz="2000" dirty="0">
                <a:latin typeface="Trebuchet MS" panose="020B0603020202020204" pitchFamily="34" charset="0"/>
              </a:rPr>
              <a:t>). ERD </a:t>
            </a:r>
            <a:r>
              <a:rPr lang="en-US" sz="2000" dirty="0" err="1">
                <a:latin typeface="Trebuchet MS" panose="020B0603020202020204" pitchFamily="34" charset="0"/>
              </a:rPr>
              <a:t>ini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dapat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digunakan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kembali</a:t>
            </a:r>
            <a:r>
              <a:rPr lang="en-US" sz="2000" dirty="0">
                <a:latin typeface="Trebuchet MS" panose="020B0603020202020204" pitchFamily="34" charset="0"/>
              </a:rPr>
              <a:t> (</a:t>
            </a:r>
            <a:r>
              <a:rPr lang="en-US" sz="2000" dirty="0" err="1">
                <a:latin typeface="Trebuchet MS" panose="020B0603020202020204" pitchFamily="34" charset="0"/>
              </a:rPr>
              <a:t>berulang</a:t>
            </a:r>
            <a:r>
              <a:rPr lang="en-US" sz="2000" dirty="0">
                <a:latin typeface="Trebuchet MS" panose="020B0603020202020204" pitchFamily="34" charset="0"/>
              </a:rPr>
              <a:t>) </a:t>
            </a:r>
            <a:r>
              <a:rPr lang="en-US" sz="2000" dirty="0" err="1">
                <a:latin typeface="Trebuchet MS" panose="020B0603020202020204" pitchFamily="34" charset="0"/>
              </a:rPr>
              <a:t>untuk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analisa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desain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pada</a:t>
            </a:r>
            <a:r>
              <a:rPr lang="en-US" sz="2000" dirty="0">
                <a:latin typeface="Trebuchet MS" panose="020B0603020202020204" pitchFamily="34" charset="0"/>
              </a:rPr>
              <a:t> SDLC (System Development Life Cycle)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Trebuchet MS" panose="020B0603020202020204" pitchFamily="34" charset="0"/>
              </a:rPr>
              <a:t>Tiga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elemen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dasar</a:t>
            </a:r>
            <a:r>
              <a:rPr lang="en-US" sz="2000" dirty="0">
                <a:latin typeface="Trebuchet MS" panose="020B0603020202020204" pitchFamily="34" charset="0"/>
              </a:rPr>
              <a:t> di </a:t>
            </a:r>
            <a:r>
              <a:rPr lang="en-US" sz="2000" dirty="0" err="1">
                <a:latin typeface="Trebuchet MS" panose="020B0603020202020204" pitchFamily="34" charset="0"/>
              </a:rPr>
              <a:t>dalam</a:t>
            </a:r>
            <a:r>
              <a:rPr lang="en-US" sz="2000" dirty="0">
                <a:latin typeface="Trebuchet MS" panose="020B0603020202020204" pitchFamily="34" charset="0"/>
              </a:rPr>
              <a:t> ERD: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 Entities </a:t>
            </a:r>
            <a:r>
              <a:rPr lang="en-US" sz="1400" dirty="0" err="1">
                <a:latin typeface="Trebuchet MS" panose="020B0603020202020204" pitchFamily="34" charset="0"/>
              </a:rPr>
              <a:t>adalah</a:t>
            </a:r>
            <a:r>
              <a:rPr lang="en-US" sz="1400" dirty="0">
                <a:latin typeface="Trebuchet MS" panose="020B0603020202020204" pitchFamily="34" charset="0"/>
              </a:rPr>
              <a:t> “</a:t>
            </a:r>
            <a:r>
              <a:rPr lang="en-US" sz="1400" dirty="0" err="1">
                <a:latin typeface="Trebuchet MS" panose="020B0603020202020204" pitchFamily="34" charset="0"/>
              </a:rPr>
              <a:t>sesuatu</a:t>
            </a:r>
            <a:r>
              <a:rPr lang="en-US" sz="1400" dirty="0">
                <a:latin typeface="Trebuchet MS" panose="020B0603020202020204" pitchFamily="34" charset="0"/>
              </a:rPr>
              <a:t>” </a:t>
            </a:r>
            <a:r>
              <a:rPr lang="en-US" sz="1400" dirty="0" err="1">
                <a:latin typeface="Trebuchet MS" panose="020B0603020202020204" pitchFamily="34" charset="0"/>
              </a:rPr>
              <a:t>dimana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kita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mencari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informasi</a:t>
            </a:r>
            <a:r>
              <a:rPr lang="en-US" sz="1400" dirty="0">
                <a:latin typeface="Trebuchet MS" panose="020B0603020202020204" pitchFamily="34" charset="0"/>
              </a:rPr>
              <a:t>.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 Attributes </a:t>
            </a:r>
            <a:r>
              <a:rPr lang="en-US" sz="1400" dirty="0" err="1">
                <a:latin typeface="Trebuchet MS" panose="020B0603020202020204" pitchFamily="34" charset="0"/>
              </a:rPr>
              <a:t>adalah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kumpulan</a:t>
            </a:r>
            <a:r>
              <a:rPr lang="en-US" sz="1400" dirty="0">
                <a:latin typeface="Trebuchet MS" panose="020B0603020202020204" pitchFamily="34" charset="0"/>
              </a:rPr>
              <a:t> data </a:t>
            </a:r>
            <a:r>
              <a:rPr lang="en-US" sz="1400" dirty="0" err="1">
                <a:latin typeface="Trebuchet MS" panose="020B0603020202020204" pitchFamily="34" charset="0"/>
              </a:rPr>
              <a:t>pada</a:t>
            </a:r>
            <a:r>
              <a:rPr lang="en-US" sz="1400" dirty="0">
                <a:latin typeface="Trebuchet MS" panose="020B0603020202020204" pitchFamily="34" charset="0"/>
              </a:rPr>
              <a:t> entity.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 Relationships </a:t>
            </a:r>
            <a:r>
              <a:rPr lang="en-US" sz="1400" dirty="0" err="1">
                <a:latin typeface="Trebuchet MS" panose="020B0603020202020204" pitchFamily="34" charset="0"/>
              </a:rPr>
              <a:t>adalah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penghubung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antara</a:t>
            </a:r>
            <a:r>
              <a:rPr lang="en-US" sz="1400" dirty="0">
                <a:latin typeface="Trebuchet MS" panose="020B0603020202020204" pitchFamily="34" charset="0"/>
              </a:rPr>
              <a:t> entity-entity.</a:t>
            </a:r>
          </a:p>
        </p:txBody>
      </p:sp>
    </p:spTree>
    <p:extLst>
      <p:ext uri="{BB962C8B-B14F-4D97-AF65-F5344CB8AC3E}">
        <p14:creationId xmlns:p14="http://schemas.microsoft.com/office/powerpoint/2010/main" val="2040568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RDBMS </a:t>
            </a:r>
            <a:r>
              <a:rPr lang="id-ID" dirty="0" smtClean="0">
                <a:solidFill>
                  <a:prstClr val="black"/>
                </a:solidFill>
              </a:rPr>
              <a:t/>
            </a:r>
            <a:br>
              <a:rPr lang="id-ID" dirty="0" smtClean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</a:t>
            </a:r>
            <a:r>
              <a:rPr lang="id-ID" sz="3200" b="1" dirty="0">
                <a:solidFill>
                  <a:srgbClr val="0070C0"/>
                </a:solidFill>
              </a:rPr>
              <a:t>) </a:t>
            </a:r>
            <a:r>
              <a:rPr lang="id-ID" sz="3200" b="1" dirty="0">
                <a:solidFill>
                  <a:srgbClr val="0070C0"/>
                </a:solidFill>
              </a:rPr>
              <a:t>model Entity-Relationship</a:t>
            </a:r>
            <a:endParaRPr lang="id-ID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en-US" sz="3200" b="1" dirty="0"/>
              <a:t>Entity </a:t>
            </a:r>
            <a:r>
              <a:rPr lang="en-US" altLang="en-US" sz="3200" b="1" dirty="0" err="1"/>
              <a:t>adalah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obyek</a:t>
            </a:r>
            <a:r>
              <a:rPr lang="en-US" altLang="en-US" sz="3200" b="1" dirty="0"/>
              <a:t> yang </a:t>
            </a:r>
            <a:r>
              <a:rPr lang="en-US" altLang="en-US" sz="3200" b="1" dirty="0" err="1"/>
              <a:t>dapat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dibedakan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dalam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dunia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nyata</a:t>
            </a:r>
            <a:endParaRPr lang="en-US" altLang="en-US" sz="3200" b="1" dirty="0"/>
          </a:p>
          <a:p>
            <a:pPr algn="just">
              <a:lnSpc>
                <a:spcPct val="120000"/>
              </a:lnSpc>
            </a:pPr>
            <a:r>
              <a:rPr lang="en-US" altLang="en-US" sz="3200" b="1" dirty="0"/>
              <a:t>Entity set </a:t>
            </a:r>
            <a:r>
              <a:rPr lang="en-US" altLang="en-US" sz="3200" b="1" dirty="0" err="1"/>
              <a:t>adalah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kumpulan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dari</a:t>
            </a:r>
            <a:r>
              <a:rPr lang="en-US" altLang="en-US" sz="3200" b="1" dirty="0"/>
              <a:t> entity yang </a:t>
            </a:r>
            <a:r>
              <a:rPr lang="en-US" altLang="en-US" sz="3200" b="1" dirty="0" err="1"/>
              <a:t>sejenis</a:t>
            </a:r>
            <a:r>
              <a:rPr lang="id-ID" altLang="en-US" sz="3200" b="1" dirty="0"/>
              <a:t>, </a:t>
            </a:r>
            <a:r>
              <a:rPr lang="en-US" altLang="en-US" sz="3200" b="1" dirty="0"/>
              <a:t>Entity </a:t>
            </a:r>
            <a:r>
              <a:rPr lang="en-US" altLang="en-US" sz="3200" b="1" dirty="0"/>
              <a:t>set </a:t>
            </a:r>
            <a:r>
              <a:rPr lang="en-US" altLang="en-US" sz="3200" b="1" dirty="0" err="1"/>
              <a:t>dapat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berupa</a:t>
            </a:r>
            <a:r>
              <a:rPr lang="en-US" altLang="en-US" sz="3200" b="1" dirty="0"/>
              <a:t> </a:t>
            </a:r>
            <a:r>
              <a:rPr lang="en-US" altLang="en-US" sz="3200" b="1" dirty="0"/>
              <a:t>:</a:t>
            </a:r>
            <a:endParaRPr lang="id-ID" altLang="en-US" sz="3200" b="1" dirty="0"/>
          </a:p>
          <a:p>
            <a:pPr lvl="1" algn="just">
              <a:lnSpc>
                <a:spcPct val="120000"/>
              </a:lnSpc>
            </a:pPr>
            <a:r>
              <a:rPr lang="en-US" altLang="en-US" sz="2600" dirty="0" err="1"/>
              <a:t>Obyek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secara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fisik</a:t>
            </a:r>
            <a:r>
              <a:rPr lang="en-US" altLang="en-US" sz="2600" dirty="0"/>
              <a:t> : </a:t>
            </a:r>
            <a:r>
              <a:rPr lang="en-US" altLang="en-US" sz="2600" dirty="0" err="1"/>
              <a:t>Rumah</a:t>
            </a:r>
            <a:r>
              <a:rPr lang="en-US" altLang="en-US" sz="2600" dirty="0"/>
              <a:t>, </a:t>
            </a:r>
            <a:r>
              <a:rPr lang="en-US" altLang="en-US" sz="2600" dirty="0" err="1"/>
              <a:t>Kendaraan</a:t>
            </a:r>
            <a:r>
              <a:rPr lang="en-US" altLang="en-US" sz="2600" dirty="0"/>
              <a:t>, </a:t>
            </a:r>
            <a:r>
              <a:rPr lang="en-US" altLang="en-US" sz="2600" dirty="0" err="1"/>
              <a:t>Peralatan</a:t>
            </a:r>
            <a:endParaRPr lang="id-ID" altLang="en-US" sz="2600" dirty="0"/>
          </a:p>
          <a:p>
            <a:pPr lvl="1" algn="just">
              <a:lnSpc>
                <a:spcPct val="120000"/>
              </a:lnSpc>
            </a:pPr>
            <a:r>
              <a:rPr lang="en-US" altLang="en-US" sz="2600" dirty="0" err="1"/>
              <a:t>Obyek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secara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konsep</a:t>
            </a:r>
            <a:r>
              <a:rPr lang="en-US" altLang="en-US" sz="2600" dirty="0"/>
              <a:t> : </a:t>
            </a:r>
            <a:r>
              <a:rPr lang="en-US" altLang="en-US" sz="2600" dirty="0" err="1"/>
              <a:t>Pekerjaan</a:t>
            </a:r>
            <a:r>
              <a:rPr lang="en-US" altLang="en-US" sz="2600" dirty="0"/>
              <a:t> , Perusahaan, </a:t>
            </a:r>
            <a:r>
              <a:rPr lang="en-US" altLang="en-US" sz="2600" dirty="0" err="1"/>
              <a:t>Rencana</a:t>
            </a:r>
            <a:endParaRPr lang="en-US" altLang="en-US" sz="2600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" y="5658810"/>
            <a:ext cx="7524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02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RDBMS </a:t>
            </a:r>
            <a:r>
              <a:rPr lang="id-ID" dirty="0" smtClean="0">
                <a:solidFill>
                  <a:prstClr val="black"/>
                </a:solidFill>
              </a:rPr>
              <a:t/>
            </a:r>
            <a:br>
              <a:rPr lang="id-ID" dirty="0" smtClean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</a:t>
            </a:r>
            <a:r>
              <a:rPr lang="id-ID" sz="3200" b="1" dirty="0">
                <a:solidFill>
                  <a:srgbClr val="0070C0"/>
                </a:solidFill>
              </a:rPr>
              <a:t>) </a:t>
            </a:r>
            <a:r>
              <a:rPr lang="id-ID" sz="3200" b="1" dirty="0">
                <a:solidFill>
                  <a:srgbClr val="0070C0"/>
                </a:solidFill>
              </a:rPr>
              <a:t>Derajat Entity-Relationship</a:t>
            </a:r>
            <a:endParaRPr lang="id-ID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id-ID" altLang="en-US" sz="2600" dirty="0"/>
              <a:t>Menjelaskan jumlah entity yang berpartisipasi dalam suatu relasi</a:t>
            </a:r>
            <a:endParaRPr lang="en-US" altLang="en-US" sz="26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" y="2625095"/>
            <a:ext cx="68580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1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RDBMS </a:t>
            </a:r>
            <a:r>
              <a:rPr lang="id-ID" dirty="0" smtClean="0">
                <a:solidFill>
                  <a:prstClr val="black"/>
                </a:solidFill>
              </a:rPr>
              <a:t/>
            </a:r>
            <a:br>
              <a:rPr lang="id-ID" dirty="0" smtClean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</a:t>
            </a:r>
            <a:r>
              <a:rPr lang="id-ID" sz="3200" b="1" dirty="0">
                <a:solidFill>
                  <a:srgbClr val="0070C0"/>
                </a:solidFill>
              </a:rPr>
              <a:t>) </a:t>
            </a:r>
            <a:r>
              <a:rPr lang="id-ID" sz="3200" b="1" dirty="0">
                <a:solidFill>
                  <a:srgbClr val="0070C0"/>
                </a:solidFill>
              </a:rPr>
              <a:t>ERD (Entity Relationship Diagram)</a:t>
            </a:r>
            <a:endParaRPr lang="id-ID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hubungan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antar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tabel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database yang </a:t>
            </a:r>
            <a:r>
              <a:rPr lang="en-US" sz="3600" dirty="0" err="1"/>
              <a:t>menciptakan</a:t>
            </a:r>
            <a:r>
              <a:rPr lang="en-US" sz="3600" dirty="0"/>
              <a:t> </a:t>
            </a:r>
            <a:r>
              <a:rPr lang="en-US" sz="3600" dirty="0" err="1"/>
              <a:t>keutuhan</a:t>
            </a:r>
            <a:r>
              <a:rPr lang="en-US" sz="3600" dirty="0"/>
              <a:t> data</a:t>
            </a:r>
            <a:r>
              <a:rPr lang="en-US" sz="3600" dirty="0"/>
              <a:t>.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endParaRPr lang="id-ID" sz="3600" dirty="0">
              <a:latin typeface="Trebuchet MS" panose="020B0603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3600" dirty="0">
                <a:latin typeface="Trebuchet MS" panose="020B0603020202020204" pitchFamily="34" charset="0"/>
              </a:rPr>
              <a:t>Diagram </a:t>
            </a:r>
            <a:r>
              <a:rPr lang="en-US" sz="3600" dirty="0">
                <a:latin typeface="Trebuchet MS" panose="020B0603020202020204" pitchFamily="34" charset="0"/>
              </a:rPr>
              <a:t>ER (Entity-Relationship) </a:t>
            </a:r>
            <a:r>
              <a:rPr lang="en-US" sz="3600" dirty="0" err="1">
                <a:latin typeface="Trebuchet MS" panose="020B0603020202020204" pitchFamily="34" charset="0"/>
              </a:rPr>
              <a:t>berisi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err="1">
                <a:latin typeface="Trebuchet MS" panose="020B0603020202020204" pitchFamily="34" charset="0"/>
              </a:rPr>
              <a:t>kotak-kotak</a:t>
            </a:r>
            <a:r>
              <a:rPr lang="en-US" sz="3600" dirty="0">
                <a:latin typeface="Trebuchet MS" panose="020B0603020202020204" pitchFamily="34" charset="0"/>
              </a:rPr>
              <a:t> yang </a:t>
            </a:r>
            <a:r>
              <a:rPr lang="en-US" sz="3600" dirty="0" err="1">
                <a:latin typeface="Trebuchet MS" panose="020B0603020202020204" pitchFamily="34" charset="0"/>
              </a:rPr>
              <a:t>menyatakan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err="1">
                <a:latin typeface="Trebuchet MS" panose="020B0603020202020204" pitchFamily="34" charset="0"/>
              </a:rPr>
              <a:t>entitas</a:t>
            </a:r>
            <a:r>
              <a:rPr lang="en-US" sz="3600" dirty="0">
                <a:latin typeface="Trebuchet MS" panose="020B0603020202020204" pitchFamily="34" charset="0"/>
              </a:rPr>
              <a:t> yang </a:t>
            </a:r>
            <a:r>
              <a:rPr lang="en-US" sz="3600" dirty="0" err="1">
                <a:latin typeface="Trebuchet MS" panose="020B0603020202020204" pitchFamily="34" charset="0"/>
              </a:rPr>
              <a:t>dihubungkan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err="1">
                <a:latin typeface="Trebuchet MS" panose="020B0603020202020204" pitchFamily="34" charset="0"/>
              </a:rPr>
              <a:t>dengan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err="1">
                <a:latin typeface="Trebuchet MS" panose="020B0603020202020204" pitchFamily="34" charset="0"/>
              </a:rPr>
              <a:t>garis-garis</a:t>
            </a:r>
            <a:r>
              <a:rPr lang="en-US" sz="3600" dirty="0">
                <a:latin typeface="Trebuchet MS" panose="020B0603020202020204" pitchFamily="34" charset="0"/>
              </a:rPr>
              <a:t> yang </a:t>
            </a:r>
            <a:r>
              <a:rPr lang="en-US" sz="3600" dirty="0" err="1">
                <a:latin typeface="Trebuchet MS" panose="020B0603020202020204" pitchFamily="34" charset="0"/>
              </a:rPr>
              <a:t>menunjukkan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err="1">
                <a:latin typeface="Trebuchet MS" panose="020B0603020202020204" pitchFamily="34" charset="0"/>
              </a:rPr>
              <a:t>Relasi</a:t>
            </a:r>
            <a:endParaRPr lang="en-US" sz="3600" dirty="0">
              <a:latin typeface="Trebuchet MS" panose="020B0603020202020204" pitchFamily="34" charset="0"/>
            </a:endParaRPr>
          </a:p>
          <a:p>
            <a:pPr algn="just"/>
            <a:r>
              <a:rPr lang="en-US" sz="3600" dirty="0"/>
              <a:t>Ada </a:t>
            </a:r>
            <a:r>
              <a:rPr lang="en-US" sz="3600" dirty="0"/>
              <a:t>3 </a:t>
            </a:r>
            <a:r>
              <a:rPr lang="en-US" sz="3600" dirty="0" err="1"/>
              <a:t>hubungan</a:t>
            </a:r>
            <a:r>
              <a:rPr lang="en-US" sz="3600" dirty="0"/>
              <a:t> </a:t>
            </a:r>
            <a:r>
              <a:rPr lang="en-US" sz="3600" dirty="0" err="1"/>
              <a:t>antar</a:t>
            </a:r>
            <a:r>
              <a:rPr lang="en-US" sz="3600" dirty="0"/>
              <a:t> table: </a:t>
            </a:r>
            <a:r>
              <a:rPr lang="en-US" sz="2400" dirty="0"/>
              <a:t>(</a:t>
            </a:r>
            <a:r>
              <a:rPr lang="en-US" sz="2400" dirty="0" err="1"/>
              <a:t>Melani</a:t>
            </a:r>
            <a:r>
              <a:rPr lang="en-US" sz="2400" dirty="0"/>
              <a:t> Julie C., 2004)</a:t>
            </a:r>
            <a:endParaRPr lang="en-US" sz="3600" dirty="0"/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/>
              <a:t>One to one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/>
              <a:t>Many to one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13498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one to one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1" y="1547801"/>
            <a:ext cx="8319406" cy="48596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appears </a:t>
            </a:r>
            <a:r>
              <a:rPr lang="en-US" b="1" dirty="0"/>
              <a:t>only</a:t>
            </a:r>
            <a:r>
              <a:rPr lang="en-US" dirty="0"/>
              <a:t> once in a </a:t>
            </a:r>
            <a:r>
              <a:rPr lang="en-US" b="1" dirty="0"/>
              <a:t>related</a:t>
            </a:r>
            <a:r>
              <a:rPr lang="en-US" dirty="0"/>
              <a:t> 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</a:t>
            </a:r>
            <a:r>
              <a:rPr lang="en-US" sz="1800" dirty="0">
                <a:solidFill>
                  <a:prstClr val="black"/>
                </a:solidFill>
              </a:rPr>
              <a:t>)</a:t>
            </a:r>
            <a:endParaRPr lang="id-ID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3" y="2419620"/>
            <a:ext cx="3472897" cy="1558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956" y="2171970"/>
            <a:ext cx="3038475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6" t="41492" r="9459" b="24039"/>
          <a:stretch/>
        </p:blipFill>
        <p:spPr bwMode="auto">
          <a:xfrm>
            <a:off x="161365" y="4300757"/>
            <a:ext cx="4855591" cy="164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87273"/>
          <a:stretch/>
        </p:blipFill>
        <p:spPr bwMode="auto">
          <a:xfrm>
            <a:off x="3241062" y="5877949"/>
            <a:ext cx="497661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72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one to many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Keys </a:t>
            </a:r>
            <a:r>
              <a:rPr lang="en-US" dirty="0"/>
              <a:t>from one </a:t>
            </a:r>
            <a:r>
              <a:rPr lang="en-US" b="1" dirty="0"/>
              <a:t>table appear multiple </a:t>
            </a:r>
            <a:r>
              <a:rPr lang="en-US" dirty="0"/>
              <a:t>times in </a:t>
            </a:r>
            <a:r>
              <a:rPr lang="en-US" dirty="0" smtClean="0"/>
              <a:t>a related </a:t>
            </a:r>
            <a:r>
              <a:rPr lang="en-US" dirty="0"/>
              <a:t>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</a:t>
            </a:r>
            <a:r>
              <a:rPr lang="en-US" sz="1800" dirty="0">
                <a:solidFill>
                  <a:prstClr val="black"/>
                </a:solidFill>
              </a:rPr>
              <a:t>)</a:t>
            </a:r>
            <a:endParaRPr lang="id-ID" sz="1800" dirty="0">
              <a:solidFill>
                <a:prstClr val="black"/>
              </a:solidFill>
            </a:endParaRPr>
          </a:p>
          <a:p>
            <a:r>
              <a:rPr lang="en-US" sz="1800" dirty="0" err="1">
                <a:latin typeface="Trebuchet MS" panose="020B0603020202020204" pitchFamily="34" charset="0"/>
              </a:rPr>
              <a:t>Untuk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setiap</a:t>
            </a:r>
            <a:r>
              <a:rPr lang="en-US" sz="1800" dirty="0">
                <a:latin typeface="Trebuchet MS" panose="020B0603020202020204" pitchFamily="34" charset="0"/>
              </a:rPr>
              <a:t> data di </a:t>
            </a:r>
            <a:r>
              <a:rPr lang="en-US" sz="1800" dirty="0" err="1">
                <a:latin typeface="Trebuchet MS" panose="020B0603020202020204" pitchFamily="34" charset="0"/>
              </a:rPr>
              <a:t>entitas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pertama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ada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banyak</a:t>
            </a:r>
            <a:r>
              <a:rPr lang="en-US" sz="1800" dirty="0">
                <a:latin typeface="Trebuchet MS" panose="020B0603020202020204" pitchFamily="34" charset="0"/>
              </a:rPr>
              <a:t> data yang </a:t>
            </a:r>
            <a:r>
              <a:rPr lang="en-US" sz="1800" dirty="0" err="1">
                <a:latin typeface="Trebuchet MS" panose="020B0603020202020204" pitchFamily="34" charset="0"/>
              </a:rPr>
              <a:t>berhubungan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>
                <a:latin typeface="Trebuchet MS" panose="020B0603020202020204" pitchFamily="34" charset="0"/>
              </a:rPr>
              <a:t>di </a:t>
            </a:r>
            <a:r>
              <a:rPr lang="en-US" sz="1800" dirty="0" err="1">
                <a:latin typeface="Trebuchet MS" panose="020B0603020202020204" pitchFamily="34" charset="0"/>
              </a:rPr>
              <a:t>entitas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kedua,tetapi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untuk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setiap</a:t>
            </a:r>
            <a:r>
              <a:rPr lang="en-US" sz="1800" dirty="0">
                <a:latin typeface="Trebuchet MS" panose="020B0603020202020204" pitchFamily="34" charset="0"/>
              </a:rPr>
              <a:t> data di </a:t>
            </a:r>
            <a:r>
              <a:rPr lang="en-US" sz="1800" dirty="0" err="1">
                <a:latin typeface="Trebuchet MS" panose="020B0603020202020204" pitchFamily="34" charset="0"/>
              </a:rPr>
              <a:t>entitas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kedua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ada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satu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dan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hanya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satu</a:t>
            </a:r>
            <a:r>
              <a:rPr lang="en-US" sz="1800" dirty="0">
                <a:latin typeface="Trebuchet MS" panose="020B0603020202020204" pitchFamily="34" charset="0"/>
              </a:rPr>
              <a:t> data di </a:t>
            </a:r>
            <a:r>
              <a:rPr lang="id-ID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entitas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pertama</a:t>
            </a:r>
            <a:endParaRPr lang="en-US" sz="1800" dirty="0">
              <a:latin typeface="Trebuchet MS" panose="020B0603020202020204" pitchFamily="34" charset="0"/>
            </a:endParaRPr>
          </a:p>
          <a:p>
            <a:endParaRPr 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4" y="3406690"/>
            <a:ext cx="4533900" cy="203835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r="6786" b="30836"/>
          <a:stretch/>
        </p:blipFill>
        <p:spPr bwMode="auto">
          <a:xfrm>
            <a:off x="4635956" y="3406690"/>
            <a:ext cx="43735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60"/>
          <a:stretch/>
        </p:blipFill>
        <p:spPr bwMode="auto">
          <a:xfrm>
            <a:off x="1861457" y="5538095"/>
            <a:ext cx="6934200" cy="107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0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many to many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251" y="1494187"/>
            <a:ext cx="8319406" cy="4637315"/>
          </a:xfrm>
        </p:spPr>
        <p:txBody>
          <a:bodyPr/>
          <a:lstStyle/>
          <a:p>
            <a:r>
              <a:rPr lang="en-US" dirty="0"/>
              <a:t>Keys from one table appear multiple times in a related 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</a:t>
            </a:r>
            <a:r>
              <a:rPr lang="en-US" sz="1800" dirty="0">
                <a:solidFill>
                  <a:prstClr val="black"/>
                </a:solidFill>
              </a:rPr>
              <a:t>)</a:t>
            </a:r>
            <a:endParaRPr lang="id-ID" sz="1800" dirty="0">
              <a:solidFill>
                <a:prstClr val="black"/>
              </a:solidFill>
            </a:endParaRPr>
          </a:p>
          <a:p>
            <a:r>
              <a:rPr lang="en-US" sz="1800" dirty="0" err="1">
                <a:latin typeface="Trebuchet MS" panose="020B0603020202020204" pitchFamily="34" charset="0"/>
              </a:rPr>
              <a:t>Untuk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setiap</a:t>
            </a:r>
            <a:r>
              <a:rPr lang="en-US" sz="1800" dirty="0">
                <a:latin typeface="Trebuchet MS" panose="020B0603020202020204" pitchFamily="34" charset="0"/>
              </a:rPr>
              <a:t> data di </a:t>
            </a:r>
            <a:r>
              <a:rPr lang="en-US" sz="1800" dirty="0" err="1">
                <a:latin typeface="Trebuchet MS" panose="020B0603020202020204" pitchFamily="34" charset="0"/>
              </a:rPr>
              <a:t>entitas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pertama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ada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banyak</a:t>
            </a:r>
            <a:r>
              <a:rPr lang="en-US" sz="1800" dirty="0">
                <a:latin typeface="Trebuchet MS" panose="020B0603020202020204" pitchFamily="34" charset="0"/>
              </a:rPr>
              <a:t> data yang </a:t>
            </a:r>
            <a:r>
              <a:rPr lang="en-US" sz="1800" dirty="0" err="1">
                <a:latin typeface="Trebuchet MS" panose="020B0603020202020204" pitchFamily="34" charset="0"/>
              </a:rPr>
              <a:t>berhubungan</a:t>
            </a:r>
            <a:r>
              <a:rPr lang="en-US" sz="1800" dirty="0">
                <a:latin typeface="Trebuchet MS" panose="020B0603020202020204" pitchFamily="34" charset="0"/>
              </a:rPr>
              <a:t> di </a:t>
            </a:r>
            <a:r>
              <a:rPr lang="en-US" sz="1800" dirty="0" err="1">
                <a:latin typeface="Trebuchet MS" panose="020B0603020202020204" pitchFamily="34" charset="0"/>
              </a:rPr>
              <a:t>entitas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kedua,begitu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juga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sebaliknya</a:t>
            </a:r>
            <a:endParaRPr lang="en-US" sz="1800" dirty="0">
              <a:latin typeface="Trebuchet MS" panose="020B0603020202020204" pitchFamily="34" charset="0"/>
            </a:endParaRPr>
          </a:p>
          <a:p>
            <a:endParaRPr 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4" y="3045759"/>
            <a:ext cx="4409188" cy="1997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35" y="2942653"/>
            <a:ext cx="4616867" cy="1740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" r="11765" b="35070"/>
          <a:stretch/>
        </p:blipFill>
        <p:spPr bwMode="auto">
          <a:xfrm>
            <a:off x="62545" y="5043391"/>
            <a:ext cx="4262717" cy="175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72402"/>
          <a:stretch/>
        </p:blipFill>
        <p:spPr bwMode="auto">
          <a:xfrm>
            <a:off x="4635956" y="5546042"/>
            <a:ext cx="4392705" cy="747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1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31825" y="265299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NOTASI ERD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1495611"/>
            <a:ext cx="3276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391027" y="1495613"/>
            <a:ext cx="405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 dirty="0" err="1">
                <a:latin typeface="Verdana" panose="020B0604030504040204" pitchFamily="34" charset="0"/>
              </a:rPr>
              <a:t>Referensi</a:t>
            </a:r>
            <a:r>
              <a:rPr lang="en-US" sz="1000" dirty="0">
                <a:latin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</a:rPr>
              <a:t>definitif</a:t>
            </a:r>
            <a:r>
              <a:rPr lang="en-US" sz="1000" dirty="0">
                <a:latin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</a:rPr>
              <a:t>untuk</a:t>
            </a:r>
            <a:r>
              <a:rPr lang="en-US" sz="1000" dirty="0">
                <a:latin typeface="Verdana" panose="020B0604030504040204" pitchFamily="34" charset="0"/>
              </a:rPr>
              <a:t> entity relationship modelling </a:t>
            </a:r>
            <a:r>
              <a:rPr lang="en-US" sz="1000" dirty="0" err="1">
                <a:latin typeface="Verdana" panose="020B0604030504040204" pitchFamily="34" charset="0"/>
              </a:rPr>
              <a:t>secara</a:t>
            </a:r>
            <a:r>
              <a:rPr lang="en-US" sz="1000" dirty="0">
                <a:latin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</a:rPr>
              <a:t>umum</a:t>
            </a:r>
            <a:r>
              <a:rPr lang="en-US" sz="1000" dirty="0">
                <a:latin typeface="Verdana" panose="020B0604030504040204" pitchFamily="34" charset="0"/>
              </a:rPr>
              <a:t>, </a:t>
            </a:r>
            <a:r>
              <a:rPr lang="en-US" sz="1000" dirty="0" err="1">
                <a:latin typeface="Verdana" panose="020B0604030504040204" pitchFamily="34" charset="0"/>
              </a:rPr>
              <a:t>diulas</a:t>
            </a:r>
            <a:r>
              <a:rPr lang="en-US" sz="1000" dirty="0">
                <a:latin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</a:rPr>
              <a:t>pada</a:t>
            </a:r>
            <a:r>
              <a:rPr lang="en-US" sz="1000" dirty="0">
                <a:latin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</a:rPr>
              <a:t>tulisan</a:t>
            </a:r>
            <a:r>
              <a:rPr lang="en-US" sz="1000" dirty="0">
                <a:latin typeface="Verdana" panose="020B0604030504040204" pitchFamily="34" charset="0"/>
              </a:rPr>
              <a:t> Peter Chen (1976).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4403727" y="2216338"/>
            <a:ext cx="4054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>
                <a:latin typeface="Verdana" panose="020B0604030504040204" pitchFamily="34" charset="0"/>
              </a:rPr>
              <a:t>IDEFIX (Integration Definition for Information Modeling) bahasa pemodelan data untuk memodelkan data secara semantik, sebagai hasil dari program: Integrated Computer Aided Manufacturing (ICAM).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4387852" y="3359338"/>
            <a:ext cx="405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>
                <a:latin typeface="Verdana" panose="020B0604030504040204" pitchFamily="34" charset="0"/>
              </a:rPr>
              <a:t>Notasi Bachman dari Charles Bachman.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4387852" y="4197538"/>
            <a:ext cx="405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>
                <a:latin typeface="Verdana" panose="020B0604030504040204" pitchFamily="34" charset="0"/>
              </a:rPr>
              <a:t>Notasi Martin dari James Martin. Dinamakan juga notasi Crow’s Foot, dan sangat populer.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7352" name="Text Box 9"/>
          <p:cNvSpPr txBox="1">
            <a:spLocks noChangeArrowheads="1"/>
          </p:cNvSpPr>
          <p:nvPr/>
        </p:nvSpPr>
        <p:spPr bwMode="auto">
          <a:xfrm>
            <a:off x="4387852" y="5111938"/>
            <a:ext cx="405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>
                <a:latin typeface="Verdana" panose="020B0604030504040204" pitchFamily="34" charset="0"/>
              </a:rPr>
              <a:t>Notasi (min, max) dari Jean-Raymond Abrial pada 1974.</a:t>
            </a:r>
          </a:p>
        </p:txBody>
      </p:sp>
      <p:sp>
        <p:nvSpPr>
          <p:cNvPr id="57353" name="Text Box 10"/>
          <p:cNvSpPr txBox="1">
            <a:spLocks noChangeArrowheads="1"/>
          </p:cNvSpPr>
          <p:nvPr/>
        </p:nvSpPr>
        <p:spPr bwMode="auto">
          <a:xfrm>
            <a:off x="4387852" y="5835838"/>
            <a:ext cx="40544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>
                <a:latin typeface="Verdana" panose="020B0604030504040204" pitchFamily="34" charset="0"/>
              </a:rPr>
              <a:t>Notasi standard UML. Unified Modeling Language (UML) adalah bahasa yang digunakan untuk standarisasi pemodelan data pada software engineering.</a:t>
            </a:r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86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09600" y="397995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NOTASI MARTIN (CROW’S FOOT)</a:t>
            </a:r>
          </a:p>
        </p:txBody>
      </p: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609602" y="2572870"/>
          <a:ext cx="30972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Image" r:id="rId4" imgW="3097073" imgH="774497" progId="Photoshop.Image.7">
                  <p:embed/>
                </p:oleObj>
              </mc:Choice>
              <mc:Fallback>
                <p:oleObj name="Image" r:id="rId4" imgW="3097073" imgH="77449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2" y="2572870"/>
                        <a:ext cx="30972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11"/>
          <p:cNvSpPr txBox="1">
            <a:spLocks noChangeArrowheads="1"/>
          </p:cNvSpPr>
          <p:nvPr/>
        </p:nvSpPr>
        <p:spPr bwMode="auto">
          <a:xfrm>
            <a:off x="685800" y="4633445"/>
            <a:ext cx="76200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>
                <a:latin typeface="Trebuchet MS" panose="020B0603020202020204" pitchFamily="34" charset="0"/>
              </a:rPr>
              <a:t>Notasi cukup banyak di adopsi oleh software-software yang digunakan untuk menggambarkan Entity Relationship Diagram (ERD), diantaranya :</a:t>
            </a:r>
          </a:p>
          <a:p>
            <a:pPr>
              <a:lnSpc>
                <a:spcPct val="150000"/>
              </a:lnSpc>
            </a:pPr>
            <a:endParaRPr lang="en-US" sz="140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>
                <a:latin typeface="Trebuchet MS" panose="020B0603020202020204" pitchFamily="34" charset="0"/>
              </a:rPr>
              <a:t>	Oracle Designer, System Architect, Visio, PowerDesigner, ModelRight, Toad Data 	Modeler, DeZign for Databases, OmniGraffle, MySQL Workbench dan Dia. </a:t>
            </a:r>
          </a:p>
        </p:txBody>
      </p:sp>
      <p:sp>
        <p:nvSpPr>
          <p:cNvPr id="9221" name="Text Box 12"/>
          <p:cNvSpPr txBox="1">
            <a:spLocks noChangeArrowheads="1"/>
          </p:cNvSpPr>
          <p:nvPr/>
        </p:nvSpPr>
        <p:spPr bwMode="auto">
          <a:xfrm>
            <a:off x="3962400" y="1734670"/>
            <a:ext cx="4572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dirty="0" err="1">
                <a:latin typeface="Trebuchet MS" panose="020B0603020202020204" pitchFamily="34" charset="0"/>
              </a:rPr>
              <a:t>Notasi</a:t>
            </a:r>
            <a:r>
              <a:rPr lang="en-US" sz="1400" dirty="0">
                <a:latin typeface="Trebuchet MS" panose="020B0603020202020204" pitchFamily="34" charset="0"/>
              </a:rPr>
              <a:t> Crow's foot </a:t>
            </a:r>
            <a:r>
              <a:rPr lang="en-US" sz="1400" dirty="0" err="1">
                <a:latin typeface="Trebuchet MS" panose="020B0603020202020204" pitchFamily="34" charset="0"/>
              </a:rPr>
              <a:t>memiliki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beberapa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keunggulan</a:t>
            </a:r>
            <a:r>
              <a:rPr lang="en-US" sz="1400" dirty="0">
                <a:latin typeface="Trebuchet MS" panose="020B0603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US" sz="14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Sangat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jelas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jika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digunakan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untuk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mendefinisikan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br>
              <a:rPr lang="en-US" sz="1400" dirty="0">
                <a:latin typeface="Trebuchet MS" panose="020B0603020202020204" pitchFamily="34" charset="0"/>
              </a:rPr>
            </a:br>
            <a:r>
              <a:rPr lang="en-US" sz="1400" dirty="0">
                <a:latin typeface="Trebuchet MS" panose="020B0603020202020204" pitchFamily="34" charset="0"/>
              </a:rPr>
              <a:t>   </a:t>
            </a:r>
            <a:r>
              <a:rPr lang="en-US" sz="1400" dirty="0" err="1">
                <a:latin typeface="Trebuchet MS" panose="020B0603020202020204" pitchFamily="34" charset="0"/>
              </a:rPr>
              <a:t>hubungan</a:t>
            </a:r>
            <a:r>
              <a:rPr lang="en-US" sz="1400" dirty="0">
                <a:latin typeface="Trebuchet MS" panose="020B0603020202020204" pitchFamily="34" charset="0"/>
              </a:rPr>
              <a:t> “</a:t>
            </a:r>
            <a:r>
              <a:rPr lang="en-US" sz="1400" dirty="0" err="1">
                <a:latin typeface="Trebuchet MS" panose="020B0603020202020204" pitchFamily="34" charset="0"/>
              </a:rPr>
              <a:t>ke-banyak</a:t>
            </a:r>
            <a:r>
              <a:rPr lang="en-US" sz="1400" dirty="0">
                <a:latin typeface="Trebuchet MS" panose="020B0603020202020204" pitchFamily="34" charset="0"/>
              </a:rPr>
              <a:t>” (many) </a:t>
            </a:r>
            <a:r>
              <a:rPr lang="en-US" sz="1400" dirty="0" err="1">
                <a:latin typeface="Trebuchet MS" panose="020B0603020202020204" pitchFamily="34" charset="0"/>
              </a:rPr>
              <a:t>atau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seringkali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br>
              <a:rPr lang="en-US" sz="1400" dirty="0">
                <a:latin typeface="Trebuchet MS" panose="020B0603020202020204" pitchFamily="34" charset="0"/>
              </a:rPr>
            </a:br>
            <a:r>
              <a:rPr lang="en-US" sz="1400" dirty="0">
                <a:latin typeface="Trebuchet MS" panose="020B0603020202020204" pitchFamily="34" charset="0"/>
              </a:rPr>
              <a:t>   </a:t>
            </a:r>
            <a:r>
              <a:rPr lang="en-US" sz="1400" dirty="0" err="1">
                <a:latin typeface="Trebuchet MS" panose="020B0603020202020204" pitchFamily="34" charset="0"/>
              </a:rPr>
              <a:t>disebut</a:t>
            </a:r>
            <a:r>
              <a:rPr lang="en-US" sz="1400" dirty="0">
                <a:latin typeface="Trebuchet MS" panose="020B0603020202020204" pitchFamily="34" charset="0"/>
              </a:rPr>
              <a:t> child/</a:t>
            </a:r>
            <a:r>
              <a:rPr lang="en-US" sz="1400" dirty="0" err="1">
                <a:latin typeface="Trebuchet MS" panose="020B0603020202020204" pitchFamily="34" charset="0"/>
              </a:rPr>
              <a:t>anak</a:t>
            </a:r>
            <a:r>
              <a:rPr lang="en-US" sz="1400" dirty="0">
                <a:latin typeface="Trebuchet MS" panose="020B0603020202020204" pitchFamily="34" charset="0"/>
              </a:rPr>
              <a:t>.</a:t>
            </a:r>
          </a:p>
          <a:p>
            <a:pPr>
              <a:lnSpc>
                <a:spcPct val="120000"/>
              </a:lnSpc>
              <a:buFontTx/>
              <a:buChar char="•"/>
            </a:pPr>
            <a:endParaRPr lang="en-US" sz="14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Dapat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menggambarkan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hubungan</a:t>
            </a:r>
            <a:r>
              <a:rPr lang="en-US" sz="1400" dirty="0">
                <a:latin typeface="Trebuchet MS" panose="020B0603020202020204" pitchFamily="34" charset="0"/>
              </a:rPr>
              <a:t>/</a:t>
            </a:r>
            <a:r>
              <a:rPr lang="en-US" sz="1400" dirty="0" err="1">
                <a:latin typeface="Trebuchet MS" panose="020B0603020202020204" pitchFamily="34" charset="0"/>
              </a:rPr>
              <a:t>relasi</a:t>
            </a:r>
            <a:r>
              <a:rPr lang="en-US" sz="1400" dirty="0">
                <a:latin typeface="Trebuchet MS" panose="020B0603020202020204" pitchFamily="34" charset="0"/>
              </a:rPr>
              <a:t> yang </a:t>
            </a:r>
            <a:br>
              <a:rPr lang="en-US" sz="1400" dirty="0">
                <a:latin typeface="Trebuchet MS" panose="020B0603020202020204" pitchFamily="34" charset="0"/>
              </a:rPr>
            </a:br>
            <a:r>
              <a:rPr lang="en-US" sz="1400" dirty="0">
                <a:latin typeface="Trebuchet MS" panose="020B0603020202020204" pitchFamily="34" charset="0"/>
              </a:rPr>
              <a:t>   </a:t>
            </a:r>
            <a:r>
              <a:rPr lang="en-US" sz="1400" dirty="0" err="1">
                <a:latin typeface="Trebuchet MS" panose="020B0603020202020204" pitchFamily="34" charset="0"/>
              </a:rPr>
              <a:t>menghasilkan</a:t>
            </a:r>
            <a:r>
              <a:rPr lang="en-US" sz="1400" dirty="0">
                <a:latin typeface="Trebuchet MS" panose="020B0603020202020204" pitchFamily="34" charset="0"/>
              </a:rPr>
              <a:t> foreign key mandatory (</a:t>
            </a:r>
            <a:r>
              <a:rPr lang="en-US" sz="1400" dirty="0" err="1">
                <a:latin typeface="Trebuchet MS" panose="020B0603020202020204" pitchFamily="34" charset="0"/>
              </a:rPr>
              <a:t>wajib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diisi</a:t>
            </a:r>
            <a:r>
              <a:rPr lang="en-US" sz="1400" dirty="0">
                <a:latin typeface="Trebuchet MS" panose="020B0603020202020204" pitchFamily="34" charset="0"/>
              </a:rPr>
              <a:t>) </a:t>
            </a:r>
            <a:br>
              <a:rPr lang="en-US" sz="1400" dirty="0">
                <a:latin typeface="Trebuchet MS" panose="020B0603020202020204" pitchFamily="34" charset="0"/>
              </a:rPr>
            </a:br>
            <a:r>
              <a:rPr lang="en-US" sz="1400" dirty="0">
                <a:latin typeface="Trebuchet MS" panose="020B0603020202020204" pitchFamily="34" charset="0"/>
              </a:rPr>
              <a:t>   </a:t>
            </a:r>
            <a:r>
              <a:rPr lang="en-US" sz="1400" dirty="0" err="1">
                <a:latin typeface="Trebuchet MS" panose="020B0603020202020204" pitchFamily="34" charset="0"/>
              </a:rPr>
              <a:t>dan</a:t>
            </a:r>
            <a:r>
              <a:rPr lang="en-US" sz="1400" dirty="0">
                <a:latin typeface="Trebuchet MS" panose="020B0603020202020204" pitchFamily="34" charset="0"/>
              </a:rPr>
              <a:t> foreign key optional (</a:t>
            </a:r>
            <a:r>
              <a:rPr lang="en-US" sz="1400" dirty="0" err="1">
                <a:latin typeface="Trebuchet MS" panose="020B0603020202020204" pitchFamily="34" charset="0"/>
              </a:rPr>
              <a:t>tidak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wajib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diisi</a:t>
            </a:r>
            <a:r>
              <a:rPr lang="en-US" sz="1400" dirty="0">
                <a:latin typeface="Trebuchet MS" panose="020B0603020202020204" pitchFamily="34" charset="0"/>
              </a:rPr>
              <a:t>).</a:t>
            </a:r>
          </a:p>
          <a:p>
            <a:pPr>
              <a:lnSpc>
                <a:spcPct val="120000"/>
              </a:lnSpc>
            </a:pPr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1322388" y="3547597"/>
            <a:ext cx="1636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 b="1">
                <a:latin typeface="Verdana" panose="020B0604030504040204" pitchFamily="34" charset="0"/>
              </a:rPr>
              <a:t>Crow's foot notation</a:t>
            </a:r>
            <a:endParaRPr lang="en-US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6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36494" y="393026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CONTOH ERD PADA NOTASI CHEN</a:t>
            </a:r>
          </a:p>
        </p:txBody>
      </p:sp>
      <p:pic>
        <p:nvPicPr>
          <p:cNvPr id="583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8" y="1464310"/>
            <a:ext cx="6750424" cy="501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348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Vs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99" t="7266" r="1510" b="5263"/>
          <a:stretch/>
        </p:blipFill>
        <p:spPr>
          <a:xfrm>
            <a:off x="476253" y="1658983"/>
            <a:ext cx="6435537" cy="190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417" y="3782287"/>
            <a:ext cx="6446581" cy="2040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51" y="5986157"/>
            <a:ext cx="608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Sekumpulan </a:t>
            </a:r>
            <a:r>
              <a:rPr lang="fi-FI" sz="2400" b="1" dirty="0"/>
              <a:t>tulisan</a:t>
            </a:r>
            <a:r>
              <a:rPr lang="fi-FI" sz="2400" dirty="0"/>
              <a:t> ini </a:t>
            </a:r>
            <a:r>
              <a:rPr lang="fi-FI" sz="2400" b="1" dirty="0">
                <a:solidFill>
                  <a:srgbClr val="FF0000"/>
                </a:solidFill>
              </a:rPr>
              <a:t>data</a:t>
            </a:r>
            <a:r>
              <a:rPr lang="fi-FI" sz="2400" dirty="0"/>
              <a:t> atau </a:t>
            </a:r>
            <a:r>
              <a:rPr lang="fi-FI" sz="2400" b="1" dirty="0">
                <a:solidFill>
                  <a:srgbClr val="FF0000"/>
                </a:solidFill>
              </a:rPr>
              <a:t>informasi</a:t>
            </a:r>
            <a:r>
              <a:rPr lang="fi-FI" sz="2400" dirty="0"/>
              <a:t>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0426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6594" y="37465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ERD DENGAN NOTASI CROW’S FOOT</a:t>
            </a:r>
          </a:p>
        </p:txBody>
      </p:sp>
      <p:sp>
        <p:nvSpPr>
          <p:cNvPr id="59395" name="AutoShape 4"/>
          <p:cNvSpPr>
            <a:spLocks noChangeArrowheads="1"/>
          </p:cNvSpPr>
          <p:nvPr/>
        </p:nvSpPr>
        <p:spPr bwMode="auto">
          <a:xfrm>
            <a:off x="3962400" y="1600200"/>
            <a:ext cx="1371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600" b="1">
                <a:latin typeface="Verdana" panose="020B0604030504040204" pitchFamily="34" charset="0"/>
              </a:rPr>
              <a:t>EMPLOYEE</a:t>
            </a:r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</p:txBody>
      </p:sp>
      <p:grpSp>
        <p:nvGrpSpPr>
          <p:cNvPr id="59396" name="Group 5"/>
          <p:cNvGrpSpPr>
            <a:grpSpLocks/>
          </p:cNvGrpSpPr>
          <p:nvPr/>
        </p:nvGrpSpPr>
        <p:grpSpPr bwMode="auto">
          <a:xfrm>
            <a:off x="4483100" y="2590800"/>
            <a:ext cx="317500" cy="1447800"/>
            <a:chOff x="2400" y="1680"/>
            <a:chExt cx="200" cy="912"/>
          </a:xfrm>
        </p:grpSpPr>
        <p:grpSp>
          <p:nvGrpSpPr>
            <p:cNvPr id="59427" name="Group 6"/>
            <p:cNvGrpSpPr>
              <a:grpSpLocks/>
            </p:cNvGrpSpPr>
            <p:nvPr/>
          </p:nvGrpSpPr>
          <p:grpSpPr bwMode="auto">
            <a:xfrm>
              <a:off x="2496" y="1680"/>
              <a:ext cx="0" cy="912"/>
              <a:chOff x="2928" y="1584"/>
              <a:chExt cx="0" cy="912"/>
            </a:xfrm>
          </p:grpSpPr>
          <p:sp>
            <p:nvSpPr>
              <p:cNvPr id="59430" name="Line 7"/>
              <p:cNvSpPr>
                <a:spLocks noChangeShapeType="1"/>
              </p:cNvSpPr>
              <p:nvPr/>
            </p:nvSpPr>
            <p:spPr bwMode="auto">
              <a:xfrm>
                <a:off x="2928" y="158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9431" name="Line 8"/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59428" name="Line 9"/>
            <p:cNvSpPr>
              <a:spLocks noChangeShapeType="1"/>
            </p:cNvSpPr>
            <p:nvPr/>
          </p:nvSpPr>
          <p:spPr bwMode="auto">
            <a:xfrm flipV="1">
              <a:off x="2400" y="2440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9429" name="Line 10"/>
            <p:cNvSpPr>
              <a:spLocks noChangeShapeType="1"/>
            </p:cNvSpPr>
            <p:nvPr/>
          </p:nvSpPr>
          <p:spPr bwMode="auto">
            <a:xfrm flipH="1" flipV="1">
              <a:off x="2504" y="2448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59397" name="Text Box 11"/>
          <p:cNvSpPr txBox="1">
            <a:spLocks noChangeArrowheads="1"/>
          </p:cNvSpPr>
          <p:nvPr/>
        </p:nvSpPr>
        <p:spPr bwMode="auto">
          <a:xfrm>
            <a:off x="4114800" y="1955802"/>
            <a:ext cx="774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* ID</a:t>
            </a:r>
          </a:p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o NAME</a:t>
            </a:r>
          </a:p>
        </p:txBody>
      </p:sp>
      <p:sp>
        <p:nvSpPr>
          <p:cNvPr id="59398" name="AutoShape 12"/>
          <p:cNvSpPr>
            <a:spLocks noChangeArrowheads="1"/>
          </p:cNvSpPr>
          <p:nvPr/>
        </p:nvSpPr>
        <p:spPr bwMode="auto">
          <a:xfrm>
            <a:off x="3962400" y="4038600"/>
            <a:ext cx="1371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600" b="1">
                <a:latin typeface="Verdana" panose="020B0604030504040204" pitchFamily="34" charset="0"/>
              </a:rPr>
              <a:t>ADDRESS</a:t>
            </a:r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</p:txBody>
      </p:sp>
      <p:sp>
        <p:nvSpPr>
          <p:cNvPr id="59399" name="Text Box 13"/>
          <p:cNvSpPr txBox="1">
            <a:spLocks noChangeArrowheads="1"/>
          </p:cNvSpPr>
          <p:nvPr/>
        </p:nvSpPr>
        <p:spPr bwMode="auto">
          <a:xfrm>
            <a:off x="4114800" y="4419602"/>
            <a:ext cx="6873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* ID</a:t>
            </a:r>
          </a:p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o CITY</a:t>
            </a:r>
          </a:p>
        </p:txBody>
      </p:sp>
      <p:sp>
        <p:nvSpPr>
          <p:cNvPr id="59400" name="Line 14"/>
          <p:cNvSpPr>
            <a:spLocks noChangeShapeType="1"/>
          </p:cNvSpPr>
          <p:nvPr/>
        </p:nvSpPr>
        <p:spPr bwMode="auto">
          <a:xfrm>
            <a:off x="1905000" y="2286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9401" name="AutoShape 15"/>
          <p:cNvSpPr>
            <a:spLocks noChangeArrowheads="1"/>
          </p:cNvSpPr>
          <p:nvPr/>
        </p:nvSpPr>
        <p:spPr bwMode="auto">
          <a:xfrm>
            <a:off x="1473200" y="2895600"/>
            <a:ext cx="838200" cy="838200"/>
          </a:xfrm>
          <a:prstGeom prst="diamond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having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59402" name="Line 16"/>
          <p:cNvSpPr>
            <a:spLocks noChangeShapeType="1"/>
          </p:cNvSpPr>
          <p:nvPr/>
        </p:nvSpPr>
        <p:spPr bwMode="auto">
          <a:xfrm>
            <a:off x="1371600" y="1676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9403" name="Line 17"/>
          <p:cNvSpPr>
            <a:spLocks noChangeShapeType="1"/>
          </p:cNvSpPr>
          <p:nvPr/>
        </p:nvSpPr>
        <p:spPr bwMode="auto">
          <a:xfrm flipH="1">
            <a:off x="2133600" y="1524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9404" name="Line 18"/>
          <p:cNvSpPr>
            <a:spLocks noChangeShapeType="1"/>
          </p:cNvSpPr>
          <p:nvPr/>
        </p:nvSpPr>
        <p:spPr bwMode="auto">
          <a:xfrm flipV="1">
            <a:off x="1295400" y="4495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9405" name="Line 19"/>
          <p:cNvSpPr>
            <a:spLocks noChangeShapeType="1"/>
          </p:cNvSpPr>
          <p:nvPr/>
        </p:nvSpPr>
        <p:spPr bwMode="auto">
          <a:xfrm flipH="1" flipV="1">
            <a:off x="2133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9406" name="Rectangle 20"/>
          <p:cNvSpPr>
            <a:spLocks noChangeArrowheads="1"/>
          </p:cNvSpPr>
          <p:nvPr/>
        </p:nvSpPr>
        <p:spPr bwMode="auto">
          <a:xfrm>
            <a:off x="1371600" y="2057400"/>
            <a:ext cx="10668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400" dirty="0">
                <a:latin typeface="Verdana" panose="020B0604030504040204" pitchFamily="34" charset="0"/>
              </a:rPr>
              <a:t>EMPLOYEE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9407" name="Rectangle 21"/>
          <p:cNvSpPr>
            <a:spLocks noChangeArrowheads="1"/>
          </p:cNvSpPr>
          <p:nvPr/>
        </p:nvSpPr>
        <p:spPr bwMode="auto">
          <a:xfrm>
            <a:off x="1371600" y="4114800"/>
            <a:ext cx="10668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400">
                <a:latin typeface="Verdana" panose="020B0604030504040204" pitchFamily="34" charset="0"/>
              </a:rPr>
              <a:t>ADDRESS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59408" name="Oval 22"/>
          <p:cNvSpPr>
            <a:spLocks noChangeArrowheads="1"/>
          </p:cNvSpPr>
          <p:nvPr/>
        </p:nvSpPr>
        <p:spPr bwMode="auto">
          <a:xfrm>
            <a:off x="838200" y="1371600"/>
            <a:ext cx="838200" cy="3810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 u="sng">
                <a:latin typeface="Verdana" panose="020B0604030504040204" pitchFamily="34" charset="0"/>
              </a:rPr>
              <a:t>ID</a:t>
            </a:r>
            <a:endParaRPr lang="en-US" sz="1200">
              <a:latin typeface="Verdana" panose="020B0604030504040204" pitchFamily="34" charset="0"/>
            </a:endParaRPr>
          </a:p>
        </p:txBody>
      </p:sp>
      <p:sp>
        <p:nvSpPr>
          <p:cNvPr id="59409" name="Oval 23"/>
          <p:cNvSpPr>
            <a:spLocks noChangeArrowheads="1"/>
          </p:cNvSpPr>
          <p:nvPr/>
        </p:nvSpPr>
        <p:spPr bwMode="auto">
          <a:xfrm>
            <a:off x="2057400" y="1219200"/>
            <a:ext cx="838200" cy="3810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NAME</a:t>
            </a:r>
          </a:p>
        </p:txBody>
      </p:sp>
      <p:sp>
        <p:nvSpPr>
          <p:cNvPr id="59410" name="Oval 24"/>
          <p:cNvSpPr>
            <a:spLocks noChangeArrowheads="1"/>
          </p:cNvSpPr>
          <p:nvPr/>
        </p:nvSpPr>
        <p:spPr bwMode="auto">
          <a:xfrm>
            <a:off x="838200" y="4876800"/>
            <a:ext cx="838200" cy="3810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 u="sng">
                <a:latin typeface="Verdana" panose="020B0604030504040204" pitchFamily="34" charset="0"/>
              </a:rPr>
              <a:t>ID</a:t>
            </a:r>
            <a:endParaRPr lang="en-US" sz="1200">
              <a:latin typeface="Verdana" panose="020B0604030504040204" pitchFamily="34" charset="0"/>
            </a:endParaRPr>
          </a:p>
        </p:txBody>
      </p:sp>
      <p:sp>
        <p:nvSpPr>
          <p:cNvPr id="59411" name="Oval 25"/>
          <p:cNvSpPr>
            <a:spLocks noChangeArrowheads="1"/>
          </p:cNvSpPr>
          <p:nvPr/>
        </p:nvSpPr>
        <p:spPr bwMode="auto">
          <a:xfrm>
            <a:off x="2133600" y="4876800"/>
            <a:ext cx="838200" cy="3810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CITY</a:t>
            </a:r>
          </a:p>
        </p:txBody>
      </p:sp>
      <p:grpSp>
        <p:nvGrpSpPr>
          <p:cNvPr id="59412" name="Group 26"/>
          <p:cNvGrpSpPr>
            <a:grpSpLocks/>
          </p:cNvGrpSpPr>
          <p:nvPr/>
        </p:nvGrpSpPr>
        <p:grpSpPr bwMode="auto">
          <a:xfrm>
            <a:off x="6781800" y="4038600"/>
            <a:ext cx="1371600" cy="1295400"/>
            <a:chOff x="4224" y="2592"/>
            <a:chExt cx="864" cy="816"/>
          </a:xfrm>
        </p:grpSpPr>
        <p:sp>
          <p:nvSpPr>
            <p:cNvPr id="59425" name="Rectangle 27"/>
            <p:cNvSpPr>
              <a:spLocks noChangeArrowheads="1"/>
            </p:cNvSpPr>
            <p:nvPr/>
          </p:nvSpPr>
          <p:spPr bwMode="auto">
            <a:xfrm>
              <a:off x="4224" y="2592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CITY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* EMP_ID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59426" name="Rectangle 28"/>
            <p:cNvSpPr>
              <a:spLocks noChangeArrowheads="1"/>
            </p:cNvSpPr>
            <p:nvPr/>
          </p:nvSpPr>
          <p:spPr bwMode="auto">
            <a:xfrm>
              <a:off x="4224" y="2592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ADDRESS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413" name="Group 29"/>
          <p:cNvGrpSpPr>
            <a:grpSpLocks/>
          </p:cNvGrpSpPr>
          <p:nvPr/>
        </p:nvGrpSpPr>
        <p:grpSpPr bwMode="auto">
          <a:xfrm>
            <a:off x="7315200" y="2590800"/>
            <a:ext cx="317500" cy="1447800"/>
            <a:chOff x="2400" y="1680"/>
            <a:chExt cx="200" cy="912"/>
          </a:xfrm>
        </p:grpSpPr>
        <p:grpSp>
          <p:nvGrpSpPr>
            <p:cNvPr id="59420" name="Group 30"/>
            <p:cNvGrpSpPr>
              <a:grpSpLocks/>
            </p:cNvGrpSpPr>
            <p:nvPr/>
          </p:nvGrpSpPr>
          <p:grpSpPr bwMode="auto">
            <a:xfrm>
              <a:off x="2496" y="1680"/>
              <a:ext cx="0" cy="912"/>
              <a:chOff x="2928" y="1584"/>
              <a:chExt cx="0" cy="912"/>
            </a:xfrm>
          </p:grpSpPr>
          <p:sp>
            <p:nvSpPr>
              <p:cNvPr id="59423" name="Line 31"/>
              <p:cNvSpPr>
                <a:spLocks noChangeShapeType="1"/>
              </p:cNvSpPr>
              <p:nvPr/>
            </p:nvSpPr>
            <p:spPr bwMode="auto">
              <a:xfrm>
                <a:off x="2928" y="158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9424" name="Line 32"/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59421" name="Line 33"/>
            <p:cNvSpPr>
              <a:spLocks noChangeShapeType="1"/>
            </p:cNvSpPr>
            <p:nvPr/>
          </p:nvSpPr>
          <p:spPr bwMode="auto">
            <a:xfrm flipV="1">
              <a:off x="2400" y="2440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9422" name="Line 34"/>
            <p:cNvSpPr>
              <a:spLocks noChangeShapeType="1"/>
            </p:cNvSpPr>
            <p:nvPr/>
          </p:nvSpPr>
          <p:spPr bwMode="auto">
            <a:xfrm flipH="1" flipV="1">
              <a:off x="2504" y="2448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59414" name="Group 35"/>
          <p:cNvGrpSpPr>
            <a:grpSpLocks/>
          </p:cNvGrpSpPr>
          <p:nvPr/>
        </p:nvGrpSpPr>
        <p:grpSpPr bwMode="auto">
          <a:xfrm>
            <a:off x="6781800" y="1295400"/>
            <a:ext cx="1371600" cy="1295400"/>
            <a:chOff x="4224" y="960"/>
            <a:chExt cx="864" cy="816"/>
          </a:xfrm>
        </p:grpSpPr>
        <p:sp>
          <p:nvSpPr>
            <p:cNvPr id="59418" name="Rectangle 36"/>
            <p:cNvSpPr>
              <a:spLocks noChangeArrowheads="1"/>
            </p:cNvSpPr>
            <p:nvPr/>
          </p:nvSpPr>
          <p:spPr bwMode="auto">
            <a:xfrm>
              <a:off x="4224" y="960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NAME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59419" name="Rectangle 37"/>
            <p:cNvSpPr>
              <a:spLocks noChangeArrowheads="1"/>
            </p:cNvSpPr>
            <p:nvPr/>
          </p:nvSpPr>
          <p:spPr bwMode="auto">
            <a:xfrm>
              <a:off x="4224" y="960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EMPLOYEE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9415" name="Text Box 38"/>
          <p:cNvSpPr txBox="1">
            <a:spLocks noChangeArrowheads="1"/>
          </p:cNvSpPr>
          <p:nvPr/>
        </p:nvSpPr>
        <p:spPr bwMode="auto">
          <a:xfrm>
            <a:off x="3803848" y="5715002"/>
            <a:ext cx="16728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Notasi Crow’s Foot </a:t>
            </a:r>
          </a:p>
          <a:p>
            <a:pPr algn="ctr"/>
            <a:r>
              <a:rPr lang="en-US" sz="1200">
                <a:latin typeface="Verdana" panose="020B0604030504040204" pitchFamily="34" charset="0"/>
              </a:rPr>
              <a:t>menggunakan </a:t>
            </a:r>
          </a:p>
          <a:p>
            <a:pPr algn="ctr"/>
            <a:r>
              <a:rPr lang="en-US" sz="1200">
                <a:latin typeface="Verdana" panose="020B0604030504040204" pitchFamily="34" charset="0"/>
              </a:rPr>
              <a:t>Oracle Designer</a:t>
            </a:r>
          </a:p>
        </p:txBody>
      </p:sp>
      <p:sp>
        <p:nvSpPr>
          <p:cNvPr id="59416" name="Text Box 39"/>
          <p:cNvSpPr txBox="1">
            <a:spLocks noChangeArrowheads="1"/>
          </p:cNvSpPr>
          <p:nvPr/>
        </p:nvSpPr>
        <p:spPr bwMode="auto">
          <a:xfrm>
            <a:off x="1541465" y="5715000"/>
            <a:ext cx="69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Notasi</a:t>
            </a:r>
          </a:p>
          <a:p>
            <a:pPr algn="ctr"/>
            <a:r>
              <a:rPr lang="en-US" sz="1200">
                <a:latin typeface="Verdana" panose="020B0604030504040204" pitchFamily="34" charset="0"/>
              </a:rPr>
              <a:t>Chen’s</a:t>
            </a:r>
          </a:p>
        </p:txBody>
      </p:sp>
      <p:sp>
        <p:nvSpPr>
          <p:cNvPr id="59417" name="Text Box 40"/>
          <p:cNvSpPr txBox="1">
            <a:spLocks noChangeArrowheads="1"/>
          </p:cNvSpPr>
          <p:nvPr/>
        </p:nvSpPr>
        <p:spPr bwMode="auto">
          <a:xfrm>
            <a:off x="7056438" y="5715000"/>
            <a:ext cx="1001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Table hasil</a:t>
            </a:r>
          </a:p>
        </p:txBody>
      </p:sp>
    </p:spTree>
    <p:extLst>
      <p:ext uri="{BB962C8B-B14F-4D97-AF65-F5344CB8AC3E}">
        <p14:creationId xmlns:p14="http://schemas.microsoft.com/office/powerpoint/2010/main" val="2975465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784412" y="314326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RELASI PADA NOTASI CROW’S FOOT</a:t>
            </a:r>
          </a:p>
        </p:txBody>
      </p:sp>
      <p:sp>
        <p:nvSpPr>
          <p:cNvPr id="60419" name="Line 4"/>
          <p:cNvSpPr>
            <a:spLocks noChangeShapeType="1"/>
          </p:cNvSpPr>
          <p:nvPr/>
        </p:nvSpPr>
        <p:spPr bwMode="auto">
          <a:xfrm flipH="1">
            <a:off x="4244975" y="1981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0" name="Line 5"/>
          <p:cNvSpPr>
            <a:spLocks noChangeShapeType="1"/>
          </p:cNvSpPr>
          <p:nvPr/>
        </p:nvSpPr>
        <p:spPr bwMode="auto">
          <a:xfrm flipH="1">
            <a:off x="3025775" y="1981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1" name="Line 6"/>
          <p:cNvSpPr>
            <a:spLocks noChangeShapeType="1"/>
          </p:cNvSpPr>
          <p:nvPr/>
        </p:nvSpPr>
        <p:spPr bwMode="auto">
          <a:xfrm flipH="1">
            <a:off x="5311775" y="18288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2" name="Line 7"/>
          <p:cNvSpPr>
            <a:spLocks noChangeShapeType="1"/>
          </p:cNvSpPr>
          <p:nvPr/>
        </p:nvSpPr>
        <p:spPr bwMode="auto">
          <a:xfrm flipH="1" flipV="1">
            <a:off x="5311775" y="19812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 flipH="1">
            <a:off x="4244975" y="2971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 flipH="1">
            <a:off x="3025775" y="2971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5" name="Line 10"/>
          <p:cNvSpPr>
            <a:spLocks noChangeShapeType="1"/>
          </p:cNvSpPr>
          <p:nvPr/>
        </p:nvSpPr>
        <p:spPr bwMode="auto">
          <a:xfrm flipH="1">
            <a:off x="5311775" y="28194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6" name="Line 11"/>
          <p:cNvSpPr>
            <a:spLocks noChangeShapeType="1"/>
          </p:cNvSpPr>
          <p:nvPr/>
        </p:nvSpPr>
        <p:spPr bwMode="auto">
          <a:xfrm flipH="1" flipV="1">
            <a:off x="5311775" y="29718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7" name="Text Box 12"/>
          <p:cNvSpPr txBox="1">
            <a:spLocks noChangeArrowheads="1"/>
          </p:cNvSpPr>
          <p:nvPr/>
        </p:nvSpPr>
        <p:spPr bwMode="auto">
          <a:xfrm>
            <a:off x="5768977" y="1676400"/>
            <a:ext cx="3029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400">
                <a:latin typeface="Verdana" panose="020B0604030504040204" pitchFamily="34" charset="0"/>
              </a:rPr>
              <a:t>Satu ke banyak / One to many</a:t>
            </a:r>
          </a:p>
          <a:p>
            <a:r>
              <a:rPr lang="en-US" sz="1400">
                <a:latin typeface="Verdana" panose="020B0604030504040204" pitchFamily="34" charset="0"/>
              </a:rPr>
              <a:t>Foreign Key bersifat mandatory</a:t>
            </a:r>
          </a:p>
        </p:txBody>
      </p:sp>
      <p:grpSp>
        <p:nvGrpSpPr>
          <p:cNvPr id="60428" name="Group 13"/>
          <p:cNvGrpSpPr>
            <a:grpSpLocks/>
          </p:cNvGrpSpPr>
          <p:nvPr/>
        </p:nvGrpSpPr>
        <p:grpSpPr bwMode="auto">
          <a:xfrm>
            <a:off x="6172200" y="4038600"/>
            <a:ext cx="1371600" cy="1295400"/>
            <a:chOff x="4224" y="2592"/>
            <a:chExt cx="864" cy="816"/>
          </a:xfrm>
        </p:grpSpPr>
        <p:sp>
          <p:nvSpPr>
            <p:cNvPr id="60445" name="Rectangle 14"/>
            <p:cNvSpPr>
              <a:spLocks noChangeArrowheads="1"/>
            </p:cNvSpPr>
            <p:nvPr/>
          </p:nvSpPr>
          <p:spPr bwMode="auto">
            <a:xfrm>
              <a:off x="4224" y="2592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NAME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EMP_ID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60446" name="Rectangle 15"/>
            <p:cNvSpPr>
              <a:spLocks noChangeArrowheads="1"/>
            </p:cNvSpPr>
            <p:nvPr/>
          </p:nvSpPr>
          <p:spPr bwMode="auto">
            <a:xfrm>
              <a:off x="4224" y="2592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ADDRESS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60429" name="Line 16"/>
          <p:cNvSpPr>
            <a:spLocks noChangeShapeType="1"/>
          </p:cNvSpPr>
          <p:nvPr/>
        </p:nvSpPr>
        <p:spPr bwMode="auto">
          <a:xfrm rot="-5400000">
            <a:off x="5064125" y="439102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0" name="Line 17"/>
          <p:cNvSpPr>
            <a:spLocks noChangeShapeType="1"/>
          </p:cNvSpPr>
          <p:nvPr/>
        </p:nvSpPr>
        <p:spPr bwMode="auto">
          <a:xfrm rot="-5400000">
            <a:off x="5826125" y="439102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1" name="Line 18"/>
          <p:cNvSpPr>
            <a:spLocks noChangeShapeType="1"/>
          </p:cNvSpPr>
          <p:nvPr/>
        </p:nvSpPr>
        <p:spPr bwMode="auto">
          <a:xfrm rot="16200000" flipV="1">
            <a:off x="5967413" y="4697413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2" name="Line 19"/>
          <p:cNvSpPr>
            <a:spLocks noChangeShapeType="1"/>
          </p:cNvSpPr>
          <p:nvPr/>
        </p:nvSpPr>
        <p:spPr bwMode="auto">
          <a:xfrm rot="-5400000" flipH="1" flipV="1">
            <a:off x="5980113" y="4532313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60433" name="Group 20"/>
          <p:cNvGrpSpPr>
            <a:grpSpLocks/>
          </p:cNvGrpSpPr>
          <p:nvPr/>
        </p:nvGrpSpPr>
        <p:grpSpPr bwMode="auto">
          <a:xfrm>
            <a:off x="3352800" y="4038600"/>
            <a:ext cx="1371600" cy="1295400"/>
            <a:chOff x="4224" y="960"/>
            <a:chExt cx="864" cy="816"/>
          </a:xfrm>
        </p:grpSpPr>
        <p:sp>
          <p:nvSpPr>
            <p:cNvPr id="60443" name="Rectangle 21"/>
            <p:cNvSpPr>
              <a:spLocks noChangeArrowheads="1"/>
            </p:cNvSpPr>
            <p:nvPr/>
          </p:nvSpPr>
          <p:spPr bwMode="auto">
            <a:xfrm>
              <a:off x="4224" y="960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NAME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60444" name="Rectangle 22"/>
            <p:cNvSpPr>
              <a:spLocks noChangeArrowheads="1"/>
            </p:cNvSpPr>
            <p:nvPr/>
          </p:nvSpPr>
          <p:spPr bwMode="auto">
            <a:xfrm>
              <a:off x="4224" y="960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EMPLOYEE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60434" name="Text Box 23"/>
          <p:cNvSpPr txBox="1">
            <a:spLocks noChangeArrowheads="1"/>
          </p:cNvSpPr>
          <p:nvPr/>
        </p:nvSpPr>
        <p:spPr bwMode="auto">
          <a:xfrm>
            <a:off x="5768975" y="2667000"/>
            <a:ext cx="29571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400">
                <a:latin typeface="Verdana" panose="020B0604030504040204" pitchFamily="34" charset="0"/>
              </a:rPr>
              <a:t>Satu ke banyak / One to many</a:t>
            </a:r>
          </a:p>
          <a:p>
            <a:r>
              <a:rPr lang="en-US" sz="1400">
                <a:latin typeface="Verdana" panose="020B0604030504040204" pitchFamily="34" charset="0"/>
              </a:rPr>
              <a:t>Foreign Key bersifat optional</a:t>
            </a:r>
          </a:p>
        </p:txBody>
      </p:sp>
      <p:sp>
        <p:nvSpPr>
          <p:cNvPr id="60435" name="AutoShape 24"/>
          <p:cNvSpPr>
            <a:spLocks noChangeArrowheads="1"/>
          </p:cNvSpPr>
          <p:nvPr/>
        </p:nvSpPr>
        <p:spPr bwMode="auto">
          <a:xfrm>
            <a:off x="1219200" y="1905000"/>
            <a:ext cx="1371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600" b="1">
                <a:latin typeface="Verdana" panose="020B0604030504040204" pitchFamily="34" charset="0"/>
              </a:rPr>
              <a:t>EMPLOYEE</a:t>
            </a:r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</p:txBody>
      </p:sp>
      <p:sp>
        <p:nvSpPr>
          <p:cNvPr id="60436" name="Line 25"/>
          <p:cNvSpPr>
            <a:spLocks noChangeShapeType="1"/>
          </p:cNvSpPr>
          <p:nvPr/>
        </p:nvSpPr>
        <p:spPr bwMode="auto">
          <a:xfrm>
            <a:off x="1892300" y="2895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7" name="Line 26"/>
          <p:cNvSpPr>
            <a:spLocks noChangeShapeType="1"/>
          </p:cNvSpPr>
          <p:nvPr/>
        </p:nvSpPr>
        <p:spPr bwMode="auto">
          <a:xfrm>
            <a:off x="1892300" y="3657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8" name="Line 27"/>
          <p:cNvSpPr>
            <a:spLocks noChangeShapeType="1"/>
          </p:cNvSpPr>
          <p:nvPr/>
        </p:nvSpPr>
        <p:spPr bwMode="auto">
          <a:xfrm flipV="1">
            <a:off x="1739900" y="41021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9" name="Line 28"/>
          <p:cNvSpPr>
            <a:spLocks noChangeShapeType="1"/>
          </p:cNvSpPr>
          <p:nvPr/>
        </p:nvSpPr>
        <p:spPr bwMode="auto">
          <a:xfrm flipH="1" flipV="1">
            <a:off x="1905000" y="41148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40" name="Text Box 29"/>
          <p:cNvSpPr txBox="1">
            <a:spLocks noChangeArrowheads="1"/>
          </p:cNvSpPr>
          <p:nvPr/>
        </p:nvSpPr>
        <p:spPr bwMode="auto">
          <a:xfrm>
            <a:off x="1371600" y="2260602"/>
            <a:ext cx="774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* ID</a:t>
            </a:r>
          </a:p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o NAME</a:t>
            </a:r>
          </a:p>
        </p:txBody>
      </p:sp>
      <p:sp>
        <p:nvSpPr>
          <p:cNvPr id="60441" name="AutoShape 30"/>
          <p:cNvSpPr>
            <a:spLocks noChangeArrowheads="1"/>
          </p:cNvSpPr>
          <p:nvPr/>
        </p:nvSpPr>
        <p:spPr bwMode="auto">
          <a:xfrm>
            <a:off x="1219200" y="4343400"/>
            <a:ext cx="1371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600" b="1">
                <a:latin typeface="Verdana" panose="020B0604030504040204" pitchFamily="34" charset="0"/>
              </a:rPr>
              <a:t>ADDRESS</a:t>
            </a:r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</p:txBody>
      </p:sp>
      <p:sp>
        <p:nvSpPr>
          <p:cNvPr id="60442" name="Text Box 31"/>
          <p:cNvSpPr txBox="1">
            <a:spLocks noChangeArrowheads="1"/>
          </p:cNvSpPr>
          <p:nvPr/>
        </p:nvSpPr>
        <p:spPr bwMode="auto">
          <a:xfrm>
            <a:off x="1371600" y="4724402"/>
            <a:ext cx="6873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* ID</a:t>
            </a:r>
          </a:p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o CITY</a:t>
            </a:r>
          </a:p>
        </p:txBody>
      </p:sp>
    </p:spTree>
    <p:extLst>
      <p:ext uri="{BB962C8B-B14F-4D97-AF65-F5344CB8AC3E}">
        <p14:creationId xmlns:p14="http://schemas.microsoft.com/office/powerpoint/2010/main" val="1961576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Line 106"/>
          <p:cNvSpPr>
            <a:spLocks noChangeShapeType="1"/>
          </p:cNvSpPr>
          <p:nvPr/>
        </p:nvSpPr>
        <p:spPr bwMode="auto">
          <a:xfrm flipV="1">
            <a:off x="6400800" y="2438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0" name="Freeform 102"/>
          <p:cNvSpPr>
            <a:spLocks/>
          </p:cNvSpPr>
          <p:nvPr/>
        </p:nvSpPr>
        <p:spPr bwMode="auto">
          <a:xfrm flipH="1">
            <a:off x="6119813" y="1524000"/>
            <a:ext cx="74612" cy="1219200"/>
          </a:xfrm>
          <a:custGeom>
            <a:avLst/>
            <a:gdLst>
              <a:gd name="T0" fmla="*/ 0 w 1"/>
              <a:gd name="T1" fmla="*/ 2147483646 h 627"/>
              <a:gd name="T2" fmla="*/ 0 w 1"/>
              <a:gd name="T3" fmla="*/ 0 h 627"/>
              <a:gd name="T4" fmla="*/ 0 60000 65536"/>
              <a:gd name="T5" fmla="*/ 0 60000 65536"/>
              <a:gd name="T6" fmla="*/ 0 w 1"/>
              <a:gd name="T7" fmla="*/ 0 h 627"/>
              <a:gd name="T8" fmla="*/ 1 w 1"/>
              <a:gd name="T9" fmla="*/ 627 h 6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627">
                <a:moveTo>
                  <a:pt x="0" y="627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45" name="Freeform 97"/>
          <p:cNvSpPr>
            <a:spLocks/>
          </p:cNvSpPr>
          <p:nvPr/>
        </p:nvSpPr>
        <p:spPr bwMode="auto">
          <a:xfrm>
            <a:off x="5562600" y="2590800"/>
            <a:ext cx="419100" cy="304800"/>
          </a:xfrm>
          <a:custGeom>
            <a:avLst/>
            <a:gdLst>
              <a:gd name="T0" fmla="*/ 0 w 264"/>
              <a:gd name="T1" fmla="*/ 0 h 192"/>
              <a:gd name="T2" fmla="*/ 2147483646 w 264"/>
              <a:gd name="T3" fmla="*/ 2147483646 h 192"/>
              <a:gd name="T4" fmla="*/ 2147483646 w 264"/>
              <a:gd name="T5" fmla="*/ 2147483646 h 192"/>
              <a:gd name="T6" fmla="*/ 0 60000 65536"/>
              <a:gd name="T7" fmla="*/ 0 60000 65536"/>
              <a:gd name="T8" fmla="*/ 0 60000 65536"/>
              <a:gd name="T9" fmla="*/ 0 w 264"/>
              <a:gd name="T10" fmla="*/ 0 h 192"/>
              <a:gd name="T11" fmla="*/ 264 w 26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192">
                <a:moveTo>
                  <a:pt x="0" y="0"/>
                </a:moveTo>
                <a:lnTo>
                  <a:pt x="264" y="80"/>
                </a:lnTo>
                <a:lnTo>
                  <a:pt x="32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42" name="Line 94"/>
          <p:cNvSpPr>
            <a:spLocks noChangeShapeType="1"/>
          </p:cNvSpPr>
          <p:nvPr/>
        </p:nvSpPr>
        <p:spPr bwMode="auto">
          <a:xfrm flipH="1" flipV="1">
            <a:off x="2692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98" name="Freeform 50"/>
          <p:cNvSpPr>
            <a:spLocks/>
          </p:cNvSpPr>
          <p:nvPr/>
        </p:nvSpPr>
        <p:spPr bwMode="auto">
          <a:xfrm flipH="1">
            <a:off x="1076325" y="4024313"/>
            <a:ext cx="2819400" cy="1524000"/>
          </a:xfrm>
          <a:custGeom>
            <a:avLst/>
            <a:gdLst>
              <a:gd name="T0" fmla="*/ 2147483646 w 1872"/>
              <a:gd name="T1" fmla="*/ 0 h 960"/>
              <a:gd name="T2" fmla="*/ 2147483646 w 1872"/>
              <a:gd name="T3" fmla="*/ 2147483646 h 960"/>
              <a:gd name="T4" fmla="*/ 0 w 1872"/>
              <a:gd name="T5" fmla="*/ 2147483646 h 960"/>
              <a:gd name="T6" fmla="*/ 0 60000 65536"/>
              <a:gd name="T7" fmla="*/ 0 60000 65536"/>
              <a:gd name="T8" fmla="*/ 0 60000 65536"/>
              <a:gd name="T9" fmla="*/ 0 w 1872"/>
              <a:gd name="T10" fmla="*/ 0 h 960"/>
              <a:gd name="T11" fmla="*/ 1872 w 187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960">
                <a:moveTo>
                  <a:pt x="1872" y="0"/>
                </a:moveTo>
                <a:lnTo>
                  <a:pt x="1872" y="960"/>
                </a:lnTo>
                <a:lnTo>
                  <a:pt x="0" y="9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95" name="Freeform 47"/>
          <p:cNvSpPr>
            <a:spLocks/>
          </p:cNvSpPr>
          <p:nvPr/>
        </p:nvSpPr>
        <p:spPr bwMode="auto">
          <a:xfrm>
            <a:off x="4873627" y="4038600"/>
            <a:ext cx="3027363" cy="1524000"/>
          </a:xfrm>
          <a:custGeom>
            <a:avLst/>
            <a:gdLst>
              <a:gd name="T0" fmla="*/ 2147483646 w 1872"/>
              <a:gd name="T1" fmla="*/ 0 h 960"/>
              <a:gd name="T2" fmla="*/ 2147483646 w 1872"/>
              <a:gd name="T3" fmla="*/ 2147483646 h 960"/>
              <a:gd name="T4" fmla="*/ 0 w 1872"/>
              <a:gd name="T5" fmla="*/ 2147483646 h 960"/>
              <a:gd name="T6" fmla="*/ 0 60000 65536"/>
              <a:gd name="T7" fmla="*/ 0 60000 65536"/>
              <a:gd name="T8" fmla="*/ 0 60000 65536"/>
              <a:gd name="T9" fmla="*/ 0 w 1872"/>
              <a:gd name="T10" fmla="*/ 0 h 960"/>
              <a:gd name="T11" fmla="*/ 1872 w 187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960">
                <a:moveTo>
                  <a:pt x="1872" y="0"/>
                </a:moveTo>
                <a:lnTo>
                  <a:pt x="1872" y="960"/>
                </a:lnTo>
                <a:lnTo>
                  <a:pt x="0" y="9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571625" y="3870325"/>
            <a:ext cx="594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5867402" y="2209800"/>
            <a:ext cx="695325" cy="349250"/>
          </a:xfrm>
          <a:custGeom>
            <a:avLst/>
            <a:gdLst>
              <a:gd name="T0" fmla="*/ 0 w 1095"/>
              <a:gd name="T1" fmla="*/ 2147483646 h 549"/>
              <a:gd name="T2" fmla="*/ 2147483646 w 1095"/>
              <a:gd name="T3" fmla="*/ 2147483646 h 549"/>
              <a:gd name="T4" fmla="*/ 2147483646 w 1095"/>
              <a:gd name="T5" fmla="*/ 0 h 549"/>
              <a:gd name="T6" fmla="*/ 0 60000 65536"/>
              <a:gd name="T7" fmla="*/ 0 60000 65536"/>
              <a:gd name="T8" fmla="*/ 0 60000 65536"/>
              <a:gd name="T9" fmla="*/ 0 w 1095"/>
              <a:gd name="T10" fmla="*/ 0 h 549"/>
              <a:gd name="T11" fmla="*/ 1095 w 1095"/>
              <a:gd name="T12" fmla="*/ 549 h 5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5" h="549">
                <a:moveTo>
                  <a:pt x="0" y="39"/>
                </a:moveTo>
                <a:lnTo>
                  <a:pt x="555" y="549"/>
                </a:lnTo>
                <a:lnTo>
                  <a:pt x="1095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4343400" y="2743202"/>
            <a:ext cx="3429000" cy="995363"/>
          </a:xfrm>
          <a:custGeom>
            <a:avLst/>
            <a:gdLst>
              <a:gd name="T0" fmla="*/ 0 w 2262"/>
              <a:gd name="T1" fmla="*/ 2147483646 h 723"/>
              <a:gd name="T2" fmla="*/ 0 w 2262"/>
              <a:gd name="T3" fmla="*/ 0 h 723"/>
              <a:gd name="T4" fmla="*/ 2147483646 w 2262"/>
              <a:gd name="T5" fmla="*/ 0 h 723"/>
              <a:gd name="T6" fmla="*/ 2147483646 w 2262"/>
              <a:gd name="T7" fmla="*/ 2147483646 h 723"/>
              <a:gd name="T8" fmla="*/ 0 60000 65536"/>
              <a:gd name="T9" fmla="*/ 0 60000 65536"/>
              <a:gd name="T10" fmla="*/ 0 60000 65536"/>
              <a:gd name="T11" fmla="*/ 0 60000 65536"/>
              <a:gd name="T12" fmla="*/ 0 w 2262"/>
              <a:gd name="T13" fmla="*/ 0 h 723"/>
              <a:gd name="T14" fmla="*/ 2262 w 2262"/>
              <a:gd name="T15" fmla="*/ 723 h 7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2" h="723">
                <a:moveTo>
                  <a:pt x="0" y="723"/>
                </a:moveTo>
                <a:lnTo>
                  <a:pt x="0" y="0"/>
                </a:lnTo>
                <a:lnTo>
                  <a:pt x="2262" y="0"/>
                </a:lnTo>
                <a:lnTo>
                  <a:pt x="2262" y="71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410075" y="5676902"/>
            <a:ext cx="0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5848352" y="3514725"/>
            <a:ext cx="695325" cy="361950"/>
          </a:xfrm>
          <a:custGeom>
            <a:avLst/>
            <a:gdLst>
              <a:gd name="T0" fmla="*/ 0 w 1095"/>
              <a:gd name="T1" fmla="*/ 0 h 570"/>
              <a:gd name="T2" fmla="*/ 2147483646 w 1095"/>
              <a:gd name="T3" fmla="*/ 2147483646 h 570"/>
              <a:gd name="T4" fmla="*/ 2147483646 w 1095"/>
              <a:gd name="T5" fmla="*/ 2147483646 h 570"/>
              <a:gd name="T6" fmla="*/ 0 60000 65536"/>
              <a:gd name="T7" fmla="*/ 0 60000 65536"/>
              <a:gd name="T8" fmla="*/ 0 60000 65536"/>
              <a:gd name="T9" fmla="*/ 0 w 1095"/>
              <a:gd name="T10" fmla="*/ 0 h 570"/>
              <a:gd name="T11" fmla="*/ 1095 w 1095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5" h="570">
                <a:moveTo>
                  <a:pt x="0" y="0"/>
                </a:moveTo>
                <a:lnTo>
                  <a:pt x="555" y="570"/>
                </a:lnTo>
                <a:lnTo>
                  <a:pt x="1095" y="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9" name="Freeform 11"/>
          <p:cNvSpPr>
            <a:spLocks/>
          </p:cNvSpPr>
          <p:nvPr/>
        </p:nvSpPr>
        <p:spPr bwMode="auto">
          <a:xfrm>
            <a:off x="2362202" y="3400425"/>
            <a:ext cx="695325" cy="361950"/>
          </a:xfrm>
          <a:custGeom>
            <a:avLst/>
            <a:gdLst>
              <a:gd name="T0" fmla="*/ 0 w 1095"/>
              <a:gd name="T1" fmla="*/ 0 h 570"/>
              <a:gd name="T2" fmla="*/ 2147483646 w 1095"/>
              <a:gd name="T3" fmla="*/ 2147483646 h 570"/>
              <a:gd name="T4" fmla="*/ 2147483646 w 1095"/>
              <a:gd name="T5" fmla="*/ 2147483646 h 570"/>
              <a:gd name="T6" fmla="*/ 0 60000 65536"/>
              <a:gd name="T7" fmla="*/ 0 60000 65536"/>
              <a:gd name="T8" fmla="*/ 0 60000 65536"/>
              <a:gd name="T9" fmla="*/ 0 w 1095"/>
              <a:gd name="T10" fmla="*/ 0 h 570"/>
              <a:gd name="T11" fmla="*/ 1095 w 1095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5" h="570">
                <a:moveTo>
                  <a:pt x="0" y="0"/>
                </a:moveTo>
                <a:lnTo>
                  <a:pt x="555" y="570"/>
                </a:lnTo>
                <a:lnTo>
                  <a:pt x="1095" y="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60" name="Freeform 12"/>
          <p:cNvSpPr>
            <a:spLocks/>
          </p:cNvSpPr>
          <p:nvPr/>
        </p:nvSpPr>
        <p:spPr bwMode="auto">
          <a:xfrm>
            <a:off x="6010277" y="5057775"/>
            <a:ext cx="695325" cy="361950"/>
          </a:xfrm>
          <a:custGeom>
            <a:avLst/>
            <a:gdLst>
              <a:gd name="T0" fmla="*/ 0 w 1095"/>
              <a:gd name="T1" fmla="*/ 0 h 570"/>
              <a:gd name="T2" fmla="*/ 2147483646 w 1095"/>
              <a:gd name="T3" fmla="*/ 2147483646 h 570"/>
              <a:gd name="T4" fmla="*/ 2147483646 w 1095"/>
              <a:gd name="T5" fmla="*/ 2147483646 h 570"/>
              <a:gd name="T6" fmla="*/ 0 60000 65536"/>
              <a:gd name="T7" fmla="*/ 0 60000 65536"/>
              <a:gd name="T8" fmla="*/ 0 60000 65536"/>
              <a:gd name="T9" fmla="*/ 0 w 1095"/>
              <a:gd name="T10" fmla="*/ 0 h 570"/>
              <a:gd name="T11" fmla="*/ 1095 w 1095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5" h="570">
                <a:moveTo>
                  <a:pt x="0" y="0"/>
                </a:moveTo>
                <a:lnTo>
                  <a:pt x="555" y="570"/>
                </a:lnTo>
                <a:lnTo>
                  <a:pt x="1095" y="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61" name="Freeform 13"/>
          <p:cNvSpPr>
            <a:spLocks/>
          </p:cNvSpPr>
          <p:nvPr/>
        </p:nvSpPr>
        <p:spPr bwMode="auto">
          <a:xfrm>
            <a:off x="2105027" y="5086350"/>
            <a:ext cx="695325" cy="361950"/>
          </a:xfrm>
          <a:custGeom>
            <a:avLst/>
            <a:gdLst>
              <a:gd name="T0" fmla="*/ 0 w 1095"/>
              <a:gd name="T1" fmla="*/ 0 h 570"/>
              <a:gd name="T2" fmla="*/ 2147483646 w 1095"/>
              <a:gd name="T3" fmla="*/ 2147483646 h 570"/>
              <a:gd name="T4" fmla="*/ 2147483646 w 1095"/>
              <a:gd name="T5" fmla="*/ 2147483646 h 570"/>
              <a:gd name="T6" fmla="*/ 0 60000 65536"/>
              <a:gd name="T7" fmla="*/ 0 60000 65536"/>
              <a:gd name="T8" fmla="*/ 0 60000 65536"/>
              <a:gd name="T9" fmla="*/ 0 w 1095"/>
              <a:gd name="T10" fmla="*/ 0 h 570"/>
              <a:gd name="T11" fmla="*/ 1095 w 1095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5" h="570">
                <a:moveTo>
                  <a:pt x="0" y="0"/>
                </a:moveTo>
                <a:lnTo>
                  <a:pt x="555" y="570"/>
                </a:lnTo>
                <a:lnTo>
                  <a:pt x="1095" y="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609600" y="3752850"/>
            <a:ext cx="100965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Mahasiswa</a:t>
            </a:r>
            <a:endParaRPr lang="en-US" altLang="en-US" sz="1800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3857625" y="3733800"/>
            <a:ext cx="1009650" cy="32385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Matakuliah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7381875" y="3733800"/>
            <a:ext cx="100965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Dosen</a:t>
            </a:r>
            <a:endParaRPr lang="en-US" altLang="en-US" sz="1800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3895725" y="5381625"/>
            <a:ext cx="100965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Prodi</a:t>
            </a:r>
            <a:endParaRPr lang="en-US" altLang="en-US" sz="1800"/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752477" y="3114677"/>
            <a:ext cx="676275" cy="2381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nim</a:t>
            </a:r>
            <a:endParaRPr lang="en-US" altLang="en-US" sz="3600"/>
          </a:p>
        </p:txBody>
      </p:sp>
      <p:sp>
        <p:nvSpPr>
          <p:cNvPr id="2068" name="Oval 20"/>
          <p:cNvSpPr>
            <a:spLocks noChangeArrowheads="1"/>
          </p:cNvSpPr>
          <p:nvPr/>
        </p:nvSpPr>
        <p:spPr bwMode="auto">
          <a:xfrm>
            <a:off x="3933827" y="4362450"/>
            <a:ext cx="790575" cy="2857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kode_mk</a:t>
            </a:r>
            <a:endParaRPr lang="en-US" altLang="en-US" sz="3600"/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4076702" y="6010277"/>
            <a:ext cx="676275" cy="2381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kd_prod</a:t>
            </a:r>
            <a:endParaRPr lang="en-US" altLang="en-US" sz="3600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1085850" y="3352802"/>
            <a:ext cx="0" cy="390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72" name="Freeform 24"/>
          <p:cNvSpPr>
            <a:spLocks/>
          </p:cNvSpPr>
          <p:nvPr/>
        </p:nvSpPr>
        <p:spPr bwMode="auto">
          <a:xfrm>
            <a:off x="8001002" y="3362325"/>
            <a:ext cx="200025" cy="381000"/>
          </a:xfrm>
          <a:custGeom>
            <a:avLst/>
            <a:gdLst>
              <a:gd name="T0" fmla="*/ 2147483646 w 126"/>
              <a:gd name="T1" fmla="*/ 0 h 240"/>
              <a:gd name="T2" fmla="*/ 0 w 126"/>
              <a:gd name="T3" fmla="*/ 2147483646 h 240"/>
              <a:gd name="T4" fmla="*/ 0 60000 65536"/>
              <a:gd name="T5" fmla="*/ 0 60000 65536"/>
              <a:gd name="T6" fmla="*/ 0 w 126"/>
              <a:gd name="T7" fmla="*/ 0 h 240"/>
              <a:gd name="T8" fmla="*/ 126 w 126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" h="240">
                <a:moveTo>
                  <a:pt x="126" y="0"/>
                </a:moveTo>
                <a:lnTo>
                  <a:pt x="0" y="2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73" name="AutoShape 25"/>
          <p:cNvSpPr>
            <a:spLocks noChangeArrowheads="1"/>
          </p:cNvSpPr>
          <p:nvPr/>
        </p:nvSpPr>
        <p:spPr bwMode="auto">
          <a:xfrm>
            <a:off x="2209800" y="3619500"/>
            <a:ext cx="914400" cy="51435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64008" rIns="0" bIns="0"/>
          <a:lstStyle/>
          <a:p>
            <a:pPr algn="ctr" eaLnBrk="1" hangingPunct="1">
              <a:defRPr/>
            </a:pPr>
            <a:r>
              <a:rPr lang="en-US" sz="1100" dirty="0" err="1">
                <a:latin typeface="+mj-lt"/>
              </a:rPr>
              <a:t>Belajar</a:t>
            </a:r>
            <a:endParaRPr lang="en-US" sz="1100" dirty="0">
              <a:latin typeface="+mj-lt"/>
            </a:endParaRPr>
          </a:p>
        </p:txBody>
      </p:sp>
      <p:sp>
        <p:nvSpPr>
          <p:cNvPr id="2074" name="AutoShape 26"/>
          <p:cNvSpPr>
            <a:spLocks noChangeArrowheads="1"/>
          </p:cNvSpPr>
          <p:nvPr/>
        </p:nvSpPr>
        <p:spPr bwMode="auto">
          <a:xfrm>
            <a:off x="5486400" y="3543300"/>
            <a:ext cx="1295400" cy="6477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64008" rIns="0" bIns="0"/>
          <a:lstStyle/>
          <a:p>
            <a:pPr algn="ctr" eaLnBrk="1" hangingPunct="1">
              <a:defRPr/>
            </a:pPr>
            <a:r>
              <a:rPr lang="en-US" sz="1000" dirty="0" err="1">
                <a:latin typeface="+mj-lt"/>
              </a:rPr>
              <a:t>Pengampu</a:t>
            </a:r>
            <a:endParaRPr lang="en-US" sz="1000" dirty="0">
              <a:latin typeface="+mj-lt"/>
            </a:endParaRPr>
          </a:p>
        </p:txBody>
      </p:sp>
      <p:sp>
        <p:nvSpPr>
          <p:cNvPr id="2075" name="AutoShape 27"/>
          <p:cNvSpPr>
            <a:spLocks noChangeArrowheads="1"/>
          </p:cNvSpPr>
          <p:nvPr/>
        </p:nvSpPr>
        <p:spPr bwMode="auto">
          <a:xfrm>
            <a:off x="1981200" y="5276850"/>
            <a:ext cx="1066800" cy="51435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64008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meminati</a:t>
            </a:r>
            <a:endParaRPr lang="en-US" altLang="en-US" sz="3600"/>
          </a:p>
        </p:txBody>
      </p:sp>
      <p:sp>
        <p:nvSpPr>
          <p:cNvPr id="2076" name="AutoShape 28"/>
          <p:cNvSpPr>
            <a:spLocks noChangeArrowheads="1"/>
          </p:cNvSpPr>
          <p:nvPr/>
        </p:nvSpPr>
        <p:spPr bwMode="auto">
          <a:xfrm>
            <a:off x="5715000" y="5291138"/>
            <a:ext cx="1295400" cy="51435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64008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mengepalai</a:t>
            </a:r>
            <a:endParaRPr lang="en-US" altLang="en-US" sz="3600"/>
          </a:p>
        </p:txBody>
      </p:sp>
      <p:sp>
        <p:nvSpPr>
          <p:cNvPr id="2077" name="Oval 29"/>
          <p:cNvSpPr>
            <a:spLocks noChangeArrowheads="1"/>
          </p:cNvSpPr>
          <p:nvPr/>
        </p:nvSpPr>
        <p:spPr bwMode="auto">
          <a:xfrm>
            <a:off x="1895475" y="4857752"/>
            <a:ext cx="5524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nim</a:t>
            </a:r>
            <a:endParaRPr lang="en-US" altLang="en-US" sz="3600"/>
          </a:p>
        </p:txBody>
      </p:sp>
      <p:sp>
        <p:nvSpPr>
          <p:cNvPr id="2078" name="Oval 30"/>
          <p:cNvSpPr>
            <a:spLocks noChangeArrowheads="1"/>
          </p:cNvSpPr>
          <p:nvPr/>
        </p:nvSpPr>
        <p:spPr bwMode="auto">
          <a:xfrm>
            <a:off x="2533650" y="4848227"/>
            <a:ext cx="6667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kd_prod</a:t>
            </a:r>
            <a:endParaRPr lang="en-US" altLang="en-US" sz="3600"/>
          </a:p>
        </p:txBody>
      </p:sp>
      <p:sp>
        <p:nvSpPr>
          <p:cNvPr id="2079" name="Oval 31"/>
          <p:cNvSpPr>
            <a:spLocks noChangeArrowheads="1"/>
          </p:cNvSpPr>
          <p:nvPr/>
        </p:nvSpPr>
        <p:spPr bwMode="auto">
          <a:xfrm>
            <a:off x="5562600" y="4829177"/>
            <a:ext cx="7810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kd_prod</a:t>
            </a:r>
            <a:endParaRPr lang="en-US" altLang="en-US" sz="3600"/>
          </a:p>
        </p:txBody>
      </p:sp>
      <p:sp>
        <p:nvSpPr>
          <p:cNvPr id="2080" name="Oval 32"/>
          <p:cNvSpPr>
            <a:spLocks noChangeArrowheads="1"/>
          </p:cNvSpPr>
          <p:nvPr/>
        </p:nvSpPr>
        <p:spPr bwMode="auto">
          <a:xfrm>
            <a:off x="6429375" y="4819652"/>
            <a:ext cx="5143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nid</a:t>
            </a:r>
            <a:endParaRPr lang="en-US" altLang="en-US" sz="3600"/>
          </a:p>
        </p:txBody>
      </p:sp>
      <p:sp>
        <p:nvSpPr>
          <p:cNvPr id="2081" name="Oval 33"/>
          <p:cNvSpPr>
            <a:spLocks noChangeArrowheads="1"/>
          </p:cNvSpPr>
          <p:nvPr/>
        </p:nvSpPr>
        <p:spPr bwMode="auto">
          <a:xfrm>
            <a:off x="2124075" y="3171827"/>
            <a:ext cx="5524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nim</a:t>
            </a:r>
            <a:endParaRPr lang="en-US" altLang="en-US" sz="3600"/>
          </a:p>
        </p:txBody>
      </p:sp>
      <p:sp>
        <p:nvSpPr>
          <p:cNvPr id="2082" name="Oval 34"/>
          <p:cNvSpPr>
            <a:spLocks noChangeArrowheads="1"/>
          </p:cNvSpPr>
          <p:nvPr/>
        </p:nvSpPr>
        <p:spPr bwMode="auto">
          <a:xfrm>
            <a:off x="2762250" y="3162302"/>
            <a:ext cx="8191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kode_mk</a:t>
            </a:r>
            <a:endParaRPr lang="en-US" altLang="en-US" sz="3600"/>
          </a:p>
        </p:txBody>
      </p:sp>
      <p:sp>
        <p:nvSpPr>
          <p:cNvPr id="2083" name="Oval 35"/>
          <p:cNvSpPr>
            <a:spLocks noChangeArrowheads="1"/>
          </p:cNvSpPr>
          <p:nvPr/>
        </p:nvSpPr>
        <p:spPr bwMode="auto">
          <a:xfrm>
            <a:off x="5410200" y="3286127"/>
            <a:ext cx="76200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kode_mk</a:t>
            </a:r>
            <a:endParaRPr lang="en-US" altLang="en-US" sz="3600"/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6276977" y="3276602"/>
            <a:ext cx="523875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nid</a:t>
            </a:r>
            <a:endParaRPr lang="en-US" altLang="en-US" sz="3600"/>
          </a:p>
        </p:txBody>
      </p:sp>
      <p:sp>
        <p:nvSpPr>
          <p:cNvPr id="2087" name="AutoShape 39"/>
          <p:cNvSpPr>
            <a:spLocks noChangeArrowheads="1"/>
          </p:cNvSpPr>
          <p:nvPr/>
        </p:nvSpPr>
        <p:spPr bwMode="auto">
          <a:xfrm>
            <a:off x="5715002" y="2486025"/>
            <a:ext cx="962025" cy="51435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64008" rIns="0" bIns="0"/>
          <a:lstStyle/>
          <a:p>
            <a:pPr algn="ctr" eaLnBrk="1" hangingPunct="1">
              <a:defRPr/>
            </a:pPr>
            <a:r>
              <a:rPr lang="en-US" sz="1200" dirty="0" err="1">
                <a:latin typeface="+mj-lt"/>
              </a:rPr>
              <a:t>Jadwal</a:t>
            </a:r>
            <a:endParaRPr lang="en-US" sz="1200" dirty="0">
              <a:latin typeface="+mj-lt"/>
            </a:endParaRPr>
          </a:p>
        </p:txBody>
      </p:sp>
      <p:sp>
        <p:nvSpPr>
          <p:cNvPr id="2088" name="Line 40"/>
          <p:cNvSpPr>
            <a:spLocks noChangeShapeType="1"/>
          </p:cNvSpPr>
          <p:nvPr/>
        </p:nvSpPr>
        <p:spPr bwMode="auto">
          <a:xfrm>
            <a:off x="4333875" y="4048127"/>
            <a:ext cx="0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5410200" y="2057402"/>
            <a:ext cx="6667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u="sng">
                <a:latin typeface="Arial Narrow" panose="020B0606020202030204" pitchFamily="34" charset="0"/>
              </a:rPr>
              <a:t>kode_mk</a:t>
            </a:r>
            <a:endParaRPr lang="en-US" altLang="en-US" sz="2400"/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6248400" y="2057402"/>
            <a:ext cx="76200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u="sng">
                <a:latin typeface="Arial Narrow" panose="020B0606020202030204" pitchFamily="34" charset="0"/>
              </a:rPr>
              <a:t>kd_ruang</a:t>
            </a:r>
            <a:endParaRPr lang="en-US" altLang="en-US"/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7019925" y="36099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1</a:t>
            </a: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4962525" y="36099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3514725" y="36099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1685925" y="36099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096" name="Text Box 48"/>
          <p:cNvSpPr txBox="1">
            <a:spLocks noChangeArrowheads="1"/>
          </p:cNvSpPr>
          <p:nvPr/>
        </p:nvSpPr>
        <p:spPr bwMode="auto">
          <a:xfrm>
            <a:off x="7629525" y="40671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1</a:t>
            </a:r>
          </a:p>
        </p:txBody>
      </p: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4962525" y="52863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1</a:t>
            </a:r>
          </a:p>
        </p:txBody>
      </p:sp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1076325" y="41433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3514725" y="52863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1</a:t>
            </a: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4352925" y="34575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102" name="Text Box 54"/>
          <p:cNvSpPr txBox="1">
            <a:spLocks noChangeArrowheads="1"/>
          </p:cNvSpPr>
          <p:nvPr/>
        </p:nvSpPr>
        <p:spPr bwMode="auto">
          <a:xfrm>
            <a:off x="5943600" y="15240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141" name="Oval 93"/>
          <p:cNvSpPr>
            <a:spLocks noChangeArrowheads="1"/>
          </p:cNvSpPr>
          <p:nvPr/>
        </p:nvSpPr>
        <p:spPr bwMode="auto">
          <a:xfrm>
            <a:off x="2419350" y="4267202"/>
            <a:ext cx="5524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Nilai</a:t>
            </a:r>
            <a:endParaRPr lang="en-US" altLang="en-US" sz="1200"/>
          </a:p>
        </p:txBody>
      </p:sp>
      <p:sp>
        <p:nvSpPr>
          <p:cNvPr id="2143" name="Oval 95"/>
          <p:cNvSpPr>
            <a:spLocks noChangeArrowheads="1"/>
          </p:cNvSpPr>
          <p:nvPr/>
        </p:nvSpPr>
        <p:spPr bwMode="auto">
          <a:xfrm>
            <a:off x="5105400" y="2428877"/>
            <a:ext cx="5524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hari</a:t>
            </a:r>
            <a:endParaRPr lang="en-US" altLang="en-US" sz="1200"/>
          </a:p>
        </p:txBody>
      </p:sp>
      <p:sp>
        <p:nvSpPr>
          <p:cNvPr id="2144" name="Oval 96"/>
          <p:cNvSpPr>
            <a:spLocks noChangeArrowheads="1"/>
          </p:cNvSpPr>
          <p:nvPr/>
        </p:nvSpPr>
        <p:spPr bwMode="auto">
          <a:xfrm>
            <a:off x="5181600" y="2819402"/>
            <a:ext cx="5524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jam</a:t>
            </a:r>
            <a:endParaRPr lang="en-US" altLang="en-US" sz="1200"/>
          </a:p>
        </p:txBody>
      </p:sp>
      <p:sp>
        <p:nvSpPr>
          <p:cNvPr id="12342" name="Rectangle 98"/>
          <p:cNvSpPr>
            <a:spLocks noChangeArrowheads="1"/>
          </p:cNvSpPr>
          <p:nvPr/>
        </p:nvSpPr>
        <p:spPr bwMode="auto">
          <a:xfrm>
            <a:off x="152400" y="990602"/>
            <a:ext cx="502920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1885950" algn="l"/>
              </a:tabLst>
              <a:defRPr/>
            </a:pPr>
            <a:r>
              <a:rPr lang="en-US" sz="1400" b="1" dirty="0">
                <a:latin typeface="+mj-lt"/>
              </a:rPr>
              <a:t>KAMUS DATA : Database AKADEMIK</a:t>
            </a:r>
          </a:p>
          <a:p>
            <a:pPr>
              <a:tabLst>
                <a:tab pos="1885950" algn="l"/>
              </a:tabLst>
              <a:defRPr/>
            </a:pPr>
            <a:r>
              <a:rPr lang="en-US" sz="1200" dirty="0" err="1">
                <a:latin typeface="+mj-lt"/>
              </a:rPr>
              <a:t>Entitas</a:t>
            </a:r>
            <a:r>
              <a:rPr lang="en-US" sz="1200" dirty="0">
                <a:latin typeface="+mj-lt"/>
              </a:rPr>
              <a:t> / </a:t>
            </a:r>
            <a:r>
              <a:rPr lang="en-US" sz="1200" dirty="0" err="1">
                <a:latin typeface="+mj-lt"/>
              </a:rPr>
              <a:t>Tabel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Mahasiswa</a:t>
            </a:r>
            <a:r>
              <a:rPr lang="en-US" sz="1200" dirty="0">
                <a:latin typeface="+mj-lt"/>
              </a:rPr>
              <a:t> 	= { </a:t>
            </a:r>
            <a:r>
              <a:rPr lang="en-US" sz="1200" b="1" dirty="0" err="1">
                <a:latin typeface="+mj-lt"/>
              </a:rPr>
              <a:t>nim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nama_mhs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jk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tgl_lahir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kota</a:t>
            </a:r>
            <a:r>
              <a:rPr lang="en-US" sz="1200" dirty="0">
                <a:latin typeface="+mj-lt"/>
              </a:rPr>
              <a:t> }</a:t>
            </a:r>
          </a:p>
          <a:p>
            <a:pPr>
              <a:tabLst>
                <a:tab pos="1885950" algn="l"/>
              </a:tabLst>
              <a:defRPr/>
            </a:pPr>
            <a:r>
              <a:rPr lang="en-US" sz="1200" dirty="0" err="1">
                <a:latin typeface="+mj-lt"/>
              </a:rPr>
              <a:t>Entitas</a:t>
            </a:r>
            <a:r>
              <a:rPr lang="en-US" sz="1200" dirty="0">
                <a:latin typeface="+mj-lt"/>
              </a:rPr>
              <a:t> / </a:t>
            </a:r>
            <a:r>
              <a:rPr lang="en-US" sz="1200" dirty="0" err="1">
                <a:latin typeface="+mj-lt"/>
              </a:rPr>
              <a:t>Tabel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Matakuliah</a:t>
            </a:r>
            <a:r>
              <a:rPr lang="en-US" sz="1200" dirty="0">
                <a:latin typeface="+mj-lt"/>
              </a:rPr>
              <a:t> 	= { </a:t>
            </a:r>
            <a:r>
              <a:rPr lang="en-US" sz="1200" b="1" dirty="0" err="1">
                <a:latin typeface="+mj-lt"/>
              </a:rPr>
              <a:t>kode_mk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nama_mk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sks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smt</a:t>
            </a:r>
            <a:r>
              <a:rPr lang="en-US" sz="1200" dirty="0">
                <a:latin typeface="+mj-lt"/>
              </a:rPr>
              <a:t> }</a:t>
            </a:r>
          </a:p>
          <a:p>
            <a:pPr>
              <a:tabLst>
                <a:tab pos="1885950" algn="l"/>
              </a:tabLst>
              <a:defRPr/>
            </a:pPr>
            <a:r>
              <a:rPr lang="en-US" sz="1200" dirty="0" err="1">
                <a:latin typeface="+mj-lt"/>
              </a:rPr>
              <a:t>Entitas</a:t>
            </a:r>
            <a:r>
              <a:rPr lang="en-US" sz="1200" dirty="0">
                <a:latin typeface="+mj-lt"/>
              </a:rPr>
              <a:t> / </a:t>
            </a:r>
            <a:r>
              <a:rPr lang="en-US" sz="1200" dirty="0" err="1">
                <a:latin typeface="+mj-lt"/>
              </a:rPr>
              <a:t>Tabel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Dosen</a:t>
            </a:r>
            <a:r>
              <a:rPr lang="en-US" sz="1200" dirty="0">
                <a:latin typeface="+mj-lt"/>
              </a:rPr>
              <a:t> 	= { </a:t>
            </a:r>
            <a:r>
              <a:rPr lang="en-US" sz="1200" b="1" dirty="0" err="1">
                <a:latin typeface="+mj-lt"/>
              </a:rPr>
              <a:t>nid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nama_dos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pend_dos</a:t>
            </a:r>
            <a:r>
              <a:rPr lang="en-US" sz="1200" dirty="0">
                <a:latin typeface="+mj-lt"/>
              </a:rPr>
              <a:t>, status }</a:t>
            </a:r>
          </a:p>
          <a:p>
            <a:pPr>
              <a:tabLst>
                <a:tab pos="1885950" algn="l"/>
              </a:tabLst>
              <a:defRPr/>
            </a:pPr>
            <a:r>
              <a:rPr lang="en-US" sz="1200" dirty="0" err="1">
                <a:latin typeface="+mj-lt"/>
              </a:rPr>
              <a:t>Entitas</a:t>
            </a:r>
            <a:r>
              <a:rPr lang="en-US" sz="1200" dirty="0">
                <a:latin typeface="+mj-lt"/>
              </a:rPr>
              <a:t> / </a:t>
            </a:r>
            <a:r>
              <a:rPr lang="en-US" sz="1200" dirty="0" err="1">
                <a:latin typeface="+mj-lt"/>
              </a:rPr>
              <a:t>Tabel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Prodi</a:t>
            </a:r>
            <a:r>
              <a:rPr lang="en-US" sz="1200" dirty="0">
                <a:latin typeface="+mj-lt"/>
              </a:rPr>
              <a:t>	= { </a:t>
            </a:r>
            <a:r>
              <a:rPr lang="en-US" sz="1200" b="1" dirty="0" err="1">
                <a:latin typeface="+mj-lt"/>
              </a:rPr>
              <a:t>kd_prod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nama_prod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jenj</a:t>
            </a:r>
            <a:r>
              <a:rPr lang="en-US" sz="1200" dirty="0">
                <a:latin typeface="+mj-lt"/>
              </a:rPr>
              <a:t> }</a:t>
            </a:r>
          </a:p>
          <a:p>
            <a:pPr>
              <a:tabLst>
                <a:tab pos="1885950" algn="l"/>
              </a:tabLst>
              <a:defRPr/>
            </a:pPr>
            <a:r>
              <a:rPr lang="en-US" sz="1200" dirty="0" err="1">
                <a:latin typeface="+mj-lt"/>
              </a:rPr>
              <a:t>Entitas</a:t>
            </a:r>
            <a:r>
              <a:rPr lang="en-US" sz="1200" dirty="0">
                <a:latin typeface="+mj-lt"/>
              </a:rPr>
              <a:t> / </a:t>
            </a:r>
            <a:r>
              <a:rPr lang="en-US" sz="1200" dirty="0" err="1">
                <a:latin typeface="+mj-lt"/>
              </a:rPr>
              <a:t>Tabel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Ruang</a:t>
            </a:r>
            <a:r>
              <a:rPr lang="en-US" sz="1200" dirty="0">
                <a:latin typeface="+mj-lt"/>
              </a:rPr>
              <a:t>	= { </a:t>
            </a:r>
            <a:r>
              <a:rPr lang="en-US" sz="1200" b="1" dirty="0" err="1">
                <a:latin typeface="+mj-lt"/>
              </a:rPr>
              <a:t>kd_ruang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nama_ruang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kapasitas</a:t>
            </a:r>
            <a:r>
              <a:rPr lang="en-US" sz="1200" dirty="0">
                <a:latin typeface="+mj-lt"/>
              </a:rPr>
              <a:t>}</a:t>
            </a:r>
          </a:p>
        </p:txBody>
      </p:sp>
      <p:sp>
        <p:nvSpPr>
          <p:cNvPr id="2147" name="Line 99"/>
          <p:cNvSpPr>
            <a:spLocks noChangeShapeType="1"/>
          </p:cNvSpPr>
          <p:nvPr/>
        </p:nvSpPr>
        <p:spPr bwMode="auto">
          <a:xfrm>
            <a:off x="6186488" y="990602"/>
            <a:ext cx="0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48" name="Text Box 100"/>
          <p:cNvSpPr txBox="1">
            <a:spLocks noChangeArrowheads="1"/>
          </p:cNvSpPr>
          <p:nvPr/>
        </p:nvSpPr>
        <p:spPr bwMode="auto">
          <a:xfrm>
            <a:off x="5715000" y="1219200"/>
            <a:ext cx="100965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Ruang</a:t>
            </a:r>
            <a:endParaRPr lang="en-US" altLang="en-US" sz="1800"/>
          </a:p>
        </p:txBody>
      </p:sp>
      <p:sp>
        <p:nvSpPr>
          <p:cNvPr id="2149" name="Oval 101"/>
          <p:cNvSpPr>
            <a:spLocks noChangeArrowheads="1"/>
          </p:cNvSpPr>
          <p:nvPr/>
        </p:nvSpPr>
        <p:spPr bwMode="auto">
          <a:xfrm>
            <a:off x="5843590" y="762002"/>
            <a:ext cx="676275" cy="2381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u="sng">
                <a:latin typeface="Arial Narrow" panose="020B0606020202030204" pitchFamily="34" charset="0"/>
              </a:rPr>
              <a:t>Kd_ruang</a:t>
            </a:r>
            <a:endParaRPr lang="en-US" altLang="en-US" sz="1000"/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7848602" y="3276602"/>
            <a:ext cx="676275" cy="2381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nid</a:t>
            </a:r>
            <a:endParaRPr lang="en-US" altLang="en-US" sz="1200"/>
          </a:p>
        </p:txBody>
      </p:sp>
      <p:sp>
        <p:nvSpPr>
          <p:cNvPr id="2152" name="Text Box 104"/>
          <p:cNvSpPr txBox="1">
            <a:spLocks noChangeArrowheads="1"/>
          </p:cNvSpPr>
          <p:nvPr/>
        </p:nvSpPr>
        <p:spPr bwMode="auto">
          <a:xfrm>
            <a:off x="7486650" y="347662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153" name="Oval 105"/>
          <p:cNvSpPr>
            <a:spLocks noChangeArrowheads="1"/>
          </p:cNvSpPr>
          <p:nvPr/>
        </p:nvSpPr>
        <p:spPr bwMode="auto">
          <a:xfrm>
            <a:off x="6781802" y="2352677"/>
            <a:ext cx="523875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u="sng">
                <a:latin typeface="Arial Narrow" panose="020B0606020202030204" pitchFamily="34" charset="0"/>
              </a:rPr>
              <a:t>nid</a:t>
            </a:r>
            <a:endParaRPr lang="en-US" altLang="en-US" sz="2800"/>
          </a:p>
        </p:txBody>
      </p:sp>
      <p:sp>
        <p:nvSpPr>
          <p:cNvPr id="15421" name="Rectangle 108"/>
          <p:cNvSpPr>
            <a:spLocks noChangeArrowheads="1"/>
          </p:cNvSpPr>
          <p:nvPr/>
        </p:nvSpPr>
        <p:spPr bwMode="auto">
          <a:xfrm>
            <a:off x="381000" y="279402"/>
            <a:ext cx="4876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Contoh ERD Database AKADEMIK</a:t>
            </a:r>
          </a:p>
        </p:txBody>
      </p:sp>
    </p:spTree>
    <p:extLst>
      <p:ext uri="{BB962C8B-B14F-4D97-AF65-F5344CB8AC3E}">
        <p14:creationId xmlns:p14="http://schemas.microsoft.com/office/powerpoint/2010/main" val="2035771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4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7" dur="2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0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8" dur="20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9" dur="5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4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9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9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" grpId="0" animBg="1"/>
      <p:bldP spid="2150" grpId="0" animBg="1"/>
      <p:bldP spid="2145" grpId="0" animBg="1"/>
      <p:bldP spid="2142" grpId="0" animBg="1"/>
      <p:bldP spid="2098" grpId="0" animBg="1"/>
      <p:bldP spid="2095" grpId="0" animBg="1"/>
      <p:bldP spid="2053" grpId="0" animBg="1"/>
      <p:bldP spid="2054" grpId="0" animBg="1"/>
      <p:bldP spid="2055" grpId="0" animBg="1"/>
      <p:bldP spid="2056" grpId="0" animBg="1"/>
      <p:bldP spid="2058" grpId="0" animBg="1"/>
      <p:bldP spid="2059" grpId="0" animBg="1"/>
      <p:bldP spid="2060" grpId="0" animBg="1"/>
      <p:bldP spid="2061" grpId="0" animBg="1"/>
      <p:bldP spid="2063" grpId="0" animBg="1"/>
      <p:bldP spid="2064" grpId="0" animBg="1"/>
      <p:bldP spid="2065" grpId="0" animBg="1"/>
      <p:bldP spid="2066" grpId="0" animBg="1"/>
      <p:bldP spid="2067" grpId="0" animBg="1"/>
      <p:bldP spid="2068" grpId="0" animBg="1"/>
      <p:bldP spid="2070" grpId="0" animBg="1"/>
      <p:bldP spid="2071" grpId="0" animBg="1"/>
      <p:bldP spid="2072" grpId="0" animBg="1"/>
      <p:bldP spid="2073" grpId="0" animBg="1"/>
      <p:bldP spid="2075" grpId="0" animBg="1"/>
      <p:bldP spid="2076" grpId="0" animBg="1"/>
      <p:bldP spid="2077" grpId="0" animBg="1"/>
      <p:bldP spid="2078" grpId="0" animBg="1"/>
      <p:bldP spid="2079" grpId="0" animBg="1"/>
      <p:bldP spid="2080" grpId="0" animBg="1"/>
      <p:bldP spid="2081" grpId="0" animBg="1"/>
      <p:bldP spid="2082" grpId="0" animBg="1"/>
      <p:bldP spid="2084" grpId="0" animBg="1"/>
      <p:bldP spid="2087" grpId="0" animBg="1"/>
      <p:bldP spid="2088" grpId="0" animBg="1"/>
      <p:bldP spid="2089" grpId="0" animBg="1"/>
      <p:bldP spid="2090" grpId="0" animBg="1"/>
      <p:bldP spid="2091" grpId="0"/>
      <p:bldP spid="2092" grpId="0"/>
      <p:bldP spid="2093" grpId="0"/>
      <p:bldP spid="2094" grpId="0"/>
      <p:bldP spid="2096" grpId="0"/>
      <p:bldP spid="2097" grpId="0"/>
      <p:bldP spid="2099" grpId="0"/>
      <p:bldP spid="2100" grpId="0"/>
      <p:bldP spid="2101" grpId="0"/>
      <p:bldP spid="2102" grpId="0"/>
      <p:bldP spid="2143" grpId="0" animBg="1"/>
      <p:bldP spid="2144" grpId="0" animBg="1"/>
      <p:bldP spid="2147" grpId="0" animBg="1"/>
      <p:bldP spid="2148" grpId="0" animBg="1"/>
      <p:bldP spid="2149" grpId="0" animBg="1"/>
      <p:bldP spid="2069" grpId="0" animBg="1"/>
      <p:bldP spid="2152" grpId="0"/>
      <p:bldP spid="215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9"/>
          <a:stretch>
            <a:fillRect/>
          </a:stretch>
        </p:blipFill>
        <p:spPr bwMode="auto">
          <a:xfrm>
            <a:off x="476251" y="1399120"/>
            <a:ext cx="86106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76251" y="1228656"/>
            <a:ext cx="6781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8859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8859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859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setelah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adanya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relasi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antar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dengan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derajat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relasi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maka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struktur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berubah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sebagai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berikut</a:t>
            </a:r>
            <a:r>
              <a:rPr lang="en-US" altLang="en-US" sz="1200" dirty="0">
                <a:latin typeface="Times New Roman" panose="02020603050405020304" pitchFamily="18" charset="0"/>
              </a:rPr>
              <a:t>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Mahasiswa</a:t>
            </a:r>
            <a:r>
              <a:rPr lang="en-US" altLang="en-US" sz="1200" dirty="0">
                <a:latin typeface="Times New Roman" panose="02020603050405020304" pitchFamily="18" charset="0"/>
              </a:rPr>
              <a:t> 	= { </a:t>
            </a:r>
            <a:r>
              <a:rPr lang="en-US" altLang="en-US" sz="1200" u="sng" dirty="0" err="1">
                <a:latin typeface="Times New Roman" panose="02020603050405020304" pitchFamily="18" charset="0"/>
              </a:rPr>
              <a:t>nim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nama_mhs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jk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tgl_lahir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kota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kd_pro</a:t>
            </a:r>
            <a:r>
              <a:rPr lang="en-US" altLang="en-US" sz="1200" dirty="0"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Matakuliah</a:t>
            </a:r>
            <a:r>
              <a:rPr lang="en-US" altLang="en-US" sz="1200" dirty="0">
                <a:latin typeface="Times New Roman" panose="02020603050405020304" pitchFamily="18" charset="0"/>
              </a:rPr>
              <a:t> 	= { </a:t>
            </a:r>
            <a:r>
              <a:rPr lang="en-US" altLang="en-US" sz="1200" u="sng" dirty="0" err="1">
                <a:latin typeface="Times New Roman" panose="02020603050405020304" pitchFamily="18" charset="0"/>
              </a:rPr>
              <a:t>kode_mk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nama_mk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sks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smt</a:t>
            </a:r>
            <a:r>
              <a:rPr lang="en-US" altLang="en-US" sz="1200" dirty="0">
                <a:latin typeface="Times New Roman" panose="02020603050405020304" pitchFamily="18" charset="0"/>
              </a:rPr>
              <a:t> ,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Dosen</a:t>
            </a:r>
            <a:r>
              <a:rPr lang="en-US" altLang="en-US" sz="1200" dirty="0">
                <a:latin typeface="Times New Roman" panose="02020603050405020304" pitchFamily="18" charset="0"/>
              </a:rPr>
              <a:t> 	= { </a:t>
            </a:r>
            <a:r>
              <a:rPr lang="en-US" altLang="en-US" sz="1200" u="sng" dirty="0" err="1">
                <a:latin typeface="Times New Roman" panose="02020603050405020304" pitchFamily="18" charset="0"/>
              </a:rPr>
              <a:t>nid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nama_dos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pend_dos</a:t>
            </a:r>
            <a:r>
              <a:rPr lang="en-US" altLang="en-US" sz="1200" dirty="0">
                <a:latin typeface="Times New Roman" panose="02020603050405020304" pitchFamily="18" charset="0"/>
              </a:rPr>
              <a:t>, status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Prodi	= { </a:t>
            </a:r>
            <a:r>
              <a:rPr lang="en-US" altLang="en-US" sz="1200" u="sng" dirty="0" err="1">
                <a:latin typeface="Times New Roman" panose="02020603050405020304" pitchFamily="18" charset="0"/>
              </a:rPr>
              <a:t>kd_prod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nama_prod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jenj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dirty="0"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Ruang</a:t>
            </a:r>
            <a:r>
              <a:rPr lang="en-US" altLang="en-US" sz="1200" dirty="0">
                <a:latin typeface="Times New Roman" panose="02020603050405020304" pitchFamily="18" charset="0"/>
              </a:rPr>
              <a:t>	= { </a:t>
            </a:r>
            <a:r>
              <a:rPr lang="en-US" altLang="en-US" sz="1200" u="sng" dirty="0" err="1">
                <a:latin typeface="Times New Roman" panose="02020603050405020304" pitchFamily="18" charset="0"/>
              </a:rPr>
              <a:t>kd_ruang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nama_ruang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kapasitas</a:t>
            </a:r>
            <a:r>
              <a:rPr lang="en-US" altLang="en-US" sz="1200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Nilai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= { </a:t>
            </a:r>
            <a:r>
              <a:rPr lang="en-US" altLang="en-US" sz="1200" b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nim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b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kode_mk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nilai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Jadwal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= { </a:t>
            </a:r>
            <a:r>
              <a:rPr lang="en-US" altLang="en-US" sz="1200" b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kode_mk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b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kd_ruang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b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hari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jam}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ER-D </a:t>
            </a:r>
            <a:r>
              <a:rPr lang="en-US" altLang="en-US" sz="3200" dirty="0" err="1"/>
              <a:t>lengkap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dengan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atribut</a:t>
            </a:r>
            <a:r>
              <a:rPr lang="en-US" altLang="en-US" sz="3200" dirty="0"/>
              <a:t> (primary key &amp; </a:t>
            </a:r>
            <a:r>
              <a:rPr lang="en-US" altLang="en-US" sz="3200" dirty="0" err="1"/>
              <a:t>atribut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deskriptif</a:t>
            </a:r>
            <a:r>
              <a:rPr lang="en-US" altLang="en-US" sz="3200" dirty="0"/>
              <a:t>)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61799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4"/>
          <p:cNvSpPr txBox="1">
            <a:spLocks noChangeArrowheads="1"/>
          </p:cNvSpPr>
          <p:nvPr/>
        </p:nvSpPr>
        <p:spPr bwMode="auto">
          <a:xfrm>
            <a:off x="533400" y="18288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Mahasiswa</a:t>
            </a:r>
          </a:p>
        </p:txBody>
      </p:sp>
      <p:graphicFrame>
        <p:nvGraphicFramePr>
          <p:cNvPr id="6495" name="Group 351"/>
          <p:cNvGraphicFramePr>
            <a:graphicFrameLocks noGrp="1"/>
          </p:cNvGraphicFramePr>
          <p:nvPr/>
        </p:nvGraphicFramePr>
        <p:xfrm>
          <a:off x="609602" y="2097088"/>
          <a:ext cx="3832225" cy="341312"/>
        </p:xfrm>
        <a:graphic>
          <a:graphicData uri="http://schemas.openxmlformats.org/drawingml/2006/table">
            <a:tbl>
              <a:tblPr/>
              <a:tblGrid>
                <a:gridCol w="488950"/>
                <a:gridCol w="955675"/>
                <a:gridCol w="312738"/>
                <a:gridCol w="806450"/>
                <a:gridCol w="490537"/>
                <a:gridCol w="777875"/>
              </a:tblGrid>
              <a:tr h="3413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nim</a:t>
                      </a:r>
                      <a:endParaRPr kumimoji="0" lang="en-US" sz="14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nama_mhs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tgl_lahir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kd_prod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96" name="Group 352"/>
          <p:cNvGraphicFramePr>
            <a:graphicFrameLocks noGrp="1"/>
          </p:cNvGraphicFramePr>
          <p:nvPr/>
        </p:nvGraphicFramePr>
        <p:xfrm>
          <a:off x="2481265" y="4230688"/>
          <a:ext cx="3398837" cy="381000"/>
        </p:xfrm>
        <a:graphic>
          <a:graphicData uri="http://schemas.openxmlformats.org/drawingml/2006/table">
            <a:tbl>
              <a:tblPr/>
              <a:tblGrid>
                <a:gridCol w="846137"/>
                <a:gridCol w="1076325"/>
                <a:gridCol w="533400"/>
                <a:gridCol w="531813"/>
                <a:gridCol w="411162"/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kode_mk</a:t>
                      </a:r>
                      <a:endParaRPr kumimoji="0" lang="en-US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nama_mk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sks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7445" name="Rectangle 76"/>
          <p:cNvSpPr>
            <a:spLocks noChangeArrowheads="1"/>
          </p:cNvSpPr>
          <p:nvPr/>
        </p:nvSpPr>
        <p:spPr bwMode="auto">
          <a:xfrm>
            <a:off x="2" y="333561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6497" name="Group 353"/>
          <p:cNvGraphicFramePr>
            <a:graphicFrameLocks noGrp="1"/>
          </p:cNvGraphicFramePr>
          <p:nvPr/>
        </p:nvGraphicFramePr>
        <p:xfrm>
          <a:off x="1143000" y="5145088"/>
          <a:ext cx="2895600" cy="381000"/>
        </p:xfrm>
        <a:graphic>
          <a:graphicData uri="http://schemas.openxmlformats.org/drawingml/2006/table">
            <a:tbl>
              <a:tblPr/>
              <a:tblGrid>
                <a:gridCol w="434975"/>
                <a:gridCol w="946150"/>
                <a:gridCol w="895350"/>
                <a:gridCol w="619125"/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nid</a:t>
                      </a:r>
                      <a:endParaRPr kumimoji="0" lang="en-US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nama_dos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pend_dos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98" name="Group 354"/>
          <p:cNvGraphicFramePr>
            <a:graphicFrameLocks noGrp="1"/>
          </p:cNvGraphicFramePr>
          <p:nvPr/>
        </p:nvGraphicFramePr>
        <p:xfrm>
          <a:off x="2743202" y="6135690"/>
          <a:ext cx="2663825" cy="346075"/>
        </p:xfrm>
        <a:graphic>
          <a:graphicData uri="http://schemas.openxmlformats.org/drawingml/2006/table">
            <a:tbl>
              <a:tblPr/>
              <a:tblGrid>
                <a:gridCol w="787400"/>
                <a:gridCol w="1004888"/>
                <a:gridCol w="450850"/>
                <a:gridCol w="420687"/>
              </a:tblGrid>
              <a:tr h="34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kd_prod</a:t>
                      </a:r>
                      <a:endParaRPr kumimoji="0" lang="en-US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nama_prod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jenj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7472" name="Freeform 187"/>
          <p:cNvSpPr>
            <a:spLocks/>
          </p:cNvSpPr>
          <p:nvPr/>
        </p:nvSpPr>
        <p:spPr bwMode="auto">
          <a:xfrm>
            <a:off x="1295400" y="5497515"/>
            <a:ext cx="3816350" cy="650875"/>
          </a:xfrm>
          <a:custGeom>
            <a:avLst/>
            <a:gdLst>
              <a:gd name="T0" fmla="*/ 0 w 2404"/>
              <a:gd name="T1" fmla="*/ 0 h 410"/>
              <a:gd name="T2" fmla="*/ 2147483646 w 2404"/>
              <a:gd name="T3" fmla="*/ 2147483646 h 410"/>
              <a:gd name="T4" fmla="*/ 2147483646 w 2404"/>
              <a:gd name="T5" fmla="*/ 2147483646 h 410"/>
              <a:gd name="T6" fmla="*/ 2147483646 w 2404"/>
              <a:gd name="T7" fmla="*/ 2147483646 h 410"/>
              <a:gd name="T8" fmla="*/ 0 60000 65536"/>
              <a:gd name="T9" fmla="*/ 0 60000 65536"/>
              <a:gd name="T10" fmla="*/ 0 60000 65536"/>
              <a:gd name="T11" fmla="*/ 0 60000 65536"/>
              <a:gd name="T12" fmla="*/ 0 w 2404"/>
              <a:gd name="T13" fmla="*/ 0 h 410"/>
              <a:gd name="T14" fmla="*/ 2404 w 2404"/>
              <a:gd name="T15" fmla="*/ 410 h 4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4" h="410">
                <a:moveTo>
                  <a:pt x="0" y="0"/>
                </a:moveTo>
                <a:lnTo>
                  <a:pt x="21" y="155"/>
                </a:lnTo>
                <a:lnTo>
                  <a:pt x="2398" y="210"/>
                </a:lnTo>
                <a:lnTo>
                  <a:pt x="2404" y="41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73" name="Freeform 193"/>
          <p:cNvSpPr>
            <a:spLocks/>
          </p:cNvSpPr>
          <p:nvPr/>
        </p:nvSpPr>
        <p:spPr bwMode="auto">
          <a:xfrm>
            <a:off x="1244600" y="4533900"/>
            <a:ext cx="4533900" cy="609600"/>
          </a:xfrm>
          <a:custGeom>
            <a:avLst/>
            <a:gdLst>
              <a:gd name="T0" fmla="*/ 2147483646 w 2856"/>
              <a:gd name="T1" fmla="*/ 0 h 384"/>
              <a:gd name="T2" fmla="*/ 2147483646 w 2856"/>
              <a:gd name="T3" fmla="*/ 2147483646 h 384"/>
              <a:gd name="T4" fmla="*/ 2147483646 w 2856"/>
              <a:gd name="T5" fmla="*/ 2147483646 h 384"/>
              <a:gd name="T6" fmla="*/ 0 w 285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856"/>
              <a:gd name="T13" fmla="*/ 0 h 384"/>
              <a:gd name="T14" fmla="*/ 2856 w 285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56" h="384">
                <a:moveTo>
                  <a:pt x="2856" y="0"/>
                </a:moveTo>
                <a:lnTo>
                  <a:pt x="2815" y="141"/>
                </a:lnTo>
                <a:lnTo>
                  <a:pt x="74" y="144"/>
                </a:lnTo>
                <a:lnTo>
                  <a:pt x="0" y="3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graphicFrame>
        <p:nvGraphicFramePr>
          <p:cNvPr id="6499" name="Group 355"/>
          <p:cNvGraphicFramePr>
            <a:graphicFrameLocks noGrp="1"/>
          </p:cNvGraphicFramePr>
          <p:nvPr/>
        </p:nvGraphicFramePr>
        <p:xfrm>
          <a:off x="1219200" y="3087688"/>
          <a:ext cx="2133600" cy="381000"/>
        </p:xfrm>
        <a:graphic>
          <a:graphicData uri="http://schemas.openxmlformats.org/drawingml/2006/table">
            <a:tbl>
              <a:tblPr/>
              <a:tblGrid>
                <a:gridCol w="542925"/>
                <a:gridCol w="1060450"/>
                <a:gridCol w="5302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nim</a:t>
                      </a:r>
                      <a:endParaRPr kumimoji="0" lang="en-US" sz="14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kode_mk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nilai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84" name="Freeform 215"/>
          <p:cNvSpPr>
            <a:spLocks/>
          </p:cNvSpPr>
          <p:nvPr/>
        </p:nvSpPr>
        <p:spPr bwMode="auto">
          <a:xfrm>
            <a:off x="2362200" y="3438527"/>
            <a:ext cx="457200" cy="760413"/>
          </a:xfrm>
          <a:custGeom>
            <a:avLst/>
            <a:gdLst>
              <a:gd name="T0" fmla="*/ 2147483646 w 288"/>
              <a:gd name="T1" fmla="*/ 2147483646 h 384"/>
              <a:gd name="T2" fmla="*/ 2147483646 w 288"/>
              <a:gd name="T3" fmla="*/ 2147483646 h 384"/>
              <a:gd name="T4" fmla="*/ 0 w 288"/>
              <a:gd name="T5" fmla="*/ 2147483646 h 384"/>
              <a:gd name="T6" fmla="*/ 0 w 288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384"/>
              <a:gd name="T14" fmla="*/ 288 w 28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384">
                <a:moveTo>
                  <a:pt x="288" y="384"/>
                </a:moveTo>
                <a:lnTo>
                  <a:pt x="288" y="240"/>
                </a:lnTo>
                <a:lnTo>
                  <a:pt x="0" y="2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85" name="Freeform 217"/>
          <p:cNvSpPr>
            <a:spLocks/>
          </p:cNvSpPr>
          <p:nvPr/>
        </p:nvSpPr>
        <p:spPr bwMode="auto">
          <a:xfrm>
            <a:off x="798515" y="2351090"/>
            <a:ext cx="649287" cy="803275"/>
          </a:xfrm>
          <a:custGeom>
            <a:avLst/>
            <a:gdLst>
              <a:gd name="T0" fmla="*/ 2147483646 w 420"/>
              <a:gd name="T1" fmla="*/ 2147483646 h 416"/>
              <a:gd name="T2" fmla="*/ 2147483646 w 420"/>
              <a:gd name="T3" fmla="*/ 2147483646 h 416"/>
              <a:gd name="T4" fmla="*/ 0 w 420"/>
              <a:gd name="T5" fmla="*/ 2147483646 h 416"/>
              <a:gd name="T6" fmla="*/ 2147483646 w 420"/>
              <a:gd name="T7" fmla="*/ 0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420"/>
              <a:gd name="T13" fmla="*/ 0 h 416"/>
              <a:gd name="T14" fmla="*/ 420 w 420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" h="416">
                <a:moveTo>
                  <a:pt x="409" y="416"/>
                </a:moveTo>
                <a:lnTo>
                  <a:pt x="420" y="247"/>
                </a:lnTo>
                <a:lnTo>
                  <a:pt x="0" y="238"/>
                </a:lnTo>
                <a:lnTo>
                  <a:pt x="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graphicFrame>
        <p:nvGraphicFramePr>
          <p:cNvPr id="6500" name="Group 356"/>
          <p:cNvGraphicFramePr>
            <a:graphicFrameLocks noGrp="1"/>
          </p:cNvGraphicFramePr>
          <p:nvPr/>
        </p:nvGraphicFramePr>
        <p:xfrm>
          <a:off x="4724400" y="2325688"/>
          <a:ext cx="2876550" cy="361950"/>
        </p:xfrm>
        <a:graphic>
          <a:graphicData uri="http://schemas.openxmlformats.org/drawingml/2006/table">
            <a:tbl>
              <a:tblPr/>
              <a:tblGrid>
                <a:gridCol w="925513"/>
                <a:gridCol w="1093787"/>
                <a:gridCol w="8572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kd_ruang</a:t>
                      </a:r>
                      <a:endParaRPr kumimoji="0" lang="en-US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nama_runag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01" name="Group 357"/>
          <p:cNvGraphicFramePr>
            <a:graphicFrameLocks noGrp="1"/>
          </p:cNvGraphicFramePr>
          <p:nvPr/>
        </p:nvGraphicFramePr>
        <p:xfrm>
          <a:off x="4038602" y="3087688"/>
          <a:ext cx="3605213" cy="361950"/>
        </p:xfrm>
        <a:graphic>
          <a:graphicData uri="http://schemas.openxmlformats.org/drawingml/2006/table">
            <a:tbl>
              <a:tblPr/>
              <a:tblGrid>
                <a:gridCol w="925513"/>
                <a:gridCol w="895350"/>
                <a:gridCol w="617537"/>
                <a:gridCol w="617538"/>
                <a:gridCol w="549275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kode_mk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kd_ruang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jam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10" name="Freeform 262"/>
          <p:cNvSpPr>
            <a:spLocks/>
          </p:cNvSpPr>
          <p:nvPr/>
        </p:nvSpPr>
        <p:spPr bwMode="auto">
          <a:xfrm>
            <a:off x="3124202" y="3409952"/>
            <a:ext cx="1490663" cy="784225"/>
          </a:xfrm>
          <a:custGeom>
            <a:avLst/>
            <a:gdLst>
              <a:gd name="T0" fmla="*/ 0 w 939"/>
              <a:gd name="T1" fmla="*/ 2147483646 h 494"/>
              <a:gd name="T2" fmla="*/ 2147483646 w 939"/>
              <a:gd name="T3" fmla="*/ 2147483646 h 494"/>
              <a:gd name="T4" fmla="*/ 2147483646 w 939"/>
              <a:gd name="T5" fmla="*/ 2147483646 h 494"/>
              <a:gd name="T6" fmla="*/ 2147483646 w 939"/>
              <a:gd name="T7" fmla="*/ 0 h 494"/>
              <a:gd name="T8" fmla="*/ 0 60000 65536"/>
              <a:gd name="T9" fmla="*/ 0 60000 65536"/>
              <a:gd name="T10" fmla="*/ 0 60000 65536"/>
              <a:gd name="T11" fmla="*/ 0 60000 65536"/>
              <a:gd name="T12" fmla="*/ 0 w 939"/>
              <a:gd name="T13" fmla="*/ 0 h 494"/>
              <a:gd name="T14" fmla="*/ 939 w 939"/>
              <a:gd name="T15" fmla="*/ 494 h 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9" h="494">
                <a:moveTo>
                  <a:pt x="0" y="494"/>
                </a:moveTo>
                <a:lnTo>
                  <a:pt x="26" y="288"/>
                </a:lnTo>
                <a:lnTo>
                  <a:pt x="866" y="156"/>
                </a:lnTo>
                <a:lnTo>
                  <a:pt x="93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511" name="Freeform 263"/>
          <p:cNvSpPr>
            <a:spLocks/>
          </p:cNvSpPr>
          <p:nvPr/>
        </p:nvSpPr>
        <p:spPr bwMode="auto">
          <a:xfrm>
            <a:off x="5029200" y="2638427"/>
            <a:ext cx="342900" cy="500063"/>
          </a:xfrm>
          <a:custGeom>
            <a:avLst/>
            <a:gdLst>
              <a:gd name="T0" fmla="*/ 2147483646 w 288"/>
              <a:gd name="T1" fmla="*/ 2147483646 h 384"/>
              <a:gd name="T2" fmla="*/ 2147483646 w 288"/>
              <a:gd name="T3" fmla="*/ 2147483646 h 384"/>
              <a:gd name="T4" fmla="*/ 0 w 288"/>
              <a:gd name="T5" fmla="*/ 2147483646 h 384"/>
              <a:gd name="T6" fmla="*/ 0 w 288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384"/>
              <a:gd name="T14" fmla="*/ 288 w 28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384">
                <a:moveTo>
                  <a:pt x="288" y="384"/>
                </a:moveTo>
                <a:lnTo>
                  <a:pt x="288" y="240"/>
                </a:lnTo>
                <a:lnTo>
                  <a:pt x="0" y="2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512" name="Freeform 280"/>
          <p:cNvSpPr>
            <a:spLocks/>
          </p:cNvSpPr>
          <p:nvPr/>
        </p:nvSpPr>
        <p:spPr bwMode="auto">
          <a:xfrm>
            <a:off x="3200402" y="1933577"/>
            <a:ext cx="4619625" cy="4741863"/>
          </a:xfrm>
          <a:custGeom>
            <a:avLst/>
            <a:gdLst>
              <a:gd name="T0" fmla="*/ 0 w 2910"/>
              <a:gd name="T1" fmla="*/ 2147483646 h 2987"/>
              <a:gd name="T2" fmla="*/ 2147483646 w 2910"/>
              <a:gd name="T3" fmla="*/ 2147483646 h 2987"/>
              <a:gd name="T4" fmla="*/ 2147483646 w 2910"/>
              <a:gd name="T5" fmla="*/ 2147483646 h 2987"/>
              <a:gd name="T6" fmla="*/ 2147483646 w 2910"/>
              <a:gd name="T7" fmla="*/ 0 h 2987"/>
              <a:gd name="T8" fmla="*/ 2147483646 w 2910"/>
              <a:gd name="T9" fmla="*/ 0 h 2987"/>
              <a:gd name="T10" fmla="*/ 2147483646 w 2910"/>
              <a:gd name="T11" fmla="*/ 2147483646 h 29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10"/>
              <a:gd name="T19" fmla="*/ 0 h 2987"/>
              <a:gd name="T20" fmla="*/ 2910 w 2910"/>
              <a:gd name="T21" fmla="*/ 2987 h 29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10" h="2987">
                <a:moveTo>
                  <a:pt x="0" y="2839"/>
                </a:moveTo>
                <a:lnTo>
                  <a:pt x="74" y="2987"/>
                </a:lnTo>
                <a:lnTo>
                  <a:pt x="2885" y="2978"/>
                </a:lnTo>
                <a:lnTo>
                  <a:pt x="2910" y="0"/>
                </a:lnTo>
                <a:lnTo>
                  <a:pt x="528" y="0"/>
                </a:lnTo>
                <a:lnTo>
                  <a:pt x="492" y="1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513" name="Text Box 281"/>
          <p:cNvSpPr txBox="1">
            <a:spLocks noChangeArrowheads="1"/>
          </p:cNvSpPr>
          <p:nvPr/>
        </p:nvSpPr>
        <p:spPr bwMode="auto">
          <a:xfrm>
            <a:off x="4724400" y="20574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Ruang</a:t>
            </a:r>
          </a:p>
        </p:txBody>
      </p:sp>
      <p:sp>
        <p:nvSpPr>
          <p:cNvPr id="17514" name="Text Box 282"/>
          <p:cNvSpPr txBox="1">
            <a:spLocks noChangeArrowheads="1"/>
          </p:cNvSpPr>
          <p:nvPr/>
        </p:nvSpPr>
        <p:spPr bwMode="auto">
          <a:xfrm>
            <a:off x="3733800" y="28194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Jadwal</a:t>
            </a:r>
          </a:p>
        </p:txBody>
      </p:sp>
      <p:sp>
        <p:nvSpPr>
          <p:cNvPr id="17515" name="Text Box 283"/>
          <p:cNvSpPr txBox="1">
            <a:spLocks noChangeArrowheads="1"/>
          </p:cNvSpPr>
          <p:nvPr/>
        </p:nvSpPr>
        <p:spPr bwMode="auto">
          <a:xfrm>
            <a:off x="1600200" y="28194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Nilai</a:t>
            </a:r>
          </a:p>
        </p:txBody>
      </p:sp>
      <p:sp>
        <p:nvSpPr>
          <p:cNvPr id="17516" name="Text Box 284"/>
          <p:cNvSpPr txBox="1">
            <a:spLocks noChangeArrowheads="1"/>
          </p:cNvSpPr>
          <p:nvPr/>
        </p:nvSpPr>
        <p:spPr bwMode="auto">
          <a:xfrm>
            <a:off x="4114800" y="3992565"/>
            <a:ext cx="144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Matakuliah</a:t>
            </a:r>
          </a:p>
        </p:txBody>
      </p:sp>
      <p:sp>
        <p:nvSpPr>
          <p:cNvPr id="17517" name="Text Box 285"/>
          <p:cNvSpPr txBox="1">
            <a:spLocks noChangeArrowheads="1"/>
          </p:cNvSpPr>
          <p:nvPr/>
        </p:nvSpPr>
        <p:spPr bwMode="auto">
          <a:xfrm>
            <a:off x="3048000" y="4906965"/>
            <a:ext cx="144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Dosen</a:t>
            </a:r>
          </a:p>
        </p:txBody>
      </p:sp>
      <p:sp>
        <p:nvSpPr>
          <p:cNvPr id="17518" name="Text Box 286"/>
          <p:cNvSpPr txBox="1">
            <a:spLocks noChangeArrowheads="1"/>
          </p:cNvSpPr>
          <p:nvPr/>
        </p:nvSpPr>
        <p:spPr bwMode="auto">
          <a:xfrm>
            <a:off x="2362200" y="5881690"/>
            <a:ext cx="1676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Program Studi</a:t>
            </a:r>
          </a:p>
        </p:txBody>
      </p:sp>
      <p:sp>
        <p:nvSpPr>
          <p:cNvPr id="17519" name="WordArt 287"/>
          <p:cNvSpPr>
            <a:spLocks noChangeArrowheads="1" noChangeShapeType="1" noTextEdit="1"/>
          </p:cNvSpPr>
          <p:nvPr/>
        </p:nvSpPr>
        <p:spPr bwMode="auto">
          <a:xfrm>
            <a:off x="5200650" y="841889"/>
            <a:ext cx="3733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n-NO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 Antiqua" panose="02040602050305030304" pitchFamily="18" charset="0"/>
              </a:rPr>
              <a:t>Maping dari ERD ke Skema Relasi</a:t>
            </a:r>
            <a:endParaRPr lang="id-ID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latin typeface="Book Antiqua" panose="02040602050305030304" pitchFamily="18" charset="0"/>
            </a:endParaRPr>
          </a:p>
        </p:txBody>
      </p:sp>
      <p:sp>
        <p:nvSpPr>
          <p:cNvPr id="17520" name="Rectangle 335"/>
          <p:cNvSpPr>
            <a:spLocks noChangeArrowheads="1"/>
          </p:cNvSpPr>
          <p:nvPr/>
        </p:nvSpPr>
        <p:spPr bwMode="auto">
          <a:xfrm>
            <a:off x="457200" y="185926"/>
            <a:ext cx="5105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8859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8859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859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Times New Roman" panose="02020603050405020304" pitchFamily="18" charset="0"/>
              </a:rPr>
              <a:t>KAMUS DATA : Database AKADEMIK (</a:t>
            </a:r>
            <a:r>
              <a:rPr lang="en-US" altLang="en-US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setelah</a:t>
            </a:r>
            <a:r>
              <a:rPr lang="en-US" altLang="en-US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ada</a:t>
            </a:r>
            <a:r>
              <a:rPr lang="en-US" altLang="en-US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relasi</a:t>
            </a:r>
            <a:r>
              <a:rPr lang="en-US" altLang="en-US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antar</a:t>
            </a:r>
            <a:r>
              <a:rPr lang="en-US" altLang="en-US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Mahasiswa</a:t>
            </a:r>
            <a:r>
              <a:rPr lang="en-US" altLang="en-US" sz="1200" dirty="0">
                <a:latin typeface="Times New Roman" panose="02020603050405020304" pitchFamily="18" charset="0"/>
              </a:rPr>
              <a:t> 	= </a:t>
            </a:r>
            <a:r>
              <a:rPr lang="en-US" altLang="en-US" sz="1200" i="1" dirty="0">
                <a:latin typeface="Times New Roman" panose="02020603050405020304" pitchFamily="18" charset="0"/>
              </a:rPr>
              <a:t>{ </a:t>
            </a:r>
            <a:r>
              <a:rPr lang="en-US" altLang="en-US" sz="1200" i="1" u="sng" dirty="0" err="1">
                <a:latin typeface="Times New Roman" panose="02020603050405020304" pitchFamily="18" charset="0"/>
              </a:rPr>
              <a:t>nim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nama_mhs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jk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tgl_lahir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kota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kd_pro</a:t>
            </a:r>
            <a:r>
              <a:rPr lang="en-US" altLang="en-US" sz="1200" i="1" dirty="0">
                <a:latin typeface="Times New Roman" panose="02020603050405020304" pitchFamily="18" charset="0"/>
              </a:rPr>
              <a:t> }</a:t>
            </a: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Matakuliah</a:t>
            </a:r>
            <a:r>
              <a:rPr lang="en-US" altLang="en-US" sz="1200" dirty="0">
                <a:latin typeface="Times New Roman" panose="02020603050405020304" pitchFamily="18" charset="0"/>
              </a:rPr>
              <a:t> 	= </a:t>
            </a:r>
            <a:r>
              <a:rPr lang="en-US" altLang="en-US" sz="1200" i="1" dirty="0">
                <a:latin typeface="Times New Roman" panose="02020603050405020304" pitchFamily="18" charset="0"/>
              </a:rPr>
              <a:t>{ </a:t>
            </a:r>
            <a:r>
              <a:rPr lang="en-US" altLang="en-US" sz="1200" i="1" u="sng" dirty="0" err="1">
                <a:latin typeface="Times New Roman" panose="02020603050405020304" pitchFamily="18" charset="0"/>
              </a:rPr>
              <a:t>kode_mk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nama_mk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sks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smt</a:t>
            </a:r>
            <a:r>
              <a:rPr lang="en-US" altLang="en-US" sz="1200" i="1" dirty="0">
                <a:latin typeface="Times New Roman" panose="02020603050405020304" pitchFamily="18" charset="0"/>
              </a:rPr>
              <a:t> , </a:t>
            </a:r>
            <a:r>
              <a:rPr lang="en-US" altLang="en-US" sz="12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i="1" dirty="0">
                <a:latin typeface="Times New Roman" panose="02020603050405020304" pitchFamily="18" charset="0"/>
              </a:rPr>
              <a:t>}</a:t>
            </a: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Dosen</a:t>
            </a:r>
            <a:r>
              <a:rPr lang="en-US" altLang="en-US" sz="1200" dirty="0">
                <a:latin typeface="Times New Roman" panose="02020603050405020304" pitchFamily="18" charset="0"/>
              </a:rPr>
              <a:t> 	= </a:t>
            </a:r>
            <a:r>
              <a:rPr lang="en-US" altLang="en-US" sz="1200" i="1" dirty="0">
                <a:latin typeface="Times New Roman" panose="02020603050405020304" pitchFamily="18" charset="0"/>
              </a:rPr>
              <a:t>{ </a:t>
            </a:r>
            <a:r>
              <a:rPr lang="en-US" altLang="en-US" sz="1200" i="1" u="sng" dirty="0" err="1">
                <a:latin typeface="Times New Roman" panose="02020603050405020304" pitchFamily="18" charset="0"/>
              </a:rPr>
              <a:t>nid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nama_dos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pend_dos</a:t>
            </a:r>
            <a:r>
              <a:rPr lang="en-US" altLang="en-US" sz="1200" i="1" dirty="0">
                <a:latin typeface="Times New Roman" panose="02020603050405020304" pitchFamily="18" charset="0"/>
              </a:rPr>
              <a:t>, status }</a:t>
            </a: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Prodi	= </a:t>
            </a:r>
            <a:r>
              <a:rPr lang="en-US" altLang="en-US" sz="1200" i="1" dirty="0">
                <a:latin typeface="Times New Roman" panose="02020603050405020304" pitchFamily="18" charset="0"/>
              </a:rPr>
              <a:t>{ </a:t>
            </a:r>
            <a:r>
              <a:rPr lang="en-US" altLang="en-US" sz="1200" i="1" u="sng" dirty="0" err="1">
                <a:latin typeface="Times New Roman" panose="02020603050405020304" pitchFamily="18" charset="0"/>
              </a:rPr>
              <a:t>kd_prod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nama_prod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jenj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i="1" dirty="0">
                <a:latin typeface="Times New Roman" panose="02020603050405020304" pitchFamily="18" charset="0"/>
              </a:rPr>
              <a:t> }</a:t>
            </a: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Ruang</a:t>
            </a:r>
            <a:r>
              <a:rPr lang="en-US" altLang="en-US" sz="1200" dirty="0">
                <a:latin typeface="Times New Roman" panose="02020603050405020304" pitchFamily="18" charset="0"/>
              </a:rPr>
              <a:t>	= { </a:t>
            </a:r>
            <a:r>
              <a:rPr lang="en-US" altLang="en-US" sz="1200" i="1" u="sng" dirty="0" err="1">
                <a:latin typeface="Times New Roman" panose="02020603050405020304" pitchFamily="18" charset="0"/>
              </a:rPr>
              <a:t>kd_ruang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nama_ruang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kapasitas</a:t>
            </a:r>
            <a:r>
              <a:rPr lang="en-US" altLang="en-US" sz="1200" i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Nilai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= { </a:t>
            </a:r>
            <a:r>
              <a:rPr lang="en-US" altLang="en-US" sz="1200" i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nim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i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kode_mk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nilai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Jadwal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= { </a:t>
            </a:r>
            <a:r>
              <a:rPr lang="en-US" altLang="en-US" sz="1200" i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kode_mk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i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kd_ruang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i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hari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jam}</a:t>
            </a:r>
          </a:p>
        </p:txBody>
      </p:sp>
      <p:sp>
        <p:nvSpPr>
          <p:cNvPr id="17521" name="Freeform 342"/>
          <p:cNvSpPr>
            <a:spLocks/>
          </p:cNvSpPr>
          <p:nvPr/>
        </p:nvSpPr>
        <p:spPr bwMode="auto">
          <a:xfrm>
            <a:off x="1460500" y="3390900"/>
            <a:ext cx="4724400" cy="1803400"/>
          </a:xfrm>
          <a:custGeom>
            <a:avLst/>
            <a:gdLst>
              <a:gd name="T0" fmla="*/ 2147483646 w 2976"/>
              <a:gd name="T1" fmla="*/ 0 h 1136"/>
              <a:gd name="T2" fmla="*/ 2147483646 w 2976"/>
              <a:gd name="T3" fmla="*/ 2147483646 h 1136"/>
              <a:gd name="T4" fmla="*/ 2147483646 w 2976"/>
              <a:gd name="T5" fmla="*/ 2147483646 h 1136"/>
              <a:gd name="T6" fmla="*/ 0 w 2976"/>
              <a:gd name="T7" fmla="*/ 2147483646 h 1136"/>
              <a:gd name="T8" fmla="*/ 0 60000 65536"/>
              <a:gd name="T9" fmla="*/ 0 60000 65536"/>
              <a:gd name="T10" fmla="*/ 0 60000 65536"/>
              <a:gd name="T11" fmla="*/ 0 60000 65536"/>
              <a:gd name="T12" fmla="*/ 0 w 2976"/>
              <a:gd name="T13" fmla="*/ 0 h 1136"/>
              <a:gd name="T14" fmla="*/ 2976 w 2976"/>
              <a:gd name="T15" fmla="*/ 1136 h 1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6" h="1136">
                <a:moveTo>
                  <a:pt x="2976" y="0"/>
                </a:moveTo>
                <a:lnTo>
                  <a:pt x="2925" y="946"/>
                </a:lnTo>
                <a:lnTo>
                  <a:pt x="55" y="946"/>
                </a:lnTo>
                <a:lnTo>
                  <a:pt x="0" y="11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349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Studi Kasus-Poliklinik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1828800" cy="457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rgbClr val="3333FF"/>
                </a:solidFill>
              </a:rPr>
              <a:t>Asumsi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" y="2209800"/>
            <a:ext cx="7467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ClrTx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pasien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memeriksakan</a:t>
            </a:r>
            <a:r>
              <a:rPr lang="en-US" sz="2800" dirty="0"/>
              <a:t> </a:t>
            </a:r>
            <a:r>
              <a:rPr lang="en-US" sz="2800" dirty="0" err="1"/>
              <a:t>kesehatan</a:t>
            </a:r>
            <a:r>
              <a:rPr lang="en-US" sz="2800" dirty="0"/>
              <a:t> </a:t>
            </a:r>
            <a:r>
              <a:rPr lang="en-US" sz="2800" dirty="0" err="1"/>
              <a:t>terdaftar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data </a:t>
            </a:r>
            <a:r>
              <a:rPr lang="en-US" sz="2800" dirty="0" err="1"/>
              <a:t>pasien</a:t>
            </a:r>
            <a:endParaRPr lang="en-US" sz="2800" dirty="0"/>
          </a:p>
          <a:p>
            <a:pPr algn="just" eaLnBrk="1" hangingPunct="1">
              <a:lnSpc>
                <a:spcPct val="80000"/>
              </a:lnSpc>
              <a:buClrTx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pasien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catatan</a:t>
            </a:r>
            <a:r>
              <a:rPr lang="en-US" sz="2800" dirty="0"/>
              <a:t> </a:t>
            </a:r>
            <a:r>
              <a:rPr lang="en-US" sz="2800" dirty="0" err="1"/>
              <a:t>medik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penyakit</a:t>
            </a:r>
            <a:r>
              <a:rPr lang="en-US" sz="2800" dirty="0"/>
              <a:t> yang </a:t>
            </a:r>
            <a:r>
              <a:rPr lang="en-US" sz="2800" dirty="0" err="1"/>
              <a:t>pernah</a:t>
            </a:r>
            <a:r>
              <a:rPr lang="en-US" sz="2800" dirty="0"/>
              <a:t> </a:t>
            </a:r>
            <a:r>
              <a:rPr lang="en-US" sz="2800" dirty="0" err="1"/>
              <a:t>diperiksakan</a:t>
            </a:r>
            <a:r>
              <a:rPr lang="en-US" sz="2800" dirty="0"/>
              <a:t>, </a:t>
            </a:r>
            <a:r>
              <a:rPr lang="en-US" sz="2800" dirty="0" err="1"/>
              <a:t>catatan</a:t>
            </a:r>
            <a:r>
              <a:rPr lang="en-US" sz="2800" dirty="0"/>
              <a:t> </a:t>
            </a:r>
            <a:r>
              <a:rPr lang="en-US" sz="2800" dirty="0" err="1"/>
              <a:t>medik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penyakit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pasien</a:t>
            </a:r>
            <a:endParaRPr lang="en-US" sz="2800" dirty="0"/>
          </a:p>
          <a:p>
            <a:pPr algn="just" eaLnBrk="1" hangingPunct="1">
              <a:lnSpc>
                <a:spcPct val="80000"/>
              </a:lnSpc>
              <a:buClrTx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dokter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catatan</a:t>
            </a:r>
            <a:r>
              <a:rPr lang="en-US" sz="2800" dirty="0"/>
              <a:t> </a:t>
            </a:r>
            <a:r>
              <a:rPr lang="en-US" sz="2800" dirty="0" err="1"/>
              <a:t>medik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pasien-pasien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diperiksa</a:t>
            </a:r>
            <a:endParaRPr lang="en-US" sz="2800" dirty="0"/>
          </a:p>
          <a:p>
            <a:pPr algn="just" eaLnBrk="1" hangingPunct="1">
              <a:lnSpc>
                <a:spcPct val="80000"/>
              </a:lnSpc>
              <a:buClrTx/>
            </a:pPr>
            <a:r>
              <a:rPr lang="en-US" sz="2800" dirty="0" err="1"/>
              <a:t>Poliklinik</a:t>
            </a:r>
            <a:r>
              <a:rPr lang="en-US" sz="2800" dirty="0"/>
              <a:t> </a:t>
            </a:r>
            <a:r>
              <a:rPr lang="en-US" sz="2800" dirty="0" err="1"/>
              <a:t>menangani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pembelian</a:t>
            </a:r>
            <a:r>
              <a:rPr lang="en-US" sz="2800" dirty="0"/>
              <a:t> </a:t>
            </a:r>
            <a:r>
              <a:rPr lang="en-US" sz="2800" dirty="0" err="1"/>
              <a:t>obat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pasien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607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Studi Kasus-Poliklinik</a:t>
            </a:r>
          </a:p>
        </p:txBody>
      </p:sp>
      <p:pic>
        <p:nvPicPr>
          <p:cNvPr id="18437" name="Picture 5" descr="PE02002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66" y="2354113"/>
            <a:ext cx="3464459" cy="34689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28800"/>
            <a:ext cx="1371600" cy="53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>
                <a:solidFill>
                  <a:srgbClr val="3333FF"/>
                </a:solidFill>
              </a:rPr>
              <a:t>Entitas:</a:t>
            </a:r>
            <a:r>
              <a:rPr lang="en-US" sz="2400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57200" y="2514600"/>
            <a:ext cx="4495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Pasien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Dokter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Catatan_medik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Penyakit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Detail_penyakit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Transaksi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Obat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61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z="3600"/>
              <a:t>ERD-Poliklinik</a:t>
            </a:r>
          </a:p>
        </p:txBody>
      </p:sp>
      <p:grpSp>
        <p:nvGrpSpPr>
          <p:cNvPr id="16475" name="Group 91"/>
          <p:cNvGrpSpPr>
            <a:grpSpLocks/>
          </p:cNvGrpSpPr>
          <p:nvPr/>
        </p:nvGrpSpPr>
        <p:grpSpPr bwMode="auto">
          <a:xfrm>
            <a:off x="0" y="1447800"/>
            <a:ext cx="9144000" cy="5105400"/>
            <a:chOff x="1260" y="1800"/>
            <a:chExt cx="14040" cy="8640"/>
          </a:xfrm>
        </p:grpSpPr>
        <p:sp>
          <p:nvSpPr>
            <p:cNvPr id="16476" name="Oval 92"/>
            <p:cNvSpPr>
              <a:spLocks noChangeArrowheads="1"/>
            </p:cNvSpPr>
            <p:nvPr/>
          </p:nvSpPr>
          <p:spPr bwMode="auto">
            <a:xfrm>
              <a:off x="1260" y="9360"/>
              <a:ext cx="126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Kode_obat</a:t>
              </a:r>
              <a:endParaRPr lang="en-US"/>
            </a:p>
          </p:txBody>
        </p:sp>
        <p:sp>
          <p:nvSpPr>
            <p:cNvPr id="16477" name="Rectangle 93"/>
            <p:cNvSpPr>
              <a:spLocks noChangeArrowheads="1"/>
            </p:cNvSpPr>
            <p:nvPr/>
          </p:nvSpPr>
          <p:spPr bwMode="auto">
            <a:xfrm>
              <a:off x="3420" y="3600"/>
              <a:ext cx="126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PASIEN</a:t>
              </a:r>
              <a:endParaRPr lang="en-US"/>
            </a:p>
          </p:txBody>
        </p:sp>
        <p:sp>
          <p:nvSpPr>
            <p:cNvPr id="16478" name="Oval 94"/>
            <p:cNvSpPr>
              <a:spLocks noChangeArrowheads="1"/>
            </p:cNvSpPr>
            <p:nvPr/>
          </p:nvSpPr>
          <p:spPr bwMode="auto">
            <a:xfrm>
              <a:off x="1800" y="2880"/>
              <a:ext cx="14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Kode_psn</a:t>
              </a:r>
              <a:endParaRPr lang="en-US"/>
            </a:p>
          </p:txBody>
        </p:sp>
        <p:sp>
          <p:nvSpPr>
            <p:cNvPr id="16479" name="Oval 95"/>
            <p:cNvSpPr>
              <a:spLocks noChangeArrowheads="1"/>
            </p:cNvSpPr>
            <p:nvPr/>
          </p:nvSpPr>
          <p:spPr bwMode="auto">
            <a:xfrm>
              <a:off x="2340" y="198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nama</a:t>
              </a:r>
              <a:endParaRPr lang="en-US"/>
            </a:p>
          </p:txBody>
        </p:sp>
        <p:sp>
          <p:nvSpPr>
            <p:cNvPr id="16480" name="Oval 96"/>
            <p:cNvSpPr>
              <a:spLocks noChangeArrowheads="1"/>
            </p:cNvSpPr>
            <p:nvPr/>
          </p:nvSpPr>
          <p:spPr bwMode="auto">
            <a:xfrm>
              <a:off x="3420" y="27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alamat</a:t>
              </a:r>
              <a:endParaRPr lang="en-US"/>
            </a:p>
          </p:txBody>
        </p:sp>
        <p:sp>
          <p:nvSpPr>
            <p:cNvPr id="16481" name="Oval 97"/>
            <p:cNvSpPr>
              <a:spLocks noChangeArrowheads="1"/>
            </p:cNvSpPr>
            <p:nvPr/>
          </p:nvSpPr>
          <p:spPr bwMode="auto">
            <a:xfrm>
              <a:off x="4500" y="18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telp</a:t>
              </a:r>
              <a:endParaRPr lang="en-US"/>
            </a:p>
          </p:txBody>
        </p:sp>
        <p:sp>
          <p:nvSpPr>
            <p:cNvPr id="16482" name="Oval 98"/>
            <p:cNvSpPr>
              <a:spLocks noChangeArrowheads="1"/>
            </p:cNvSpPr>
            <p:nvPr/>
          </p:nvSpPr>
          <p:spPr bwMode="auto">
            <a:xfrm>
              <a:off x="4860" y="27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Tgl_lahir</a:t>
              </a:r>
              <a:endParaRPr lang="en-U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>
              <a:off x="2880" y="3420"/>
              <a:ext cx="5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>
              <a:off x="3060" y="2520"/>
              <a:ext cx="54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>
              <a:off x="3960" y="324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H="1">
              <a:off x="4320" y="2340"/>
              <a:ext cx="72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flipH="1">
              <a:off x="4500" y="3240"/>
              <a:ext cx="9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88" name="Rectangle 104"/>
            <p:cNvSpPr>
              <a:spLocks noChangeArrowheads="1"/>
            </p:cNvSpPr>
            <p:nvPr/>
          </p:nvSpPr>
          <p:spPr bwMode="auto">
            <a:xfrm>
              <a:off x="8100" y="360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CATATAN_MEDIK</a:t>
              </a:r>
              <a:endParaRPr lang="en-US"/>
            </a:p>
          </p:txBody>
        </p:sp>
        <p:sp>
          <p:nvSpPr>
            <p:cNvPr id="16489" name="AutoShape 105"/>
            <p:cNvSpPr>
              <a:spLocks noChangeArrowheads="1"/>
            </p:cNvSpPr>
            <p:nvPr/>
          </p:nvSpPr>
          <p:spPr bwMode="auto">
            <a:xfrm>
              <a:off x="5760" y="3420"/>
              <a:ext cx="1440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mempunyai</a:t>
              </a:r>
              <a:endParaRPr lang="en-U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>
              <a:off x="4680" y="378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>
              <a:off x="7020" y="378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92" name="Oval 108"/>
            <p:cNvSpPr>
              <a:spLocks noChangeArrowheads="1"/>
            </p:cNvSpPr>
            <p:nvPr/>
          </p:nvSpPr>
          <p:spPr bwMode="auto">
            <a:xfrm>
              <a:off x="7200" y="2520"/>
              <a:ext cx="108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kode_mdk</a:t>
              </a:r>
              <a:endParaRPr lang="en-US"/>
            </a:p>
          </p:txBody>
        </p:sp>
        <p:sp>
          <p:nvSpPr>
            <p:cNvPr id="16493" name="Oval 109"/>
            <p:cNvSpPr>
              <a:spLocks noChangeArrowheads="1"/>
            </p:cNvSpPr>
            <p:nvPr/>
          </p:nvSpPr>
          <p:spPr bwMode="auto">
            <a:xfrm>
              <a:off x="8100" y="198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Tgl_prks</a:t>
              </a:r>
              <a:endParaRPr lang="en-US"/>
            </a:p>
          </p:txBody>
        </p:sp>
        <p:sp>
          <p:nvSpPr>
            <p:cNvPr id="16494" name="Oval 110"/>
            <p:cNvSpPr>
              <a:spLocks noChangeArrowheads="1"/>
            </p:cNvSpPr>
            <p:nvPr/>
          </p:nvSpPr>
          <p:spPr bwMode="auto">
            <a:xfrm>
              <a:off x="9000" y="27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resep</a:t>
              </a:r>
              <a:endParaRPr lang="en-U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>
              <a:off x="8640" y="2520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flipH="1">
              <a:off x="9000" y="3240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>
              <a:off x="7920" y="324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98" name="AutoShape 114"/>
            <p:cNvSpPr>
              <a:spLocks noChangeArrowheads="1"/>
            </p:cNvSpPr>
            <p:nvPr/>
          </p:nvSpPr>
          <p:spPr bwMode="auto">
            <a:xfrm>
              <a:off x="10620" y="3420"/>
              <a:ext cx="1440" cy="72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dimiliki</a:t>
              </a:r>
              <a:endParaRPr lang="en-U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flipH="1">
              <a:off x="9540" y="378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00" name="Rectangle 116"/>
            <p:cNvSpPr>
              <a:spLocks noChangeArrowheads="1"/>
            </p:cNvSpPr>
            <p:nvPr/>
          </p:nvSpPr>
          <p:spPr bwMode="auto">
            <a:xfrm>
              <a:off x="12780" y="342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DOKTER</a:t>
              </a:r>
              <a:endParaRPr lang="en-U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>
              <a:off x="12060" y="378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02" name="Oval 118"/>
            <p:cNvSpPr>
              <a:spLocks noChangeArrowheads="1"/>
            </p:cNvSpPr>
            <p:nvPr/>
          </p:nvSpPr>
          <p:spPr bwMode="auto">
            <a:xfrm>
              <a:off x="11520" y="198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kode_dr</a:t>
              </a:r>
              <a:endParaRPr lang="en-US"/>
            </a:p>
          </p:txBody>
        </p:sp>
        <p:sp>
          <p:nvSpPr>
            <p:cNvPr id="16503" name="Oval 119"/>
            <p:cNvSpPr>
              <a:spLocks noChangeArrowheads="1"/>
            </p:cNvSpPr>
            <p:nvPr/>
          </p:nvSpPr>
          <p:spPr bwMode="auto">
            <a:xfrm>
              <a:off x="12600" y="252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nama</a:t>
              </a:r>
              <a:endParaRPr lang="en-US"/>
            </a:p>
          </p:txBody>
        </p:sp>
        <p:sp>
          <p:nvSpPr>
            <p:cNvPr id="16504" name="Oval 120"/>
            <p:cNvSpPr>
              <a:spLocks noChangeArrowheads="1"/>
            </p:cNvSpPr>
            <p:nvPr/>
          </p:nvSpPr>
          <p:spPr bwMode="auto">
            <a:xfrm>
              <a:off x="13140" y="198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alamat</a:t>
              </a:r>
              <a:endParaRPr lang="en-US"/>
            </a:p>
          </p:txBody>
        </p:sp>
        <p:sp>
          <p:nvSpPr>
            <p:cNvPr id="16505" name="Oval 121"/>
            <p:cNvSpPr>
              <a:spLocks noChangeArrowheads="1"/>
            </p:cNvSpPr>
            <p:nvPr/>
          </p:nvSpPr>
          <p:spPr bwMode="auto">
            <a:xfrm>
              <a:off x="14040" y="252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spesialis</a:t>
              </a:r>
              <a:endParaRPr lang="en-US"/>
            </a:p>
          </p:txBody>
        </p:sp>
        <p:sp>
          <p:nvSpPr>
            <p:cNvPr id="16506" name="AutoShape 122"/>
            <p:cNvSpPr>
              <a:spLocks noChangeArrowheads="1"/>
            </p:cNvSpPr>
            <p:nvPr/>
          </p:nvSpPr>
          <p:spPr bwMode="auto">
            <a:xfrm>
              <a:off x="7920" y="4860"/>
              <a:ext cx="1440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mencatat</a:t>
              </a:r>
              <a:endParaRPr lang="en-US"/>
            </a:p>
          </p:txBody>
        </p:sp>
        <p:sp>
          <p:nvSpPr>
            <p:cNvPr id="16507" name="Line 123"/>
            <p:cNvSpPr>
              <a:spLocks noChangeShapeType="1"/>
            </p:cNvSpPr>
            <p:nvPr/>
          </p:nvSpPr>
          <p:spPr bwMode="auto">
            <a:xfrm flipH="1">
              <a:off x="8640" y="414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08" name="Line 124"/>
            <p:cNvSpPr>
              <a:spLocks noChangeShapeType="1"/>
            </p:cNvSpPr>
            <p:nvPr/>
          </p:nvSpPr>
          <p:spPr bwMode="auto">
            <a:xfrm>
              <a:off x="11880" y="2520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09" name="Line 125"/>
            <p:cNvSpPr>
              <a:spLocks noChangeShapeType="1"/>
            </p:cNvSpPr>
            <p:nvPr/>
          </p:nvSpPr>
          <p:spPr bwMode="auto">
            <a:xfrm>
              <a:off x="13140" y="306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0" name="Line 126"/>
            <p:cNvSpPr>
              <a:spLocks noChangeShapeType="1"/>
            </p:cNvSpPr>
            <p:nvPr/>
          </p:nvSpPr>
          <p:spPr bwMode="auto">
            <a:xfrm flipH="1">
              <a:off x="13680" y="2520"/>
              <a:ext cx="18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1" name="Line 127"/>
            <p:cNvSpPr>
              <a:spLocks noChangeShapeType="1"/>
            </p:cNvSpPr>
            <p:nvPr/>
          </p:nvSpPr>
          <p:spPr bwMode="auto">
            <a:xfrm flipH="1">
              <a:off x="14040" y="3060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2" name="Rectangle 128"/>
            <p:cNvSpPr>
              <a:spLocks noChangeArrowheads="1"/>
            </p:cNvSpPr>
            <p:nvPr/>
          </p:nvSpPr>
          <p:spPr bwMode="auto">
            <a:xfrm>
              <a:off x="8100" y="666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DETAIL_PENYAKIT</a:t>
              </a:r>
              <a:endParaRPr lang="en-US"/>
            </a:p>
          </p:txBody>
        </p:sp>
        <p:sp>
          <p:nvSpPr>
            <p:cNvPr id="16513" name="Line 129"/>
            <p:cNvSpPr>
              <a:spLocks noChangeShapeType="1"/>
            </p:cNvSpPr>
            <p:nvPr/>
          </p:nvSpPr>
          <p:spPr bwMode="auto">
            <a:xfrm>
              <a:off x="8640" y="5760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4" name="AutoShape 130"/>
            <p:cNvSpPr>
              <a:spLocks noChangeArrowheads="1"/>
            </p:cNvSpPr>
            <p:nvPr/>
          </p:nvSpPr>
          <p:spPr bwMode="auto">
            <a:xfrm>
              <a:off x="10620" y="6480"/>
              <a:ext cx="1440" cy="72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detail</a:t>
              </a:r>
              <a:endParaRPr lang="en-US"/>
            </a:p>
          </p:txBody>
        </p:sp>
        <p:sp>
          <p:nvSpPr>
            <p:cNvPr id="16515" name="Rectangle 131"/>
            <p:cNvSpPr>
              <a:spLocks noChangeArrowheads="1"/>
            </p:cNvSpPr>
            <p:nvPr/>
          </p:nvSpPr>
          <p:spPr bwMode="auto">
            <a:xfrm>
              <a:off x="12780" y="666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PENYAKIT</a:t>
              </a:r>
              <a:endParaRPr lang="en-US"/>
            </a:p>
          </p:txBody>
        </p:sp>
        <p:sp>
          <p:nvSpPr>
            <p:cNvPr id="16516" name="Line 132"/>
            <p:cNvSpPr>
              <a:spLocks noChangeShapeType="1"/>
            </p:cNvSpPr>
            <p:nvPr/>
          </p:nvSpPr>
          <p:spPr bwMode="auto">
            <a:xfrm flipH="1">
              <a:off x="9540" y="684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7" name="Line 133"/>
            <p:cNvSpPr>
              <a:spLocks noChangeShapeType="1"/>
            </p:cNvSpPr>
            <p:nvPr/>
          </p:nvSpPr>
          <p:spPr bwMode="auto">
            <a:xfrm>
              <a:off x="12060" y="684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8" name="Oval 134"/>
            <p:cNvSpPr>
              <a:spLocks noChangeArrowheads="1"/>
            </p:cNvSpPr>
            <p:nvPr/>
          </p:nvSpPr>
          <p:spPr bwMode="auto">
            <a:xfrm>
              <a:off x="12240" y="774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Kode_p</a:t>
              </a:r>
              <a:endParaRPr lang="en-US"/>
            </a:p>
          </p:txBody>
        </p:sp>
        <p:sp>
          <p:nvSpPr>
            <p:cNvPr id="16519" name="Oval 135"/>
            <p:cNvSpPr>
              <a:spLocks noChangeArrowheads="1"/>
            </p:cNvSpPr>
            <p:nvPr/>
          </p:nvSpPr>
          <p:spPr bwMode="auto">
            <a:xfrm>
              <a:off x="13680" y="774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nama_p</a:t>
              </a:r>
              <a:endParaRPr lang="en-US"/>
            </a:p>
          </p:txBody>
        </p:sp>
        <p:sp>
          <p:nvSpPr>
            <p:cNvPr id="16520" name="Line 136"/>
            <p:cNvSpPr>
              <a:spLocks noChangeShapeType="1"/>
            </p:cNvSpPr>
            <p:nvPr/>
          </p:nvSpPr>
          <p:spPr bwMode="auto">
            <a:xfrm flipH="1">
              <a:off x="12780" y="720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21" name="Line 137"/>
            <p:cNvSpPr>
              <a:spLocks noChangeShapeType="1"/>
            </p:cNvSpPr>
            <p:nvPr/>
          </p:nvSpPr>
          <p:spPr bwMode="auto">
            <a:xfrm>
              <a:off x="13860" y="720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22" name="Oval 138"/>
            <p:cNvSpPr>
              <a:spLocks noChangeArrowheads="1"/>
            </p:cNvSpPr>
            <p:nvPr/>
          </p:nvSpPr>
          <p:spPr bwMode="auto">
            <a:xfrm>
              <a:off x="7560" y="774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kode_dp</a:t>
              </a:r>
              <a:endParaRPr lang="en-US"/>
            </a:p>
          </p:txBody>
        </p:sp>
        <p:sp>
          <p:nvSpPr>
            <p:cNvPr id="16523" name="Oval 139"/>
            <p:cNvSpPr>
              <a:spLocks noChangeArrowheads="1"/>
            </p:cNvSpPr>
            <p:nvPr/>
          </p:nvSpPr>
          <p:spPr bwMode="auto">
            <a:xfrm>
              <a:off x="9180" y="774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nama_dp</a:t>
              </a:r>
              <a:endParaRPr lang="en-US"/>
            </a:p>
          </p:txBody>
        </p:sp>
        <p:sp>
          <p:nvSpPr>
            <p:cNvPr id="16524" name="Line 140"/>
            <p:cNvSpPr>
              <a:spLocks noChangeShapeType="1"/>
            </p:cNvSpPr>
            <p:nvPr/>
          </p:nvSpPr>
          <p:spPr bwMode="auto">
            <a:xfrm flipH="1">
              <a:off x="8280" y="720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25" name="Line 141"/>
            <p:cNvSpPr>
              <a:spLocks noChangeShapeType="1"/>
            </p:cNvSpPr>
            <p:nvPr/>
          </p:nvSpPr>
          <p:spPr bwMode="auto">
            <a:xfrm>
              <a:off x="9180" y="720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26" name="AutoShape 142"/>
            <p:cNvSpPr>
              <a:spLocks noChangeArrowheads="1"/>
            </p:cNvSpPr>
            <p:nvPr/>
          </p:nvSpPr>
          <p:spPr bwMode="auto">
            <a:xfrm>
              <a:off x="3240" y="4500"/>
              <a:ext cx="1440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melakukan</a:t>
              </a:r>
              <a:endParaRPr lang="en-US"/>
            </a:p>
          </p:txBody>
        </p:sp>
        <p:sp>
          <p:nvSpPr>
            <p:cNvPr id="16527" name="Line 143"/>
            <p:cNvSpPr>
              <a:spLocks noChangeShapeType="1"/>
            </p:cNvSpPr>
            <p:nvPr/>
          </p:nvSpPr>
          <p:spPr bwMode="auto">
            <a:xfrm>
              <a:off x="3960" y="414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28" name="Rectangle 144"/>
            <p:cNvSpPr>
              <a:spLocks noChangeArrowheads="1"/>
            </p:cNvSpPr>
            <p:nvPr/>
          </p:nvSpPr>
          <p:spPr bwMode="auto">
            <a:xfrm>
              <a:off x="3240" y="576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TRANSAKSI</a:t>
              </a:r>
              <a:endParaRPr lang="en-US"/>
            </a:p>
          </p:txBody>
        </p:sp>
        <p:sp>
          <p:nvSpPr>
            <p:cNvPr id="16529" name="Line 145"/>
            <p:cNvSpPr>
              <a:spLocks noChangeShapeType="1"/>
            </p:cNvSpPr>
            <p:nvPr/>
          </p:nvSpPr>
          <p:spPr bwMode="auto">
            <a:xfrm>
              <a:off x="3960" y="54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30" name="Oval 146"/>
            <p:cNvSpPr>
              <a:spLocks noChangeArrowheads="1"/>
            </p:cNvSpPr>
            <p:nvPr/>
          </p:nvSpPr>
          <p:spPr bwMode="auto">
            <a:xfrm>
              <a:off x="5400" y="5040"/>
              <a:ext cx="14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kode_trans</a:t>
              </a:r>
              <a:endParaRPr lang="en-US"/>
            </a:p>
          </p:txBody>
        </p:sp>
        <p:sp>
          <p:nvSpPr>
            <p:cNvPr id="16531" name="Oval 147"/>
            <p:cNvSpPr>
              <a:spLocks noChangeArrowheads="1"/>
            </p:cNvSpPr>
            <p:nvPr/>
          </p:nvSpPr>
          <p:spPr bwMode="auto">
            <a:xfrm>
              <a:off x="5940" y="558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tgl_trans</a:t>
              </a:r>
              <a:endParaRPr lang="en-US"/>
            </a:p>
          </p:txBody>
        </p:sp>
        <p:sp>
          <p:nvSpPr>
            <p:cNvPr id="16532" name="Line 148"/>
            <p:cNvSpPr>
              <a:spLocks noChangeShapeType="1"/>
            </p:cNvSpPr>
            <p:nvPr/>
          </p:nvSpPr>
          <p:spPr bwMode="auto">
            <a:xfrm flipH="1">
              <a:off x="4680" y="5400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33" name="Line 149"/>
            <p:cNvSpPr>
              <a:spLocks noChangeShapeType="1"/>
            </p:cNvSpPr>
            <p:nvPr/>
          </p:nvSpPr>
          <p:spPr bwMode="auto">
            <a:xfrm flipH="1">
              <a:off x="4680" y="5760"/>
              <a:ext cx="12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34" name="AutoShape 150"/>
            <p:cNvSpPr>
              <a:spLocks noChangeArrowheads="1"/>
            </p:cNvSpPr>
            <p:nvPr/>
          </p:nvSpPr>
          <p:spPr bwMode="auto">
            <a:xfrm>
              <a:off x="3240" y="6840"/>
              <a:ext cx="1440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transaksi</a:t>
              </a:r>
              <a:endParaRPr lang="en-US"/>
            </a:p>
          </p:txBody>
        </p:sp>
        <p:sp>
          <p:nvSpPr>
            <p:cNvPr id="16535" name="Line 151"/>
            <p:cNvSpPr>
              <a:spLocks noChangeShapeType="1"/>
            </p:cNvSpPr>
            <p:nvPr/>
          </p:nvSpPr>
          <p:spPr bwMode="auto">
            <a:xfrm>
              <a:off x="3960" y="63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36" name="Line 152"/>
            <p:cNvSpPr>
              <a:spLocks noChangeShapeType="1"/>
            </p:cNvSpPr>
            <p:nvPr/>
          </p:nvSpPr>
          <p:spPr bwMode="auto">
            <a:xfrm>
              <a:off x="3960" y="774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37" name="Rectangle 153"/>
            <p:cNvSpPr>
              <a:spLocks noChangeArrowheads="1"/>
            </p:cNvSpPr>
            <p:nvPr/>
          </p:nvSpPr>
          <p:spPr bwMode="auto">
            <a:xfrm>
              <a:off x="3240" y="828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OBAT</a:t>
              </a:r>
              <a:endParaRPr lang="en-US"/>
            </a:p>
          </p:txBody>
        </p:sp>
        <p:sp>
          <p:nvSpPr>
            <p:cNvPr id="16538" name="Oval 154"/>
            <p:cNvSpPr>
              <a:spLocks noChangeArrowheads="1"/>
            </p:cNvSpPr>
            <p:nvPr/>
          </p:nvSpPr>
          <p:spPr bwMode="auto">
            <a:xfrm>
              <a:off x="2340" y="99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nama</a:t>
              </a:r>
              <a:endParaRPr lang="en-US"/>
            </a:p>
          </p:txBody>
        </p:sp>
        <p:sp>
          <p:nvSpPr>
            <p:cNvPr id="16539" name="Oval 155"/>
            <p:cNvSpPr>
              <a:spLocks noChangeArrowheads="1"/>
            </p:cNvSpPr>
            <p:nvPr/>
          </p:nvSpPr>
          <p:spPr bwMode="auto">
            <a:xfrm>
              <a:off x="3240" y="936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tgl</a:t>
              </a:r>
              <a:endParaRPr lang="en-US"/>
            </a:p>
          </p:txBody>
        </p:sp>
        <p:sp>
          <p:nvSpPr>
            <p:cNvPr id="16540" name="Oval 156"/>
            <p:cNvSpPr>
              <a:spLocks noChangeArrowheads="1"/>
            </p:cNvSpPr>
            <p:nvPr/>
          </p:nvSpPr>
          <p:spPr bwMode="auto">
            <a:xfrm>
              <a:off x="4320" y="99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stok</a:t>
              </a:r>
              <a:endParaRPr lang="en-US"/>
            </a:p>
          </p:txBody>
        </p:sp>
        <p:sp>
          <p:nvSpPr>
            <p:cNvPr id="16541" name="Oval 157"/>
            <p:cNvSpPr>
              <a:spLocks noChangeArrowheads="1"/>
            </p:cNvSpPr>
            <p:nvPr/>
          </p:nvSpPr>
          <p:spPr bwMode="auto">
            <a:xfrm>
              <a:off x="4860" y="936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harga</a:t>
              </a:r>
              <a:endParaRPr lang="en-US"/>
            </a:p>
          </p:txBody>
        </p:sp>
        <p:sp>
          <p:nvSpPr>
            <p:cNvPr id="16542" name="Line 158"/>
            <p:cNvSpPr>
              <a:spLocks noChangeShapeType="1"/>
            </p:cNvSpPr>
            <p:nvPr/>
          </p:nvSpPr>
          <p:spPr bwMode="auto">
            <a:xfrm flipH="1">
              <a:off x="1980" y="8820"/>
              <a:ext cx="14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43" name="Line 159"/>
            <p:cNvSpPr>
              <a:spLocks noChangeShapeType="1"/>
            </p:cNvSpPr>
            <p:nvPr/>
          </p:nvSpPr>
          <p:spPr bwMode="auto">
            <a:xfrm flipH="1">
              <a:off x="2880" y="8820"/>
              <a:ext cx="72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44" name="Line 160"/>
            <p:cNvSpPr>
              <a:spLocks noChangeShapeType="1"/>
            </p:cNvSpPr>
            <p:nvPr/>
          </p:nvSpPr>
          <p:spPr bwMode="auto">
            <a:xfrm>
              <a:off x="3780" y="882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45" name="Line 161"/>
            <p:cNvSpPr>
              <a:spLocks noChangeShapeType="1"/>
            </p:cNvSpPr>
            <p:nvPr/>
          </p:nvSpPr>
          <p:spPr bwMode="auto">
            <a:xfrm>
              <a:off x="4140" y="8820"/>
              <a:ext cx="54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46" name="Line 162"/>
            <p:cNvSpPr>
              <a:spLocks noChangeShapeType="1"/>
            </p:cNvSpPr>
            <p:nvPr/>
          </p:nvSpPr>
          <p:spPr bwMode="auto">
            <a:xfrm>
              <a:off x="4500" y="882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47" name="Text Box 163"/>
            <p:cNvSpPr txBox="1">
              <a:spLocks noChangeArrowheads="1"/>
            </p:cNvSpPr>
            <p:nvPr/>
          </p:nvSpPr>
          <p:spPr bwMode="auto">
            <a:xfrm>
              <a:off x="5580" y="342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1</a:t>
              </a:r>
              <a:endParaRPr lang="en-US"/>
            </a:p>
          </p:txBody>
        </p:sp>
        <p:sp>
          <p:nvSpPr>
            <p:cNvPr id="16548" name="Text Box 164"/>
            <p:cNvSpPr txBox="1">
              <a:spLocks noChangeArrowheads="1"/>
            </p:cNvSpPr>
            <p:nvPr/>
          </p:nvSpPr>
          <p:spPr bwMode="auto">
            <a:xfrm>
              <a:off x="7020" y="342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N</a:t>
              </a:r>
              <a:endParaRPr lang="en-US"/>
            </a:p>
          </p:txBody>
        </p:sp>
        <p:sp>
          <p:nvSpPr>
            <p:cNvPr id="16549" name="Text Box 165"/>
            <p:cNvSpPr txBox="1">
              <a:spLocks noChangeArrowheads="1"/>
            </p:cNvSpPr>
            <p:nvPr/>
          </p:nvSpPr>
          <p:spPr bwMode="auto">
            <a:xfrm>
              <a:off x="10080" y="342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M</a:t>
              </a:r>
              <a:endParaRPr lang="en-US"/>
            </a:p>
          </p:txBody>
        </p:sp>
        <p:sp>
          <p:nvSpPr>
            <p:cNvPr id="16550" name="Text Box 166"/>
            <p:cNvSpPr txBox="1">
              <a:spLocks noChangeArrowheads="1"/>
            </p:cNvSpPr>
            <p:nvPr/>
          </p:nvSpPr>
          <p:spPr bwMode="auto">
            <a:xfrm>
              <a:off x="12060" y="342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1</a:t>
              </a:r>
              <a:endParaRPr lang="en-US"/>
            </a:p>
          </p:txBody>
        </p:sp>
        <p:sp>
          <p:nvSpPr>
            <p:cNvPr id="16551" name="Text Box 167"/>
            <p:cNvSpPr txBox="1">
              <a:spLocks noChangeArrowheads="1"/>
            </p:cNvSpPr>
            <p:nvPr/>
          </p:nvSpPr>
          <p:spPr bwMode="auto">
            <a:xfrm>
              <a:off x="8820" y="450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M</a:t>
              </a:r>
              <a:endParaRPr lang="en-US"/>
            </a:p>
          </p:txBody>
        </p:sp>
        <p:sp>
          <p:nvSpPr>
            <p:cNvPr id="16552" name="Text Box 168"/>
            <p:cNvSpPr txBox="1">
              <a:spLocks noChangeArrowheads="1"/>
            </p:cNvSpPr>
            <p:nvPr/>
          </p:nvSpPr>
          <p:spPr bwMode="auto">
            <a:xfrm>
              <a:off x="8820" y="576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1</a:t>
              </a:r>
              <a:endParaRPr lang="en-US"/>
            </a:p>
          </p:txBody>
        </p:sp>
        <p:sp>
          <p:nvSpPr>
            <p:cNvPr id="16553" name="Text Box 169"/>
            <p:cNvSpPr txBox="1">
              <a:spLocks noChangeArrowheads="1"/>
            </p:cNvSpPr>
            <p:nvPr/>
          </p:nvSpPr>
          <p:spPr bwMode="auto">
            <a:xfrm>
              <a:off x="10080" y="648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M</a:t>
              </a:r>
              <a:endParaRPr lang="en-US"/>
            </a:p>
          </p:txBody>
        </p:sp>
        <p:sp>
          <p:nvSpPr>
            <p:cNvPr id="16554" name="Text Box 170"/>
            <p:cNvSpPr txBox="1">
              <a:spLocks noChangeArrowheads="1"/>
            </p:cNvSpPr>
            <p:nvPr/>
          </p:nvSpPr>
          <p:spPr bwMode="auto">
            <a:xfrm>
              <a:off x="12060" y="648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1</a:t>
              </a:r>
              <a:endParaRPr lang="en-US"/>
            </a:p>
          </p:txBody>
        </p:sp>
        <p:sp>
          <p:nvSpPr>
            <p:cNvPr id="16555" name="Text Box 171"/>
            <p:cNvSpPr txBox="1">
              <a:spLocks noChangeArrowheads="1"/>
            </p:cNvSpPr>
            <p:nvPr/>
          </p:nvSpPr>
          <p:spPr bwMode="auto">
            <a:xfrm>
              <a:off x="4320" y="432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1</a:t>
              </a:r>
              <a:endParaRPr lang="en-US"/>
            </a:p>
          </p:txBody>
        </p:sp>
        <p:sp>
          <p:nvSpPr>
            <p:cNvPr id="16556" name="Text Box 172"/>
            <p:cNvSpPr txBox="1">
              <a:spLocks noChangeArrowheads="1"/>
            </p:cNvSpPr>
            <p:nvPr/>
          </p:nvSpPr>
          <p:spPr bwMode="auto">
            <a:xfrm>
              <a:off x="4320" y="522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N</a:t>
              </a:r>
              <a:endParaRPr lang="en-US"/>
            </a:p>
          </p:txBody>
        </p:sp>
        <p:sp>
          <p:nvSpPr>
            <p:cNvPr id="16557" name="Text Box 173"/>
            <p:cNvSpPr txBox="1">
              <a:spLocks noChangeArrowheads="1"/>
            </p:cNvSpPr>
            <p:nvPr/>
          </p:nvSpPr>
          <p:spPr bwMode="auto">
            <a:xfrm>
              <a:off x="4140" y="648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M</a:t>
              </a:r>
              <a:endParaRPr lang="en-US"/>
            </a:p>
          </p:txBody>
        </p:sp>
        <p:sp>
          <p:nvSpPr>
            <p:cNvPr id="16558" name="Text Box 174"/>
            <p:cNvSpPr txBox="1">
              <a:spLocks noChangeArrowheads="1"/>
            </p:cNvSpPr>
            <p:nvPr/>
          </p:nvSpPr>
          <p:spPr bwMode="auto">
            <a:xfrm>
              <a:off x="4140" y="774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N</a:t>
              </a:r>
              <a:endParaRPr lang="en-US"/>
            </a:p>
          </p:txBody>
        </p:sp>
        <p:sp>
          <p:nvSpPr>
            <p:cNvPr id="16559" name="Oval 175"/>
            <p:cNvSpPr>
              <a:spLocks noChangeArrowheads="1"/>
            </p:cNvSpPr>
            <p:nvPr/>
          </p:nvSpPr>
          <p:spPr bwMode="auto">
            <a:xfrm>
              <a:off x="5940" y="612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jml_trans</a:t>
              </a:r>
              <a:endParaRPr lang="en-US"/>
            </a:p>
          </p:txBody>
        </p:sp>
        <p:sp>
          <p:nvSpPr>
            <p:cNvPr id="16560" name="Oval 176"/>
            <p:cNvSpPr>
              <a:spLocks noChangeArrowheads="1"/>
            </p:cNvSpPr>
            <p:nvPr/>
          </p:nvSpPr>
          <p:spPr bwMode="auto">
            <a:xfrm>
              <a:off x="5220" y="6660"/>
              <a:ext cx="14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totall_trans</a:t>
              </a:r>
              <a:endParaRPr lang="en-US"/>
            </a:p>
          </p:txBody>
        </p:sp>
        <p:sp>
          <p:nvSpPr>
            <p:cNvPr id="16561" name="Line 177"/>
            <p:cNvSpPr>
              <a:spLocks noChangeShapeType="1"/>
            </p:cNvSpPr>
            <p:nvPr/>
          </p:nvSpPr>
          <p:spPr bwMode="auto">
            <a:xfrm>
              <a:off x="4680" y="6120"/>
              <a:ext cx="12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62" name="Line 178"/>
            <p:cNvSpPr>
              <a:spLocks noChangeShapeType="1"/>
            </p:cNvSpPr>
            <p:nvPr/>
          </p:nvSpPr>
          <p:spPr bwMode="auto">
            <a:xfrm>
              <a:off x="4680" y="6300"/>
              <a:ext cx="9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10942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</a:t>
            </a:r>
            <a:r>
              <a:rPr lang="en-US" sz="3200" b="1" dirty="0">
                <a:solidFill>
                  <a:srgbClr val="0070C0"/>
                </a:solidFill>
              </a:rPr>
              <a:t> – </a:t>
            </a:r>
            <a:r>
              <a:rPr lang="en-US" sz="3200" b="1" dirty="0">
                <a:solidFill>
                  <a:srgbClr val="FF0000"/>
                </a:solidFill>
              </a:rPr>
              <a:t>Alur </a:t>
            </a:r>
            <a:r>
              <a:rPr lang="en-US" sz="3200" b="1" dirty="0" err="1">
                <a:solidFill>
                  <a:srgbClr val="FF0000"/>
                </a:solidFill>
              </a:rPr>
              <a:t>menentukan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relasi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tabel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Alur </a:t>
            </a:r>
            <a:r>
              <a:rPr lang="en-US" sz="3600" dirty="0" err="1"/>
              <a:t>menentukan</a:t>
            </a:r>
            <a:r>
              <a:rPr lang="en-US" sz="3600" dirty="0"/>
              <a:t> </a:t>
            </a:r>
            <a:r>
              <a:rPr lang="en-US" sz="3600" dirty="0" err="1"/>
              <a:t>Relasi</a:t>
            </a:r>
            <a:r>
              <a:rPr lang="en-US" sz="3600" dirty="0"/>
              <a:t> table: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 err="1"/>
              <a:t>Pahami</a:t>
            </a:r>
            <a:r>
              <a:rPr lang="en-US" sz="3200" dirty="0"/>
              <a:t> system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dibuat</a:t>
            </a:r>
            <a:r>
              <a:rPr lang="en-US" sz="3200" dirty="0"/>
              <a:t>.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 err="1"/>
              <a:t>Berdasar</a:t>
            </a:r>
            <a:r>
              <a:rPr lang="en-US" sz="3200" dirty="0"/>
              <a:t> point 1, </a:t>
            </a:r>
            <a:r>
              <a:rPr lang="en-US" sz="3200" dirty="0" err="1"/>
              <a:t>ekstrak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per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tabelnya</a:t>
            </a:r>
            <a:r>
              <a:rPr lang="en-US" sz="3200" dirty="0"/>
              <a:t>.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 err="1"/>
              <a:t>Relasikan</a:t>
            </a:r>
            <a:r>
              <a:rPr lang="en-US" sz="3200" dirty="0"/>
              <a:t> </a:t>
            </a:r>
            <a:r>
              <a:rPr lang="en-US" sz="3200" dirty="0" err="1"/>
              <a:t>tabel-tabel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terlebih</a:t>
            </a:r>
            <a:r>
              <a:rPr lang="en-US" sz="3200" dirty="0"/>
              <a:t> </a:t>
            </a:r>
            <a:r>
              <a:rPr lang="en-US" sz="3200" dirty="0" err="1"/>
              <a:t>dahulu</a:t>
            </a:r>
            <a:r>
              <a:rPr lang="en-US" sz="3200" dirty="0"/>
              <a:t> </a:t>
            </a:r>
            <a:r>
              <a:rPr lang="en-US" sz="3200" dirty="0" err="1"/>
              <a:t>menentukan</a:t>
            </a:r>
            <a:r>
              <a:rPr lang="en-US" sz="3200" dirty="0"/>
              <a:t> </a:t>
            </a:r>
            <a:r>
              <a:rPr lang="en-US" sz="3200" dirty="0" err="1"/>
              <a:t>hubungan</a:t>
            </a:r>
            <a:r>
              <a:rPr lang="en-US" sz="3200" dirty="0"/>
              <a:t> </a:t>
            </a:r>
            <a:r>
              <a:rPr lang="en-US" sz="3200" dirty="0" err="1"/>
              <a:t>antar</a:t>
            </a:r>
            <a:r>
              <a:rPr lang="en-US" sz="3200" dirty="0"/>
              <a:t> </a:t>
            </a:r>
            <a:r>
              <a:rPr lang="en-US" sz="3200" dirty="0" err="1"/>
              <a:t>tabelnya</a:t>
            </a:r>
            <a:r>
              <a:rPr lang="en-US" sz="3200" dirty="0"/>
              <a:t>.</a:t>
            </a:r>
          </a:p>
          <a:p>
            <a:pPr algn="just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514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4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masuk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berjenjang</a:t>
            </a:r>
            <a:r>
              <a:rPr lang="en-US" sz="2800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pelajaran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ditetapkan</a:t>
            </a:r>
            <a:r>
              <a:rPr lang="en-US" sz="2800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pelajaran</a:t>
            </a:r>
            <a:r>
              <a:rPr lang="en-US" sz="2800" dirty="0"/>
              <a:t> </a:t>
            </a:r>
            <a:r>
              <a:rPr lang="en-US" sz="2800" dirty="0" err="1"/>
              <a:t>diajar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guru.</a:t>
            </a:r>
          </a:p>
        </p:txBody>
      </p:sp>
    </p:spTree>
    <p:extLst>
      <p:ext uri="{BB962C8B-B14F-4D97-AF65-F5344CB8AC3E}">
        <p14:creationId xmlns:p14="http://schemas.microsoft.com/office/powerpoint/2010/main" val="400168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-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13167"/>
            <a:ext cx="5178716" cy="2670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366" y="4184138"/>
            <a:ext cx="5104292" cy="23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4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251" y="1658984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siswa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masuk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dalam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sebuah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kelas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berjenjang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17" y="2915478"/>
            <a:ext cx="6869674" cy="257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0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6251" y="1658984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berjenjang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kelas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memiliki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pelajaran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telah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ditetapkan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9" y="3235601"/>
            <a:ext cx="8629650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72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3)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4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berjenjang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pelajaran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diajar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oleh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seorang</a:t>
            </a:r>
            <a:r>
              <a:rPr lang="en-US" dirty="0">
                <a:solidFill>
                  <a:srgbClr val="0070C0"/>
                </a:solidFill>
              </a:rPr>
              <a:t> guru.</a:t>
            </a:r>
          </a:p>
          <a:p>
            <a:pPr marL="163513" lvl="1" indent="0" defTabSz="690563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58" y="3348730"/>
            <a:ext cx="7111595" cy="2947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7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4"/>
            <a:ext cx="8319406" cy="463731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id-ID" dirty="0" smtClean="0"/>
              <a:t>Fakultas Teknik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dosen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staff </a:t>
            </a:r>
            <a:r>
              <a:rPr lang="id-ID" dirty="0"/>
              <a:t>Fakultas Teknik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Lama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 </a:t>
            </a:r>
            <a:r>
              <a:rPr lang="en-US" dirty="0" err="1"/>
              <a:t>minggu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staff </a:t>
            </a:r>
            <a:r>
              <a:rPr lang="en-US" dirty="0" err="1"/>
              <a:t>perpustakaan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920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4"/>
            <a:ext cx="8319406" cy="46373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di </a:t>
            </a:r>
            <a:r>
              <a:rPr lang="id-ID" dirty="0"/>
              <a:t>Fakultas Teknik </a:t>
            </a:r>
            <a:r>
              <a:rPr lang="id-ID" dirty="0" smtClean="0"/>
              <a:t>UTM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mengorganisir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mahasiswanya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ketentuannya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login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password.</a:t>
            </a:r>
          </a:p>
          <a:p>
            <a:pPr algn="just"/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pdf,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4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4"/>
            <a:ext cx="8319406" cy="463731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Sebuah</a:t>
            </a:r>
            <a:r>
              <a:rPr lang="en-US" dirty="0"/>
              <a:t> supermarket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prima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pelanggannya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wujudnya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minimal 10.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shift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1 orang supervisor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mengawasi</a:t>
            </a:r>
            <a:r>
              <a:rPr lang="en-US" dirty="0"/>
              <a:t> 5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penganan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r>
              <a:rPr lang="en-US" dirty="0" err="1"/>
              <a:t>Pelayanan</a:t>
            </a:r>
            <a:r>
              <a:rPr lang="en-US" dirty="0"/>
              <a:t> prima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2 shift per </a:t>
            </a:r>
            <a:r>
              <a:rPr lang="en-US" dirty="0" err="1"/>
              <a:t>harinya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Supermarket </a:t>
            </a:r>
            <a:r>
              <a:rPr lang="en-US" dirty="0" err="1">
                <a:solidFill>
                  <a:srgbClr val="FF0000"/>
                </a:solidFill>
              </a:rPr>
              <a:t>tersebut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di SI-</a:t>
            </a:r>
            <a:r>
              <a:rPr lang="en-US" dirty="0" err="1">
                <a:solidFill>
                  <a:srgbClr val="FF0000"/>
                </a:solidFill>
              </a:rPr>
              <a:t>kan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maka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5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4"/>
            <a:ext cx="8319406" cy="463731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SI.</a:t>
            </a:r>
          </a:p>
          <a:p>
            <a:r>
              <a:rPr lang="en-US" dirty="0" err="1"/>
              <a:t>Pegawai</a:t>
            </a:r>
            <a:r>
              <a:rPr lang="en-US" dirty="0"/>
              <a:t> yang </a:t>
            </a:r>
            <a:r>
              <a:rPr lang="en-US" dirty="0" err="1"/>
              <a:t>didata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PNS, </a:t>
            </a:r>
            <a:r>
              <a:rPr lang="en-US" dirty="0" err="1"/>
              <a:t>Pensiun</a:t>
            </a:r>
            <a:r>
              <a:rPr lang="en-US" dirty="0"/>
              <a:t> (</a:t>
            </a:r>
            <a:r>
              <a:rPr lang="en-US" dirty="0" err="1"/>
              <a:t>meninggal</a:t>
            </a:r>
            <a:r>
              <a:rPr lang="en-US" dirty="0"/>
              <a:t>, </a:t>
            </a:r>
            <a:r>
              <a:rPr lang="en-US" dirty="0" err="1"/>
              <a:t>pemberhentian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hormat</a:t>
            </a:r>
            <a:r>
              <a:rPr lang="en-US" dirty="0"/>
              <a:t>, </a:t>
            </a:r>
            <a:r>
              <a:rPr lang="en-US" dirty="0" err="1"/>
              <a:t>pemberhentian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hormat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Non-PNS.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keluarga</a:t>
            </a:r>
            <a:r>
              <a:rPr lang="en-US" dirty="0"/>
              <a:t>, </a:t>
            </a:r>
            <a:r>
              <a:rPr lang="en-US" dirty="0" err="1"/>
              <a:t>pangkat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/>
              <a:t>.</a:t>
            </a:r>
          </a:p>
          <a:p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log-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superadmin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Si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Orang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SI </a:t>
            </a:r>
            <a:r>
              <a:rPr lang="en-US" dirty="0" err="1"/>
              <a:t>dengan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passwordnya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superadmin</a:t>
            </a:r>
            <a:r>
              <a:rPr lang="en-US" dirty="0"/>
              <a:t> (</a:t>
            </a:r>
            <a:r>
              <a:rPr lang="en-US" dirty="0" err="1"/>
              <a:t>pengatur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), admin (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skpd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3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6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4"/>
            <a:ext cx="8319406" cy="463731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keterbukaan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ketertiban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men-SI-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pembayarannya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SPP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bendahara</a:t>
            </a:r>
            <a:r>
              <a:rPr lang="en-US" dirty="0"/>
              <a:t>.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 </a:t>
            </a:r>
            <a:r>
              <a:rPr lang="en-US" dirty="0" err="1"/>
              <a:t>berkemungkinan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X, XI, </a:t>
            </a:r>
            <a:r>
              <a:rPr lang="en-US" dirty="0" err="1"/>
              <a:t>dan</a:t>
            </a:r>
            <a:r>
              <a:rPr lang="en-US" dirty="0"/>
              <a:t> XII.</a:t>
            </a:r>
          </a:p>
          <a:p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cicil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SPP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sub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31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81834" y="4777655"/>
          <a:ext cx="4693024" cy="194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997"/>
                <a:gridCol w="1353387"/>
                <a:gridCol w="1483518"/>
                <a:gridCol w="1182122"/>
              </a:tblGrid>
              <a:tr h="3887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nim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nama_mhs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alamat_mhs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tgl_lahir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7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7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7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598893" y="3911953"/>
            <a:ext cx="658906" cy="739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4" y="2388980"/>
            <a:ext cx="4810419" cy="189276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76251" y="1412380"/>
            <a:ext cx="8377518" cy="6375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Aturan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umum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dalam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pemetaan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Model Data (Level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konseptual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dalam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abstraksi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data) :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1.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Setiap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himpunan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entitas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akan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diimplimentasikan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sebagai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sebuah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tabel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(file data) 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</a:t>
            </a:r>
            <a:r>
              <a:rPr lang="en-US" b="1" dirty="0" smtClean="0"/>
              <a:t>Data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sz="3600" b="1" dirty="0" err="1">
                <a:solidFill>
                  <a:srgbClr val="FF0000"/>
                </a:solidFill>
              </a:rPr>
              <a:t>Transformasi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himpunan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entitas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ke</a:t>
            </a:r>
            <a:r>
              <a:rPr lang="en-US" sz="3600" b="1" dirty="0">
                <a:solidFill>
                  <a:srgbClr val="FF0000"/>
                </a:solidFill>
              </a:rPr>
              <a:t> basis data </a:t>
            </a:r>
            <a:r>
              <a:rPr lang="en-US" sz="3600" b="1" dirty="0" err="1">
                <a:solidFill>
                  <a:srgbClr val="FF0000"/>
                </a:solidFill>
              </a:rPr>
              <a:t>fisik</a:t>
            </a:r>
            <a:r>
              <a:rPr lang="en-US" sz="4900" b="1" dirty="0">
                <a:solidFill>
                  <a:srgbClr val="FF0000"/>
                </a:solidFill>
              </a:rPr>
              <a:t> 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8851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09" y="1783370"/>
            <a:ext cx="4779900" cy="189276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84509" y="506804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Kode_kul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Nama_kul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id-ID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</a:t>
                      </a: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Semester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4397188" y="3872755"/>
            <a:ext cx="605118" cy="84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Data</a:t>
            </a:r>
            <a:r>
              <a:rPr lang="id-ID" b="1" dirty="0" smtClean="0">
                <a:solidFill>
                  <a:srgbClr val="FF0000"/>
                </a:solidFill>
              </a:rPr>
              <a:t/>
            </a:r>
            <a:br>
              <a:rPr lang="id-ID" b="1" dirty="0" smtClean="0">
                <a:solidFill>
                  <a:srgbClr val="FF0000"/>
                </a:solidFill>
              </a:rPr>
            </a:br>
            <a:r>
              <a:rPr lang="en-US" sz="3600" b="1" dirty="0" err="1">
                <a:solidFill>
                  <a:srgbClr val="FF0000"/>
                </a:solidFill>
              </a:rPr>
              <a:t>Transformasi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himpunan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entitas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ke</a:t>
            </a:r>
            <a:r>
              <a:rPr lang="en-US" sz="3600" b="1" dirty="0">
                <a:solidFill>
                  <a:srgbClr val="FF0000"/>
                </a:solidFill>
              </a:rPr>
              <a:t> basis data </a:t>
            </a:r>
            <a:r>
              <a:rPr lang="en-US" sz="3600" b="1" dirty="0" err="1">
                <a:solidFill>
                  <a:srgbClr val="FF0000"/>
                </a:solidFill>
              </a:rPr>
              <a:t>fisik</a:t>
            </a:r>
            <a:r>
              <a:rPr lang="en-US" sz="4900" b="1" dirty="0">
                <a:solidFill>
                  <a:srgbClr val="FF0000"/>
                </a:solidFill>
              </a:rPr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291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Data adalah </a:t>
            </a:r>
            <a:r>
              <a:rPr lang="id-ID" b="1" dirty="0"/>
              <a:t>fakta, angka, dan bahkan simbol mentah. </a:t>
            </a:r>
            <a:r>
              <a:rPr lang="id-ID" dirty="0"/>
              <a:t>Secara bersama‐sama merupakan masukan bagi suatu sistem informasi (Wilkinson, 1992)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deskripsi tentang benda, kejadian, aktivitas, dan transaksi yang </a:t>
            </a:r>
            <a:r>
              <a:rPr lang="id-ID" b="1" dirty="0"/>
              <a:t>tidak mempunyai makna </a:t>
            </a:r>
            <a:r>
              <a:rPr lang="id-ID" dirty="0"/>
              <a:t>atau tidak berpengaruh secara langsung kepada pemakai (Kadir, 2003)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</a:t>
            </a:r>
            <a:r>
              <a:rPr lang="id-ID" b="1" dirty="0"/>
              <a:t>fakta‐fakta mentah </a:t>
            </a:r>
            <a:r>
              <a:rPr lang="id-ID" dirty="0"/>
              <a:t>yang mewakili kejadian‐ kejadian kejadian yang berlangsung berlangsung dalam organisasi organisasi atau lingkungan fisik </a:t>
            </a:r>
            <a:r>
              <a:rPr lang="id-ID" b="1" dirty="0"/>
              <a:t>sebelum ditata dan diatur </a:t>
            </a:r>
            <a:r>
              <a:rPr lang="id-ID" dirty="0"/>
              <a:t>ke dalam bentuk yang dapat dipahami dan digunakan orang. (Laudon, 1998)</a:t>
            </a:r>
          </a:p>
        </p:txBody>
      </p:sp>
    </p:spTree>
    <p:extLst>
      <p:ext uri="{BB962C8B-B14F-4D97-AF65-F5344CB8AC3E}">
        <p14:creationId xmlns:p14="http://schemas.microsoft.com/office/powerpoint/2010/main" val="23290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30" y="1574871"/>
            <a:ext cx="4474800" cy="189276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209800" y="487299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Kode_dosen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Nama_dosen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Alamat_dosen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4961968" y="3744932"/>
            <a:ext cx="753035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Data</a:t>
            </a:r>
            <a:r>
              <a:rPr lang="id-ID" b="1" dirty="0">
                <a:solidFill>
                  <a:srgbClr val="FF0000"/>
                </a:solidFill>
              </a:rPr>
              <a:t/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en-US" sz="3600" b="1" dirty="0" err="1">
                <a:solidFill>
                  <a:srgbClr val="FF0000"/>
                </a:solidFill>
              </a:rPr>
              <a:t>Transformasi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himpunan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entitas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ke</a:t>
            </a:r>
            <a:r>
              <a:rPr lang="en-US" sz="3600" b="1" dirty="0">
                <a:solidFill>
                  <a:srgbClr val="FF0000"/>
                </a:solidFill>
              </a:rPr>
              <a:t> basis data </a:t>
            </a:r>
            <a:r>
              <a:rPr lang="en-US" sz="3600" b="1" dirty="0" err="1">
                <a:solidFill>
                  <a:srgbClr val="FF0000"/>
                </a:solidFill>
              </a:rPr>
              <a:t>fisik</a:t>
            </a:r>
            <a:r>
              <a:rPr lang="en-US" sz="5300" b="1" dirty="0">
                <a:solidFill>
                  <a:srgbClr val="FF0000"/>
                </a:solidFill>
              </a:rPr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135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75707" y="5051494"/>
          <a:ext cx="3808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897"/>
                <a:gridCol w="1181686"/>
                <a:gridCol w="14771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Kode_jur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Nama_jur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Kode_dosen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82673" y="1616633"/>
          <a:ext cx="40220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715"/>
                <a:gridCol w="1364566"/>
                <a:gridCol w="1406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Kode_dosen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Nama_dosen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Alamat_dosen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4" y="1352905"/>
            <a:ext cx="4375058" cy="526671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472515" y="1148212"/>
            <a:ext cx="1877074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Dosen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622338" y="4493982"/>
            <a:ext cx="1877074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Jurusan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324569" y="3324016"/>
            <a:ext cx="4752196" cy="11699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0988" indent="-280988"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Relasi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dengan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derajat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relasi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1 – 1 yang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menghubungkan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dua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buah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himpunan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entitas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akan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direpresentasikan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dalam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bentuk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penambahan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atribut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relasi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ke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table yang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mewakili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salah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satu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dari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kedua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himpunan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entitas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611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Data</a:t>
            </a:r>
            <a:r>
              <a:rPr lang="id-ID" b="1" dirty="0">
                <a:solidFill>
                  <a:srgbClr val="FF0000"/>
                </a:solidFill>
              </a:rPr>
              <a:t/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en-US" sz="2800" b="1" dirty="0" err="1">
                <a:solidFill>
                  <a:srgbClr val="FF0000"/>
                </a:solidFill>
              </a:rPr>
              <a:t>Transformasi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/>
              <a:t>relasi</a:t>
            </a:r>
            <a:r>
              <a:rPr lang="en-US" sz="2800" b="1" dirty="0"/>
              <a:t> </a:t>
            </a:r>
            <a:r>
              <a:rPr lang="en-US" sz="2800" b="1" dirty="0" err="1"/>
              <a:t>satu</a:t>
            </a:r>
            <a:r>
              <a:rPr lang="en-US" sz="2800" b="1" dirty="0"/>
              <a:t> </a:t>
            </a:r>
            <a:r>
              <a:rPr lang="en-US" sz="2800" b="1" dirty="0" err="1"/>
              <a:t>ke</a:t>
            </a:r>
            <a:r>
              <a:rPr lang="en-US" sz="2800" b="1" dirty="0"/>
              <a:t> </a:t>
            </a:r>
            <a:r>
              <a:rPr lang="en-US" sz="2800" b="1" dirty="0" err="1"/>
              <a:t>satu</a:t>
            </a:r>
            <a:r>
              <a:rPr lang="en-US" sz="2800" b="1" dirty="0"/>
              <a:t> </a:t>
            </a:r>
            <a:r>
              <a:rPr lang="en-US" sz="2800" b="1" dirty="0" err="1"/>
              <a:t>ke</a:t>
            </a:r>
            <a:r>
              <a:rPr lang="en-US" sz="2800" b="1" dirty="0"/>
              <a:t> basis </a:t>
            </a:r>
            <a:r>
              <a:rPr lang="en-US" sz="2800" b="1" dirty="0">
                <a:solidFill>
                  <a:srgbClr val="FF0000"/>
                </a:solidFill>
              </a:rPr>
              <a:t>data </a:t>
            </a:r>
            <a:r>
              <a:rPr lang="en-US" sz="2800" b="1" dirty="0" err="1">
                <a:solidFill>
                  <a:srgbClr val="FF0000"/>
                </a:solidFill>
              </a:rPr>
              <a:t>fisik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Down Arrow 3"/>
          <p:cNvSpPr/>
          <p:nvPr/>
        </p:nvSpPr>
        <p:spPr>
          <a:xfrm rot="16200000">
            <a:off x="4177694" y="1630571"/>
            <a:ext cx="636776" cy="501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3984812" y="5245123"/>
            <a:ext cx="636776" cy="501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45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2" y="650196"/>
            <a:ext cx="4804080" cy="503886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356412" y="2339742"/>
          <a:ext cx="3787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623"/>
                <a:gridCol w="1290918"/>
                <a:gridCol w="1385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Kode_dosen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Nama_dosen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Alamat_dosen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68721" y="5664257"/>
          <a:ext cx="72121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42"/>
                <a:gridCol w="1153458"/>
                <a:gridCol w="742577"/>
                <a:gridCol w="995082"/>
                <a:gridCol w="1210236"/>
                <a:gridCol w="1196788"/>
                <a:gridCol w="10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Kode_kul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Nama_kul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sks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semester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Kode_dosen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tempat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waktu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7270373" y="1827667"/>
            <a:ext cx="1627093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Dosen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27376" y="5100922"/>
            <a:ext cx="2626661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Kuliah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>
          <a:xfrm rot="17877088">
            <a:off x="4811689" y="1761929"/>
            <a:ext cx="618564" cy="537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865492">
            <a:off x="5111426" y="5035184"/>
            <a:ext cx="618564" cy="537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109882" y="116945"/>
            <a:ext cx="3685776" cy="132556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Data</a:t>
            </a:r>
            <a:r>
              <a:rPr lang="id-ID" b="1" dirty="0">
                <a:solidFill>
                  <a:srgbClr val="FF0000"/>
                </a:solidFill>
              </a:rPr>
              <a:t/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en-US" sz="2400" b="1" dirty="0" err="1">
                <a:solidFill>
                  <a:srgbClr val="FF0000"/>
                </a:solidFill>
              </a:rPr>
              <a:t>Transformasi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relasi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/>
              <a:t>satu</a:t>
            </a:r>
            <a:r>
              <a:rPr lang="en-US" sz="2400" b="1" dirty="0"/>
              <a:t> </a:t>
            </a:r>
            <a:r>
              <a:rPr lang="en-US" sz="2400" b="1" dirty="0" err="1"/>
              <a:t>kebanyak</a:t>
            </a:r>
            <a:r>
              <a:rPr lang="en-US" sz="2400" b="1" dirty="0"/>
              <a:t> </a:t>
            </a:r>
            <a:r>
              <a:rPr lang="en-US" sz="2400" b="1" dirty="0" err="1"/>
              <a:t>kebasis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data </a:t>
            </a:r>
            <a:r>
              <a:rPr lang="en-US" sz="2400" b="1" dirty="0" err="1">
                <a:solidFill>
                  <a:srgbClr val="FF0000"/>
                </a:solidFill>
              </a:rPr>
              <a:t>fisik</a:t>
            </a:r>
            <a:endParaRPr lang="id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5" y="1651826"/>
            <a:ext cx="4954385" cy="520617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975418" y="1922027"/>
          <a:ext cx="40610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56"/>
                <a:gridCol w="1169894"/>
                <a:gridCol w="1290918"/>
                <a:gridCol w="954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nim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Nama_mhs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Alamat_mhs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Tgl_lahir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0204" y="3912358"/>
          <a:ext cx="34776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18"/>
                <a:gridCol w="1210235"/>
                <a:gridCol w="1506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nim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Kode_kul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Indeks_nilai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244355" y="5611163"/>
          <a:ext cx="38996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765"/>
                <a:gridCol w="1210235"/>
                <a:gridCol w="564777"/>
                <a:gridCol w="1048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Kode_kul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Nama_kul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sks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semester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5522260" y="5116523"/>
            <a:ext cx="1766050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Kuliah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51933" y="3183899"/>
            <a:ext cx="3724835" cy="6051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mempelajari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nilai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US" sz="1400" b="1" dirty="0" err="1">
                <a:solidFill>
                  <a:srgbClr val="0070C0"/>
                </a:solidFill>
                <a:latin typeface="+mn-lt"/>
              </a:rPr>
              <a:t>Tabel</a:t>
            </a:r>
            <a:r>
              <a:rPr lang="en-US" sz="14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+mn-lt"/>
              </a:rPr>
              <a:t>khusus</a:t>
            </a:r>
            <a:r>
              <a:rPr lang="en-US" sz="1400" b="1" dirty="0">
                <a:solidFill>
                  <a:srgbClr val="0070C0"/>
                </a:solidFill>
                <a:latin typeface="+mn-lt"/>
              </a:rPr>
              <a:t> yang </a:t>
            </a:r>
            <a:r>
              <a:rPr lang="en-US" sz="1400" b="1" dirty="0" err="1">
                <a:solidFill>
                  <a:srgbClr val="0070C0"/>
                </a:solidFill>
                <a:latin typeface="+mn-lt"/>
              </a:rPr>
              <a:t>mewakili</a:t>
            </a:r>
            <a:r>
              <a:rPr lang="en-US" sz="14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+mn-lt"/>
              </a:rPr>
              <a:t>himpunan</a:t>
            </a:r>
            <a:r>
              <a:rPr lang="en-US" sz="14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+mn-lt"/>
              </a:rPr>
              <a:t>relasi</a:t>
            </a:r>
            <a:endParaRPr lang="en-US" sz="1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74343" y="1399177"/>
            <a:ext cx="2411506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n-lt"/>
              </a:rPr>
              <a:t>mahasiswa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Data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sz="2400" b="1" dirty="0" err="1"/>
              <a:t>Transformasi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relasi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banyak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banyak</a:t>
            </a:r>
            <a:r>
              <a:rPr lang="en-US" sz="2400" b="1" dirty="0"/>
              <a:t> </a:t>
            </a:r>
            <a:r>
              <a:rPr lang="en-US" sz="2400" b="1" dirty="0" err="1"/>
              <a:t>ke</a:t>
            </a:r>
            <a:r>
              <a:rPr lang="en-US" sz="2400" b="1" dirty="0"/>
              <a:t> basis data </a:t>
            </a:r>
            <a:r>
              <a:rPr lang="en-US" sz="2400" b="1" dirty="0" err="1"/>
              <a:t>fisik</a:t>
            </a:r>
            <a:endParaRPr lang="id-ID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4262721" y="1892981"/>
            <a:ext cx="44375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4778190" y="3927965"/>
            <a:ext cx="44375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4966448" y="5030629"/>
            <a:ext cx="44375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5400" b="1" dirty="0">
                <a:solidFill>
                  <a:srgbClr val="FF0000"/>
                </a:solidFill>
              </a:rPr>
              <a:t>3) </a:t>
            </a:r>
            <a:r>
              <a:rPr lang="en-US" sz="5400" b="1" dirty="0" err="1">
                <a:solidFill>
                  <a:srgbClr val="FF0000"/>
                </a:solidFill>
              </a:rPr>
              <a:t>Tipe</a:t>
            </a:r>
            <a:r>
              <a:rPr lang="id-ID" sz="5400" b="1" dirty="0">
                <a:solidFill>
                  <a:srgbClr val="FF0000"/>
                </a:solidFill>
              </a:rPr>
              <a:t> &amp; Model</a:t>
            </a:r>
            <a:r>
              <a:rPr lang="en-US" sz="5400" b="1" dirty="0">
                <a:solidFill>
                  <a:srgbClr val="FF0000"/>
                </a:solidFill>
              </a:rPr>
              <a:t> Data </a:t>
            </a:r>
            <a:endParaRPr lang="id-ID" sz="5400" b="1" dirty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/>
              <a:t>Tipe DataNUMERIK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/>
              <a:t>Tipe DataSTRING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/>
              <a:t>Tipe DataDATE&amp;TIME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714456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data NUMERIK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2" y="1442508"/>
            <a:ext cx="8319406" cy="48596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b="1" dirty="0"/>
              <a:t>BIT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sz="2400" dirty="0"/>
              <a:t>A bit-field, from 1 to 64 bits wide. (Prior to MySQL 5 BIT </a:t>
            </a:r>
            <a:r>
              <a:rPr lang="en-US" sz="2400" dirty="0" smtClean="0"/>
              <a:t>was</a:t>
            </a:r>
            <a:r>
              <a:rPr lang="id-ID" sz="2400" dirty="0" smtClean="0"/>
              <a:t> </a:t>
            </a:r>
            <a:r>
              <a:rPr lang="en-US" sz="2400" dirty="0" smtClean="0"/>
              <a:t>functionally </a:t>
            </a:r>
            <a:r>
              <a:rPr lang="en-US" sz="2400" dirty="0"/>
              <a:t>equivalent to TINYINT)</a:t>
            </a:r>
          </a:p>
          <a:p>
            <a:pPr algn="just">
              <a:spcBef>
                <a:spcPts val="0"/>
              </a:spcBef>
            </a:pPr>
            <a:r>
              <a:rPr lang="en-US" sz="2400" b="1" dirty="0" smtClean="0"/>
              <a:t>BIGINT</a:t>
            </a:r>
            <a:endParaRPr lang="en-US" sz="2400" b="1" dirty="0"/>
          </a:p>
          <a:p>
            <a:pPr marL="444500" indent="0" algn="just">
              <a:spcBef>
                <a:spcPts val="0"/>
              </a:spcBef>
              <a:buNone/>
            </a:pPr>
            <a:r>
              <a:rPr lang="en-US" sz="2400" b="1" dirty="0"/>
              <a:t>Integer</a:t>
            </a:r>
            <a:r>
              <a:rPr lang="en-US" sz="2400" dirty="0"/>
              <a:t> value, supports numbers </a:t>
            </a:r>
            <a:r>
              <a:rPr lang="en-US" sz="2400" dirty="0" smtClean="0"/>
              <a:t>from</a:t>
            </a:r>
            <a:r>
              <a:rPr lang="id-ID" sz="2400" dirty="0" smtClean="0"/>
              <a:t> </a:t>
            </a:r>
            <a:r>
              <a:rPr lang="en-US" sz="2400" dirty="0" smtClean="0"/>
              <a:t>-9223372036854775808 </a:t>
            </a:r>
            <a:r>
              <a:rPr lang="en-US" sz="2400" dirty="0"/>
              <a:t>to 9223372036854775807 (or 0 </a:t>
            </a:r>
            <a:r>
              <a:rPr lang="en-US" sz="2400" dirty="0" smtClean="0"/>
              <a:t>to</a:t>
            </a:r>
            <a:r>
              <a:rPr lang="id-ID" sz="2400" dirty="0" smtClean="0"/>
              <a:t> </a:t>
            </a:r>
            <a:r>
              <a:rPr lang="en-US" sz="2400" dirty="0" smtClean="0"/>
              <a:t>18446744073709551615 </a:t>
            </a:r>
            <a:r>
              <a:rPr lang="en-US" sz="2400" dirty="0"/>
              <a:t>if UNSIGNED)</a:t>
            </a:r>
          </a:p>
          <a:p>
            <a:pPr algn="just">
              <a:spcBef>
                <a:spcPts val="0"/>
              </a:spcBef>
            </a:pPr>
            <a:r>
              <a:rPr lang="en-US" sz="2400" b="1" dirty="0" smtClean="0"/>
              <a:t>BOOLEAN </a:t>
            </a:r>
            <a:r>
              <a:rPr lang="en-US" sz="2400" b="1" dirty="0"/>
              <a:t>(or BOOL)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sz="2400" dirty="0"/>
              <a:t>Boolean flag, either 0 or 1, used primarily for on/off flags</a:t>
            </a:r>
          </a:p>
          <a:p>
            <a:pPr algn="just">
              <a:spcBef>
                <a:spcPts val="0"/>
              </a:spcBef>
            </a:pPr>
            <a:r>
              <a:rPr lang="en-US" sz="2400" b="1" dirty="0" smtClean="0"/>
              <a:t>DECIMAL </a:t>
            </a:r>
            <a:r>
              <a:rPr lang="en-US" sz="2400" b="1" dirty="0"/>
              <a:t>(or DEC)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sz="2400" dirty="0"/>
              <a:t>Floating point values with varying levels of precision</a:t>
            </a:r>
          </a:p>
          <a:p>
            <a:pPr algn="just">
              <a:spcBef>
                <a:spcPts val="0"/>
              </a:spcBef>
            </a:pPr>
            <a:r>
              <a:rPr lang="en-US" sz="2400" b="1" dirty="0" smtClean="0"/>
              <a:t>DOUBLE</a:t>
            </a:r>
            <a:endParaRPr lang="en-US" sz="2400" b="1" dirty="0"/>
          </a:p>
          <a:p>
            <a:pPr marL="444500" indent="0" algn="just">
              <a:spcBef>
                <a:spcPts val="0"/>
              </a:spcBef>
              <a:buNone/>
            </a:pPr>
            <a:r>
              <a:rPr lang="en-US" sz="2400" dirty="0" smtClean="0"/>
              <a:t>Double-precision </a:t>
            </a:r>
            <a:r>
              <a:rPr lang="en-US" sz="2400" dirty="0"/>
              <a:t>floating point values</a:t>
            </a:r>
          </a:p>
          <a:p>
            <a:pPr algn="just">
              <a:spcBef>
                <a:spcPts val="0"/>
              </a:spcBef>
            </a:pPr>
            <a:r>
              <a:rPr lang="en-US" sz="2400" b="1" dirty="0" smtClean="0"/>
              <a:t>FLOAT</a:t>
            </a:r>
            <a:endParaRPr lang="en-US" sz="2400" b="1" dirty="0"/>
          </a:p>
          <a:p>
            <a:pPr marL="444500" indent="0" algn="just">
              <a:spcBef>
                <a:spcPts val="0"/>
              </a:spcBef>
              <a:buNone/>
            </a:pPr>
            <a:r>
              <a:rPr lang="en-US" sz="2400" dirty="0"/>
              <a:t>Single-precision floating point values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9292010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data NUMERIK </a:t>
            </a:r>
            <a:r>
              <a:rPr lang="id-ID" dirty="0" smtClean="0"/>
              <a:t>(Contd-2)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2" y="1442508"/>
            <a:ext cx="8319406" cy="48596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b="1" dirty="0"/>
              <a:t>INT (or INTEGER)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sz="2400" dirty="0"/>
              <a:t>Integer value, supports numbers from -2147483648 </a:t>
            </a:r>
            <a:r>
              <a:rPr lang="en-US" sz="2400" dirty="0" smtClean="0"/>
              <a:t>to</a:t>
            </a:r>
            <a:r>
              <a:rPr lang="id-ID" sz="2400" dirty="0" smtClean="0"/>
              <a:t> </a:t>
            </a:r>
            <a:r>
              <a:rPr lang="en-US" sz="2400" dirty="0" smtClean="0"/>
              <a:t>2147483647 </a:t>
            </a:r>
            <a:r>
              <a:rPr lang="en-US" sz="2400" dirty="0"/>
              <a:t>(or 0 to 4294967295 if UNSIGNED)</a:t>
            </a:r>
          </a:p>
          <a:p>
            <a:pPr algn="just">
              <a:spcBef>
                <a:spcPts val="0"/>
              </a:spcBef>
            </a:pPr>
            <a:r>
              <a:rPr lang="en-US" sz="2400" b="1" dirty="0" smtClean="0"/>
              <a:t>MEDIUMINT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sz="2400" dirty="0" smtClean="0"/>
              <a:t>Integer value, supports numbers from -8388608 to 8388607</a:t>
            </a:r>
            <a:r>
              <a:rPr lang="id-ID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or 0 to 16777215 if UNSIGNED)</a:t>
            </a:r>
          </a:p>
          <a:p>
            <a:pPr algn="just">
              <a:spcBef>
                <a:spcPts val="0"/>
              </a:spcBef>
            </a:pPr>
            <a:r>
              <a:rPr lang="en-US" sz="2400" b="1" dirty="0" smtClean="0"/>
              <a:t>REAL</a:t>
            </a:r>
            <a:endParaRPr lang="en-US" sz="2400" b="1" dirty="0"/>
          </a:p>
          <a:p>
            <a:pPr marL="444500" indent="0" algn="just">
              <a:spcBef>
                <a:spcPts val="0"/>
              </a:spcBef>
              <a:buNone/>
            </a:pPr>
            <a:r>
              <a:rPr lang="en-US" sz="2400" dirty="0"/>
              <a:t>4-byte floating point values</a:t>
            </a:r>
          </a:p>
          <a:p>
            <a:pPr algn="just">
              <a:spcBef>
                <a:spcPts val="0"/>
              </a:spcBef>
            </a:pPr>
            <a:r>
              <a:rPr lang="en-US" sz="2400" b="1" dirty="0" smtClean="0"/>
              <a:t>SMALLINT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sz="2400" dirty="0" smtClean="0"/>
              <a:t>Integer value, supports numbers from -32768 to 32767 (or 0</a:t>
            </a:r>
            <a:r>
              <a:rPr lang="id-ID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65535 if UNSIGNED)</a:t>
            </a:r>
          </a:p>
          <a:p>
            <a:pPr algn="just">
              <a:spcBef>
                <a:spcPts val="0"/>
              </a:spcBef>
            </a:pPr>
            <a:r>
              <a:rPr lang="en-US" sz="2400" b="1" dirty="0" smtClean="0"/>
              <a:t>TINYINT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sz="2400" dirty="0" smtClean="0"/>
              <a:t>Integer value, supports numbers from -128 to 127 (or 0 to</a:t>
            </a:r>
            <a:r>
              <a:rPr lang="id-ID" sz="2400" dirty="0" smtClean="0"/>
              <a:t> </a:t>
            </a:r>
            <a:r>
              <a:rPr lang="en-US" sz="2400" dirty="0" smtClean="0"/>
              <a:t>255 </a:t>
            </a:r>
            <a:r>
              <a:rPr lang="en-US" sz="2400" dirty="0"/>
              <a:t>if UNSIGNED)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2796948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data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CHAR</a:t>
            </a:r>
          </a:p>
          <a:p>
            <a:pPr marL="444500" indent="0" algn="just">
              <a:buNone/>
            </a:pPr>
            <a:r>
              <a:rPr lang="en-US" dirty="0" smtClean="0"/>
              <a:t>Fixed-length string from 1 to 255 chars long. Its size must be</a:t>
            </a:r>
            <a:r>
              <a:rPr lang="id-ID" dirty="0" smtClean="0"/>
              <a:t> </a:t>
            </a:r>
            <a:r>
              <a:rPr lang="en-US" dirty="0" smtClean="0"/>
              <a:t>specified </a:t>
            </a:r>
            <a:r>
              <a:rPr lang="en-US" dirty="0"/>
              <a:t>at create time, or MySQL assumes CHAR(1)</a:t>
            </a:r>
          </a:p>
          <a:p>
            <a:pPr algn="just"/>
            <a:r>
              <a:rPr lang="en-US" b="1" dirty="0" smtClean="0"/>
              <a:t>ENUM</a:t>
            </a:r>
          </a:p>
          <a:p>
            <a:pPr marL="444500" indent="0" algn="just">
              <a:buNone/>
            </a:pPr>
            <a:r>
              <a:rPr lang="en-US" dirty="0" smtClean="0"/>
              <a:t>Accepts one of a predefined set of up to 64K strings</a:t>
            </a:r>
          </a:p>
          <a:p>
            <a:pPr algn="just"/>
            <a:r>
              <a:rPr lang="en-US" b="1" dirty="0" smtClean="0"/>
              <a:t>LONGTEXT</a:t>
            </a:r>
            <a:endParaRPr lang="en-US" b="1" dirty="0"/>
          </a:p>
          <a:p>
            <a:pPr marL="444500" indent="0" algn="just">
              <a:buNone/>
            </a:pPr>
            <a:r>
              <a:rPr lang="en-US" dirty="0"/>
              <a:t>Same as TEXT, but with a maximum size of </a:t>
            </a:r>
            <a:r>
              <a:rPr lang="en-US" dirty="0" smtClean="0"/>
              <a:t>4GB</a:t>
            </a:r>
            <a:endParaRPr lang="en-US" dirty="0"/>
          </a:p>
          <a:p>
            <a:pPr algn="just"/>
            <a:r>
              <a:rPr lang="en-US" b="1" dirty="0" smtClean="0"/>
              <a:t>MEDIUMTEXT</a:t>
            </a:r>
          </a:p>
          <a:p>
            <a:pPr marL="444500" indent="0" algn="just">
              <a:buNone/>
            </a:pPr>
            <a:r>
              <a:rPr lang="en-US" dirty="0" smtClean="0"/>
              <a:t>Same as TEXT, but with a maximum size of 16K</a:t>
            </a:r>
          </a:p>
          <a:p>
            <a:pPr algn="just"/>
            <a:r>
              <a:rPr lang="en-US" b="1" dirty="0" smtClean="0"/>
              <a:t>SET</a:t>
            </a:r>
            <a:endParaRPr lang="en-US" b="1" dirty="0"/>
          </a:p>
          <a:p>
            <a:pPr marL="444500" indent="0" algn="just">
              <a:buNone/>
            </a:pPr>
            <a:r>
              <a:rPr lang="en-US" dirty="0"/>
              <a:t>Accepts zero or more of a predefined set of up to 64 strings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26003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data </a:t>
            </a:r>
            <a:r>
              <a:rPr lang="id-ID" dirty="0" smtClean="0"/>
              <a:t>STRING </a:t>
            </a:r>
            <a:r>
              <a:rPr lang="id-ID" dirty="0"/>
              <a:t>(Contd-2)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b="1" dirty="0"/>
              <a:t>TEXT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dirty="0"/>
              <a:t>Variable-length text with a maximum size of </a:t>
            </a:r>
            <a:r>
              <a:rPr lang="en-US" dirty="0" smtClean="0"/>
              <a:t>64K</a:t>
            </a:r>
            <a:endParaRPr lang="en-US" dirty="0"/>
          </a:p>
          <a:p>
            <a:pPr algn="just">
              <a:spcBef>
                <a:spcPts val="0"/>
              </a:spcBef>
            </a:pPr>
            <a:r>
              <a:rPr lang="en-US" b="1" dirty="0"/>
              <a:t>TINYTEXT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dirty="0"/>
              <a:t>Same as TEXT, but with a maximum size of 255 bytes</a:t>
            </a:r>
          </a:p>
          <a:p>
            <a:pPr algn="just">
              <a:spcBef>
                <a:spcPts val="0"/>
              </a:spcBef>
            </a:pPr>
            <a:r>
              <a:rPr lang="en-US" b="1" dirty="0" smtClean="0"/>
              <a:t>VARCHAR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dirty="0" smtClean="0"/>
              <a:t>Same as CHAR, but stores just the text. The size is a</a:t>
            </a:r>
            <a:r>
              <a:rPr lang="id-ID" dirty="0" smtClean="0"/>
              <a:t> </a:t>
            </a:r>
            <a:r>
              <a:rPr lang="en-US" dirty="0" smtClean="0"/>
              <a:t>maximum</a:t>
            </a:r>
            <a:r>
              <a:rPr lang="en-US" dirty="0"/>
              <a:t>, not a minimum</a:t>
            </a:r>
          </a:p>
          <a:p>
            <a:pPr algn="just">
              <a:spcBef>
                <a:spcPts val="0"/>
              </a:spcBef>
            </a:pPr>
            <a:r>
              <a:rPr lang="en-US" b="1" dirty="0" smtClean="0"/>
              <a:t>BLOB</a:t>
            </a:r>
            <a:endParaRPr lang="en-US" b="1" dirty="0"/>
          </a:p>
          <a:p>
            <a:pPr marL="444500" indent="0" algn="just">
              <a:spcBef>
                <a:spcPts val="0"/>
              </a:spcBef>
              <a:buNone/>
            </a:pPr>
            <a:r>
              <a:rPr lang="en-US" dirty="0"/>
              <a:t>Blob with a maximum length of </a:t>
            </a:r>
            <a:r>
              <a:rPr lang="en-US" dirty="0" smtClean="0"/>
              <a:t>64K</a:t>
            </a:r>
            <a:endParaRPr lang="en-US" dirty="0"/>
          </a:p>
          <a:p>
            <a:pPr algn="just">
              <a:spcBef>
                <a:spcPts val="0"/>
              </a:spcBef>
            </a:pPr>
            <a:r>
              <a:rPr lang="en-US" b="1" dirty="0"/>
              <a:t>MEDIUMBLOB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dirty="0"/>
              <a:t>Blob with a maximum length of </a:t>
            </a:r>
            <a:r>
              <a:rPr lang="en-US" dirty="0" smtClean="0"/>
              <a:t>16MB</a:t>
            </a:r>
            <a:endParaRPr lang="en-US" dirty="0"/>
          </a:p>
          <a:p>
            <a:pPr algn="just">
              <a:spcBef>
                <a:spcPts val="0"/>
              </a:spcBef>
            </a:pPr>
            <a:r>
              <a:rPr lang="en-US" b="1" dirty="0"/>
              <a:t>LONGBLOB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dirty="0"/>
              <a:t>Blob with a maximum length of </a:t>
            </a:r>
            <a:r>
              <a:rPr lang="en-US" dirty="0" smtClean="0"/>
              <a:t>4GB</a:t>
            </a:r>
            <a:endParaRPr lang="en-US" dirty="0"/>
          </a:p>
          <a:p>
            <a:pPr algn="just">
              <a:spcBef>
                <a:spcPts val="0"/>
              </a:spcBef>
            </a:pPr>
            <a:r>
              <a:rPr lang="en-US" b="1" dirty="0" smtClean="0"/>
              <a:t>TINYBLOB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dirty="0" smtClean="0"/>
              <a:t>Blob with a maximum length of 255 bytes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912252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data DATE &amp;TIME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b="1" dirty="0"/>
              <a:t>DATE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dirty="0"/>
              <a:t>Date from 1000-01-01 to 9999-12-31 in the </a:t>
            </a:r>
            <a:r>
              <a:rPr lang="en-US" dirty="0" smtClean="0"/>
              <a:t>format</a:t>
            </a:r>
            <a:r>
              <a:rPr lang="id-ID" dirty="0" smtClean="0"/>
              <a:t> </a:t>
            </a:r>
            <a:r>
              <a:rPr lang="en-US" dirty="0" smtClean="0"/>
              <a:t>YYYY-MM-DD</a:t>
            </a:r>
            <a:endParaRPr lang="en-US" dirty="0"/>
          </a:p>
          <a:p>
            <a:pPr algn="just">
              <a:spcBef>
                <a:spcPts val="0"/>
              </a:spcBef>
            </a:pPr>
            <a:r>
              <a:rPr lang="en-US" b="1" dirty="0" smtClean="0"/>
              <a:t>TIME</a:t>
            </a:r>
            <a:endParaRPr lang="en-US" b="1" dirty="0"/>
          </a:p>
          <a:p>
            <a:pPr marL="444500" indent="0" algn="just">
              <a:spcBef>
                <a:spcPts val="0"/>
              </a:spcBef>
              <a:buNone/>
            </a:pPr>
            <a:r>
              <a:rPr lang="en-US" dirty="0"/>
              <a:t>Time in the format </a:t>
            </a:r>
            <a:r>
              <a:rPr lang="en-US" dirty="0" smtClean="0"/>
              <a:t>HH:MM:SS</a:t>
            </a:r>
            <a:endParaRPr lang="en-US" dirty="0"/>
          </a:p>
          <a:p>
            <a:pPr algn="just">
              <a:spcBef>
                <a:spcPts val="0"/>
              </a:spcBef>
            </a:pPr>
            <a:r>
              <a:rPr lang="en-US" b="1" dirty="0"/>
              <a:t>YEAR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dirty="0"/>
              <a:t>A 2 or 4 digit year, 2 digit years support a range of 70 (</a:t>
            </a:r>
            <a:r>
              <a:rPr lang="en-US" dirty="0" smtClean="0"/>
              <a:t>1970)</a:t>
            </a:r>
            <a:r>
              <a:rPr lang="id-ID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69 (2069), 4 digit years support a range of 1901 to </a:t>
            </a:r>
            <a:r>
              <a:rPr lang="en-US" dirty="0" smtClean="0"/>
              <a:t>2155</a:t>
            </a:r>
            <a:endParaRPr lang="en-US" dirty="0"/>
          </a:p>
          <a:p>
            <a:pPr algn="just">
              <a:spcBef>
                <a:spcPts val="0"/>
              </a:spcBef>
            </a:pPr>
            <a:r>
              <a:rPr lang="en-US" b="1" dirty="0" smtClean="0"/>
              <a:t>DATETIME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dirty="0" smtClean="0"/>
              <a:t>A combination of DATE and TIME</a:t>
            </a:r>
            <a:endParaRPr lang="en-US" dirty="0"/>
          </a:p>
          <a:p>
            <a:pPr algn="just">
              <a:spcBef>
                <a:spcPts val="0"/>
              </a:spcBef>
            </a:pPr>
            <a:r>
              <a:rPr lang="en-US" b="1" dirty="0" smtClean="0"/>
              <a:t>TIMESTAMP</a:t>
            </a:r>
          </a:p>
          <a:p>
            <a:pPr marL="444500" indent="0" algn="just">
              <a:spcBef>
                <a:spcPts val="0"/>
              </a:spcBef>
              <a:buNone/>
            </a:pPr>
            <a:r>
              <a:rPr lang="en-US" dirty="0" smtClean="0"/>
              <a:t>Functionally equivalent to DATETIME (but with a smaller</a:t>
            </a:r>
            <a:r>
              <a:rPr lang="id-ID" dirty="0" smtClean="0"/>
              <a:t> </a:t>
            </a:r>
            <a:r>
              <a:rPr lang="en-US" dirty="0" smtClean="0"/>
              <a:t>range)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2344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Informasi adalah </a:t>
            </a:r>
            <a:r>
              <a:rPr lang="id-ID" b="1" dirty="0">
                <a:solidFill>
                  <a:srgbClr val="FF0000"/>
                </a:solidFill>
              </a:rPr>
              <a:t>data yang telah </a:t>
            </a:r>
            <a:r>
              <a:rPr lang="id-ID" b="1" dirty="0"/>
              <a:t>diolah </a:t>
            </a:r>
            <a:r>
              <a:rPr lang="id-ID" dirty="0"/>
              <a:t>menjadi bentuk yang </a:t>
            </a:r>
            <a:r>
              <a:rPr lang="id-ID" b="1" dirty="0">
                <a:solidFill>
                  <a:srgbClr val="FF0000"/>
                </a:solidFill>
              </a:rPr>
              <a:t>bermakna</a:t>
            </a:r>
            <a:r>
              <a:rPr lang="id-ID" dirty="0"/>
              <a:t> dan </a:t>
            </a:r>
            <a:r>
              <a:rPr lang="id-ID" b="1" dirty="0">
                <a:solidFill>
                  <a:srgbClr val="FF0000"/>
                </a:solidFill>
              </a:rPr>
              <a:t>berguna</a:t>
            </a:r>
            <a:r>
              <a:rPr lang="id-ID" dirty="0"/>
              <a:t> bagi manusia ( , Landon, 1998) </a:t>
            </a:r>
            <a:endParaRPr lang="id-ID" dirty="0" smtClean="0"/>
          </a:p>
          <a:p>
            <a:pPr algn="just"/>
            <a:r>
              <a:rPr lang="id-ID" dirty="0" smtClean="0"/>
              <a:t>Informasi </a:t>
            </a:r>
            <a:r>
              <a:rPr lang="id-ID" dirty="0"/>
              <a:t>adalah </a:t>
            </a:r>
            <a:r>
              <a:rPr lang="id-ID" b="1" dirty="0">
                <a:solidFill>
                  <a:srgbClr val="FF0000"/>
                </a:solidFill>
              </a:rPr>
              <a:t>data yang telah diprose</a:t>
            </a:r>
            <a:r>
              <a:rPr lang="id-ID" dirty="0"/>
              <a:t>s </a:t>
            </a:r>
            <a:r>
              <a:rPr lang="id-ID" b="1" dirty="0">
                <a:solidFill>
                  <a:srgbClr val="FF0000"/>
                </a:solidFill>
              </a:rPr>
              <a:t>sedemikian rupa </a:t>
            </a:r>
            <a:r>
              <a:rPr lang="id-ID" dirty="0"/>
              <a:t>sehingga meningkatkan pengetahuan seseorang yang menggunakannya. Hoffer, dkk. (2005) </a:t>
            </a:r>
            <a:endParaRPr lang="id-ID" dirty="0" smtClean="0"/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Data </a:t>
            </a:r>
            <a:r>
              <a:rPr lang="id-ID" b="1" dirty="0">
                <a:solidFill>
                  <a:srgbClr val="FF0000"/>
                </a:solidFill>
              </a:rPr>
              <a:t>yang telah diolah </a:t>
            </a:r>
            <a:r>
              <a:rPr lang="id-ID" dirty="0"/>
              <a:t>menjadi menjadi sebuah bentuk yang </a:t>
            </a:r>
            <a:r>
              <a:rPr lang="id-ID" b="1" dirty="0">
                <a:solidFill>
                  <a:srgbClr val="FF0000"/>
                </a:solidFill>
              </a:rPr>
              <a:t>berarti</a:t>
            </a:r>
            <a:r>
              <a:rPr lang="id-ID" dirty="0"/>
              <a:t> bagi penerimanya dan </a:t>
            </a:r>
            <a:r>
              <a:rPr lang="id-ID" b="1" dirty="0">
                <a:solidFill>
                  <a:srgbClr val="FF0000"/>
                </a:solidFill>
              </a:rPr>
              <a:t>bermanfaat</a:t>
            </a:r>
            <a:r>
              <a:rPr lang="id-ID" dirty="0"/>
              <a:t> dalam pengambilan keputusan saat ini dan saat mendatang (Davis, 1999)</a:t>
            </a:r>
          </a:p>
        </p:txBody>
      </p:sp>
    </p:spTree>
    <p:extLst>
      <p:ext uri="{BB962C8B-B14F-4D97-AF65-F5344CB8AC3E}">
        <p14:creationId xmlns:p14="http://schemas.microsoft.com/office/powerpoint/2010/main" val="172914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5400" b="1" dirty="0">
                <a:solidFill>
                  <a:srgbClr val="FF0000"/>
                </a:solidFill>
              </a:rPr>
              <a:t>4) Review DDL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Struktur SQL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CREATE/DROP </a:t>
            </a:r>
            <a:r>
              <a:rPr lang="id-ID" dirty="0"/>
              <a:t>basisdata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CREATE tabel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DROP tabel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RENAME tabel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ALTER </a:t>
            </a:r>
            <a:r>
              <a:rPr lang="id-ID" dirty="0" smtClean="0"/>
              <a:t>tabel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1256050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SQL - </a:t>
            </a:r>
            <a:r>
              <a:rPr lang="id-ID" sz="4000" b="1" dirty="0"/>
              <a:t>Structured Language Query 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dirty="0" smtClean="0"/>
              <a:t>Adalah </a:t>
            </a:r>
            <a:r>
              <a:rPr lang="id-ID" b="1" dirty="0"/>
              <a:t>bahasa standar </a:t>
            </a:r>
            <a:r>
              <a:rPr lang="id-ID" dirty="0"/>
              <a:t>yang digunakan untuk </a:t>
            </a:r>
            <a:r>
              <a:rPr lang="id-ID" b="1" dirty="0" smtClean="0"/>
              <a:t>memanipulasi </a:t>
            </a:r>
            <a:r>
              <a:rPr lang="id-ID" b="1" dirty="0"/>
              <a:t>basisdata </a:t>
            </a:r>
            <a:r>
              <a:rPr lang="id-ID" b="1" dirty="0" smtClean="0"/>
              <a:t>relasional</a:t>
            </a:r>
          </a:p>
          <a:p>
            <a:r>
              <a:rPr lang="id-ID" dirty="0"/>
              <a:t>Terdiri dari: </a:t>
            </a:r>
            <a:endParaRPr lang="id-ID" dirty="0" smtClean="0"/>
          </a:p>
          <a:p>
            <a:pPr marL="806450" lvl="1" indent="-349250"/>
            <a:r>
              <a:rPr lang="id-ID" b="1" dirty="0" smtClean="0"/>
              <a:t>Data Definition Language (DDL): </a:t>
            </a:r>
          </a:p>
          <a:p>
            <a:pPr marL="1250950" lvl="2" indent="-336550"/>
            <a:r>
              <a:rPr lang="id-ID" dirty="0" smtClean="0"/>
              <a:t>CREATE tables, indexes, views, Establish primary / foreign keys, DROP / ALTER tables .... etc </a:t>
            </a:r>
          </a:p>
          <a:p>
            <a:pPr marL="806450" lvl="1" indent="-349250"/>
            <a:r>
              <a:rPr lang="id-ID" b="1" dirty="0" smtClean="0"/>
              <a:t>Data </a:t>
            </a:r>
            <a:r>
              <a:rPr lang="id-ID" b="1" dirty="0"/>
              <a:t>Manipulation Language (DML):</a:t>
            </a:r>
            <a:r>
              <a:rPr lang="id-ID" dirty="0"/>
              <a:t> </a:t>
            </a:r>
            <a:endParaRPr lang="id-ID" dirty="0" smtClean="0"/>
          </a:p>
          <a:p>
            <a:pPr marL="1250950" lvl="2" indent="-336550"/>
            <a:r>
              <a:rPr lang="id-ID" dirty="0" smtClean="0"/>
              <a:t>INSERT </a:t>
            </a:r>
            <a:r>
              <a:rPr lang="id-ID" dirty="0"/>
              <a:t>/ UPDATE / DELETE, SELECT .... etc. </a:t>
            </a:r>
            <a:endParaRPr lang="id-ID" dirty="0" smtClean="0"/>
          </a:p>
          <a:p>
            <a:pPr marL="806450" lvl="1" indent="-349250"/>
            <a:r>
              <a:rPr lang="id-ID" b="1" dirty="0" smtClean="0"/>
              <a:t>Data </a:t>
            </a:r>
            <a:r>
              <a:rPr lang="id-ID" b="1" dirty="0"/>
              <a:t>Control Language (DCL): </a:t>
            </a:r>
            <a:endParaRPr lang="id-ID" b="1" dirty="0" smtClean="0"/>
          </a:p>
          <a:p>
            <a:pPr marL="1250950" lvl="2" indent="-336550"/>
            <a:r>
              <a:rPr lang="id-ID" dirty="0" smtClean="0"/>
              <a:t>COMMIT </a:t>
            </a:r>
            <a:r>
              <a:rPr lang="id-ID" dirty="0"/>
              <a:t>/ ROLLBACK work, GRANT / REVOKE ....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5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b) </a:t>
            </a:r>
            <a:r>
              <a:rPr lang="id-ID" sz="3200" b="1" dirty="0">
                <a:solidFill>
                  <a:srgbClr val="0070C0"/>
                </a:solidFill>
              </a:rPr>
              <a:t>DDL DML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Definition Language (DDL)</a:t>
            </a:r>
          </a:p>
          <a:p>
            <a:r>
              <a:rPr lang="en-US" dirty="0"/>
              <a:t>Data Manipulation Language (DML)</a:t>
            </a:r>
          </a:p>
        </p:txBody>
      </p:sp>
      <p:pic>
        <p:nvPicPr>
          <p:cNvPr id="2050" name="Picture 2" descr="http://www.tech-recipes.com/wp-content/uploads/2015/05/DML-DCL-DDL-TCL-SQ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" t="4016" r="7739" b="7477"/>
          <a:stretch/>
        </p:blipFill>
        <p:spPr bwMode="auto">
          <a:xfrm>
            <a:off x="1396163" y="1658982"/>
            <a:ext cx="6479585" cy="3352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9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sz="3600" b="1" dirty="0">
                <a:solidFill>
                  <a:srgbClr val="0070C0"/>
                </a:solidFill>
              </a:rPr>
              <a:t>b) DDL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Pengelolaan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pembuatan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database </a:t>
            </a:r>
            <a:r>
              <a:rPr lang="en-US" dirty="0" err="1">
                <a:solidFill>
                  <a:srgbClr val="0070C0"/>
                </a:solidFill>
              </a:rPr>
              <a:t>dan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table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 (</a:t>
            </a:r>
            <a:r>
              <a:rPr lang="en-US" dirty="0" err="1"/>
              <a:t>nama</a:t>
            </a:r>
            <a:r>
              <a:rPr lang="en-US" dirty="0"/>
              <a:t> database = </a:t>
            </a:r>
            <a:r>
              <a:rPr lang="en-US" dirty="0" err="1">
                <a:solidFill>
                  <a:srgbClr val="FF0000"/>
                </a:solidFill>
              </a:rPr>
              <a:t>sekolah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58" y="3113456"/>
            <a:ext cx="7111595" cy="2947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75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b) </a:t>
            </a:r>
            <a:r>
              <a:rPr lang="id-ID" sz="3600" b="1" dirty="0">
                <a:solidFill>
                  <a:srgbClr val="0070C0"/>
                </a:solidFill>
              </a:rPr>
              <a:t>DDL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 err="1">
                <a:solidFill>
                  <a:srgbClr val="FF0000"/>
                </a:solidFill>
              </a:rPr>
              <a:t>buat</a:t>
            </a:r>
            <a:r>
              <a:rPr lang="en-US" sz="2800" b="1" dirty="0">
                <a:solidFill>
                  <a:srgbClr val="FF0000"/>
                </a:solidFill>
              </a:rPr>
              <a:t> database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301" y="2163133"/>
            <a:ext cx="4044955" cy="3775109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TABLES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4" y="2163131"/>
            <a:ext cx="3965576" cy="3775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355405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b) </a:t>
            </a:r>
            <a:r>
              <a:rPr lang="id-ID" sz="3600" b="1" dirty="0">
                <a:solidFill>
                  <a:srgbClr val="0070C0"/>
                </a:solidFill>
              </a:rPr>
              <a:t>DDL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 err="1">
                <a:solidFill>
                  <a:srgbClr val="FF0000"/>
                </a:solidFill>
              </a:rPr>
              <a:t>buat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tabel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301" y="2163133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TABLES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0033"/>
          <a:stretch/>
        </p:blipFill>
        <p:spPr>
          <a:xfrm>
            <a:off x="476251" y="2163131"/>
            <a:ext cx="4191002" cy="1900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1" y="4186718"/>
            <a:ext cx="4191002" cy="1972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409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c) </a:t>
            </a:r>
            <a:r>
              <a:rPr lang="id-ID" sz="3600" b="1" dirty="0">
                <a:solidFill>
                  <a:srgbClr val="0070C0"/>
                </a:solidFill>
              </a:rPr>
              <a:t>DML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Pengelolaan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dalam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CRUD</a:t>
            </a:r>
            <a:r>
              <a:rPr lang="en-US" dirty="0"/>
              <a:t>:</a:t>
            </a:r>
          </a:p>
          <a:p>
            <a:pPr marL="800100" lvl="1" indent="-344488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/>
              <a:t>reate</a:t>
            </a:r>
          </a:p>
          <a:p>
            <a:pPr marL="800100" lvl="1" indent="-344488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ead (Max, Min, Sum,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marL="800100" lvl="1" indent="-344488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en-US" dirty="0"/>
              <a:t>pdate</a:t>
            </a:r>
          </a:p>
          <a:p>
            <a:pPr marL="800100" lvl="1" indent="-344488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elete</a:t>
            </a:r>
          </a:p>
        </p:txBody>
      </p:sp>
    </p:spTree>
    <p:extLst>
      <p:ext uri="{BB962C8B-B14F-4D97-AF65-F5344CB8AC3E}">
        <p14:creationId xmlns:p14="http://schemas.microsoft.com/office/powerpoint/2010/main" val="189470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c) </a:t>
            </a:r>
            <a:r>
              <a:rPr lang="id-ID" sz="3600" b="1" dirty="0">
                <a:solidFill>
                  <a:srgbClr val="0070C0"/>
                </a:solidFill>
              </a:rPr>
              <a:t>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Create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301" y="2163133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(`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`,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('2016111234',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Hikmawati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9426" y="2163130"/>
            <a:ext cx="4187829" cy="2040570"/>
            <a:chOff x="479424" y="2163130"/>
            <a:chExt cx="4187829" cy="22056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424" y="2163130"/>
              <a:ext cx="4187829" cy="220567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18985" y="2462696"/>
              <a:ext cx="246615" cy="36940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1" y="4326415"/>
            <a:ext cx="4191002" cy="18900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74387" y="4421475"/>
            <a:ext cx="322815" cy="3791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0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c) </a:t>
            </a:r>
            <a:r>
              <a:rPr lang="id-ID" sz="3600" b="1" dirty="0">
                <a:solidFill>
                  <a:srgbClr val="0070C0"/>
                </a:solidFill>
              </a:rPr>
              <a:t>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Read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301" y="2163133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6251" y="2163132"/>
            <a:ext cx="4191002" cy="1316669"/>
            <a:chOff x="476251" y="2112331"/>
            <a:chExt cx="4191002" cy="131666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51" y="2163130"/>
              <a:ext cx="4191002" cy="126587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25786" y="2112331"/>
              <a:ext cx="722868" cy="3641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5532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c) </a:t>
            </a:r>
            <a:r>
              <a:rPr lang="id-ID" sz="3600" b="1" dirty="0">
                <a:solidFill>
                  <a:srgbClr val="0070C0"/>
                </a:solidFill>
              </a:rPr>
              <a:t>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Read (count)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301" y="2163133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6251" y="2163130"/>
            <a:ext cx="4191002" cy="2888586"/>
            <a:chOff x="463551" y="2650015"/>
            <a:chExt cx="4172403" cy="28885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551" y="2650015"/>
              <a:ext cx="4172403" cy="288858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748364" y="3316165"/>
              <a:ext cx="887590" cy="23225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88318" y="4612944"/>
              <a:ext cx="1673998" cy="206659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2513" y="5325873"/>
              <a:ext cx="1355805" cy="2127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11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menjadi Informasi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6" y="1600200"/>
            <a:ext cx="3226677" cy="21981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9" y="3956068"/>
            <a:ext cx="2952522" cy="2108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24" y="2796526"/>
            <a:ext cx="4520734" cy="226036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488813" y="2699287"/>
            <a:ext cx="786113" cy="716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488813" y="4195482"/>
            <a:ext cx="786113" cy="814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7387" y="2299177"/>
            <a:ext cx="181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Infografis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0734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c) </a:t>
            </a:r>
            <a:r>
              <a:rPr lang="id-ID" sz="3600" b="1" dirty="0">
                <a:solidFill>
                  <a:srgbClr val="0070C0"/>
                </a:solidFill>
              </a:rPr>
              <a:t>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Read (count)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Statemen </a:t>
            </a:r>
            <a:r>
              <a:rPr lang="id-ID" dirty="0"/>
              <a:t>SELECT</a:t>
            </a:r>
          </a:p>
          <a:p>
            <a:pPr marL="0" indent="0" algn="just">
              <a:buNone/>
            </a:pPr>
            <a:r>
              <a:rPr lang="id-ID" dirty="0" smtClean="0"/>
              <a:t>Cari </a:t>
            </a:r>
            <a:r>
              <a:rPr lang="id-ID" dirty="0"/>
              <a:t>nomor pemain yang telah melakukan setidaknya dua kali penalti yang jumlahnya lebih dari $25! Urutkan hasil berdasarkan nomor pemainnya</a:t>
            </a:r>
            <a:r>
              <a:rPr lang="id-ID" dirty="0" smtClean="0"/>
              <a:t>!</a:t>
            </a:r>
          </a:p>
          <a:p>
            <a:r>
              <a:rPr lang="en-US" dirty="0"/>
              <a:t>Query: </a:t>
            </a:r>
            <a:endParaRPr lang="id-ID" dirty="0" smtClean="0"/>
          </a:p>
          <a:p>
            <a:pPr marL="0" indent="0" algn="just">
              <a:buNone/>
            </a:pPr>
            <a:r>
              <a:rPr lang="en-US" dirty="0" smtClean="0"/>
              <a:t>SELECT </a:t>
            </a:r>
            <a:r>
              <a:rPr lang="en-US" dirty="0"/>
              <a:t>PLAYERNO FROM PENALTIES WHERE AMOUNT &gt; 25 GROUP BY PLAYERNO HAVING COUNT (*) &gt; 1 ORDER BY PLAYERNO;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180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c) </a:t>
            </a:r>
            <a:r>
              <a:rPr lang="id-ID" sz="3600" b="1" dirty="0">
                <a:solidFill>
                  <a:srgbClr val="0070C0"/>
                </a:solidFill>
              </a:rPr>
              <a:t>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Read (count)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3"/>
            <a:ext cx="7457514" cy="509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c) </a:t>
            </a:r>
            <a:r>
              <a:rPr lang="id-ID" sz="3600" b="1" dirty="0">
                <a:solidFill>
                  <a:srgbClr val="0070C0"/>
                </a:solidFill>
              </a:rPr>
              <a:t>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Update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301" y="2163133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`='2016111222'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`='2016111234'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hikmawati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76251" y="2163130"/>
            <a:ext cx="4191002" cy="1986738"/>
            <a:chOff x="476251" y="2163130"/>
            <a:chExt cx="4191002" cy="198673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51" y="2163130"/>
              <a:ext cx="4191002" cy="19867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227286" y="2252030"/>
              <a:ext cx="404914" cy="3641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282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c) </a:t>
            </a:r>
            <a:r>
              <a:rPr lang="id-ID" sz="3600" b="1" dirty="0">
                <a:solidFill>
                  <a:srgbClr val="0070C0"/>
                </a:solidFill>
              </a:rPr>
              <a:t>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Delete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301" y="2163133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`='2016111222'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hikmawati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6250" y="2163130"/>
            <a:ext cx="4188344" cy="1519870"/>
            <a:chOff x="476250" y="2163130"/>
            <a:chExt cx="4188344" cy="15198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50" y="2163130"/>
              <a:ext cx="4188344" cy="151987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367965" y="2163130"/>
              <a:ext cx="404914" cy="3641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762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Uji Coba  - </a:t>
            </a:r>
            <a:r>
              <a:rPr lang="id-ID" i="1" dirty="0"/>
              <a:t>CREATE/DROP </a:t>
            </a:r>
            <a:r>
              <a:rPr lang="id-ID" dirty="0"/>
              <a:t>basisdata</a:t>
            </a:r>
            <a:endParaRPr lang="id-ID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0DD4DF4-845A-47EF-B862-699E06F79665}"/>
              </a:ext>
            </a:extLst>
          </p:cNvPr>
          <p:cNvSpPr txBox="1">
            <a:spLocks/>
          </p:cNvSpPr>
          <p:nvPr/>
        </p:nvSpPr>
        <p:spPr>
          <a:xfrm>
            <a:off x="163572" y="2361527"/>
            <a:ext cx="4085699" cy="36515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b="1" dirty="0">
                <a:solidFill>
                  <a:srgbClr val="FF0000"/>
                </a:solidFill>
              </a:rPr>
              <a:t>CREATE DATABASE db_name</a:t>
            </a:r>
          </a:p>
          <a:p>
            <a:pPr marL="0" indent="0">
              <a:buNone/>
            </a:pPr>
            <a:r>
              <a:rPr lang="id-ID" sz="2400" b="1" dirty="0"/>
              <a:t>Contoh:</a:t>
            </a:r>
          </a:p>
          <a:p>
            <a:r>
              <a:rPr lang="id-ID" sz="2400" b="1" dirty="0" smtClean="0"/>
              <a:t>CREATE </a:t>
            </a:r>
            <a:r>
              <a:rPr lang="id-ID" sz="2400" b="1" dirty="0"/>
              <a:t>DATABASE tennis</a:t>
            </a:r>
          </a:p>
          <a:p>
            <a:r>
              <a:rPr lang="id-ID" sz="2400" b="1" dirty="0" smtClean="0"/>
              <a:t>USE </a:t>
            </a:r>
            <a:r>
              <a:rPr lang="id-ID" sz="2400" b="1" dirty="0"/>
              <a:t>tennis</a:t>
            </a:r>
          </a:p>
          <a:p>
            <a:r>
              <a:rPr lang="id-ID" sz="2400" b="1" dirty="0" smtClean="0"/>
              <a:t>CREATE </a:t>
            </a:r>
            <a:r>
              <a:rPr lang="id-ID" sz="2400" b="1" dirty="0"/>
              <a:t>DATABASE president</a:t>
            </a:r>
          </a:p>
          <a:p>
            <a:r>
              <a:rPr lang="id-ID" sz="2400" b="1" dirty="0" smtClean="0"/>
              <a:t>USE </a:t>
            </a:r>
            <a:r>
              <a:rPr lang="id-ID" sz="2400" b="1" dirty="0"/>
              <a:t>president</a:t>
            </a: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23C31B5-89E7-472B-A745-DC63E7F3334D}"/>
              </a:ext>
            </a:extLst>
          </p:cNvPr>
          <p:cNvSpPr txBox="1">
            <a:spLocks/>
          </p:cNvSpPr>
          <p:nvPr/>
        </p:nvSpPr>
        <p:spPr>
          <a:xfrm>
            <a:off x="4746813" y="2361527"/>
            <a:ext cx="4276164" cy="36515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id-ID" sz="2500" b="1" dirty="0">
                <a:solidFill>
                  <a:srgbClr val="FF0000"/>
                </a:solidFill>
              </a:rPr>
              <a:t>DROP DATABASE db_name</a:t>
            </a:r>
          </a:p>
          <a:p>
            <a:pPr marL="0" indent="0">
              <a:buNone/>
            </a:pPr>
            <a:r>
              <a:rPr lang="id-ID" sz="2500" b="1" dirty="0"/>
              <a:t>Contoh: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2500" b="1" dirty="0" smtClean="0"/>
              <a:t>DROP </a:t>
            </a:r>
            <a:r>
              <a:rPr lang="id-ID" sz="2500" b="1" dirty="0"/>
              <a:t>DATABASE tennis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2500" b="1" dirty="0" smtClean="0"/>
              <a:t>DROP </a:t>
            </a:r>
            <a:r>
              <a:rPr lang="id-ID" sz="2500" b="1" dirty="0"/>
              <a:t>DATABASE president</a:t>
            </a:r>
            <a:endParaRPr lang="id-ID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972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3EFDF1-3EB6-4BEB-B87A-486366AE5BE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76252" y="1785097"/>
            <a:ext cx="8187360" cy="320391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</a:rPr>
              <a:t>CREATE TABLE </a:t>
            </a:r>
            <a:r>
              <a:rPr lang="en-US" sz="4000" b="1" dirty="0" err="1">
                <a:solidFill>
                  <a:srgbClr val="0070C0"/>
                </a:solidFill>
              </a:rPr>
              <a:t>tbl_name</a:t>
            </a:r>
            <a:r>
              <a:rPr lang="en-US" sz="4000" b="1" dirty="0">
                <a:solidFill>
                  <a:srgbClr val="0070C0"/>
                </a:solidFill>
              </a:rPr>
              <a:t> (</a:t>
            </a:r>
          </a:p>
          <a:p>
            <a:pPr marL="0" indent="0">
              <a:buNone/>
            </a:pPr>
            <a:r>
              <a:rPr lang="en-US" sz="4000" b="1" dirty="0" err="1">
                <a:solidFill>
                  <a:srgbClr val="0070C0"/>
                </a:solidFill>
              </a:rPr>
              <a:t>column_name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70C0"/>
                </a:solidFill>
              </a:rPr>
              <a:t>data_type</a:t>
            </a:r>
            <a:r>
              <a:rPr lang="en-US" sz="4000" b="1" dirty="0">
                <a:solidFill>
                  <a:srgbClr val="0070C0"/>
                </a:solidFill>
              </a:rPr>
              <a:t> [DEFAULT </a:t>
            </a:r>
            <a:r>
              <a:rPr lang="en-US" sz="4000" b="1" dirty="0" err="1">
                <a:solidFill>
                  <a:srgbClr val="0070C0"/>
                </a:solidFill>
              </a:rPr>
              <a:t>expr</a:t>
            </a:r>
            <a:r>
              <a:rPr lang="en-US" sz="4000" b="1" dirty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</a:rPr>
              <a:t>[column _constraint] , …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</a:rPr>
              <a:t>[</a:t>
            </a:r>
            <a:r>
              <a:rPr lang="en-US" sz="4000" b="1" dirty="0" err="1">
                <a:solidFill>
                  <a:srgbClr val="0070C0"/>
                </a:solidFill>
              </a:rPr>
              <a:t>table_constraint</a:t>
            </a:r>
            <a:r>
              <a:rPr lang="en-US" sz="4000" b="1" dirty="0">
                <a:solidFill>
                  <a:srgbClr val="0070C0"/>
                </a:solidFill>
              </a:rPr>
              <a:t>] );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6252" y="116945"/>
            <a:ext cx="831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</a:t>
            </a:r>
            <a:r>
              <a:rPr lang="id-ID" i="1" dirty="0"/>
              <a:t>CREATE </a:t>
            </a:r>
            <a:r>
              <a:rPr lang="id-ID" dirty="0"/>
              <a:t>tabel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737343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428069" y="1680882"/>
            <a:ext cx="8367590" cy="3482788"/>
          </a:xfrm>
          <a:prstGeom prst="rect">
            <a:avLst/>
          </a:prstGeom>
        </p:spPr>
        <p:txBody>
          <a:bodyPr numCol="2">
            <a:noAutofit/>
          </a:bodyPr>
          <a:lstStyle/>
          <a:p>
            <a:pPr marL="34290" indent="0">
              <a:buNone/>
            </a:pPr>
            <a:r>
              <a:rPr lang="id-ID" sz="4400" b="1" dirty="0"/>
              <a:t>Contoh: </a:t>
            </a:r>
            <a:r>
              <a:rPr lang="id-ID" sz="4400" dirty="0"/>
              <a:t>Buat tabel Players!</a:t>
            </a:r>
          </a:p>
          <a:p>
            <a:pPr marL="34290" indent="0">
              <a:buNone/>
            </a:pPr>
            <a:r>
              <a:rPr lang="id-ID" sz="1800" dirty="0"/>
              <a:t>Statement SQL:</a:t>
            </a:r>
          </a:p>
          <a:p>
            <a:pPr marL="34290" indent="0">
              <a:buNone/>
            </a:pPr>
            <a:r>
              <a:rPr lang="id-ID" sz="1800" b="1" dirty="0"/>
              <a:t>	CREATE </a:t>
            </a:r>
            <a:r>
              <a:rPr lang="id-ID" sz="1800" b="1" dirty="0"/>
              <a:t>TABLE PLAYERS</a:t>
            </a:r>
          </a:p>
          <a:p>
            <a:pPr marL="34290" indent="0">
              <a:buNone/>
            </a:pPr>
            <a:r>
              <a:rPr lang="id-ID" sz="1800" b="1" dirty="0"/>
              <a:t>	(</a:t>
            </a:r>
            <a:r>
              <a:rPr lang="id-ID" sz="1800" b="1" dirty="0"/>
              <a:t>PLAYERNO SMALLINT NOT NULL,</a:t>
            </a:r>
          </a:p>
          <a:p>
            <a:pPr marL="34290" indent="0">
              <a:buNone/>
            </a:pPr>
            <a:r>
              <a:rPr lang="id-ID" sz="1800" b="1" dirty="0"/>
              <a:t>	NAME </a:t>
            </a:r>
            <a:r>
              <a:rPr lang="id-ID" sz="1800" b="1" dirty="0"/>
              <a:t>CHAR(15) NOT NULL,</a:t>
            </a:r>
          </a:p>
          <a:p>
            <a:pPr marL="34290" indent="0">
              <a:buNone/>
            </a:pPr>
            <a:r>
              <a:rPr lang="id-ID" sz="1800" b="1" dirty="0"/>
              <a:t>	INITIALS </a:t>
            </a:r>
            <a:r>
              <a:rPr lang="id-ID" sz="1800" b="1" dirty="0"/>
              <a:t>CHAR(3) NOT NULL,</a:t>
            </a:r>
          </a:p>
          <a:p>
            <a:pPr marL="34290" indent="0">
              <a:buNone/>
            </a:pPr>
            <a:r>
              <a:rPr lang="id-ID" sz="1800" b="1" dirty="0"/>
              <a:t>	BIRTH_DATE </a:t>
            </a:r>
            <a:r>
              <a:rPr lang="id-ID" sz="1800" b="1" dirty="0"/>
              <a:t>DATE ,</a:t>
            </a:r>
          </a:p>
          <a:p>
            <a:pPr marL="34290" indent="0">
              <a:buNone/>
            </a:pPr>
            <a:r>
              <a:rPr lang="id-ID" sz="1800" b="1" dirty="0"/>
              <a:t>	SEX </a:t>
            </a:r>
            <a:r>
              <a:rPr lang="id-ID" sz="1800" b="1" dirty="0"/>
              <a:t>CHAR(1) NOT NULL,</a:t>
            </a:r>
          </a:p>
          <a:p>
            <a:pPr marL="34290" indent="0">
              <a:buNone/>
            </a:pPr>
            <a:r>
              <a:rPr lang="id-ID" sz="1800" b="1" dirty="0"/>
              <a:t>	JOINED </a:t>
            </a:r>
            <a:r>
              <a:rPr lang="id-ID" sz="1800" b="1" dirty="0"/>
              <a:t>SMALLINT NOT NULL,</a:t>
            </a:r>
          </a:p>
          <a:p>
            <a:pPr marL="34290" indent="0">
              <a:buNone/>
            </a:pPr>
            <a:r>
              <a:rPr lang="id-ID" sz="1800" b="1" dirty="0"/>
              <a:t>	STREET </a:t>
            </a:r>
            <a:r>
              <a:rPr lang="id-ID" sz="1800" b="1" dirty="0"/>
              <a:t>CHAR(15) NOT NULL,</a:t>
            </a:r>
          </a:p>
          <a:p>
            <a:pPr marL="34290" indent="0">
              <a:buNone/>
            </a:pPr>
            <a:r>
              <a:rPr lang="id-ID" sz="1800" b="1" dirty="0"/>
              <a:t>	HOUSENO </a:t>
            </a:r>
            <a:r>
              <a:rPr lang="id-ID" sz="1800" b="1" dirty="0"/>
              <a:t>CHAR(4) ,</a:t>
            </a:r>
          </a:p>
          <a:p>
            <a:pPr marL="34290" indent="0">
              <a:buNone/>
            </a:pPr>
            <a:r>
              <a:rPr lang="id-ID" sz="1800" b="1" dirty="0"/>
              <a:t>	POSTCODE </a:t>
            </a:r>
            <a:r>
              <a:rPr lang="id-ID" sz="1800" b="1" dirty="0"/>
              <a:t>CHAR(6) ,</a:t>
            </a:r>
          </a:p>
          <a:p>
            <a:pPr marL="34290" indent="0">
              <a:buNone/>
            </a:pPr>
            <a:r>
              <a:rPr lang="id-ID" sz="1800" b="1" dirty="0"/>
              <a:t>	TOWN </a:t>
            </a:r>
            <a:r>
              <a:rPr lang="id-ID" sz="1800" b="1" dirty="0"/>
              <a:t>CHAR(10) NOT NULL,</a:t>
            </a:r>
          </a:p>
          <a:p>
            <a:pPr marL="34290" indent="0">
              <a:buNone/>
            </a:pPr>
            <a:r>
              <a:rPr lang="id-ID" sz="1800" b="1" dirty="0"/>
              <a:t>	PHONENO </a:t>
            </a:r>
            <a:r>
              <a:rPr lang="id-ID" sz="1800" b="1" dirty="0"/>
              <a:t>CHAR(10) ,</a:t>
            </a:r>
          </a:p>
          <a:p>
            <a:pPr marL="34290" indent="0">
              <a:buNone/>
            </a:pPr>
            <a:r>
              <a:rPr lang="id-ID" sz="1800" b="1" dirty="0"/>
              <a:t>	LEAGUENO </a:t>
            </a:r>
            <a:r>
              <a:rPr lang="id-ID" sz="1800" b="1" dirty="0"/>
              <a:t>CHAR(4) ,</a:t>
            </a:r>
          </a:p>
          <a:p>
            <a:pPr marL="34290" indent="0">
              <a:buNone/>
            </a:pPr>
            <a:r>
              <a:rPr lang="id-ID" sz="1800" b="1" dirty="0"/>
              <a:t>	PRIMARY </a:t>
            </a:r>
            <a:r>
              <a:rPr lang="id-ID" sz="1800" b="1" dirty="0"/>
              <a:t>KEY (PLAYERNO) );</a:t>
            </a:r>
            <a:endParaRPr lang="id-ID" sz="1800" dirty="0"/>
          </a:p>
        </p:txBody>
      </p:sp>
      <p:sp>
        <p:nvSpPr>
          <p:cNvPr id="6" name="Oval 5"/>
          <p:cNvSpPr/>
          <p:nvPr/>
        </p:nvSpPr>
        <p:spPr>
          <a:xfrm>
            <a:off x="5321167" y="4607297"/>
            <a:ext cx="3042903" cy="3529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6252" y="116945"/>
            <a:ext cx="831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</a:t>
            </a:r>
            <a:r>
              <a:rPr lang="id-ID" i="1" dirty="0"/>
              <a:t>CREATE </a:t>
            </a:r>
            <a:r>
              <a:rPr lang="id-ID" dirty="0" smtClean="0"/>
              <a:t>tabel </a:t>
            </a:r>
            <a:r>
              <a:rPr lang="id-ID" b="1" dirty="0"/>
              <a:t>(contd-1)</a:t>
            </a:r>
          </a:p>
        </p:txBody>
      </p:sp>
    </p:spTree>
    <p:extLst>
      <p:ext uri="{BB962C8B-B14F-4D97-AF65-F5344CB8AC3E}">
        <p14:creationId xmlns:p14="http://schemas.microsoft.com/office/powerpoint/2010/main" val="3878305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3D123C-832D-4B93-B7A8-2807D0AAA70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55417" y="1696253"/>
            <a:ext cx="7965795" cy="486591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" indent="0">
              <a:buNone/>
            </a:pPr>
            <a:r>
              <a:rPr lang="id-ID" b="1" dirty="0"/>
              <a:t>Contoh: </a:t>
            </a:r>
            <a:r>
              <a:rPr lang="id-ID" sz="3600" b="1" dirty="0"/>
              <a:t>Buat tabel Committee_Members!</a:t>
            </a:r>
          </a:p>
          <a:p>
            <a:pPr marL="34290" indent="0">
              <a:buNone/>
            </a:pPr>
            <a:endParaRPr lang="id-ID" dirty="0" smtClean="0"/>
          </a:p>
          <a:p>
            <a:pPr marL="34290" indent="0">
              <a:buNone/>
            </a:pPr>
            <a:r>
              <a:rPr lang="id-ID" dirty="0" smtClean="0"/>
              <a:t>Statement </a:t>
            </a:r>
            <a:r>
              <a:rPr lang="id-ID" dirty="0"/>
              <a:t>SQL:</a:t>
            </a:r>
          </a:p>
          <a:p>
            <a:pPr marL="34290" indent="0">
              <a:buNone/>
            </a:pPr>
            <a:r>
              <a:rPr lang="id-ID" b="1" dirty="0" smtClean="0"/>
              <a:t>	CREATE </a:t>
            </a:r>
            <a:r>
              <a:rPr lang="id-ID" b="1" dirty="0"/>
              <a:t>TABLE COMMITTEE_MEMBERS</a:t>
            </a:r>
          </a:p>
          <a:p>
            <a:pPr marL="34290" indent="0">
              <a:buNone/>
            </a:pPr>
            <a:r>
              <a:rPr lang="id-ID" b="1" dirty="0" smtClean="0"/>
              <a:t>	(</a:t>
            </a:r>
            <a:r>
              <a:rPr lang="id-ID" b="1" dirty="0"/>
              <a:t>PLAYERNO SMALLINT NOT NULL,</a:t>
            </a:r>
          </a:p>
          <a:p>
            <a:pPr marL="34290" indent="0">
              <a:buNone/>
            </a:pPr>
            <a:r>
              <a:rPr lang="id-ID" b="1" dirty="0" smtClean="0"/>
              <a:t>	BEGIN_DATE </a:t>
            </a:r>
            <a:r>
              <a:rPr lang="id-ID" b="1" dirty="0"/>
              <a:t>DATE NOT NULL,</a:t>
            </a:r>
          </a:p>
          <a:p>
            <a:pPr marL="34290" indent="0">
              <a:buNone/>
            </a:pPr>
            <a:r>
              <a:rPr lang="id-ID" b="1" dirty="0" smtClean="0"/>
              <a:t>	END_DATE </a:t>
            </a:r>
            <a:r>
              <a:rPr lang="id-ID" b="1" dirty="0"/>
              <a:t>DATE ,</a:t>
            </a:r>
          </a:p>
          <a:p>
            <a:pPr marL="34290" indent="0">
              <a:buNone/>
            </a:pPr>
            <a:r>
              <a:rPr lang="id-ID" b="1" dirty="0" smtClean="0"/>
              <a:t>	POSITION </a:t>
            </a:r>
            <a:r>
              <a:rPr lang="id-ID" b="1" dirty="0"/>
              <a:t>CHAR(20) ,</a:t>
            </a:r>
          </a:p>
          <a:p>
            <a:pPr marL="34290" indent="0">
              <a:buNone/>
            </a:pPr>
            <a:r>
              <a:rPr lang="id-ID" b="1" dirty="0" smtClean="0"/>
              <a:t>	PRIMARY </a:t>
            </a:r>
            <a:r>
              <a:rPr lang="id-ID" b="1" dirty="0"/>
              <a:t>KEY (PLAYERNO, BEGIN_DATE) );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53843" y="5809129"/>
            <a:ext cx="6853028" cy="7530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Uji Coba  - </a:t>
            </a:r>
            <a:r>
              <a:rPr lang="id-ID" i="1" dirty="0"/>
              <a:t>CREATE </a:t>
            </a:r>
            <a:r>
              <a:rPr lang="id-ID" dirty="0"/>
              <a:t>tabel </a:t>
            </a:r>
            <a:r>
              <a:rPr lang="id-ID" b="1" dirty="0"/>
              <a:t>(</a:t>
            </a:r>
            <a:r>
              <a:rPr lang="id-ID" b="1" dirty="0" smtClean="0"/>
              <a:t>contd-2)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1762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44118"/>
            <a:ext cx="8108576" cy="516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</a:t>
            </a:r>
            <a:r>
              <a:rPr lang="id-ID" dirty="0"/>
              <a:t>Skema Tabel (1)</a:t>
            </a:r>
          </a:p>
        </p:txBody>
      </p:sp>
    </p:spTree>
    <p:extLst>
      <p:ext uri="{BB962C8B-B14F-4D97-AF65-F5344CB8AC3E}">
        <p14:creationId xmlns:p14="http://schemas.microsoft.com/office/powerpoint/2010/main" val="2536239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89837"/>
            <a:ext cx="7785847" cy="534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Uji Coba  - </a:t>
            </a:r>
            <a:r>
              <a:rPr lang="id-ID" dirty="0"/>
              <a:t>Skema Tabel </a:t>
            </a:r>
            <a:r>
              <a:rPr lang="id-ID" dirty="0" smtClean="0"/>
              <a:t>(2)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118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4586</TotalTime>
  <Words>5473</Words>
  <Application>Microsoft Office PowerPoint</Application>
  <PresentationFormat>On-screen Show (4:3)</PresentationFormat>
  <Paragraphs>1165</Paragraphs>
  <Slides>126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126</vt:i4>
      </vt:variant>
    </vt:vector>
  </HeadingPairs>
  <TitlesOfParts>
    <vt:vector size="145" baseType="lpstr">
      <vt:lpstr>Arial Unicode MS</vt:lpstr>
      <vt:lpstr>Adobe Heiti Std R</vt:lpstr>
      <vt:lpstr>Agency FB</vt:lpstr>
      <vt:lpstr>Arial</vt:lpstr>
      <vt:lpstr>Arial Narrow</vt:lpstr>
      <vt:lpstr>Book Antiqua</vt:lpstr>
      <vt:lpstr>Calibri</vt:lpstr>
      <vt:lpstr>Calibri Light</vt:lpstr>
      <vt:lpstr>Corbel</vt:lpstr>
      <vt:lpstr>Courier New</vt:lpstr>
      <vt:lpstr>Rockwell</vt:lpstr>
      <vt:lpstr>Segoe UI Semilight</vt:lpstr>
      <vt:lpstr>Times New Roman</vt:lpstr>
      <vt:lpstr>Trebuchet MS</vt:lpstr>
      <vt:lpstr>Verdana</vt:lpstr>
      <vt:lpstr>Wingdings</vt:lpstr>
      <vt:lpstr>Office Theme</vt:lpstr>
      <vt:lpstr>Image</vt:lpstr>
      <vt:lpstr>Bitmap Image</vt:lpstr>
      <vt:lpstr>SISTEM MANAJEMEN BASIS DATA 02. TIPE &amp; MODEL DATA 03. REVIEW DDL</vt:lpstr>
      <vt:lpstr>Pokok Bahasan</vt:lpstr>
      <vt:lpstr>01. SMBD</vt:lpstr>
      <vt:lpstr>1) Pendahuluan Sistem Basis Data</vt:lpstr>
      <vt:lpstr>Data Vs Informasi</vt:lpstr>
      <vt:lpstr>Data - Informasi</vt:lpstr>
      <vt:lpstr>Data</vt:lpstr>
      <vt:lpstr>Informasi</vt:lpstr>
      <vt:lpstr>Data menjadi Informasi</vt:lpstr>
      <vt:lpstr>BasisData</vt:lpstr>
      <vt:lpstr>BasisData</vt:lpstr>
      <vt:lpstr>Basisdata</vt:lpstr>
      <vt:lpstr>BasisData</vt:lpstr>
      <vt:lpstr>Sistem BasisData</vt:lpstr>
      <vt:lpstr>PowerPoint Presentation</vt:lpstr>
      <vt:lpstr>PowerPoint Presentation</vt:lpstr>
      <vt:lpstr>PowerPoint Presentation</vt:lpstr>
      <vt:lpstr>PowerPoint Presentation</vt:lpstr>
      <vt:lpstr>STRUKTUR TABLE</vt:lpstr>
      <vt:lpstr>BasisData Relasi</vt:lpstr>
      <vt:lpstr>DATA PADA SEBUAH OBJECT</vt:lpstr>
      <vt:lpstr>2) RDBMS &amp; ENTITY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Bentuk Normal Tahap Ketiga (3rd Normal Form /3NF) </vt:lpstr>
      <vt:lpstr>PowerPoint Presentation</vt:lpstr>
      <vt:lpstr>PowerPoint Presentation</vt:lpstr>
      <vt:lpstr>Contoh 1NF</vt:lpstr>
      <vt:lpstr>Contoh 1NF</vt:lpstr>
      <vt:lpstr>Bentuk Normal Tahap Kedua (2nd Normal Form)</vt:lpstr>
      <vt:lpstr>Contoh</vt:lpstr>
      <vt:lpstr>Contoh</vt:lpstr>
      <vt:lpstr>Bentuk Normal Tahap Ketiga (3rd Normal Form /3NF) </vt:lpstr>
      <vt:lpstr>Contoh</vt:lpstr>
      <vt:lpstr>PowerPoint Presentation</vt:lpstr>
      <vt:lpstr>RDBMS  a) model Entity-Relationship</vt:lpstr>
      <vt:lpstr>RDBMS  a) Derajat Entity-Relationship</vt:lpstr>
      <vt:lpstr>RDBMS  a) ERD (Entity Relationship Diagram)</vt:lpstr>
      <vt:lpstr>RDBMS a) ERD – one to one</vt:lpstr>
      <vt:lpstr>RDBMS a) ERD – one to many</vt:lpstr>
      <vt:lpstr>RDBMS a) ERD – many to many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ER-D lengkap dengan atribut (primary key &amp; atribut deskriptif) </vt:lpstr>
      <vt:lpstr>PowerPoint Presentation</vt:lpstr>
      <vt:lpstr>Studi Kasus-Poliklinik</vt:lpstr>
      <vt:lpstr>Studi Kasus-Poliklinik</vt:lpstr>
      <vt:lpstr>ERD-Poliklinik</vt:lpstr>
      <vt:lpstr>RDBMS a) ERD – Alur menentukan relasi tabel</vt:lpstr>
      <vt:lpstr>RDBMS a) ERD – Studi Kasus 1</vt:lpstr>
      <vt:lpstr>RDBMS a) ERD – Studi Kasus 1 (proses 1)</vt:lpstr>
      <vt:lpstr>RDBMS a) ERD – Studi Kasus 1 (proses 2)</vt:lpstr>
      <vt:lpstr>RDBMS a) ERD – Studi Kasus 1 (proses 3)</vt:lpstr>
      <vt:lpstr>RDBMS a) ERD – Studi Kasus 2</vt:lpstr>
      <vt:lpstr>RDBMS a) ERD – Studi Kasus 3</vt:lpstr>
      <vt:lpstr>RDBMS a) ERD – Studi Kasus 4</vt:lpstr>
      <vt:lpstr>RDBMS a) ERD – Studi Kasus 5</vt:lpstr>
      <vt:lpstr>RDBMS a) ERD – Studi Kasus 6</vt:lpstr>
      <vt:lpstr>Penerapan Basis Data Transformasi himpunan entitas ke basis data fisik </vt:lpstr>
      <vt:lpstr>Penerapan Basis Data Transformasi himpunan entitas ke basis data fisik </vt:lpstr>
      <vt:lpstr>Penerapan Basis Data Transformasi himpunan entitas ke basis data fisik </vt:lpstr>
      <vt:lpstr>Penerapan Basis Data Transformasi relasi satu ke satu ke basis data fisik </vt:lpstr>
      <vt:lpstr>Penerapan Basis Data Transformasi relasi satu kebanyak kebasis data fisik</vt:lpstr>
      <vt:lpstr>Penerapan Basis Data  Transformasi relasi banyak ke banyak ke basis data fisik</vt:lpstr>
      <vt:lpstr>3) Tipe &amp; Model Data </vt:lpstr>
      <vt:lpstr>Tipe data NUMERIK</vt:lpstr>
      <vt:lpstr>Tipe data NUMERIK (Contd-2)</vt:lpstr>
      <vt:lpstr>Tipe data STRING</vt:lpstr>
      <vt:lpstr>Tipe data STRING (Contd-2)</vt:lpstr>
      <vt:lpstr>Tipe data DATE &amp;TIME</vt:lpstr>
      <vt:lpstr>4) Review DDL</vt:lpstr>
      <vt:lpstr>SQL - Structured Language Query </vt:lpstr>
      <vt:lpstr>SQL b) DDL DML</vt:lpstr>
      <vt:lpstr>SQL b) DDL</vt:lpstr>
      <vt:lpstr>SQL b) DDL Script – buat database</vt:lpstr>
      <vt:lpstr>SQL b) DDL Script – buat tabel</vt:lpstr>
      <vt:lpstr>SQL c) DML</vt:lpstr>
      <vt:lpstr>SQL c) DML Script – Create</vt:lpstr>
      <vt:lpstr>SQL c) DML Script – Read</vt:lpstr>
      <vt:lpstr>SQL c) DML Script – Read (count)</vt:lpstr>
      <vt:lpstr>SQL c) DML Script – Read (count)</vt:lpstr>
      <vt:lpstr>SQL c) DML Script – Read (count)</vt:lpstr>
      <vt:lpstr>SQL c) DML Script – Update</vt:lpstr>
      <vt:lpstr>SQL c) DML Script – Delete</vt:lpstr>
      <vt:lpstr>Uji Coba  - CREATE/DROP basisdata</vt:lpstr>
      <vt:lpstr>PowerPoint Presentation</vt:lpstr>
      <vt:lpstr>PowerPoint Presentation</vt:lpstr>
      <vt:lpstr>Uji Coba  - CREATE tabel (contd-2)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RENAME tabel</vt:lpstr>
      <vt:lpstr>ALTER tabel</vt:lpstr>
      <vt:lpstr>ALTER tabel : ADD</vt:lpstr>
      <vt:lpstr>ALTER tabel : CHANGE &amp; MODIFY</vt:lpstr>
      <vt:lpstr>ALTER tabel : RENAME</vt:lpstr>
      <vt:lpstr>5) Kontrak Perkuliahan</vt:lpstr>
      <vt:lpstr>Learning Outcomes Diharapkan mahasiswa mampu:</vt:lpstr>
      <vt:lpstr>Metode Pengajaran</vt:lpstr>
      <vt:lpstr>Tata Tertib Perkuliahan</vt:lpstr>
      <vt:lpstr>Metode Penilaian</vt:lpstr>
      <vt:lpstr>Tugas</vt:lpstr>
      <vt:lpstr>Proyek Akhir</vt:lpstr>
      <vt:lpstr>6) Kebutuhan Software</vt:lpstr>
      <vt:lpstr>Kebutuhan Software</vt:lpstr>
      <vt:lpstr>7) Contact</vt:lpstr>
      <vt:lpstr>Contact</vt:lpstr>
      <vt:lpstr>8)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2593</cp:revision>
  <dcterms:created xsi:type="dcterms:W3CDTF">2016-09-02T03:38:50Z</dcterms:created>
  <dcterms:modified xsi:type="dcterms:W3CDTF">2019-02-25T16:21:50Z</dcterms:modified>
</cp:coreProperties>
</file>