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hart3.xml" ContentType="application/vnd.openxmlformats-officedocument.drawingml.char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>
      <p:cViewPr varScale="1">
        <p:scale>
          <a:sx n="72" d="100"/>
          <a:sy n="72" d="100"/>
        </p:scale>
        <p:origin x="-69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O\DONIA\Employee_Dataset%20(Donia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O\DONIA\Employee_Dataset%20(Donia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O\DONIA\Employee_Dataset%20(Donia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[Employee_Dataset (Donia).xlsx]Term Att!PivotTable3</c:name>
    <c:fmtId val="2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'Term Att'!$B$1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'Term Att'!$A$2:$A$5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'Term Att'!$B$2:$B$5</c:f>
              <c:numCache>
                <c:formatCode>0.00%</c:formatCode>
                <c:ptCount val="3"/>
                <c:pt idx="0">
                  <c:v>0.85937500000000011</c:v>
                </c:pt>
                <c:pt idx="1">
                  <c:v>0.90598290598290587</c:v>
                </c:pt>
                <c:pt idx="2">
                  <c:v>0.88333333333333319</c:v>
                </c:pt>
              </c:numCache>
            </c:numRef>
          </c:val>
        </c:ser>
        <c:axId val="67922944"/>
        <c:axId val="67925888"/>
      </c:barChart>
      <c:catAx>
        <c:axId val="67922944"/>
        <c:scaling>
          <c:orientation val="minMax"/>
        </c:scaling>
        <c:axPos val="b"/>
        <c:tickLblPos val="nextTo"/>
        <c:crossAx val="67925888"/>
        <c:crosses val="autoZero"/>
        <c:auto val="1"/>
        <c:lblAlgn val="ctr"/>
        <c:lblOffset val="100"/>
      </c:catAx>
      <c:valAx>
        <c:axId val="67925888"/>
        <c:scaling>
          <c:orientation val="minMax"/>
        </c:scaling>
        <c:axPos val="l"/>
        <c:majorGridlines/>
        <c:numFmt formatCode="0.00%" sourceLinked="1"/>
        <c:tickLblPos val="nextTo"/>
        <c:crossAx val="679229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[Employee_Dataset (Donia).xlsx]Dept Att!PivotTable1</c:name>
    <c:fmtId val="2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view3D>
      <c:perspective val="30"/>
    </c:view3D>
    <c:plotArea>
      <c:layout>
        <c:manualLayout>
          <c:layoutTarget val="inner"/>
          <c:xMode val="edge"/>
          <c:yMode val="edge"/>
          <c:x val="4.1666666666666664E-2"/>
          <c:y val="0.16192147856517941"/>
          <c:w val="0.61887642169728785"/>
          <c:h val="0.75474518810148772"/>
        </c:manualLayout>
      </c:layout>
      <c:pie3DChart>
        <c:varyColors val="1"/>
        <c:ser>
          <c:idx val="0"/>
          <c:order val="0"/>
          <c:tx>
            <c:strRef>
              <c:f>'Dept Att'!$B$1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'Dept Att'!$A$2:$A$15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'Dept Att'!$B$2:$B$15</c:f>
              <c:numCache>
                <c:formatCode>0.00%</c:formatCode>
                <c:ptCount val="13"/>
                <c:pt idx="0">
                  <c:v>0.83888888888888902</c:v>
                </c:pt>
                <c:pt idx="1">
                  <c:v>0.93888888888888877</c:v>
                </c:pt>
                <c:pt idx="2">
                  <c:v>0.9076923076923078</c:v>
                </c:pt>
                <c:pt idx="3">
                  <c:v>0.82500000000000007</c:v>
                </c:pt>
                <c:pt idx="4">
                  <c:v>0.92941176470588238</c:v>
                </c:pt>
                <c:pt idx="5">
                  <c:v>0.8600000000000001</c:v>
                </c:pt>
                <c:pt idx="6">
                  <c:v>0.91249999999999998</c:v>
                </c:pt>
                <c:pt idx="7">
                  <c:v>0.97333333333333327</c:v>
                </c:pt>
                <c:pt idx="8">
                  <c:v>0.87142857142857133</c:v>
                </c:pt>
                <c:pt idx="9">
                  <c:v>0.81111111111111112</c:v>
                </c:pt>
                <c:pt idx="10">
                  <c:v>0.91428571428571437</c:v>
                </c:pt>
                <c:pt idx="11">
                  <c:v>0.92</c:v>
                </c:pt>
                <c:pt idx="12">
                  <c:v>0.86875000000000002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[Employee_Dataset (Donia).xlsx]Work location!PivotTable2</c:name>
    <c:fmtId val="2"/>
  </c:pivotSource>
  <c:chart>
    <c:title>
      <c:layout/>
    </c:title>
    <c:pivotFmts>
      <c:pivotFmt>
        <c:idx val="0"/>
      </c:pivotFmt>
      <c:pivotFmt>
        <c:idx val="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910498687664042E-2"/>
          <c:y val="0.1711807378244386"/>
          <c:w val="0.45284711286089241"/>
          <c:h val="0.75474518810148727"/>
        </c:manualLayout>
      </c:layout>
      <c:doughnutChart>
        <c:varyColors val="1"/>
        <c:ser>
          <c:idx val="0"/>
          <c:order val="0"/>
          <c:tx>
            <c:strRef>
              <c:f>'Work location'!$B$1</c:f>
              <c:strCache>
                <c:ptCount val="1"/>
                <c:pt idx="0">
                  <c:v>Total</c:v>
                </c:pt>
              </c:strCache>
            </c:strRef>
          </c:tx>
          <c:explosion val="35"/>
          <c:dPt>
            <c:idx val="5"/>
            <c:explosion val="45"/>
          </c:dPt>
          <c:cat>
            <c:strRef>
              <c:f>'Work location'!$A$2:$A$9</c:f>
              <c:strCache>
                <c:ptCount val="7"/>
                <c:pt idx="0">
                  <c:v>Auckland, New Zealand</c:v>
                </c:pt>
                <c:pt idx="1">
                  <c:v>Chennai, India</c:v>
                </c:pt>
                <c:pt idx="2">
                  <c:v>Columbus, USA</c:v>
                </c:pt>
                <c:pt idx="3">
                  <c:v>Hyderabad, India</c:v>
                </c:pt>
                <c:pt idx="4">
                  <c:v>Remote</c:v>
                </c:pt>
                <c:pt idx="5">
                  <c:v>Seattle, USA</c:v>
                </c:pt>
                <c:pt idx="6">
                  <c:v>Wellington, New Zealand</c:v>
                </c:pt>
              </c:strCache>
            </c:strRef>
          </c:cat>
          <c:val>
            <c:numRef>
              <c:f>'Work location'!$B$2:$B$9</c:f>
              <c:numCache>
                <c:formatCode>General</c:formatCode>
                <c:ptCount val="7"/>
                <c:pt idx="0">
                  <c:v>21</c:v>
                </c:pt>
                <c:pt idx="1">
                  <c:v>24</c:v>
                </c:pt>
                <c:pt idx="2">
                  <c:v>22</c:v>
                </c:pt>
                <c:pt idx="3">
                  <c:v>32</c:v>
                </c:pt>
                <c:pt idx="4">
                  <c:v>42</c:v>
                </c:pt>
                <c:pt idx="5">
                  <c:v>18</c:v>
                </c:pt>
                <c:pt idx="6">
                  <c:v>20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-934443"/>
            <a:ext cx="9982200" cy="19556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38200" y="2971800"/>
            <a:ext cx="1150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R.DONIA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/>
              <a:t>REGISTER </a:t>
            </a:r>
            <a:r>
              <a:rPr lang="en-US" sz="2400" dirty="0" smtClean="0"/>
              <a:t>NO     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312201326[F1FE736BEA3B18CAB9D4DFCFFEA7E8C2]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DEPARTMENT    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B.COM(GENERAL)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COLLEGE             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D.R.B.C.C.C.HINDU COLLEGE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3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90600" y="1295400"/>
            <a:ext cx="648119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Collection 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Downloaded from portal as Excel file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Arrangement 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Checking the reliability of data and arranging in Table format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Feature Collection 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Using features in excel like,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Highlight duplication – to know about duplicate entries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Remove duplicates – to remove these entries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Text to column function to fix date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Date function to have similar date format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Pivot Table and chart to summarize and visualize data</a:t>
            </a:r>
          </a:p>
          <a:p>
            <a:pPr marL="457200" indent="-45720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Performance Level :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Attendance comparison </a:t>
            </a:r>
          </a:p>
          <a:p>
            <a:pPr marL="457200" indent="-457200"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Work location comparison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152400"/>
            <a:ext cx="243713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28600" y="1295400"/>
          <a:ext cx="441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5181600" y="1676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18288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1219200"/>
            <a:ext cx="9677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4038600"/>
            <a:ext cx="1173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876800" y="1371600"/>
            <a:ext cx="7620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201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178784"/>
            <a:ext cx="88537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Attendance performance over Employee type and Department in over 80% for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Every department &amp; type of employee which is good enough.</a:t>
            </a:r>
          </a:p>
          <a:p>
            <a:pPr>
              <a:buFont typeface="Wingdings" pitchFamily="2" charset="2"/>
              <a:buChar char="ü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Employee work location in spread over countries as represented in result pie chart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on an average of 10% and 23% of the employees were in remote areas,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4779258"/>
            <a:ext cx="28504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>
                <a:latin typeface="Algerian" pitchFamily="82" charset="0"/>
              </a:rPr>
              <a:t>Thank you !</a:t>
            </a:r>
            <a:endParaRPr lang="en-US" sz="3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81" y="837111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30" y="6410333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5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0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605337"/>
            <a:ext cx="235712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8" y="582539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3001" y="1752605"/>
            <a:ext cx="7461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Some of the given data has the duplications (EMPID of the employees).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Some of the </a:t>
            </a:r>
            <a:r>
              <a:rPr lang="en-US" sz="2400" dirty="0" smtClean="0"/>
              <a:t>start date of the employees were in the wrong format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Have to assess attendance of Employees Term wise and Department wise.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Have to find the count of employees based on their location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0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37111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764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2667000"/>
            <a:ext cx="767615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Reliably Arranging data – By making it duplicate free 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Correcting the date format – to make it usable &amp; readable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Preparing summary of data as we stated in problem statement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34000" y="4648200"/>
            <a:ext cx="3200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76400" y="4648200"/>
            <a:ext cx="2209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900839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5" y="6172208"/>
            <a:ext cx="2181225" cy="485775"/>
          </a:xfrm>
          <a:prstGeom prst="rect">
            <a:avLst/>
          </a:prstGeom>
        </p:spPr>
      </p:pic>
      <p:pic>
        <p:nvPicPr>
          <p:cNvPr id="9" name="Picture 8" descr="image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752600"/>
            <a:ext cx="70866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46482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Employer/Manager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4648200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Employees/Workers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" y="1476383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6096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7400" y="1600200"/>
            <a:ext cx="80393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remove duplicates 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Selecting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entire EMP ID ROW &gt; Data &gt; Remove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duplicates.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change some joining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formatted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 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Copy Dates to new sheet &gt;Use text to column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&gt; use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ormula “=Date(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YYcolumn,MMcolumn,DDcolumn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)”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summarize data 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Use Pivot in Inset tab &gt;  Select Column head on which summary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required &gt; select average of in field settings (for attendance performance)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Count of employees &gt; use same pivot as above for locations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&gt; select count function in field settings.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/>
        </p:nvSpPr>
        <p:spPr>
          <a:xfrm>
            <a:off x="2514600" y="1905000"/>
            <a:ext cx="5181600" cy="3962400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35668"/>
            <a:ext cx="875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Dataset is about the List of employees of an Organisation with the details listed below :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0975" y="2514600"/>
            <a:ext cx="35194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   . Employee ID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   . Name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   . Gender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   . Department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   . Salary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   . Joining Date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7   . FTE : Full Time Equilent ratio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8   . Attendance %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9   . Employee Type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 . Work Location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1" y="338138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81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1" y="2354711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2366" y="2362200"/>
            <a:ext cx="75126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Reliable Data (without duplications) set for further better usage.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Summary of Attendance data Department wise &amp; Type wise for comparison.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To know the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major work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locations of the employees.</a:t>
            </a:r>
          </a:p>
          <a:p>
            <a:endParaRPr lang="en-US" sz="2500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504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40</cp:revision>
  <dcterms:created xsi:type="dcterms:W3CDTF">2024-03-29T15:07:22Z</dcterms:created>
  <dcterms:modified xsi:type="dcterms:W3CDTF">2024-08-26T15:41:47Z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