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E8C1A-0675-43F3-9952-EBBDDE720117}" v="1440" dt="2023-05-05T19:23:1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585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419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839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9837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826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83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635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465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2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520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326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11506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A99A7348-A869-9155-0726-1BC781537BB4}"/>
              </a:ext>
            </a:extLst>
          </p:cNvPr>
          <p:cNvPicPr>
            <a:picLocks noChangeAspect="1"/>
          </p:cNvPicPr>
          <p:nvPr/>
        </p:nvPicPr>
        <p:blipFill rotWithShape="1">
          <a:blip r:embed="rId2"/>
          <a:srcRect t="8906" r="-2" b="34843"/>
          <a:stretch/>
        </p:blipFill>
        <p:spPr>
          <a:xfrm>
            <a:off x="20" y="10"/>
            <a:ext cx="12191980" cy="6857990"/>
          </a:xfrm>
          <a:prstGeom prst="rect">
            <a:avLst/>
          </a:prstGeom>
        </p:spPr>
      </p:pic>
      <p:sp>
        <p:nvSpPr>
          <p:cNvPr id="2" name="Title 1"/>
          <p:cNvSpPr>
            <a:spLocks noGrp="1"/>
          </p:cNvSpPr>
          <p:nvPr>
            <p:ph type="ctrTitle"/>
          </p:nvPr>
        </p:nvSpPr>
        <p:spPr>
          <a:xfrm>
            <a:off x="1078992" y="2559538"/>
            <a:ext cx="9052560" cy="2129641"/>
          </a:xfrm>
        </p:spPr>
        <p:txBody>
          <a:bodyPr>
            <a:normAutofit fontScale="90000"/>
          </a:bodyPr>
          <a:lstStyle/>
          <a:p>
            <a:pPr algn="ctr"/>
            <a:r>
              <a:rPr lang="en-US" sz="4000" b="1" i="0" dirty="0">
                <a:ea typeface="+mj-lt"/>
                <a:cs typeface="+mj-lt"/>
              </a:rPr>
              <a:t>Skin Cancer Classification with Mobile Net</a:t>
            </a:r>
            <a:endParaRPr lang="en-US" sz="4000" b="1" i="0"/>
          </a:p>
          <a:p>
            <a:br>
              <a:rPr lang="en-US" dirty="0">
                <a:solidFill>
                  <a:srgbClr val="FFFFFF"/>
                </a:solidFill>
                <a:ea typeface="Calibri Light"/>
                <a:cs typeface="Calibri Light"/>
              </a:rPr>
            </a:br>
            <a:endParaRPr lang="en-US">
              <a:solidFill>
                <a:srgbClr val="FFFFFF"/>
              </a:solidFill>
            </a:endParaRPr>
          </a:p>
        </p:txBody>
      </p:sp>
      <p:sp>
        <p:nvSpPr>
          <p:cNvPr id="3" name="Subtitle 2"/>
          <p:cNvSpPr>
            <a:spLocks noGrp="1"/>
          </p:cNvSpPr>
          <p:nvPr>
            <p:ph type="subTitle" idx="1"/>
          </p:nvPr>
        </p:nvSpPr>
        <p:spPr>
          <a:xfrm>
            <a:off x="1078992" y="5010912"/>
            <a:ext cx="9052560" cy="704088"/>
          </a:xfrm>
        </p:spPr>
        <p:txBody>
          <a:bodyPr vert="horz" lIns="91440" tIns="45720" rIns="91440" bIns="45720" rtlCol="0" anchor="t">
            <a:normAutofit fontScale="92500" lnSpcReduction="20000"/>
          </a:bodyPr>
          <a:lstStyle/>
          <a:p>
            <a:r>
              <a:rPr lang="en-US" sz="1800" dirty="0">
                <a:latin typeface="Calibri"/>
                <a:cs typeface="Calibri"/>
              </a:rPr>
              <a:t>Faculty of computer science and information</a:t>
            </a:r>
            <a:endParaRPr lang="en-US" dirty="0">
              <a:latin typeface="Calibri"/>
              <a:cs typeface="Calibri"/>
            </a:endParaRPr>
          </a:p>
          <a:p>
            <a:r>
              <a:rPr lang="en-US" sz="1800" dirty="0">
                <a:latin typeface="Calibri"/>
                <a:cs typeface="Calibri"/>
              </a:rPr>
              <a:t>Selected topics in computer science–2 (cs_396)</a:t>
            </a:r>
            <a:endParaRPr lang="en-US" dirty="0">
              <a:latin typeface="Calibri"/>
              <a:cs typeface="Calibri"/>
            </a:endParaRPr>
          </a:p>
          <a:p>
            <a:endParaRPr lang="en-US" dirty="0">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D96AD-9906-B77F-D1F6-CC6BF6801B40}"/>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sz="3700" b="1" kern="1200">
                <a:solidFill>
                  <a:schemeClr val="tx1"/>
                </a:solidFill>
                <a:latin typeface="+mj-lt"/>
                <a:ea typeface="+mj-ea"/>
                <a:cs typeface="+mj-cs"/>
              </a:rPr>
              <a:t>Building Architecture and Training Algorithm </a:t>
            </a:r>
          </a:p>
        </p:txBody>
      </p:sp>
      <p:sp>
        <p:nvSpPr>
          <p:cNvPr id="4" name="Text Placeholder 3">
            <a:extLst>
              <a:ext uri="{FF2B5EF4-FFF2-40B4-BE49-F238E27FC236}">
                <a16:creationId xmlns:a16="http://schemas.microsoft.com/office/drawing/2014/main" id="{28CFFABB-1AB9-1400-9062-1743992E225E}"/>
              </a:ext>
            </a:extLst>
          </p:cNvPr>
          <p:cNvSpPr>
            <a:spLocks noGrp="1"/>
          </p:cNvSpPr>
          <p:nvPr>
            <p:ph type="body" sz="half" idx="2"/>
          </p:nvPr>
        </p:nvSpPr>
        <p:spPr>
          <a:xfrm>
            <a:off x="1137034" y="2194102"/>
            <a:ext cx="4438036" cy="3908585"/>
          </a:xfrm>
        </p:spPr>
        <p:txBody>
          <a:bodyPr vert="horz" lIns="91440" tIns="45720" rIns="91440" bIns="45720" rtlCol="0">
            <a:normAutofit/>
          </a:bodyPr>
          <a:lstStyle/>
          <a:p>
            <a:pPr indent="-228600">
              <a:buFont typeface="Arial" panose="020B0604020202020204" pitchFamily="34" charset="0"/>
              <a:buChar char="•"/>
            </a:pPr>
            <a:r>
              <a:rPr lang="en-US" sz="2000"/>
              <a:t>This heart of our model that we want to build our model based on Transfer Learning </a:t>
            </a:r>
          </a:p>
          <a:p>
            <a:pPr indent="-228600">
              <a:buFont typeface="Arial" panose="020B0604020202020204" pitchFamily="34" charset="0"/>
              <a:buChar char="•"/>
            </a:pPr>
            <a:r>
              <a:rPr lang="en-US" sz="2000"/>
              <a:t>We used Mobile net in our mode with </a:t>
            </a:r>
            <a:r>
              <a:rPr lang="en-US" sz="2000" u="sng"/>
              <a:t>Base Model </a:t>
            </a:r>
            <a:r>
              <a:rPr lang="en-US" sz="2000"/>
              <a:t>that contain about </a:t>
            </a:r>
            <a:r>
              <a:rPr lang="en-US" sz="2000" u="sng"/>
              <a:t>3,228,864 </a:t>
            </a:r>
            <a:endParaRPr lang="en-US" sz="2000"/>
          </a:p>
          <a:p>
            <a:pPr indent="-228600">
              <a:buFont typeface="Arial" panose="020B0604020202020204" pitchFamily="34" charset="0"/>
              <a:buChar char="•"/>
            </a:pPr>
            <a:r>
              <a:rPr lang="en-US" sz="2000"/>
              <a:t>and </a:t>
            </a:r>
            <a:r>
              <a:rPr lang="en-US" sz="2000" u="sng"/>
              <a:t>Trainable params: 3,206,976</a:t>
            </a:r>
            <a:r>
              <a:rPr lang="en-US" sz="2000"/>
              <a:t> , </a:t>
            </a:r>
            <a:r>
              <a:rPr lang="en-US" sz="2000" u="sng"/>
              <a:t>Non-trainable params: 21,888</a:t>
            </a:r>
            <a:endParaRPr lang="en-US" sz="2000"/>
          </a:p>
          <a:p>
            <a:pPr indent="-228600">
              <a:buFont typeface="Arial" panose="020B0604020202020204" pitchFamily="34" charset="0"/>
              <a:buChar char="•"/>
            </a:pPr>
            <a:r>
              <a:rPr lang="en-US" sz="2000"/>
              <a:t>and we have a some of details about the architecture </a:t>
            </a:r>
          </a:p>
        </p:txBody>
      </p:sp>
      <p:pic>
        <p:nvPicPr>
          <p:cNvPr id="5" name="Picture 5" descr="Text&#10;&#10;Description automatically generated">
            <a:extLst>
              <a:ext uri="{FF2B5EF4-FFF2-40B4-BE49-F238E27FC236}">
                <a16:creationId xmlns:a16="http://schemas.microsoft.com/office/drawing/2014/main" id="{F6F67B81-8571-9BC4-1720-E1CF19EEAEBE}"/>
              </a:ext>
            </a:extLst>
          </p:cNvPr>
          <p:cNvPicPr>
            <a:picLocks noGrp="1" noChangeAspect="1"/>
          </p:cNvPicPr>
          <p:nvPr>
            <p:ph type="pic" idx="1"/>
          </p:nvPr>
        </p:nvPicPr>
        <p:blipFill rotWithShape="1">
          <a:blip r:embed="rId2"/>
          <a:srcRect t="6470" b="8270"/>
          <a:stretch/>
        </p:blipFill>
        <p:spPr>
          <a:xfrm>
            <a:off x="5747380" y="954352"/>
            <a:ext cx="6290957" cy="4561203"/>
          </a:xfrm>
          <a:prstGeom prst="rect">
            <a:avLst/>
          </a:prstGeom>
        </p:spPr>
      </p:pic>
    </p:spTree>
    <p:extLst>
      <p:ext uri="{BB962C8B-B14F-4D97-AF65-F5344CB8AC3E}">
        <p14:creationId xmlns:p14="http://schemas.microsoft.com/office/powerpoint/2010/main" val="29219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3835-9EF8-500B-94D6-C3B3948A0CD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Tune Hyperparameter</a:t>
            </a:r>
            <a:endParaRPr lang="en-US" sz="4000"/>
          </a:p>
        </p:txBody>
      </p:sp>
      <p:pic>
        <p:nvPicPr>
          <p:cNvPr id="5" name="Picture 5" descr="Text&#10;&#10;Description automatically generated">
            <a:extLst>
              <a:ext uri="{FF2B5EF4-FFF2-40B4-BE49-F238E27FC236}">
                <a16:creationId xmlns:a16="http://schemas.microsoft.com/office/drawing/2014/main" id="{E1FB49DC-CBA6-040C-2260-03069CE15FE1}"/>
              </a:ext>
            </a:extLst>
          </p:cNvPr>
          <p:cNvPicPr>
            <a:picLocks noGrp="1" noChangeAspect="1"/>
          </p:cNvPicPr>
          <p:nvPr>
            <p:ph type="pic" idx="1"/>
          </p:nvPr>
        </p:nvPicPr>
        <p:blipFill rotWithShape="1">
          <a:blip r:embed="rId2"/>
          <a:srcRect t="1183" r="5" b="1187"/>
          <a:stretch/>
        </p:blipFill>
        <p:spPr>
          <a:xfrm>
            <a:off x="908304" y="2478024"/>
            <a:ext cx="6009855" cy="3694176"/>
          </a:xfrm>
          <a:prstGeom prst="rect">
            <a:avLst/>
          </a:prstGeom>
        </p:spPr>
      </p:pic>
      <p:sp>
        <p:nvSpPr>
          <p:cNvPr id="4" name="Text Placeholder 3">
            <a:extLst>
              <a:ext uri="{FF2B5EF4-FFF2-40B4-BE49-F238E27FC236}">
                <a16:creationId xmlns:a16="http://schemas.microsoft.com/office/drawing/2014/main" id="{6671A735-2023-40DB-6500-89B7CE887966}"/>
              </a:ext>
            </a:extLst>
          </p:cNvPr>
          <p:cNvSpPr>
            <a:spLocks noGrp="1"/>
          </p:cNvSpPr>
          <p:nvPr>
            <p:ph type="body" sz="half" idx="2"/>
          </p:nvPr>
        </p:nvSpPr>
        <p:spPr>
          <a:xfrm>
            <a:off x="7411453" y="2478024"/>
            <a:ext cx="3872243" cy="3694176"/>
          </a:xfrm>
        </p:spPr>
        <p:txBody>
          <a:bodyPr vert="horz" lIns="91440" tIns="45720" rIns="91440" bIns="45720" rtlCol="0" anchor="ctr">
            <a:normAutofit/>
          </a:bodyPr>
          <a:lstStyle/>
          <a:p>
            <a:pPr indent="-228600">
              <a:buFont typeface="Arial" panose="020B0604020202020204" pitchFamily="34" charset="0"/>
              <a:buChar char="•"/>
            </a:pPr>
            <a:r>
              <a:rPr lang="en-US" sz="2400" b="1" dirty="0"/>
              <a:t>This is the most important part for our model in the case of learning weights , saving it </a:t>
            </a:r>
            <a:endParaRPr lang="en-US" sz="2400" b="1" dirty="0">
              <a:ea typeface="Calibri"/>
              <a:cs typeface="Calibri"/>
            </a:endParaRPr>
          </a:p>
          <a:p>
            <a:pPr indent="-228600">
              <a:buFont typeface="Arial" panose="020B0604020202020204" pitchFamily="34" charset="0"/>
              <a:buChar char="•"/>
            </a:pPr>
            <a:r>
              <a:rPr lang="en-US" sz="2400" b="1" dirty="0"/>
              <a:t>And improve the performance of the mode</a:t>
            </a:r>
            <a:r>
              <a:rPr lang="en-US" sz="2400" dirty="0"/>
              <a:t>l</a:t>
            </a:r>
            <a:endParaRPr lang="en-US" sz="2400" dirty="0">
              <a:ea typeface="Calibri"/>
              <a:cs typeface="Calibri"/>
            </a:endParaRPr>
          </a:p>
        </p:txBody>
      </p:sp>
    </p:spTree>
    <p:extLst>
      <p:ext uri="{BB962C8B-B14F-4D97-AF65-F5344CB8AC3E}">
        <p14:creationId xmlns:p14="http://schemas.microsoft.com/office/powerpoint/2010/main" val="75505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B957-9452-2DE0-8275-E403853D250A}"/>
              </a:ext>
            </a:extLst>
          </p:cNvPr>
          <p:cNvSpPr>
            <a:spLocks noGrp="1"/>
          </p:cNvSpPr>
          <p:nvPr>
            <p:ph type="title"/>
          </p:nvPr>
        </p:nvSpPr>
        <p:spPr>
          <a:xfrm>
            <a:off x="3791196" y="113763"/>
            <a:ext cx="3932237" cy="1600200"/>
          </a:xfrm>
        </p:spPr>
        <p:txBody>
          <a:bodyPr>
            <a:normAutofit/>
          </a:bodyPr>
          <a:lstStyle/>
          <a:p>
            <a:pPr algn="ctr"/>
            <a:r>
              <a:rPr lang="en-US" sz="4000" b="1" u="sng" dirty="0">
                <a:solidFill>
                  <a:srgbClr val="212121"/>
                </a:solidFill>
                <a:latin typeface="Calibri"/>
                <a:ea typeface="Calibri"/>
                <a:cs typeface="Calibri"/>
              </a:rPr>
              <a:t>Model Fit</a:t>
            </a:r>
            <a:endParaRPr lang="en-US" sz="4000" b="1" u="sng">
              <a:latin typeface="Calibri"/>
              <a:ea typeface="Calibri"/>
              <a:cs typeface="Calibri"/>
            </a:endParaRPr>
          </a:p>
        </p:txBody>
      </p:sp>
      <p:pic>
        <p:nvPicPr>
          <p:cNvPr id="5" name="Picture 5">
            <a:extLst>
              <a:ext uri="{FF2B5EF4-FFF2-40B4-BE49-F238E27FC236}">
                <a16:creationId xmlns:a16="http://schemas.microsoft.com/office/drawing/2014/main" id="{FF4384D8-7CED-A5B5-1527-7382B7A7F847}"/>
              </a:ext>
            </a:extLst>
          </p:cNvPr>
          <p:cNvPicPr>
            <a:picLocks noGrp="1" noChangeAspect="1"/>
          </p:cNvPicPr>
          <p:nvPr>
            <p:ph type="pic" idx="1"/>
          </p:nvPr>
        </p:nvPicPr>
        <p:blipFill>
          <a:blip r:embed="rId2"/>
          <a:srcRect l="1356" r="1356"/>
          <a:stretch/>
        </p:blipFill>
        <p:spPr>
          <a:xfrm>
            <a:off x="439470" y="2350439"/>
            <a:ext cx="11087636" cy="1074358"/>
          </a:xfrm>
        </p:spPr>
      </p:pic>
      <p:sp>
        <p:nvSpPr>
          <p:cNvPr id="4" name="Text Placeholder 3">
            <a:extLst>
              <a:ext uri="{FF2B5EF4-FFF2-40B4-BE49-F238E27FC236}">
                <a16:creationId xmlns:a16="http://schemas.microsoft.com/office/drawing/2014/main" id="{8D72DCE3-B59B-11FC-D4BF-6FF1B8DA7045}"/>
              </a:ext>
            </a:extLst>
          </p:cNvPr>
          <p:cNvSpPr>
            <a:spLocks noGrp="1"/>
          </p:cNvSpPr>
          <p:nvPr>
            <p:ph type="body" sz="half" idx="2"/>
          </p:nvPr>
        </p:nvSpPr>
        <p:spPr>
          <a:xfrm>
            <a:off x="1151029" y="1842752"/>
            <a:ext cx="9534545" cy="3478884"/>
          </a:xfrm>
        </p:spPr>
        <p:txBody>
          <a:bodyPr vert="horz" lIns="91440" tIns="45720" rIns="91440" bIns="45720" rtlCol="0" anchor="t">
            <a:normAutofit/>
          </a:bodyPr>
          <a:lstStyle/>
          <a:p>
            <a:r>
              <a:rPr lang="en-US" sz="2000" b="1" dirty="0">
                <a:solidFill>
                  <a:srgbClr val="212121"/>
                </a:solidFill>
                <a:latin typeface="Arial"/>
                <a:cs typeface="Arial"/>
              </a:rPr>
              <a:t>This is the part of fitting the model with train and validation data </a:t>
            </a:r>
            <a:endParaRPr lang="en-US" sz="2000" b="1">
              <a:ea typeface="Calibri"/>
              <a:cs typeface="Calibri"/>
            </a:endParaRPr>
          </a:p>
          <a:p>
            <a:endParaRPr lang="en-US" sz="2000" b="1" dirty="0">
              <a:ea typeface="Calibri"/>
              <a:cs typeface="Calibri"/>
            </a:endParaRPr>
          </a:p>
        </p:txBody>
      </p:sp>
      <p:pic>
        <p:nvPicPr>
          <p:cNvPr id="6" name="Picture 6" descr="Text&#10;&#10;Description automatically generated">
            <a:extLst>
              <a:ext uri="{FF2B5EF4-FFF2-40B4-BE49-F238E27FC236}">
                <a16:creationId xmlns:a16="http://schemas.microsoft.com/office/drawing/2014/main" id="{F218DE4E-BA64-4605-8BC7-A2C1372D18FA}"/>
              </a:ext>
            </a:extLst>
          </p:cNvPr>
          <p:cNvPicPr>
            <a:picLocks noChangeAspect="1"/>
          </p:cNvPicPr>
          <p:nvPr/>
        </p:nvPicPr>
        <p:blipFill>
          <a:blip r:embed="rId3"/>
          <a:stretch>
            <a:fillRect/>
          </a:stretch>
        </p:blipFill>
        <p:spPr>
          <a:xfrm>
            <a:off x="442175" y="4984373"/>
            <a:ext cx="11082268" cy="1751028"/>
          </a:xfrm>
          <a:prstGeom prst="rect">
            <a:avLst/>
          </a:prstGeom>
        </p:spPr>
      </p:pic>
      <p:sp>
        <p:nvSpPr>
          <p:cNvPr id="7" name="TextBox 6">
            <a:extLst>
              <a:ext uri="{FF2B5EF4-FFF2-40B4-BE49-F238E27FC236}">
                <a16:creationId xmlns:a16="http://schemas.microsoft.com/office/drawing/2014/main" id="{C855D201-78F1-03C6-31F2-3A9FFAB4D7F5}"/>
              </a:ext>
            </a:extLst>
          </p:cNvPr>
          <p:cNvSpPr txBox="1"/>
          <p:nvPr/>
        </p:nvSpPr>
        <p:spPr>
          <a:xfrm>
            <a:off x="762001" y="3769753"/>
            <a:ext cx="97514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2121"/>
                </a:solidFill>
                <a:latin typeface="Arial"/>
                <a:cs typeface="Arial"/>
              </a:rPr>
              <a:t>The model achieved top2 and top3 accuracies of 95% and 98%</a:t>
            </a:r>
            <a:endParaRPr lang="en-US" sz="1400" dirty="0">
              <a:solidFill>
                <a:srgbClr val="333333"/>
              </a:solidFill>
              <a:ea typeface="Calibri"/>
              <a:cs typeface="Calibri"/>
            </a:endParaRPr>
          </a:p>
        </p:txBody>
      </p:sp>
    </p:spTree>
    <p:extLst>
      <p:ext uri="{BB962C8B-B14F-4D97-AF65-F5344CB8AC3E}">
        <p14:creationId xmlns:p14="http://schemas.microsoft.com/office/powerpoint/2010/main" val="201206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89BCB-027F-8614-81ED-9EF66B0569E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Model  Evaluation</a:t>
            </a:r>
          </a:p>
        </p:txBody>
      </p:sp>
      <p:sp>
        <p:nvSpPr>
          <p:cNvPr id="4" name="Text Placeholder 3">
            <a:extLst>
              <a:ext uri="{FF2B5EF4-FFF2-40B4-BE49-F238E27FC236}">
                <a16:creationId xmlns:a16="http://schemas.microsoft.com/office/drawing/2014/main" id="{023B421B-1B8A-C559-3760-FC33175529E4}"/>
              </a:ext>
            </a:extLst>
          </p:cNvPr>
          <p:cNvSpPr>
            <a:spLocks noGrp="1"/>
          </p:cNvSpPr>
          <p:nvPr>
            <p:ph type="body" sz="half" idx="2"/>
          </p:nvPr>
        </p:nvSpPr>
        <p:spPr>
          <a:xfrm>
            <a:off x="638881" y="1922561"/>
            <a:ext cx="10909643" cy="552659"/>
          </a:xfrm>
        </p:spPr>
        <p:txBody>
          <a:bodyPr vert="horz" lIns="91440" tIns="45720" rIns="91440" bIns="45720" rtlCol="0" anchor="ctr">
            <a:normAutofit/>
          </a:bodyPr>
          <a:lstStyle/>
          <a:p>
            <a:pPr algn="ctr"/>
            <a:r>
              <a:rPr lang="en-US" sz="2400" b="1" dirty="0"/>
              <a:t>As a result for the following epochs the accuracy of the model :</a:t>
            </a:r>
            <a:endParaRPr lang="en-US" sz="2400" dirty="0"/>
          </a:p>
        </p:txBody>
      </p:sp>
      <p:pic>
        <p:nvPicPr>
          <p:cNvPr id="8" name="Picture 8" descr="Text&#10;&#10;Description automatically generated">
            <a:extLst>
              <a:ext uri="{FF2B5EF4-FFF2-40B4-BE49-F238E27FC236}">
                <a16:creationId xmlns:a16="http://schemas.microsoft.com/office/drawing/2014/main" id="{A66288F9-2827-7E1C-2F01-5A6A66AA4904}"/>
              </a:ext>
            </a:extLst>
          </p:cNvPr>
          <p:cNvPicPr>
            <a:picLocks noChangeAspect="1"/>
          </p:cNvPicPr>
          <p:nvPr/>
        </p:nvPicPr>
        <p:blipFill>
          <a:blip r:embed="rId2"/>
          <a:stretch>
            <a:fillRect/>
          </a:stretch>
        </p:blipFill>
        <p:spPr>
          <a:xfrm>
            <a:off x="320040" y="3687778"/>
            <a:ext cx="5614416" cy="1515459"/>
          </a:xfrm>
          <a:prstGeom prst="rect">
            <a:avLst/>
          </a:prstGeom>
        </p:spPr>
      </p:pic>
      <p:pic>
        <p:nvPicPr>
          <p:cNvPr id="9" name="Picture 9" descr="Text&#10;&#10;Description automatically generated">
            <a:extLst>
              <a:ext uri="{FF2B5EF4-FFF2-40B4-BE49-F238E27FC236}">
                <a16:creationId xmlns:a16="http://schemas.microsoft.com/office/drawing/2014/main" id="{E7FDDC84-29CB-7F5A-7438-3A5170591823}"/>
              </a:ext>
            </a:extLst>
          </p:cNvPr>
          <p:cNvPicPr>
            <a:picLocks noChangeAspect="1"/>
          </p:cNvPicPr>
          <p:nvPr/>
        </p:nvPicPr>
        <p:blipFill>
          <a:blip r:embed="rId3"/>
          <a:stretch>
            <a:fillRect/>
          </a:stretch>
        </p:blipFill>
        <p:spPr>
          <a:xfrm>
            <a:off x="6254496" y="3722652"/>
            <a:ext cx="5614416" cy="1445712"/>
          </a:xfrm>
          <a:prstGeom prst="rect">
            <a:avLst/>
          </a:prstGeom>
        </p:spPr>
      </p:pic>
      <p:sp>
        <p:nvSpPr>
          <p:cNvPr id="10" name="TextBox 9">
            <a:extLst>
              <a:ext uri="{FF2B5EF4-FFF2-40B4-BE49-F238E27FC236}">
                <a16:creationId xmlns:a16="http://schemas.microsoft.com/office/drawing/2014/main" id="{984E3D39-81FD-600F-97AC-180EA7ABD0E9}"/>
              </a:ext>
            </a:extLst>
          </p:cNvPr>
          <p:cNvSpPr txBox="1"/>
          <p:nvPr/>
        </p:nvSpPr>
        <p:spPr>
          <a:xfrm>
            <a:off x="2082083" y="3069464"/>
            <a:ext cx="25086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latin typeface="Comic Sans MS"/>
                <a:ea typeface="Calibri"/>
                <a:cs typeface="Calibri"/>
              </a:rPr>
              <a:t>Validation</a:t>
            </a:r>
            <a:endParaRPr lang="en-US" sz="2400" b="1" u="sng" dirty="0">
              <a:latin typeface="Comic Sans MS"/>
            </a:endParaRPr>
          </a:p>
        </p:txBody>
      </p:sp>
      <p:sp>
        <p:nvSpPr>
          <p:cNvPr id="11" name="TextBox 10">
            <a:extLst>
              <a:ext uri="{FF2B5EF4-FFF2-40B4-BE49-F238E27FC236}">
                <a16:creationId xmlns:a16="http://schemas.microsoft.com/office/drawing/2014/main" id="{D04B5A96-A6C8-C718-B9A3-C992BE1EEC70}"/>
              </a:ext>
            </a:extLst>
          </p:cNvPr>
          <p:cNvSpPr txBox="1"/>
          <p:nvPr/>
        </p:nvSpPr>
        <p:spPr>
          <a:xfrm>
            <a:off x="8215648" y="3058732"/>
            <a:ext cx="22001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u="sng" dirty="0">
                <a:latin typeface="Comic Sans MS"/>
                <a:ea typeface="Calibri"/>
                <a:cs typeface="Calibri"/>
              </a:rPr>
              <a:t>Testing</a:t>
            </a:r>
            <a:endParaRPr lang="en-US" sz="2400">
              <a:latin typeface="Comic Sans MS"/>
            </a:endParaRPr>
          </a:p>
        </p:txBody>
      </p:sp>
    </p:spTree>
    <p:extLst>
      <p:ext uri="{BB962C8B-B14F-4D97-AF65-F5344CB8AC3E}">
        <p14:creationId xmlns:p14="http://schemas.microsoft.com/office/powerpoint/2010/main" val="182046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665-7016-5D60-84CE-946A1ABC550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4600" b="1"/>
              <a:t>Charts of Losses , Accuracy ,Confusion Matrix</a:t>
            </a:r>
          </a:p>
        </p:txBody>
      </p:sp>
      <p:pic>
        <p:nvPicPr>
          <p:cNvPr id="7" name="Picture 7" descr="Chart, scatter chart&#10;&#10;Description automatically generated">
            <a:extLst>
              <a:ext uri="{FF2B5EF4-FFF2-40B4-BE49-F238E27FC236}">
                <a16:creationId xmlns:a16="http://schemas.microsoft.com/office/drawing/2014/main" id="{9FE2D187-23D4-69BF-5091-D626E92F955F}"/>
              </a:ext>
            </a:extLst>
          </p:cNvPr>
          <p:cNvPicPr>
            <a:picLocks noChangeAspect="1"/>
          </p:cNvPicPr>
          <p:nvPr/>
        </p:nvPicPr>
        <p:blipFill>
          <a:blip r:embed="rId2"/>
          <a:stretch>
            <a:fillRect/>
          </a:stretch>
        </p:blipFill>
        <p:spPr>
          <a:xfrm>
            <a:off x="8202383" y="2862070"/>
            <a:ext cx="3758184" cy="3115468"/>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1F6880C4-D1CE-BAEE-64ED-A82F165D1FF4}"/>
              </a:ext>
            </a:extLst>
          </p:cNvPr>
          <p:cNvPicPr>
            <a:picLocks noChangeAspect="1"/>
          </p:cNvPicPr>
          <p:nvPr/>
        </p:nvPicPr>
        <p:blipFill>
          <a:blip r:embed="rId3"/>
          <a:stretch>
            <a:fillRect/>
          </a:stretch>
        </p:blipFill>
        <p:spPr>
          <a:xfrm>
            <a:off x="4216908" y="2864856"/>
            <a:ext cx="3758184" cy="3109897"/>
          </a:xfrm>
          <a:prstGeom prst="rect">
            <a:avLst/>
          </a:prstGeom>
        </p:spPr>
      </p:pic>
      <p:pic>
        <p:nvPicPr>
          <p:cNvPr id="5" name="Picture 5" descr="Chart&#10;&#10;Description automatically generated">
            <a:extLst>
              <a:ext uri="{FF2B5EF4-FFF2-40B4-BE49-F238E27FC236}">
                <a16:creationId xmlns:a16="http://schemas.microsoft.com/office/drawing/2014/main" id="{52645723-C533-F348-A10D-141EC6839D2A}"/>
              </a:ext>
            </a:extLst>
          </p:cNvPr>
          <p:cNvPicPr>
            <a:picLocks noChangeAspect="1"/>
          </p:cNvPicPr>
          <p:nvPr/>
        </p:nvPicPr>
        <p:blipFill>
          <a:blip r:embed="rId4"/>
          <a:stretch>
            <a:fillRect/>
          </a:stretch>
        </p:blipFill>
        <p:spPr>
          <a:xfrm>
            <a:off x="231434" y="2897740"/>
            <a:ext cx="3758184" cy="3044129"/>
          </a:xfrm>
          <a:prstGeom prst="rect">
            <a:avLst/>
          </a:prstGeom>
        </p:spPr>
      </p:pic>
    </p:spTree>
    <p:extLst>
      <p:ext uri="{BB962C8B-B14F-4D97-AF65-F5344CB8AC3E}">
        <p14:creationId xmlns:p14="http://schemas.microsoft.com/office/powerpoint/2010/main" val="415013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BE5D4-FC79-F3F6-15D6-D2FF5C341A78}"/>
              </a:ext>
            </a:extLst>
          </p:cNvPr>
          <p:cNvSpPr>
            <a:spLocks noGrp="1"/>
          </p:cNvSpPr>
          <p:nvPr>
            <p:ph type="ctrTitle"/>
          </p:nvPr>
        </p:nvSpPr>
        <p:spPr>
          <a:xfrm>
            <a:off x="643468" y="643467"/>
            <a:ext cx="4620584" cy="4567137"/>
          </a:xfrm>
        </p:spPr>
        <p:txBody>
          <a:bodyPr>
            <a:normAutofit/>
          </a:bodyPr>
          <a:lstStyle/>
          <a:p>
            <a:pPr algn="l"/>
            <a:r>
              <a:rPr lang="en-US" sz="4400">
                <a:ea typeface="Calibri Light"/>
                <a:cs typeface="Calibri Light"/>
              </a:rPr>
              <a:t>THANK YOU</a:t>
            </a:r>
            <a:endParaRPr lang="en-US" sz="4400"/>
          </a:p>
        </p:txBody>
      </p:sp>
      <p:pic>
        <p:nvPicPr>
          <p:cNvPr id="7" name="Picture 4">
            <a:extLst>
              <a:ext uri="{FF2B5EF4-FFF2-40B4-BE49-F238E27FC236}">
                <a16:creationId xmlns:a16="http://schemas.microsoft.com/office/drawing/2014/main" id="{D4D882BE-4A68-2AA4-BEC7-E9EB301182A7}"/>
              </a:ext>
            </a:extLst>
          </p:cNvPr>
          <p:cNvPicPr>
            <a:picLocks noChangeAspect="1"/>
          </p:cNvPicPr>
          <p:nvPr/>
        </p:nvPicPr>
        <p:blipFill rotWithShape="1">
          <a:blip r:embed="rId2"/>
          <a:srcRect r="13063" b="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1385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3CB6-ACDD-5C65-8388-72491B1B4576}"/>
              </a:ext>
            </a:extLst>
          </p:cNvPr>
          <p:cNvSpPr>
            <a:spLocks noGrp="1"/>
          </p:cNvSpPr>
          <p:nvPr>
            <p:ph type="title"/>
          </p:nvPr>
        </p:nvSpPr>
        <p:spPr/>
        <p:txBody>
          <a:bodyPr/>
          <a:lstStyle/>
          <a:p>
            <a:pPr algn="ctr"/>
            <a:r>
              <a:rPr lang="en-US" b="1" u="sng" dirty="0">
                <a:ea typeface="Calibri Light"/>
                <a:cs typeface="Calibri Light"/>
              </a:rPr>
              <a:t>Team #4 </a:t>
            </a:r>
            <a:endParaRPr lang="en-US"/>
          </a:p>
        </p:txBody>
      </p:sp>
      <p:graphicFrame>
        <p:nvGraphicFramePr>
          <p:cNvPr id="5" name="Table 5">
            <a:extLst>
              <a:ext uri="{FF2B5EF4-FFF2-40B4-BE49-F238E27FC236}">
                <a16:creationId xmlns:a16="http://schemas.microsoft.com/office/drawing/2014/main" id="{3752A029-8E75-A9C3-7889-CC3AF83A7455}"/>
              </a:ext>
            </a:extLst>
          </p:cNvPr>
          <p:cNvGraphicFramePr>
            <a:graphicFrameLocks noGrp="1"/>
          </p:cNvGraphicFramePr>
          <p:nvPr>
            <p:extLst>
              <p:ext uri="{D42A27DB-BD31-4B8C-83A1-F6EECF244321}">
                <p14:modId xmlns:p14="http://schemas.microsoft.com/office/powerpoint/2010/main" val="4287789754"/>
              </p:ext>
            </p:extLst>
          </p:nvPr>
        </p:nvGraphicFramePr>
        <p:xfrm>
          <a:off x="1786300" y="2128320"/>
          <a:ext cx="8168640" cy="2794751"/>
        </p:xfrm>
        <a:graphic>
          <a:graphicData uri="http://schemas.openxmlformats.org/drawingml/2006/table">
            <a:tbl>
              <a:tblPr firstRow="1" bandRow="1">
                <a:tableStyleId>{E8034E78-7F5D-4C2E-B375-FC64B27BC917}</a:tableStyleId>
              </a:tblPr>
              <a:tblGrid>
                <a:gridCol w="4084320">
                  <a:extLst>
                    <a:ext uri="{9D8B030D-6E8A-4147-A177-3AD203B41FA5}">
                      <a16:colId xmlns:a16="http://schemas.microsoft.com/office/drawing/2014/main" val="2948546033"/>
                    </a:ext>
                  </a:extLst>
                </a:gridCol>
                <a:gridCol w="4084320">
                  <a:extLst>
                    <a:ext uri="{9D8B030D-6E8A-4147-A177-3AD203B41FA5}">
                      <a16:colId xmlns:a16="http://schemas.microsoft.com/office/drawing/2014/main" val="491446607"/>
                    </a:ext>
                  </a:extLst>
                </a:gridCol>
              </a:tblGrid>
              <a:tr h="370840">
                <a:tc>
                  <a:txBody>
                    <a:bodyPr/>
                    <a:lstStyle/>
                    <a:p>
                      <a:pPr algn="ctr"/>
                      <a:r>
                        <a:rPr lang="en-US" dirty="0"/>
                        <a:t>Member</a:t>
                      </a:r>
                    </a:p>
                  </a:txBody>
                  <a:tcPr/>
                </a:tc>
                <a:tc>
                  <a:txBody>
                    <a:bodyPr/>
                    <a:lstStyle/>
                    <a:p>
                      <a:pPr algn="ctr"/>
                      <a:r>
                        <a:rPr lang="en-US" dirty="0"/>
                        <a:t>ID</a:t>
                      </a:r>
                    </a:p>
                  </a:txBody>
                  <a:tcPr/>
                </a:tc>
                <a:extLst>
                  <a:ext uri="{0D108BD9-81ED-4DB2-BD59-A6C34878D82A}">
                    <a16:rowId xmlns:a16="http://schemas.microsoft.com/office/drawing/2014/main" val="2978789835"/>
                  </a:ext>
                </a:extLst>
              </a:tr>
              <a:tr h="370840">
                <a:tc>
                  <a:txBody>
                    <a:bodyPr/>
                    <a:lstStyle/>
                    <a:p>
                      <a:pPr algn="ctr"/>
                      <a:r>
                        <a:rPr lang="ar-EG" sz="2000" b="1" dirty="0">
                          <a:solidFill>
                            <a:schemeClr val="tx1"/>
                          </a:solidFill>
                        </a:rPr>
                        <a:t>دنيا سيد محمد محمدي</a:t>
                      </a:r>
                      <a:endParaRPr lang="en-US" sz="2000" b="1" dirty="0">
                        <a:solidFill>
                          <a:schemeClr val="tx1"/>
                        </a:solidFill>
                      </a:endParaRPr>
                    </a:p>
                  </a:txBody>
                  <a:tcPr/>
                </a:tc>
                <a:tc>
                  <a:txBody>
                    <a:bodyPr/>
                    <a:lstStyle/>
                    <a:p>
                      <a:pPr algn="ctr"/>
                      <a:r>
                        <a:rPr lang="en-US" sz="2000" b="1" dirty="0">
                          <a:solidFill>
                            <a:schemeClr val="tx1"/>
                          </a:solidFill>
                        </a:rPr>
                        <a:t>202000297</a:t>
                      </a:r>
                    </a:p>
                  </a:txBody>
                  <a:tcPr/>
                </a:tc>
                <a:extLst>
                  <a:ext uri="{0D108BD9-81ED-4DB2-BD59-A6C34878D82A}">
                    <a16:rowId xmlns:a16="http://schemas.microsoft.com/office/drawing/2014/main" val="4008655321"/>
                  </a:ext>
                </a:extLst>
              </a:tr>
              <a:tr h="370840">
                <a:tc>
                  <a:txBody>
                    <a:bodyPr/>
                    <a:lstStyle/>
                    <a:p>
                      <a:pPr lvl="0" algn="ctr">
                        <a:lnSpc>
                          <a:spcPct val="100000"/>
                        </a:lnSpc>
                        <a:spcBef>
                          <a:spcPts val="0"/>
                        </a:spcBef>
                        <a:spcAft>
                          <a:spcPts val="0"/>
                        </a:spcAft>
                        <a:buNone/>
                      </a:pPr>
                      <a:r>
                        <a:rPr lang="ar-EG" sz="2000" b="1" i="0" u="none" strike="noStrike" noProof="0" dirty="0">
                          <a:solidFill>
                            <a:schemeClr val="tx1"/>
                          </a:solidFill>
                          <a:latin typeface="Calibri"/>
                        </a:rPr>
                        <a:t>احمد مصطفي محمد زين الدين</a:t>
                      </a:r>
                      <a:endParaRPr lang="en-US" sz="2000" b="0" i="0" u="none" strike="noStrike" noProof="0" dirty="0" err="1">
                        <a:solidFill>
                          <a:srgbClr val="000000"/>
                        </a:solidFill>
                        <a:latin typeface="Calibri"/>
                      </a:endParaRPr>
                    </a:p>
                  </a:txBody>
                  <a:tcPr/>
                </a:tc>
                <a:tc>
                  <a:txBody>
                    <a:bodyPr/>
                    <a:lstStyle/>
                    <a:p>
                      <a:pPr algn="ctr"/>
                      <a:r>
                        <a:rPr lang="en-US" sz="2000" b="1" dirty="0">
                          <a:solidFill>
                            <a:schemeClr val="tx1"/>
                          </a:solidFill>
                        </a:rPr>
                        <a:t>202000088</a:t>
                      </a:r>
                    </a:p>
                  </a:txBody>
                  <a:tcPr/>
                </a:tc>
                <a:extLst>
                  <a:ext uri="{0D108BD9-81ED-4DB2-BD59-A6C34878D82A}">
                    <a16:rowId xmlns:a16="http://schemas.microsoft.com/office/drawing/2014/main" val="1290554965"/>
                  </a:ext>
                </a:extLst>
              </a:tr>
              <a:tr h="442711">
                <a:tc>
                  <a:txBody>
                    <a:bodyPr/>
                    <a:lstStyle/>
                    <a:p>
                      <a:pPr algn="ctr"/>
                      <a:r>
                        <a:rPr lang="ar-EG" sz="2000" b="1" dirty="0">
                          <a:solidFill>
                            <a:schemeClr val="tx1"/>
                          </a:solidFill>
                        </a:rPr>
                        <a:t>أحمد محي عبد الحي بيومي</a:t>
                      </a:r>
                      <a:endParaRPr lang="en-US" sz="2000" b="1" dirty="0" err="1">
                        <a:solidFill>
                          <a:schemeClr val="tx1"/>
                        </a:solidFill>
                      </a:endParaRPr>
                    </a:p>
                  </a:txBody>
                  <a:tcPr/>
                </a:tc>
                <a:tc>
                  <a:txBody>
                    <a:bodyPr/>
                    <a:lstStyle/>
                    <a:p>
                      <a:pPr algn="ctr"/>
                      <a:r>
                        <a:rPr lang="en-US" sz="2000" b="1" dirty="0">
                          <a:solidFill>
                            <a:schemeClr val="tx1"/>
                          </a:solidFill>
                        </a:rPr>
                        <a:t>202000085</a:t>
                      </a:r>
                    </a:p>
                  </a:txBody>
                  <a:tcPr/>
                </a:tc>
                <a:extLst>
                  <a:ext uri="{0D108BD9-81ED-4DB2-BD59-A6C34878D82A}">
                    <a16:rowId xmlns:a16="http://schemas.microsoft.com/office/drawing/2014/main" val="508256223"/>
                  </a:ext>
                </a:extLst>
              </a:tr>
              <a:tr h="370840">
                <a:tc>
                  <a:txBody>
                    <a:bodyPr/>
                    <a:lstStyle/>
                    <a:p>
                      <a:pPr algn="ctr"/>
                      <a:r>
                        <a:rPr lang="ar-EG" sz="2000" b="1" dirty="0">
                          <a:solidFill>
                            <a:schemeClr val="tx1"/>
                          </a:solidFill>
                        </a:rPr>
                        <a:t>تسنيم حاتم وفيق العدوي</a:t>
                      </a:r>
                      <a:endParaRPr lang="en-US" sz="2000" b="1" dirty="0">
                        <a:solidFill>
                          <a:schemeClr val="tx1"/>
                        </a:solidFill>
                      </a:endParaRPr>
                    </a:p>
                  </a:txBody>
                  <a:tcPr/>
                </a:tc>
                <a:tc>
                  <a:txBody>
                    <a:bodyPr/>
                    <a:lstStyle/>
                    <a:p>
                      <a:pPr algn="ctr"/>
                      <a:r>
                        <a:rPr lang="en-US" sz="2000" b="1" dirty="0">
                          <a:solidFill>
                            <a:schemeClr val="tx1"/>
                          </a:solidFill>
                        </a:rPr>
                        <a:t>202000222</a:t>
                      </a:r>
                    </a:p>
                  </a:txBody>
                  <a:tcPr/>
                </a:tc>
                <a:extLst>
                  <a:ext uri="{0D108BD9-81ED-4DB2-BD59-A6C34878D82A}">
                    <a16:rowId xmlns:a16="http://schemas.microsoft.com/office/drawing/2014/main" val="3323293126"/>
                  </a:ext>
                </a:extLst>
              </a:tr>
              <a:tr h="370840">
                <a:tc>
                  <a:txBody>
                    <a:bodyPr/>
                    <a:lstStyle/>
                    <a:p>
                      <a:pPr algn="ctr"/>
                      <a:r>
                        <a:rPr lang="ar-EG" sz="2000" b="1" dirty="0">
                          <a:solidFill>
                            <a:schemeClr val="tx1"/>
                          </a:solidFill>
                        </a:rPr>
                        <a:t>حورية محمود عبد العليم</a:t>
                      </a:r>
                      <a:endParaRPr lang="en-US" sz="2000" b="1" dirty="0">
                        <a:solidFill>
                          <a:schemeClr val="tx1"/>
                        </a:solidFill>
                      </a:endParaRPr>
                    </a:p>
                  </a:txBody>
                  <a:tcPr/>
                </a:tc>
                <a:tc>
                  <a:txBody>
                    <a:bodyPr/>
                    <a:lstStyle/>
                    <a:p>
                      <a:pPr algn="ctr"/>
                      <a:r>
                        <a:rPr lang="en-US" sz="2000" b="1" dirty="0">
                          <a:solidFill>
                            <a:schemeClr val="tx1"/>
                          </a:solidFill>
                        </a:rPr>
                        <a:t>202000282</a:t>
                      </a:r>
                    </a:p>
                  </a:txBody>
                  <a:tcPr/>
                </a:tc>
                <a:extLst>
                  <a:ext uri="{0D108BD9-81ED-4DB2-BD59-A6C34878D82A}">
                    <a16:rowId xmlns:a16="http://schemas.microsoft.com/office/drawing/2014/main" val="3545624556"/>
                  </a:ext>
                </a:extLst>
              </a:tr>
              <a:tr h="370840">
                <a:tc>
                  <a:txBody>
                    <a:bodyPr/>
                    <a:lstStyle/>
                    <a:p>
                      <a:pPr algn="ctr"/>
                      <a:r>
                        <a:rPr lang="ar-EG" sz="2000" b="1" dirty="0">
                          <a:solidFill>
                            <a:schemeClr val="tx1"/>
                          </a:solidFill>
                        </a:rPr>
                        <a:t>عمر عماد الدين محمد</a:t>
                      </a:r>
                      <a:endParaRPr lang="en-US" sz="2000" b="1" dirty="0">
                        <a:solidFill>
                          <a:schemeClr val="tx1"/>
                        </a:solidFill>
                      </a:endParaRPr>
                    </a:p>
                  </a:txBody>
                  <a:tcPr/>
                </a:tc>
                <a:tc>
                  <a:txBody>
                    <a:bodyPr/>
                    <a:lstStyle/>
                    <a:p>
                      <a:pPr algn="ctr"/>
                      <a:r>
                        <a:rPr lang="en-US" sz="2000" b="1" dirty="0">
                          <a:solidFill>
                            <a:schemeClr val="tx1"/>
                          </a:solidFill>
                        </a:rPr>
                        <a:t>202000604</a:t>
                      </a:r>
                    </a:p>
                  </a:txBody>
                  <a:tcPr/>
                </a:tc>
                <a:extLst>
                  <a:ext uri="{0D108BD9-81ED-4DB2-BD59-A6C34878D82A}">
                    <a16:rowId xmlns:a16="http://schemas.microsoft.com/office/drawing/2014/main" val="1418710680"/>
                  </a:ext>
                </a:extLst>
              </a:tr>
            </a:tbl>
          </a:graphicData>
        </a:graphic>
      </p:graphicFrame>
    </p:spTree>
    <p:extLst>
      <p:ext uri="{BB962C8B-B14F-4D97-AF65-F5344CB8AC3E}">
        <p14:creationId xmlns:p14="http://schemas.microsoft.com/office/powerpoint/2010/main" val="15485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6FD283-DD71-A7CE-64BC-B8FDE6D8A90D}"/>
              </a:ext>
            </a:extLst>
          </p:cNvPr>
          <p:cNvSpPr>
            <a:spLocks noGrp="1"/>
          </p:cNvSpPr>
          <p:nvPr>
            <p:ph type="title"/>
          </p:nvPr>
        </p:nvSpPr>
        <p:spPr>
          <a:xfrm>
            <a:off x="1068497" y="1063256"/>
            <a:ext cx="5312254" cy="1540106"/>
          </a:xfrm>
        </p:spPr>
        <p:txBody>
          <a:bodyPr vert="horz" lIns="91440" tIns="45720" rIns="91440" bIns="45720" rtlCol="0" anchor="t">
            <a:normAutofit/>
          </a:bodyPr>
          <a:lstStyle/>
          <a:p>
            <a:r>
              <a:rPr lang="en-US" i="1" u="sng" kern="1200" spc="100" baseline="0">
                <a:solidFill>
                  <a:schemeClr val="tx1">
                    <a:lumMod val="85000"/>
                    <a:lumOff val="15000"/>
                  </a:schemeClr>
                </a:solidFill>
                <a:latin typeface="+mj-lt"/>
                <a:ea typeface="+mj-ea"/>
                <a:cs typeface="+mj-cs"/>
              </a:rPr>
              <a:t>introduction</a:t>
            </a:r>
          </a:p>
        </p:txBody>
      </p:sp>
      <p:pic>
        <p:nvPicPr>
          <p:cNvPr id="7" name="Picture 7" descr="Text&#10;&#10;Description automatically generated">
            <a:extLst>
              <a:ext uri="{FF2B5EF4-FFF2-40B4-BE49-F238E27FC236}">
                <a16:creationId xmlns:a16="http://schemas.microsoft.com/office/drawing/2014/main" id="{34A5C710-B32B-AF72-367D-AB132B9E81EC}"/>
              </a:ext>
            </a:extLst>
          </p:cNvPr>
          <p:cNvPicPr>
            <a:picLocks noGrp="1" noChangeAspect="1"/>
          </p:cNvPicPr>
          <p:nvPr>
            <p:ph type="pic" idx="1"/>
          </p:nvPr>
        </p:nvPicPr>
        <p:blipFill>
          <a:blip r:embed="rId2"/>
          <a:srcRect l="2012" r="2012"/>
          <a:stretch/>
        </p:blipFill>
        <p:spPr>
          <a:prstGeom prst="rect">
            <a:avLst/>
          </a:prstGeom>
        </p:spPr>
      </p:pic>
      <p:sp>
        <p:nvSpPr>
          <p:cNvPr id="6" name="Text Placeholder 5">
            <a:extLst>
              <a:ext uri="{FF2B5EF4-FFF2-40B4-BE49-F238E27FC236}">
                <a16:creationId xmlns:a16="http://schemas.microsoft.com/office/drawing/2014/main" id="{EA06D95F-2266-7649-3600-5B9E117C89D0}"/>
              </a:ext>
            </a:extLst>
          </p:cNvPr>
          <p:cNvSpPr>
            <a:spLocks noGrp="1"/>
          </p:cNvSpPr>
          <p:nvPr>
            <p:ph type="body" sz="half" idx="2"/>
          </p:nvPr>
        </p:nvSpPr>
        <p:spPr>
          <a:xfrm>
            <a:off x="-54965" y="2933390"/>
            <a:ext cx="5312254" cy="2861349"/>
          </a:xfrm>
        </p:spPr>
        <p:txBody>
          <a:bodyPr vert="horz" lIns="91440" tIns="45720" rIns="91440" bIns="45720" rtlCol="0">
            <a:normAutofit/>
          </a:bodyPr>
          <a:lstStyle/>
          <a:p>
            <a:pPr marL="182880"/>
            <a:r>
              <a:rPr lang="en-US" u="sng" dirty="0"/>
              <a:t>Brief overview of the paper:</a:t>
            </a:r>
          </a:p>
          <a:p>
            <a:pPr marL="182880"/>
            <a:r>
              <a:rPr lang="en-US"/>
              <a:t>paper gave a brief look at skin cancer and how it is widespread in the world and the reasons for its spread and it is necessary to detect skin cancer early so a way was invented to detect the disease so the mobile net model was used</a:t>
            </a:r>
            <a:endParaRPr lang="en-US" dirty="0"/>
          </a:p>
          <a:p>
            <a:pPr marL="182880"/>
            <a:endParaRPr lang="en-US" u="sng"/>
          </a:p>
        </p:txBody>
      </p:sp>
      <p:sp>
        <p:nvSpPr>
          <p:cNvPr id="2" name="TextBox 1">
            <a:extLst>
              <a:ext uri="{FF2B5EF4-FFF2-40B4-BE49-F238E27FC236}">
                <a16:creationId xmlns:a16="http://schemas.microsoft.com/office/drawing/2014/main" id="{9FC61C65-A8A9-4FDB-EC4A-15BA29437ECD}"/>
              </a:ext>
            </a:extLst>
          </p:cNvPr>
          <p:cNvSpPr txBox="1"/>
          <p:nvPr/>
        </p:nvSpPr>
        <p:spPr>
          <a:xfrm>
            <a:off x="-134327" y="-134327"/>
            <a:ext cx="3907692" cy="2784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9663995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3CC17D-1412-2621-60EF-DBD5A107B520}"/>
              </a:ext>
            </a:extLst>
          </p:cNvPr>
          <p:cNvPicPr>
            <a:picLocks noChangeAspect="1"/>
          </p:cNvPicPr>
          <p:nvPr/>
        </p:nvPicPr>
        <p:blipFill rotWithShape="1">
          <a:blip r:embed="rId2">
            <a:duotone>
              <a:schemeClr val="bg2">
                <a:shade val="45000"/>
                <a:satMod val="135000"/>
              </a:schemeClr>
              <a:prstClr val="white"/>
            </a:duotone>
            <a:alphaModFix amt="40000"/>
          </a:blip>
          <a:srcRect t="20495"/>
          <a:stretch/>
        </p:blipFill>
        <p:spPr>
          <a:xfrm>
            <a:off x="20" y="10"/>
            <a:ext cx="12191980" cy="6857990"/>
          </a:xfrm>
          <a:prstGeom prst="rect">
            <a:avLst/>
          </a:prstGeom>
        </p:spPr>
      </p:pic>
      <p:sp>
        <p:nvSpPr>
          <p:cNvPr id="4" name="Title 3">
            <a:extLst>
              <a:ext uri="{FF2B5EF4-FFF2-40B4-BE49-F238E27FC236}">
                <a16:creationId xmlns:a16="http://schemas.microsoft.com/office/drawing/2014/main" id="{C8CB582B-AAA0-E15B-71B4-05FFE13C25FF}"/>
              </a:ext>
            </a:extLst>
          </p:cNvPr>
          <p:cNvSpPr>
            <a:spLocks noGrp="1"/>
          </p:cNvSpPr>
          <p:nvPr>
            <p:ph type="title"/>
          </p:nvPr>
        </p:nvSpPr>
        <p:spPr>
          <a:xfrm>
            <a:off x="758952" y="1201002"/>
            <a:ext cx="3831335" cy="4312829"/>
          </a:xfrm>
        </p:spPr>
        <p:txBody>
          <a:bodyPr vert="horz" lIns="91440" tIns="45720" rIns="91440" bIns="45720" rtlCol="0" anchor="t">
            <a:normAutofit/>
          </a:bodyPr>
          <a:lstStyle/>
          <a:p>
            <a:r>
              <a:rPr lang="en-US" b="1" i="1" kern="1200" spc="100" baseline="0">
                <a:solidFill>
                  <a:schemeClr val="tx1">
                    <a:lumMod val="85000"/>
                    <a:lumOff val="15000"/>
                  </a:schemeClr>
                </a:solidFill>
                <a:latin typeface="+mj-lt"/>
                <a:ea typeface="+mj-ea"/>
                <a:cs typeface="+mj-cs"/>
              </a:rPr>
              <a:t>Mobile NET Model</a:t>
            </a:r>
            <a:endParaRPr lang="en-US" i="1" kern="1200" spc="100" baseline="0">
              <a:solidFill>
                <a:schemeClr val="tx1">
                  <a:lumMod val="85000"/>
                  <a:lumOff val="15000"/>
                </a:schemeClr>
              </a:solidFill>
              <a:latin typeface="+mj-lt"/>
              <a:ea typeface="+mj-ea"/>
              <a:cs typeface="+mj-cs"/>
            </a:endParaRPr>
          </a:p>
        </p:txBody>
      </p:sp>
      <p:sp>
        <p:nvSpPr>
          <p:cNvPr id="3" name="Text Placeholder 2">
            <a:extLst>
              <a:ext uri="{FF2B5EF4-FFF2-40B4-BE49-F238E27FC236}">
                <a16:creationId xmlns:a16="http://schemas.microsoft.com/office/drawing/2014/main" id="{A922B0A9-69AA-5BF9-DBEA-F8E249101BB9}"/>
              </a:ext>
            </a:extLst>
          </p:cNvPr>
          <p:cNvSpPr>
            <a:spLocks noGrp="1"/>
          </p:cNvSpPr>
          <p:nvPr>
            <p:ph type="body" sz="half" idx="2"/>
          </p:nvPr>
        </p:nvSpPr>
        <p:spPr>
          <a:xfrm>
            <a:off x="5232992" y="1201002"/>
            <a:ext cx="6197007" cy="4312829"/>
          </a:xfrm>
        </p:spPr>
        <p:txBody>
          <a:bodyPr vert="horz" lIns="91440" tIns="45720" rIns="91440" bIns="45720" rtlCol="0" anchor="t">
            <a:normAutofit fontScale="85000" lnSpcReduction="10000"/>
          </a:bodyPr>
          <a:lstStyle/>
          <a:p>
            <a:pPr marL="182880">
              <a:lnSpc>
                <a:spcPct val="100000"/>
              </a:lnSpc>
            </a:pPr>
            <a:r>
              <a:rPr lang="en-US" sz="1900" dirty="0"/>
              <a:t>The purpose of the model is to assist dermatologists and other medical professionals in diagnosing skin cancer more accurately and efficiently, by providing an automated classification tool that can analyze images of skin lesions and provide a diagnosis.</a:t>
            </a:r>
          </a:p>
          <a:p>
            <a:pPr marL="182880">
              <a:lnSpc>
                <a:spcPct val="100000"/>
              </a:lnSpc>
            </a:pPr>
            <a:r>
              <a:rPr lang="en-US" sz="1900" dirty="0"/>
              <a:t>the Mobile Net model can provide a more objective and accurate diagnosis, which can help improve patient outcomes and reduce unnecessary biopsies and surgeries.</a:t>
            </a:r>
          </a:p>
          <a:p>
            <a:pPr marL="182880">
              <a:lnSpc>
                <a:spcPct val="100000"/>
              </a:lnSpc>
            </a:pPr>
            <a:r>
              <a:rPr lang="en-US" sz="1900" dirty="0"/>
              <a:t>One key feature of the Mobile Net model is its use of transfer learning, which allows the model to leverage pre-trained weights from other deep learning models to improve its performance</a:t>
            </a:r>
          </a:p>
          <a:p>
            <a:pPr marL="182880">
              <a:lnSpc>
                <a:spcPct val="100000"/>
              </a:lnSpc>
            </a:pPr>
            <a:endParaRPr lang="en-US" sz="1900"/>
          </a:p>
          <a:p>
            <a:r>
              <a:rPr lang="en-US" sz="1600" dirty="0">
                <a:solidFill>
                  <a:schemeClr val="tx1"/>
                </a:solidFill>
                <a:latin typeface="Segoe UI"/>
                <a:cs typeface="Segoe UI"/>
              </a:rPr>
              <a:t>overall, skin cancer classification with Mobile Net is a promising approach to improving the accuracy and efficiency of skin cancer diagnosis, and has the potential to improve patient outcomes and reduce healthcare costs</a:t>
            </a:r>
            <a:endParaRPr lang="en-US" sz="1600">
              <a:solidFill>
                <a:schemeClr val="tx1"/>
              </a:solidFill>
            </a:endParaRPr>
          </a:p>
          <a:p>
            <a:endParaRPr lang="en-US" sz="1400" dirty="0">
              <a:solidFill>
                <a:schemeClr val="tx1"/>
              </a:solidFill>
              <a:latin typeface="Segoe UI"/>
              <a:cs typeface="Segoe UI"/>
            </a:endParaRPr>
          </a:p>
        </p:txBody>
      </p:sp>
    </p:spTree>
    <p:extLst>
      <p:ext uri="{BB962C8B-B14F-4D97-AF65-F5344CB8AC3E}">
        <p14:creationId xmlns:p14="http://schemas.microsoft.com/office/powerpoint/2010/main" val="5531361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3D render of cells">
            <a:extLst>
              <a:ext uri="{FF2B5EF4-FFF2-40B4-BE49-F238E27FC236}">
                <a16:creationId xmlns:a16="http://schemas.microsoft.com/office/drawing/2014/main" id="{ED4CC16E-3670-DE63-3C48-61BE5A1E2768}"/>
              </a:ext>
            </a:extLst>
          </p:cNvPr>
          <p:cNvPicPr>
            <a:picLocks noChangeAspect="1"/>
          </p:cNvPicPr>
          <p:nvPr/>
        </p:nvPicPr>
        <p:blipFill rotWithShape="1">
          <a:blip r:embed="rId2"/>
          <a:srcRect l="7679" r="13010"/>
          <a:stretch/>
        </p:blipFill>
        <p:spPr>
          <a:xfrm>
            <a:off x="1" y="10"/>
            <a:ext cx="7530181" cy="6848221"/>
          </a:xfrm>
          <a:prstGeom prst="rect">
            <a:avLst/>
          </a:prstGeom>
        </p:spPr>
      </p:pic>
      <p:sp>
        <p:nvSpPr>
          <p:cNvPr id="4" name="Title 3">
            <a:extLst>
              <a:ext uri="{FF2B5EF4-FFF2-40B4-BE49-F238E27FC236}">
                <a16:creationId xmlns:a16="http://schemas.microsoft.com/office/drawing/2014/main" id="{26C28B61-4FEF-14E9-0091-051683ACF72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b="1"/>
              <a:t>MODEL</a:t>
            </a:r>
          </a:p>
        </p:txBody>
      </p:sp>
      <p:sp>
        <p:nvSpPr>
          <p:cNvPr id="3" name="Text Placeholder 2">
            <a:extLst>
              <a:ext uri="{FF2B5EF4-FFF2-40B4-BE49-F238E27FC236}">
                <a16:creationId xmlns:a16="http://schemas.microsoft.com/office/drawing/2014/main" id="{3763B919-DAFC-0964-6A40-C189DC0C5336}"/>
              </a:ext>
            </a:extLst>
          </p:cNvPr>
          <p:cNvSpPr>
            <a:spLocks noGrp="1"/>
          </p:cNvSpPr>
          <p:nvPr>
            <p:ph type="body" sz="half" idx="2"/>
          </p:nvPr>
        </p:nvSpPr>
        <p:spPr>
          <a:xfrm>
            <a:off x="7574540" y="1554145"/>
            <a:ext cx="3822189" cy="5298959"/>
          </a:xfrm>
        </p:spPr>
        <p:txBody>
          <a:bodyPr vert="horz" lIns="91440" tIns="45720" rIns="91440" bIns="45720" rtlCol="0" anchor="t">
            <a:normAutofit fontScale="85000" lnSpcReduction="20000"/>
          </a:bodyPr>
          <a:lstStyle/>
          <a:p>
            <a:pPr indent="-228600">
              <a:buFont typeface="Arial" panose="020B0604020202020204" pitchFamily="34" charset="0"/>
              <a:buChar char="•"/>
            </a:pPr>
            <a:r>
              <a:rPr lang="en-US" sz="2000" b="1" dirty="0"/>
              <a:t>Intro About Datasets: </a:t>
            </a:r>
            <a:r>
              <a:rPr lang="en-US" sz="2000" dirty="0"/>
              <a:t>this set consists of 2357 images of malignant and benign oncological diseases , All images were sorted according to the classification taken with ISIC, and all subsets were divided into the same number of images, with the exception of melanomas and moles.</a:t>
            </a:r>
          </a:p>
          <a:p>
            <a:pPr indent="-228600">
              <a:buFont typeface="Arial" panose="020B0604020202020204" pitchFamily="34" charset="0"/>
              <a:buChar char="•"/>
            </a:pPr>
            <a:endParaRPr lang="en-US" sz="2000"/>
          </a:p>
          <a:p>
            <a:r>
              <a:rPr lang="en-US" sz="2000" dirty="0">
                <a:latin typeface="Arial"/>
                <a:ea typeface="Calibri" panose="020F0502020204030204"/>
                <a:cs typeface="Arial"/>
              </a:rPr>
              <a:t>The data set contains the following diseases:</a:t>
            </a:r>
            <a:endParaRPr lang="en-US" sz="2000" dirty="0">
              <a:ea typeface="Calibri"/>
              <a:cs typeface="Calibri"/>
            </a:endParaRPr>
          </a:p>
          <a:p>
            <a:pPr marL="285750" indent="-285750">
              <a:buFont typeface="Arial"/>
              <a:buChar char="•"/>
            </a:pPr>
            <a:r>
              <a:rPr lang="en-US" sz="2000" dirty="0">
                <a:ea typeface="+mn-lt"/>
                <a:cs typeface="+mn-lt"/>
              </a:rPr>
              <a:t>actinic keratosis</a:t>
            </a:r>
            <a:endParaRPr lang="en-US" sz="2000" dirty="0">
              <a:ea typeface="Calibri"/>
              <a:cs typeface="Calibri"/>
            </a:endParaRPr>
          </a:p>
          <a:p>
            <a:pPr marL="285750" indent="-285750">
              <a:buFont typeface="Arial"/>
              <a:buChar char="•"/>
            </a:pPr>
            <a:r>
              <a:rPr lang="en-US" sz="2000" dirty="0">
                <a:ea typeface="+mn-lt"/>
                <a:cs typeface="+mn-lt"/>
              </a:rPr>
              <a:t>basal cell carcinoma</a:t>
            </a:r>
            <a:endParaRPr lang="en-US" sz="2000">
              <a:ea typeface="Calibri"/>
              <a:cs typeface="Calibri"/>
            </a:endParaRPr>
          </a:p>
          <a:p>
            <a:pPr marL="285750" indent="-285750">
              <a:buFont typeface="Arial"/>
              <a:buChar char="•"/>
            </a:pPr>
            <a:r>
              <a:rPr lang="en-US" sz="2000" dirty="0">
                <a:ea typeface="+mn-lt"/>
                <a:cs typeface="+mn-lt"/>
              </a:rPr>
              <a:t>dermatofibroma</a:t>
            </a:r>
            <a:endParaRPr lang="en-US" sz="2000">
              <a:ea typeface="Calibri"/>
              <a:cs typeface="Calibri"/>
            </a:endParaRPr>
          </a:p>
          <a:p>
            <a:pPr marL="285750" indent="-285750">
              <a:buFont typeface="Arial"/>
              <a:buChar char="•"/>
            </a:pPr>
            <a:r>
              <a:rPr lang="en-US" sz="2000" dirty="0">
                <a:ea typeface="+mn-lt"/>
                <a:cs typeface="+mn-lt"/>
              </a:rPr>
              <a:t>melanoma</a:t>
            </a:r>
            <a:endParaRPr lang="en-US" sz="2000">
              <a:ea typeface="Calibri"/>
              <a:cs typeface="Calibri"/>
            </a:endParaRPr>
          </a:p>
          <a:p>
            <a:pPr marL="285750" indent="-285750">
              <a:buFont typeface="Arial"/>
              <a:buChar char="•"/>
            </a:pPr>
            <a:r>
              <a:rPr lang="en-US" sz="2000" dirty="0">
                <a:ea typeface="+mn-lt"/>
                <a:cs typeface="+mn-lt"/>
              </a:rPr>
              <a:t>nevus</a:t>
            </a:r>
            <a:endParaRPr lang="en-US" sz="2000">
              <a:ea typeface="Calibri"/>
              <a:cs typeface="Calibri"/>
            </a:endParaRPr>
          </a:p>
          <a:p>
            <a:pPr marL="285750" indent="-285750">
              <a:buFont typeface="Arial"/>
              <a:buChar char="•"/>
            </a:pPr>
            <a:r>
              <a:rPr lang="en-US" sz="2000" dirty="0">
                <a:ea typeface="+mn-lt"/>
                <a:cs typeface="+mn-lt"/>
              </a:rPr>
              <a:t>pigmented benign keratosis9</a:t>
            </a:r>
            <a:endParaRPr lang="en-US" sz="2000">
              <a:ea typeface="Calibri"/>
              <a:cs typeface="Calibri"/>
            </a:endParaRPr>
          </a:p>
          <a:p>
            <a:pPr marL="285750" indent="-285750">
              <a:buFont typeface="Arial"/>
              <a:buChar char="•"/>
            </a:pPr>
            <a:r>
              <a:rPr lang="en-US" sz="2000" dirty="0">
                <a:ea typeface="+mn-lt"/>
                <a:cs typeface="+mn-lt"/>
              </a:rPr>
              <a:t>seborrheic keratosis</a:t>
            </a:r>
            <a:endParaRPr lang="en-US" sz="2000">
              <a:ea typeface="Calibri"/>
              <a:cs typeface="Calibri"/>
            </a:endParaRPr>
          </a:p>
          <a:p>
            <a:pPr marL="285750" indent="-285750">
              <a:buFont typeface="Arial"/>
              <a:buChar char="•"/>
            </a:pPr>
            <a:r>
              <a:rPr lang="en-US" sz="2000" dirty="0">
                <a:ea typeface="+mn-lt"/>
                <a:cs typeface="+mn-lt"/>
              </a:rPr>
              <a:t>squamous cell carcinoma</a:t>
            </a:r>
            <a:endParaRPr lang="en-US" sz="2000">
              <a:ea typeface="Calibri"/>
              <a:cs typeface="Calibri"/>
            </a:endParaRPr>
          </a:p>
          <a:p>
            <a:pPr marL="285750" indent="-285750">
              <a:buFont typeface="Arial"/>
              <a:buChar char="•"/>
            </a:pPr>
            <a:r>
              <a:rPr lang="en-US" sz="2000" dirty="0">
                <a:ea typeface="+mn-lt"/>
                <a:cs typeface="+mn-lt"/>
              </a:rPr>
              <a:t>vascular lesion</a:t>
            </a:r>
            <a:endParaRPr lang="en-US" sz="2000">
              <a:ea typeface="Calibri"/>
              <a:cs typeface="Calibri"/>
            </a:endParaRPr>
          </a:p>
          <a:p>
            <a:endParaRPr lang="en-US" sz="2000" dirty="0">
              <a:latin typeface="Arial"/>
              <a:ea typeface="Calibri" panose="020F0502020204030204"/>
              <a:cs typeface="Arial"/>
            </a:endParaRPr>
          </a:p>
        </p:txBody>
      </p:sp>
    </p:spTree>
    <p:extLst>
      <p:ext uri="{BB962C8B-B14F-4D97-AF65-F5344CB8AC3E}">
        <p14:creationId xmlns:p14="http://schemas.microsoft.com/office/powerpoint/2010/main" val="383004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5D6F55A-04D9-3CB6-4B4C-84F3A280579B}"/>
              </a:ext>
            </a:extLst>
          </p:cNvPr>
          <p:cNvSpPr>
            <a:spLocks noGrp="1"/>
          </p:cNvSpPr>
          <p:nvPr>
            <p:ph type="body" sz="half" idx="2"/>
          </p:nvPr>
        </p:nvSpPr>
        <p:spPr>
          <a:xfrm>
            <a:off x="839788" y="490471"/>
            <a:ext cx="9298434" cy="5378517"/>
          </a:xfrm>
        </p:spPr>
        <p:txBody>
          <a:bodyPr vert="horz" lIns="91440" tIns="45720" rIns="91440" bIns="45720" rtlCol="0" anchor="t">
            <a:normAutofit/>
          </a:bodyPr>
          <a:lstStyle/>
          <a:p>
            <a:pPr algn="ctr"/>
            <a:r>
              <a:rPr lang="en-US" sz="2800" b="1">
                <a:latin typeface="Calibri"/>
                <a:ea typeface="Calibri"/>
                <a:cs typeface="Calibri"/>
              </a:rPr>
              <a:t>Preparing Dataset on google </a:t>
            </a:r>
            <a:r>
              <a:rPr lang="en-US" sz="2800" b="1" err="1">
                <a:latin typeface="Calibri"/>
                <a:ea typeface="Calibri"/>
                <a:cs typeface="Calibri"/>
              </a:rPr>
              <a:t>colab</a:t>
            </a:r>
            <a:endParaRPr lang="en-US" dirty="0" err="1">
              <a:ea typeface="Calibri" panose="020F0502020204030204"/>
              <a:cs typeface="Calibri" panose="020F0502020204030204"/>
            </a:endParaRPr>
          </a:p>
          <a:p>
            <a:endParaRPr lang="en-US" sz="2800" b="1" dirty="0">
              <a:latin typeface="Calibri"/>
              <a:ea typeface="Calibri"/>
              <a:cs typeface="Calibri"/>
            </a:endParaRPr>
          </a:p>
        </p:txBody>
      </p:sp>
      <p:pic>
        <p:nvPicPr>
          <p:cNvPr id="5" name="Picture 5" descr="Text&#10;&#10;Description automatically generated">
            <a:extLst>
              <a:ext uri="{FF2B5EF4-FFF2-40B4-BE49-F238E27FC236}">
                <a16:creationId xmlns:a16="http://schemas.microsoft.com/office/drawing/2014/main" id="{B32A58EE-89F1-7E4B-4614-1F3C8C7F3F6E}"/>
              </a:ext>
            </a:extLst>
          </p:cNvPr>
          <p:cNvPicPr>
            <a:picLocks noChangeAspect="1"/>
          </p:cNvPicPr>
          <p:nvPr/>
        </p:nvPicPr>
        <p:blipFill>
          <a:blip r:embed="rId2"/>
          <a:stretch>
            <a:fillRect/>
          </a:stretch>
        </p:blipFill>
        <p:spPr>
          <a:xfrm>
            <a:off x="289307" y="1048512"/>
            <a:ext cx="4853353" cy="2592482"/>
          </a:xfrm>
          <a:prstGeom prst="rect">
            <a:avLst/>
          </a:prstGeom>
        </p:spPr>
      </p:pic>
      <p:pic>
        <p:nvPicPr>
          <p:cNvPr id="6" name="Picture 6" descr="Text&#10;&#10;Description automatically generated">
            <a:extLst>
              <a:ext uri="{FF2B5EF4-FFF2-40B4-BE49-F238E27FC236}">
                <a16:creationId xmlns:a16="http://schemas.microsoft.com/office/drawing/2014/main" id="{22F61317-E7ED-F6B1-7C56-864A431466C1}"/>
              </a:ext>
            </a:extLst>
          </p:cNvPr>
          <p:cNvPicPr>
            <a:picLocks noChangeAspect="1"/>
          </p:cNvPicPr>
          <p:nvPr/>
        </p:nvPicPr>
        <p:blipFill>
          <a:blip r:embed="rId3"/>
          <a:stretch>
            <a:fillRect/>
          </a:stretch>
        </p:blipFill>
        <p:spPr>
          <a:xfrm>
            <a:off x="5642708" y="1051571"/>
            <a:ext cx="5087816" cy="2605627"/>
          </a:xfrm>
          <a:prstGeom prst="rect">
            <a:avLst/>
          </a:prstGeom>
        </p:spPr>
      </p:pic>
      <p:pic>
        <p:nvPicPr>
          <p:cNvPr id="7" name="Picture 7" descr="Text&#10;&#10;Description automatically generated">
            <a:extLst>
              <a:ext uri="{FF2B5EF4-FFF2-40B4-BE49-F238E27FC236}">
                <a16:creationId xmlns:a16="http://schemas.microsoft.com/office/drawing/2014/main" id="{E2ACF008-14B7-7E3A-AA5D-7A24D0C6EA5C}"/>
              </a:ext>
            </a:extLst>
          </p:cNvPr>
          <p:cNvPicPr>
            <a:picLocks noChangeAspect="1"/>
          </p:cNvPicPr>
          <p:nvPr/>
        </p:nvPicPr>
        <p:blipFill>
          <a:blip r:embed="rId4"/>
          <a:stretch>
            <a:fillRect/>
          </a:stretch>
        </p:blipFill>
        <p:spPr>
          <a:xfrm>
            <a:off x="1051170" y="3843481"/>
            <a:ext cx="9317891" cy="2717266"/>
          </a:xfrm>
          <a:prstGeom prst="rect">
            <a:avLst/>
          </a:prstGeom>
        </p:spPr>
      </p:pic>
    </p:spTree>
    <p:extLst>
      <p:ext uri="{BB962C8B-B14F-4D97-AF65-F5344CB8AC3E}">
        <p14:creationId xmlns:p14="http://schemas.microsoft.com/office/powerpoint/2010/main" val="370238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04D1-B7B5-8550-8C30-0E6262F3F35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b="1" kern="1200">
                <a:solidFill>
                  <a:schemeClr val="tx1"/>
                </a:solidFill>
                <a:latin typeface="+mj-lt"/>
                <a:ea typeface="+mj-ea"/>
                <a:cs typeface="+mj-cs"/>
              </a:rPr>
              <a:t>        Date Preprocessing </a:t>
            </a:r>
          </a:p>
          <a:p>
            <a:endParaRPr lang="en-US" sz="4200" kern="1200">
              <a:solidFill>
                <a:schemeClr val="tx1"/>
              </a:solidFill>
              <a:latin typeface="+mj-lt"/>
              <a:ea typeface="+mj-ea"/>
              <a:cs typeface="+mj-cs"/>
            </a:endParaRPr>
          </a:p>
        </p:txBody>
      </p:sp>
      <p:pic>
        <p:nvPicPr>
          <p:cNvPr id="6" name="Picture 6" descr="Text&#10;&#10;Description automatically generated">
            <a:extLst>
              <a:ext uri="{FF2B5EF4-FFF2-40B4-BE49-F238E27FC236}">
                <a16:creationId xmlns:a16="http://schemas.microsoft.com/office/drawing/2014/main" id="{E7E4A8A9-81E7-AF0E-5F86-3950B5F493E3}"/>
              </a:ext>
            </a:extLst>
          </p:cNvPr>
          <p:cNvPicPr>
            <a:picLocks noGrp="1" noChangeAspect="1"/>
          </p:cNvPicPr>
          <p:nvPr>
            <p:ph type="pic" idx="1"/>
          </p:nvPr>
        </p:nvPicPr>
        <p:blipFill rotWithShape="1">
          <a:blip r:embed="rId2"/>
          <a:srcRect l="2134" r="20884" b="1"/>
          <a:stretch/>
        </p:blipFill>
        <p:spPr>
          <a:xfrm>
            <a:off x="5308777" y="640080"/>
            <a:ext cx="5594758" cy="5577840"/>
          </a:xfrm>
          <a:prstGeom prst="rect">
            <a:avLst/>
          </a:prstGeom>
        </p:spPr>
      </p:pic>
      <p:sp>
        <p:nvSpPr>
          <p:cNvPr id="4" name="Text Placeholder 3">
            <a:extLst>
              <a:ext uri="{FF2B5EF4-FFF2-40B4-BE49-F238E27FC236}">
                <a16:creationId xmlns:a16="http://schemas.microsoft.com/office/drawing/2014/main" id="{4FD95925-37A7-350D-9F6F-E892CE8D631F}"/>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457200" indent="-228600">
              <a:buFont typeface="Arial" panose="020B0604020202020204" pitchFamily="34" charset="0"/>
              <a:buChar char="•"/>
            </a:pPr>
            <a:r>
              <a:rPr lang="en-US" sz="2200"/>
              <a:t>Declare the Train  Test  and Validation </a:t>
            </a:r>
          </a:p>
          <a:p>
            <a:pPr marL="457200" indent="-228600">
              <a:buFont typeface="Arial" panose="020B0604020202020204" pitchFamily="34" charset="0"/>
              <a:buChar char="•"/>
            </a:pPr>
            <a:r>
              <a:rPr lang="en-US" sz="2200" dirty="0"/>
              <a:t>define the Class Names (Labels)</a:t>
            </a:r>
          </a:p>
          <a:p>
            <a:pPr marL="457200" indent="-228600">
              <a:buFont typeface="Arial" panose="020B0604020202020204" pitchFamily="34" charset="0"/>
              <a:buChar char="•"/>
            </a:pPr>
            <a:r>
              <a:rPr lang="en-US" sz="2200"/>
              <a:t>Calculates the number of images per Labels for our data set </a:t>
            </a:r>
          </a:p>
        </p:txBody>
      </p:sp>
    </p:spTree>
    <p:extLst>
      <p:ext uri="{BB962C8B-B14F-4D97-AF65-F5344CB8AC3E}">
        <p14:creationId xmlns:p14="http://schemas.microsoft.com/office/powerpoint/2010/main" val="145352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A713-3E8D-B30B-C7C9-518C9071E57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t>Data Augmentation</a:t>
            </a:r>
            <a:endParaRPr lang="en-US" sz="4000"/>
          </a:p>
        </p:txBody>
      </p:sp>
      <p:pic>
        <p:nvPicPr>
          <p:cNvPr id="5" name="Picture 5" descr="Text&#10;&#10;Description automatically generated">
            <a:extLst>
              <a:ext uri="{FF2B5EF4-FFF2-40B4-BE49-F238E27FC236}">
                <a16:creationId xmlns:a16="http://schemas.microsoft.com/office/drawing/2014/main" id="{370FFE9A-643E-51F2-4522-449935FC94EC}"/>
              </a:ext>
            </a:extLst>
          </p:cNvPr>
          <p:cNvPicPr>
            <a:picLocks noGrp="1" noChangeAspect="1"/>
          </p:cNvPicPr>
          <p:nvPr>
            <p:ph type="pic" idx="1"/>
          </p:nvPr>
        </p:nvPicPr>
        <p:blipFill rotWithShape="1">
          <a:blip r:embed="rId2"/>
          <a:srcRect t="7091" b="7091"/>
          <a:stretch/>
        </p:blipFill>
        <p:spPr>
          <a:prstGeom prst="rect">
            <a:avLst/>
          </a:prstGeom>
        </p:spPr>
      </p:pic>
      <p:sp>
        <p:nvSpPr>
          <p:cNvPr id="4" name="Text Placeholder 3">
            <a:extLst>
              <a:ext uri="{FF2B5EF4-FFF2-40B4-BE49-F238E27FC236}">
                <a16:creationId xmlns:a16="http://schemas.microsoft.com/office/drawing/2014/main" id="{810AF6C6-9342-CC1C-07C1-5C8EFDB1764C}"/>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b="1" i="1" dirty="0"/>
              <a:t>in this part we will talk about the most important part of avoid the </a:t>
            </a:r>
            <a:r>
              <a:rPr lang="en-US" sz="2000" b="1" i="1" u="sng" dirty="0"/>
              <a:t>overfit </a:t>
            </a:r>
            <a:r>
              <a:rPr lang="en-US" sz="2000" b="1" i="1" dirty="0"/>
              <a:t>in the</a:t>
            </a:r>
            <a:r>
              <a:rPr lang="en-US" sz="2000" b="1" i="1" u="sng" dirty="0"/>
              <a:t> </a:t>
            </a:r>
            <a:r>
              <a:rPr lang="en-US" sz="2000" b="1" i="1" dirty="0"/>
              <a:t>mode by Augmentation to our Data set we will balance the labels at our model to be more suitable for the best results that we will generate </a:t>
            </a:r>
            <a:endParaRPr lang="en-US" sz="2000" b="1" dirty="0"/>
          </a:p>
          <a:p>
            <a:pPr indent="-228600">
              <a:buFont typeface="Arial" panose="020B0604020202020204" pitchFamily="34" charset="0"/>
              <a:buChar char="•"/>
            </a:pPr>
            <a:r>
              <a:rPr lang="en-US" sz="2000" b="1" i="1"/>
              <a:t>we used </a:t>
            </a:r>
            <a:r>
              <a:rPr lang="en-US" sz="2000" b="1"/>
              <a:t>Image Data Generator</a:t>
            </a:r>
          </a:p>
          <a:p>
            <a:pPr indent="-228600">
              <a:buFont typeface="Arial" panose="020B0604020202020204" pitchFamily="34" charset="0"/>
              <a:buChar char="•"/>
            </a:pPr>
            <a:endParaRPr lang="en-US" sz="2000" b="1" i="1"/>
          </a:p>
        </p:txBody>
      </p:sp>
    </p:spTree>
    <p:extLst>
      <p:ext uri="{BB962C8B-B14F-4D97-AF65-F5344CB8AC3E}">
        <p14:creationId xmlns:p14="http://schemas.microsoft.com/office/powerpoint/2010/main" val="416399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5B46-EB9C-8A07-5A69-CA8C7B8BE8C8}"/>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1"/>
              <a:t>ImageDataGenerator</a:t>
            </a:r>
          </a:p>
        </p:txBody>
      </p:sp>
      <p:pic>
        <p:nvPicPr>
          <p:cNvPr id="5" name="Picture 5" descr="Text&#10;&#10;Description automatically generated">
            <a:extLst>
              <a:ext uri="{FF2B5EF4-FFF2-40B4-BE49-F238E27FC236}">
                <a16:creationId xmlns:a16="http://schemas.microsoft.com/office/drawing/2014/main" id="{69F2CE95-51D3-124F-EF05-FA8EE18E0A2B}"/>
              </a:ext>
            </a:extLst>
          </p:cNvPr>
          <p:cNvPicPr>
            <a:picLocks noGrp="1" noChangeAspect="1"/>
          </p:cNvPicPr>
          <p:nvPr>
            <p:ph type="pic" idx="1"/>
          </p:nvPr>
        </p:nvPicPr>
        <p:blipFill rotWithShape="1">
          <a:blip r:embed="rId2"/>
          <a:srcRect r="567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 name="Text Placeholder 3">
            <a:extLst>
              <a:ext uri="{FF2B5EF4-FFF2-40B4-BE49-F238E27FC236}">
                <a16:creationId xmlns:a16="http://schemas.microsoft.com/office/drawing/2014/main" id="{E43F5809-247D-0180-4E61-55EB0D2736F8}"/>
              </a:ext>
            </a:extLst>
          </p:cNvPr>
          <p:cNvSpPr>
            <a:spLocks noGrp="1"/>
          </p:cNvSpPr>
          <p:nvPr>
            <p:ph type="body" sz="half" idx="2"/>
          </p:nvPr>
        </p:nvSpPr>
        <p:spPr>
          <a:xfrm>
            <a:off x="5297762" y="2706624"/>
            <a:ext cx="6251110" cy="3483864"/>
          </a:xfrm>
        </p:spPr>
        <p:txBody>
          <a:bodyPr vert="horz" lIns="91440" tIns="45720" rIns="91440" bIns="45720" rtlCol="0">
            <a:normAutofit/>
          </a:bodyPr>
          <a:lstStyle/>
          <a:p>
            <a:pPr indent="-228600">
              <a:buFont typeface="Arial" panose="020B0604020202020204" pitchFamily="34" charset="0"/>
              <a:buChar char="•"/>
            </a:pPr>
            <a:r>
              <a:rPr lang="en-US" sz="2200" b="1"/>
              <a:t>This code initializes ImageDataGenerator objects for data augmentation and creates generator objects for the training, validation, and test datasets using these ImageDataGenerator objects.</a:t>
            </a:r>
            <a:r>
              <a:rPr lang="en-US" sz="2200"/>
              <a:t> </a:t>
            </a:r>
          </a:p>
        </p:txBody>
      </p:sp>
    </p:spTree>
    <p:extLst>
      <p:ext uri="{BB962C8B-B14F-4D97-AF65-F5344CB8AC3E}">
        <p14:creationId xmlns:p14="http://schemas.microsoft.com/office/powerpoint/2010/main" val="512053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575</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Comic Sans MS</vt:lpstr>
      <vt:lpstr>Segoe UI</vt:lpstr>
      <vt:lpstr>Office Theme</vt:lpstr>
      <vt:lpstr>Skin Cancer Classification with Mobile Net  </vt:lpstr>
      <vt:lpstr>Team #4 </vt:lpstr>
      <vt:lpstr>introduction</vt:lpstr>
      <vt:lpstr>Mobile NET Model</vt:lpstr>
      <vt:lpstr>MODEL</vt:lpstr>
      <vt:lpstr>PowerPoint Presentation</vt:lpstr>
      <vt:lpstr>        Date Preprocessing  </vt:lpstr>
      <vt:lpstr>Data Augmentation</vt:lpstr>
      <vt:lpstr>ImageDataGenerator</vt:lpstr>
      <vt:lpstr>Building Architecture and Training Algorithm </vt:lpstr>
      <vt:lpstr>Tune Hyperparameter</vt:lpstr>
      <vt:lpstr>Model Fit</vt:lpstr>
      <vt:lpstr>Model  Evaluation</vt:lpstr>
      <vt:lpstr>Charts of Losses , Accuracy ,Confusion Matrix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AhMeD Mohy</cp:lastModifiedBy>
  <cp:revision>483</cp:revision>
  <dcterms:created xsi:type="dcterms:W3CDTF">2023-05-05T13:09:48Z</dcterms:created>
  <dcterms:modified xsi:type="dcterms:W3CDTF">2023-05-05T20:08:02Z</dcterms:modified>
</cp:coreProperties>
</file>