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80" r:id="rId14"/>
    <p:sldId id="267" r:id="rId15"/>
    <p:sldId id="268" r:id="rId16"/>
    <p:sldId id="27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Teoria dos 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Professora Daniele Aparecida </a:t>
            </a:r>
            <a:r>
              <a:rPr lang="pt-BR" dirty="0" err="1" smtClean="0"/>
              <a:t>Cicillini</a:t>
            </a:r>
            <a:r>
              <a:rPr lang="pt-BR" dirty="0" smtClean="0"/>
              <a:t> Pimenta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4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Exemplo 1 </a:t>
            </a:r>
            <a:endParaRPr lang="pt-BR" sz="3200" dirty="0" smtClean="0"/>
          </a:p>
          <a:p>
            <a:pPr algn="just"/>
            <a:r>
              <a:rPr lang="pt-BR" sz="3200" dirty="0" smtClean="0"/>
              <a:t>Esboce </a:t>
            </a:r>
            <a:r>
              <a:rPr lang="pt-BR" sz="3200" dirty="0"/>
              <a:t>um desenho para um grafo simples com 3 nós, cada um de grau 2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104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Reposta:</a:t>
            </a:r>
          </a:p>
          <a:p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88" y="3510231"/>
            <a:ext cx="1858113" cy="15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25188"/>
            <a:ext cx="9601200" cy="1485900"/>
          </a:xfrm>
        </p:spPr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811088"/>
            <a:ext cx="9601200" cy="4597758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Exemplo </a:t>
            </a:r>
            <a:r>
              <a:rPr lang="pt-BR" sz="2800" dirty="0" smtClean="0"/>
              <a:t>2</a:t>
            </a:r>
          </a:p>
          <a:p>
            <a:pPr algn="just"/>
            <a:r>
              <a:rPr lang="pt-BR" sz="2800" dirty="0" smtClean="0"/>
              <a:t>Esboce </a:t>
            </a:r>
            <a:r>
              <a:rPr lang="pt-BR" sz="2800" dirty="0"/>
              <a:t>um desenho para um grafo convexo com quatros nós e ciclos de comprimento 1, 2, 3 e 4.</a:t>
            </a:r>
          </a:p>
        </p:txBody>
      </p:sp>
    </p:spTree>
    <p:extLst>
      <p:ext uri="{BB962C8B-B14F-4D97-AF65-F5344CB8AC3E}">
        <p14:creationId xmlns:p14="http://schemas.microsoft.com/office/powerpoint/2010/main" val="16156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Resposta:</a:t>
            </a:r>
          </a:p>
          <a:p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09" y="3048134"/>
            <a:ext cx="2900556" cy="20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1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Exemplo 3</a:t>
            </a:r>
          </a:p>
          <a:p>
            <a:r>
              <a:rPr lang="pt-BR" sz="2800" dirty="0"/>
              <a:t>Um grafo completo de com 6 nós e chamado de K6. Quantas arestas possui um K6? Faça um desenho do K6.</a:t>
            </a:r>
          </a:p>
        </p:txBody>
      </p:sp>
    </p:spTree>
    <p:extLst>
      <p:ext uri="{BB962C8B-B14F-4D97-AF65-F5344CB8AC3E}">
        <p14:creationId xmlns:p14="http://schemas.microsoft.com/office/powerpoint/2010/main" val="41604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4631" y="2009104"/>
            <a:ext cx="9601200" cy="3528811"/>
          </a:xfrm>
        </p:spPr>
        <p:txBody>
          <a:bodyPr>
            <a:normAutofit/>
          </a:bodyPr>
          <a:lstStyle/>
          <a:p>
            <a:r>
              <a:rPr lang="pt-BR" sz="2800" dirty="0"/>
              <a:t>Exemplo </a:t>
            </a:r>
            <a:r>
              <a:rPr lang="pt-BR" sz="2800" dirty="0" smtClean="0"/>
              <a:t>3</a:t>
            </a:r>
          </a:p>
          <a:p>
            <a:r>
              <a:rPr lang="pt-BR" sz="2800" dirty="0" smtClean="0"/>
              <a:t>Um </a:t>
            </a:r>
            <a:r>
              <a:rPr lang="pt-BR" sz="2800" dirty="0"/>
              <a:t>grafo completo de com 6 nós e chamado de K6. Quantas arestas possui um K6? Faça um desenho do K6.</a:t>
            </a:r>
          </a:p>
        </p:txBody>
      </p:sp>
    </p:spTree>
    <p:extLst>
      <p:ext uri="{BB962C8B-B14F-4D97-AF65-F5344CB8AC3E}">
        <p14:creationId xmlns:p14="http://schemas.microsoft.com/office/powerpoint/2010/main" val="40151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82378"/>
            <a:ext cx="9753815" cy="33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7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42434"/>
            <a:ext cx="9601200" cy="5061397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Exercícios</a:t>
            </a:r>
          </a:p>
          <a:p>
            <a:pPr algn="just"/>
            <a:endParaRPr lang="pt-BR" sz="28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21982"/>
            <a:ext cx="9169721" cy="43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Capitulo 2 – </a:t>
            </a:r>
            <a:r>
              <a:rPr lang="pt-BR" dirty="0"/>
              <a:t>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u="sng" dirty="0"/>
              <a:t>Grafo </a:t>
            </a:r>
            <a:r>
              <a:rPr lang="pt-BR" sz="3600" b="1" u="sng" dirty="0" smtClean="0"/>
              <a:t>Simples:</a:t>
            </a:r>
            <a:r>
              <a:rPr lang="pt-BR" sz="3600" b="1" dirty="0" smtClean="0"/>
              <a:t> </a:t>
            </a:r>
            <a:r>
              <a:rPr lang="pt-BR" sz="3600" dirty="0" smtClean="0"/>
              <a:t>não </a:t>
            </a:r>
            <a:r>
              <a:rPr lang="pt-BR" sz="3600" dirty="0"/>
              <a:t>tem laços e existe no máximo uma aresta entre quaisquer dois </a:t>
            </a:r>
            <a:r>
              <a:rPr lang="pt-BR" sz="3600" dirty="0" smtClean="0"/>
              <a:t>vértices.</a:t>
            </a:r>
          </a:p>
          <a:p>
            <a:pPr algn="just"/>
            <a:endParaRPr lang="pt-BR" sz="3600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33" y="4076700"/>
            <a:ext cx="3614134" cy="17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371600" y="1809481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sz="2800" b="1" u="sng" dirty="0"/>
              <a:t>Grafo </a:t>
            </a:r>
            <a:r>
              <a:rPr lang="pt-BR" sz="2800" b="1" u="sng" dirty="0" smtClean="0"/>
              <a:t>Completo</a:t>
            </a:r>
            <a:r>
              <a:rPr lang="pt-BR" sz="2800" b="1" u="sng" dirty="0"/>
              <a:t>:</a:t>
            </a:r>
            <a:r>
              <a:rPr lang="pt-BR" sz="2800" dirty="0"/>
              <a:t> é o grafo simples em que, para cada vértice do grafo, existe uma aresta conectando este vértice a cada um dos </a:t>
            </a:r>
            <a:r>
              <a:rPr lang="pt-BR" sz="2800" dirty="0" smtClean="0"/>
              <a:t>demais. </a:t>
            </a:r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grafo do item (a) não é completo. </a:t>
            </a:r>
            <a:endParaRPr lang="pt-BR" sz="2800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grafo completo de n </a:t>
            </a:r>
            <a:r>
              <a:rPr lang="pt-BR" sz="2800" dirty="0" smtClean="0"/>
              <a:t>vértices </a:t>
            </a:r>
            <a:r>
              <a:rPr lang="pt-BR" sz="2800" dirty="0"/>
              <a:t>é frequentemente denotado por </a:t>
            </a:r>
            <a:r>
              <a:rPr lang="pt-BR" sz="2800" dirty="0" err="1"/>
              <a:t>Kn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figura a seguir é um K4</a:t>
            </a:r>
            <a:r>
              <a:rPr lang="pt-BR" sz="2800" dirty="0" smtClean="0"/>
              <a:t>. 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905" y="4330790"/>
            <a:ext cx="2562896" cy="20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 grafo completo pois n(n-1)/2 arestas (correspondendo a todas as possíveis escolhas de pares de vértices). </a:t>
            </a:r>
            <a:endParaRPr lang="pt-BR" sz="2400" dirty="0" smtClean="0"/>
          </a:p>
          <a:p>
            <a:pPr algn="just"/>
            <a:r>
              <a:rPr lang="pt-BR" sz="2400" dirty="0" smtClean="0"/>
              <a:t>O </a:t>
            </a:r>
            <a:r>
              <a:rPr lang="pt-BR" sz="2400" dirty="0"/>
              <a:t>grafo K1 é chamado de grafo trivial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904" y="3390633"/>
            <a:ext cx="2562896" cy="20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989786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BR" sz="2400" b="1" u="sng" dirty="0"/>
              <a:t>Grafo </a:t>
            </a:r>
            <a:r>
              <a:rPr lang="pt-BR" sz="2400" b="1" u="sng" dirty="0" smtClean="0"/>
              <a:t>Bipartido Completo</a:t>
            </a:r>
            <a:r>
              <a:rPr lang="pt-BR" sz="2400" b="1" u="sng" dirty="0"/>
              <a:t>: </a:t>
            </a:r>
            <a:r>
              <a:rPr lang="pt-BR" sz="2400" dirty="0"/>
              <a:t>é o grafo formado por 2 subconjuntos de vértices sendo que não existe arestas com </a:t>
            </a:r>
            <a:r>
              <a:rPr lang="pt-BR" sz="2400" dirty="0" smtClean="0"/>
              <a:t>vértices </a:t>
            </a:r>
            <a:r>
              <a:rPr lang="pt-BR" sz="2400" dirty="0"/>
              <a:t>do mesmo subconjunto e sempre há arestas entre </a:t>
            </a:r>
            <a:r>
              <a:rPr lang="pt-BR" sz="2400" dirty="0" smtClean="0"/>
              <a:t>vértices </a:t>
            </a:r>
            <a:r>
              <a:rPr lang="pt-BR" sz="2400" dirty="0"/>
              <a:t>do primeiro e segundo subconjunto. </a:t>
            </a:r>
            <a:endParaRPr lang="pt-BR" sz="2400" dirty="0" smtClean="0"/>
          </a:p>
          <a:p>
            <a:pPr algn="just"/>
            <a:r>
              <a:rPr lang="pt-BR" sz="2400" dirty="0" smtClean="0"/>
              <a:t>A </a:t>
            </a:r>
            <a:r>
              <a:rPr lang="pt-BR" sz="2400" dirty="0"/>
              <a:t>notação é </a:t>
            </a:r>
            <a:r>
              <a:rPr lang="pt-BR" sz="2400" dirty="0" err="1"/>
              <a:t>Km,n</a:t>
            </a:r>
            <a:r>
              <a:rPr lang="pt-BR" sz="2400" dirty="0"/>
              <a:t> (m é o número de vértices do primeiro subconjunto e n é o número de </a:t>
            </a:r>
            <a:r>
              <a:rPr lang="pt-BR" sz="2400" dirty="0" smtClean="0"/>
              <a:t>vértices </a:t>
            </a:r>
            <a:r>
              <a:rPr lang="pt-BR" sz="2400" dirty="0"/>
              <a:t>do segundo subconjunto). A figura a seguir é de um k2,3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69" y="4399610"/>
            <a:ext cx="3182831" cy="18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u="sng" dirty="0"/>
              <a:t>Grafo </a:t>
            </a:r>
            <a:r>
              <a:rPr lang="pt-BR" sz="2400" b="1" u="sng" dirty="0" smtClean="0"/>
              <a:t>Conexo</a:t>
            </a:r>
            <a:r>
              <a:rPr lang="pt-BR" sz="2400" b="1" u="sng" dirty="0"/>
              <a:t>:</a:t>
            </a:r>
            <a:r>
              <a:rPr lang="pt-BR" sz="2400" b="1" dirty="0"/>
              <a:t> </a:t>
            </a:r>
            <a:r>
              <a:rPr lang="pt-BR" sz="2400" dirty="0"/>
              <a:t>é o grafo que é possível estabelecer um caminho de qualquer vértice para qualquer outro vértice de um grafo. </a:t>
            </a:r>
            <a:endParaRPr lang="pt-BR" sz="2400" dirty="0" smtClean="0"/>
          </a:p>
          <a:p>
            <a:pPr algn="just"/>
            <a:r>
              <a:rPr lang="pt-BR" sz="2400" dirty="0" smtClean="0"/>
              <a:t>Um </a:t>
            </a:r>
            <a:r>
              <a:rPr lang="pt-BR" sz="2400" dirty="0"/>
              <a:t>grafo </a:t>
            </a:r>
            <a:r>
              <a:rPr lang="pt-BR" sz="2400" dirty="0" err="1"/>
              <a:t>desconvexo</a:t>
            </a:r>
            <a:r>
              <a:rPr lang="pt-BR" sz="2400" dirty="0"/>
              <a:t> possui mais de uma </a:t>
            </a:r>
            <a:r>
              <a:rPr lang="pt-BR" sz="2400" dirty="0" smtClean="0"/>
              <a:t>parte.</a:t>
            </a:r>
          </a:p>
          <a:p>
            <a:pPr algn="just"/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08586"/>
            <a:ext cx="4256468" cy="18302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15" y="4243258"/>
            <a:ext cx="3739985" cy="189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b="1" u="sng" dirty="0"/>
              <a:t>Grafo </a:t>
            </a:r>
            <a:r>
              <a:rPr lang="pt-BR" sz="3200" b="1" u="sng" dirty="0" smtClean="0"/>
              <a:t>Árvore</a:t>
            </a:r>
            <a:r>
              <a:rPr lang="pt-BR" sz="3200" b="1" u="sng" dirty="0"/>
              <a:t>:</a:t>
            </a:r>
            <a:r>
              <a:rPr lang="pt-BR" sz="3200" b="1" dirty="0"/>
              <a:t> </a:t>
            </a:r>
            <a:r>
              <a:rPr lang="pt-BR" sz="3200" dirty="0"/>
              <a:t>é o grafo conexo e sem ciclos com n vértices e (n - 1) arestas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51" y="3754124"/>
            <a:ext cx="2414902" cy="14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 err="1"/>
              <a:t>Subgrafo</a:t>
            </a:r>
            <a:r>
              <a:rPr lang="pt-BR" sz="2400" b="1" dirty="0"/>
              <a:t>:</a:t>
            </a:r>
            <a:r>
              <a:rPr lang="pt-BR" sz="2400" dirty="0"/>
              <a:t> é o grafo cujos nós (ou vértices) e arestas são subconjuntos de do conjunto de nós e arestas </a:t>
            </a:r>
            <a:r>
              <a:rPr lang="pt-BR" sz="2400" dirty="0" smtClean="0"/>
              <a:t>de </a:t>
            </a:r>
            <a:r>
              <a:rPr lang="pt-BR" sz="2400" dirty="0"/>
              <a:t>um outro grafo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70479"/>
            <a:ext cx="5612302" cy="21969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814" y="3191427"/>
            <a:ext cx="2639565" cy="26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2 – Tipos de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195847"/>
            <a:ext cx="9601200" cy="358140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Grafos Isomorfos </a:t>
            </a:r>
            <a:r>
              <a:rPr lang="pt-BR" sz="2800" b="1" dirty="0"/>
              <a:t>(Isomorfismo) </a:t>
            </a:r>
            <a:endParaRPr lang="pt-BR" sz="2800" b="1" dirty="0" smtClean="0"/>
          </a:p>
          <a:p>
            <a:pPr lvl="1"/>
            <a:r>
              <a:rPr lang="pt-BR" sz="2800" dirty="0" smtClean="0"/>
              <a:t>São grafos </a:t>
            </a:r>
            <a:r>
              <a:rPr lang="pt-BR" sz="2800" dirty="0"/>
              <a:t>iguais representados de modos diferentes. Possuem o mesmo número de vértice e arestas</a:t>
            </a:r>
            <a:r>
              <a:rPr lang="pt-BR" sz="2800" dirty="0" smtClean="0"/>
              <a:t>.</a:t>
            </a:r>
          </a:p>
          <a:p>
            <a:pPr lvl="2"/>
            <a:r>
              <a:rPr lang="pt-BR" sz="2400" dirty="0"/>
              <a:t>Os grafos G1, G2 e G3 são isomorfos.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75864"/>
            <a:ext cx="9465667" cy="21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5870</TotalTime>
  <Words>490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Teoria dos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  <vt:lpstr>Capitulo 2 – Tipos de Grafos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>murilo</dc:creator>
  <cp:lastModifiedBy>murilo</cp:lastModifiedBy>
  <cp:revision>25</cp:revision>
  <dcterms:created xsi:type="dcterms:W3CDTF">2018-02-22T20:53:16Z</dcterms:created>
  <dcterms:modified xsi:type="dcterms:W3CDTF">2018-03-08T22:18:23Z</dcterms:modified>
</cp:coreProperties>
</file>