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7" r:id="rId17"/>
    <p:sldId id="278" r:id="rId18"/>
    <p:sldId id="279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1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704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08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2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4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9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5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2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1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1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6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5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4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7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8410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Professora Mestre Daniele Aparecida </a:t>
            </a:r>
            <a:r>
              <a:rPr lang="pt-BR" b="1" dirty="0" err="1"/>
              <a:t>Cicillini</a:t>
            </a:r>
            <a:r>
              <a:rPr lang="pt-BR" b="1" dirty="0"/>
              <a:t> Pimenta</a:t>
            </a:r>
          </a:p>
          <a:p>
            <a:r>
              <a:rPr lang="pt-BR" b="1" dirty="0"/>
              <a:t>Coordenadora </a:t>
            </a:r>
            <a:r>
              <a:rPr lang="pt-BR" b="1" dirty="0" err="1"/>
              <a:t>Auxilar</a:t>
            </a:r>
            <a:r>
              <a:rPr lang="pt-BR" b="1" dirty="0"/>
              <a:t> de Curso</a:t>
            </a:r>
          </a:p>
          <a:p>
            <a:r>
              <a:rPr lang="pt-BR" b="1" dirty="0"/>
              <a:t>CST em Curso Análise e Desenvolvimento de Sistemas</a:t>
            </a:r>
          </a:p>
          <a:p>
            <a:r>
              <a:rPr lang="pt-BR" b="1" dirty="0"/>
              <a:t>UNIP - Universidade Paulista</a:t>
            </a:r>
          </a:p>
          <a:p>
            <a:r>
              <a:rPr lang="pt-BR" b="1" dirty="0"/>
              <a:t>E-mail: dcicillini@yahoo.com.br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8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pt-BR" sz="3200" b="1" dirty="0" smtClean="0"/>
                  <a:t>Definição Formal de Grafos Isomorfos:</a:t>
                </a:r>
              </a:p>
              <a:p>
                <a:pPr lvl="1" algn="ctr"/>
                <a:r>
                  <a:rPr lang="pt-BR" sz="2800" dirty="0"/>
                  <a:t> </a:t>
                </a:r>
                <a:r>
                  <a:rPr lang="pt-BR" sz="2800" dirty="0" smtClean="0"/>
                  <a:t>Dois Grafos (N1, A1, g1) e (N2, A2, g2) são isomorfos se existem bijeções </a:t>
                </a:r>
              </a:p>
              <a:p>
                <a:pPr marL="457200" lvl="1" indent="0" algn="ctr">
                  <a:buNone/>
                </a:pPr>
                <a:r>
                  <a:rPr lang="pt-BR" sz="2800" dirty="0" smtClean="0"/>
                  <a:t>f1:N1 -&gt; N2 e f2:A1 -&gt; A2 tais que, para cada arco </a:t>
                </a:r>
              </a:p>
              <a:p>
                <a:pPr marL="457200" lvl="1" indent="0" algn="ctr">
                  <a:buNone/>
                </a:pPr>
                <a:r>
                  <a:rPr lang="pt-BR" sz="2800" dirty="0" smtClean="0"/>
                  <a:t>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sz="2800" dirty="0" smtClean="0"/>
                  <a:t> A1, g1(a) = x-y se, e somente se, g2[f2(a)] = f1(x) – f1(y).</a:t>
                </a:r>
              </a:p>
              <a:p>
                <a:pPr lvl="1" algn="ctr"/>
                <a:endParaRPr lang="pt-BR" sz="2800" dirty="0"/>
              </a:p>
              <a:p>
                <a:pPr lvl="1" algn="ctr"/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4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4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grafos ilustrados na Figura 5.17 são isomorfos.</a:t>
            </a:r>
          </a:p>
          <a:p>
            <a:r>
              <a:rPr lang="pt-BR" dirty="0" smtClean="0"/>
              <a:t>As bijeções que estabelecem o isomorfismo são dadas parcialmente a seguir: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86" y="3603069"/>
            <a:ext cx="3966559" cy="25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4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58" y="2537137"/>
            <a:ext cx="6186459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6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Usando essas bijeções, g1(a3) = 1-3 e g2[f2(a3)] = g2(e2) = c – d = f1(1) – f1(3).</a:t>
            </a:r>
          </a:p>
          <a:p>
            <a:pPr algn="just"/>
            <a:r>
              <a:rPr lang="pt-BR" dirty="0" smtClean="0"/>
              <a:t>Isso mostra que a relação entre arco e extremidades é preservada sob a mudança de nomes para o caso do arco a3.</a:t>
            </a:r>
          </a:p>
          <a:p>
            <a:pPr algn="just"/>
            <a:r>
              <a:rPr lang="pt-BR" dirty="0" smtClean="0"/>
              <a:t>Para mostrar que os grafos são isomorfos, teríamos que completar a definição da função f2 e depois demonstrar que a relação entre arcos e extremidades é preservada sob essas funções examinando todos os possíveis casos.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34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Isomorfismos entre grafos é mais fácil de provar se restringirmos a nossa atenção a grafos simples.</a:t>
            </a:r>
          </a:p>
          <a:p>
            <a:pPr algn="just"/>
            <a:r>
              <a:rPr lang="pt-BR" dirty="0" smtClean="0"/>
              <a:t>Se pudermos encontrar função apropriada f1 que leva a nós em nós, então a função f2 que leva arcos em arcos é trivial, já que existe no máximo um arco entre qualquer par de extremidades.</a:t>
            </a:r>
          </a:p>
          <a:p>
            <a:pPr algn="just"/>
            <a:r>
              <a:rPr lang="pt-BR" dirty="0" smtClean="0"/>
              <a:t>Portanto, o teorema a seguir é válido.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77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 smtClean="0"/>
              <a:t>Teorema Sobre Isomorfismo de Grafos Simples</a:t>
            </a:r>
          </a:p>
          <a:p>
            <a:pPr algn="ctr"/>
            <a:r>
              <a:rPr lang="pt-BR" sz="2800" dirty="0" smtClean="0"/>
              <a:t>Dois grafos simples (N1, A1, g1,) e (N2, A2, g2) são isomorfos se existe uma bijeção f:N1 -&gt; N2 tal que, quaisquer que sejam os nós </a:t>
            </a:r>
            <a:r>
              <a:rPr lang="pt-BR" sz="2800" dirty="0" err="1" smtClean="0"/>
              <a:t>ni</a:t>
            </a:r>
            <a:r>
              <a:rPr lang="pt-BR" sz="2800" dirty="0" smtClean="0"/>
              <a:t> e </a:t>
            </a:r>
            <a:r>
              <a:rPr lang="pt-BR" sz="2800" dirty="0" err="1" smtClean="0"/>
              <a:t>nj</a:t>
            </a:r>
            <a:r>
              <a:rPr lang="pt-BR" sz="2800" dirty="0" smtClean="0"/>
              <a:t> de N1, </a:t>
            </a:r>
            <a:r>
              <a:rPr lang="pt-BR" sz="2800" dirty="0" err="1" smtClean="0"/>
              <a:t>ni</a:t>
            </a:r>
            <a:r>
              <a:rPr lang="pt-BR" sz="2800" dirty="0" smtClean="0"/>
              <a:t> e </a:t>
            </a:r>
            <a:r>
              <a:rPr lang="pt-BR" sz="2800" dirty="0" err="1" smtClean="0"/>
              <a:t>nj</a:t>
            </a:r>
            <a:r>
              <a:rPr lang="pt-BR" sz="2800" dirty="0" smtClean="0"/>
              <a:t> são adjacentes se, e somente se, f(</a:t>
            </a:r>
            <a:r>
              <a:rPr lang="pt-BR" sz="2800" dirty="0" err="1" smtClean="0"/>
              <a:t>ni</a:t>
            </a:r>
            <a:r>
              <a:rPr lang="pt-BR" sz="2800" dirty="0" smtClean="0"/>
              <a:t>) e f(</a:t>
            </a:r>
            <a:r>
              <a:rPr lang="pt-BR" sz="2800" dirty="0" err="1" smtClean="0"/>
              <a:t>nj</a:t>
            </a:r>
            <a:r>
              <a:rPr lang="pt-BR" sz="2800" dirty="0" smtClean="0"/>
              <a:t>) são adjacentes.</a:t>
            </a:r>
          </a:p>
          <a:p>
            <a:pPr algn="ctr"/>
            <a:r>
              <a:rPr lang="pt-BR" sz="2800" dirty="0" smtClean="0"/>
              <a:t>A função f é chamada um isomorfismo do grafo 1 no grafo 2.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3325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provar que dois grafos são isomorfos é necessário encontrar uma bijeção (ou, para grafos que não são simples, duas bijeções) e depois mostrar que a propriedade de adjacência (ou relação entre arcos extremidades) é preservada.</a:t>
            </a:r>
          </a:p>
          <a:p>
            <a:pPr algn="just"/>
            <a:r>
              <a:rPr lang="pt-BR" dirty="0" smtClean="0"/>
              <a:t>Para provar que dois grafos não são isomorfos, precisamos mostrar que a(s) bijeção(</a:t>
            </a:r>
            <a:r>
              <a:rPr lang="pt-BR" dirty="0" err="1" smtClean="0"/>
              <a:t>ões</a:t>
            </a:r>
            <a:r>
              <a:rPr lang="pt-BR" dirty="0" smtClean="0"/>
              <a:t>) necessária(s) não existe(m).</a:t>
            </a:r>
          </a:p>
          <a:p>
            <a:pPr algn="just"/>
            <a:r>
              <a:rPr lang="pt-BR" dirty="0" smtClean="0"/>
              <a:t>Poderíamos tentar todas as bijeções possíveis (como existe apenas um número finito de nós e arcos, existe um numero finito de bijeções).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868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entanto, esse método torna-se inviável em qualquer grafo um pouquinho maior. </a:t>
            </a:r>
          </a:p>
          <a:p>
            <a:pPr algn="just"/>
            <a:r>
              <a:rPr lang="pt-BR" dirty="0" smtClean="0"/>
              <a:t>Ao invés disso, podemos tentar encontrar alguma outra razão para essas bijeções não existirem.</a:t>
            </a:r>
          </a:p>
          <a:p>
            <a:pPr algn="just"/>
            <a:r>
              <a:rPr lang="pt-BR" dirty="0" smtClean="0"/>
              <a:t>Veja algumas condições que não tornam os grafos isomorfos: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07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1) Um grafo tem mais nós do que o outro;</a:t>
            </a:r>
          </a:p>
          <a:p>
            <a:r>
              <a:rPr lang="pt-BR" dirty="0" smtClean="0"/>
              <a:t>2) </a:t>
            </a:r>
            <a:r>
              <a:rPr lang="pt-BR" dirty="0"/>
              <a:t>Um grafo tem mais </a:t>
            </a:r>
            <a:r>
              <a:rPr lang="pt-BR" dirty="0" smtClean="0"/>
              <a:t>arcos </a:t>
            </a:r>
            <a:r>
              <a:rPr lang="pt-BR" dirty="0"/>
              <a:t>do que o outro;</a:t>
            </a:r>
          </a:p>
          <a:p>
            <a:r>
              <a:rPr lang="pt-BR" dirty="0" smtClean="0"/>
              <a:t>3) </a:t>
            </a:r>
            <a:r>
              <a:rPr lang="pt-BR" dirty="0"/>
              <a:t>Um grafo tem </a:t>
            </a:r>
            <a:r>
              <a:rPr lang="pt-BR" dirty="0" smtClean="0"/>
              <a:t>arcos paralelos e o outro não;</a:t>
            </a:r>
          </a:p>
          <a:p>
            <a:r>
              <a:rPr lang="pt-BR" dirty="0" smtClean="0"/>
              <a:t>4) Um grafo tem um laço e o outro não;</a:t>
            </a:r>
          </a:p>
          <a:p>
            <a:r>
              <a:rPr lang="pt-BR" dirty="0" smtClean="0"/>
              <a:t>5) Um grafo tem um nó de grau K e o outro não;</a:t>
            </a:r>
          </a:p>
          <a:p>
            <a:r>
              <a:rPr lang="pt-BR" dirty="0" smtClean="0"/>
              <a:t>6) Um grafo é conexo e o outro não;</a:t>
            </a:r>
          </a:p>
          <a:p>
            <a:r>
              <a:rPr lang="pt-BR" dirty="0" smtClean="0"/>
              <a:t>7) Um grafo tem um ciclo e o outro não.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78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89338" y="2556932"/>
            <a:ext cx="4757669" cy="349327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2800" dirty="0" smtClean="0"/>
              <a:t>Os dois grafos na Figura 5.20 não são isomorfos.</a:t>
            </a:r>
          </a:p>
          <a:p>
            <a:pPr algn="just"/>
            <a:r>
              <a:rPr lang="pt-BR" sz="2800" dirty="0" smtClean="0"/>
              <a:t>Note que cada grafo tem seis nós e sete arcos.</a:t>
            </a:r>
          </a:p>
          <a:p>
            <a:pPr algn="just"/>
            <a:r>
              <a:rPr lang="pt-BR" sz="2800" dirty="0" smtClean="0"/>
              <a:t>Nenhum deles tem </a:t>
            </a:r>
            <a:r>
              <a:rPr lang="pt-BR" sz="2800" dirty="0" smtClean="0"/>
              <a:t>laços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 smtClean="0"/>
              <a:t>Ambos são conexos.</a:t>
            </a:r>
          </a:p>
          <a:p>
            <a:pPr algn="just"/>
            <a:r>
              <a:rPr lang="pt-BR" sz="2800" dirty="0" smtClean="0"/>
              <a:t>Ambos tem três ciclos, quatro nós de grau 2 e dois nós de grau 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28" y="2556932"/>
            <a:ext cx="4685447" cy="26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Capítulo 3 – Grafos Isomorfos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0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Portanto, nenhum dos testes óbvios para a não existência de isomorfismo se aplica.</a:t>
            </a:r>
          </a:p>
          <a:p>
            <a:pPr algn="just"/>
            <a:r>
              <a:rPr lang="pt-BR" sz="2800" dirty="0"/>
              <a:t>No entanto, o grafo da Figura 5.20b tem um nó de grau 2 adjacente a dois nós de grau 3; isso não acontece na Figura 5.20a, de modo que os grafos não são isomorfos.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8632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/>
              <a:t>Mais uma vez, grafos isomorfos são essencialmente “iguais”, independentemente das </a:t>
            </a:r>
            <a:r>
              <a:rPr lang="pt-BR" sz="3200" dirty="0" smtClean="0"/>
              <a:t>diferenças de “estilo” </a:t>
            </a:r>
            <a:r>
              <a:rPr lang="pt-BR" sz="3200" dirty="0" smtClean="0"/>
              <a:t>em como estão desenhados ou em como os vértices e arcos são identificados, enquanto grafos não isomorfos têm diferença estruturais.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2567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Exercício</a:t>
            </a:r>
          </a:p>
          <a:p>
            <a:r>
              <a:rPr lang="pt-BR" dirty="0" smtClean="0"/>
              <a:t>Complete a definição da função f2 da Figura 5.17.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52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Resposta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95" y="2517743"/>
            <a:ext cx="3731250" cy="33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78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Exercícios</a:t>
            </a:r>
          </a:p>
          <a:p>
            <a:pPr algn="just"/>
            <a:r>
              <a:rPr lang="pt-BR" dirty="0" smtClean="0"/>
              <a:t>Encontre um Isomorfismo do Grafo na Figura 5.18a para o Grafo na Figura 5.18b.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000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077" y="2557463"/>
            <a:ext cx="448384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6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Resposta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232" y="2825686"/>
            <a:ext cx="1707056" cy="27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2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Exercício</a:t>
            </a:r>
          </a:p>
          <a:p>
            <a:r>
              <a:rPr lang="pt-BR" dirty="0" smtClean="0"/>
              <a:t>Prove que os dois grafos na Figura 5.19 não são isomorfos.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1" y="3942880"/>
            <a:ext cx="3190809" cy="16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/>
              <a:t>Dois Grafos podem parecer muito diferentes em sua representação visual mas ainda assim serem o mesmo </a:t>
            </a:r>
            <a:r>
              <a:rPr lang="pt-BR" sz="3200" dirty="0" smtClean="0"/>
              <a:t>grafo.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0374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3277" y="2657329"/>
            <a:ext cx="5350098" cy="331893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Os grafos nas Figuras 5.14 e 5.15 são iguais – eles têm os mesmos nós, os mesmos arcos e a mesma função que associa as extremidades a cada arco.</a:t>
            </a:r>
          </a:p>
          <a:p>
            <a:pPr algn="just"/>
            <a:r>
              <a:rPr lang="pt-BR" dirty="0" smtClean="0"/>
              <a:t>Na representação de um grafo, arcos podem se intersectar em pontos que não são nós de um grafo.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74" y="2657329"/>
            <a:ext cx="5417448" cy="221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grafo da Figura 5.16 também é, essencialmente, o mesmo grafo. Se trocarmos os nomes dos nós e dos arcos na Figura 5.14 através das funções a seguir, os grafos seriam iguais:</a:t>
            </a:r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2" y="3575051"/>
            <a:ext cx="5019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47" y="2553504"/>
            <a:ext cx="2891106" cy="33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Estruturas que são iguais, exceto por uma mudança de nomes, são ditas </a:t>
            </a:r>
            <a:r>
              <a:rPr lang="pt-BR" b="1" i="1" dirty="0" smtClean="0"/>
              <a:t>ISOMORFAS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Para mostrar que duas estruturas são isomorfas, precisamos obter uma mudança de nomes, ou seja, uma bijeção entre elementos das duas estruturas, e depois mostrar que as propriedades importantes das estruturas são “preservadas” (mantidas) sob essa mudança de nomes.</a:t>
            </a:r>
          </a:p>
          <a:p>
            <a:pPr algn="just"/>
            <a:r>
              <a:rPr lang="pt-BR" dirty="0" smtClean="0"/>
              <a:t>No caso dos grafos, os elementos são os nós e os arcos. A “propriedade importante” em um grafo é quais arcos conectam quais nós.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14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Lembrete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9035" y="2814510"/>
            <a:ext cx="9601196" cy="3318936"/>
          </a:xfrm>
        </p:spPr>
        <p:txBody>
          <a:bodyPr/>
          <a:lstStyle/>
          <a:p>
            <a:pPr algn="just"/>
            <a:r>
              <a:rPr lang="pt-BR" b="1" dirty="0" smtClean="0"/>
              <a:t>Bijeção</a:t>
            </a:r>
            <a:r>
              <a:rPr lang="pt-BR" dirty="0"/>
              <a:t> de um conjunto </a:t>
            </a:r>
            <a:r>
              <a:rPr lang="pt-BR" dirty="0" smtClean="0"/>
              <a:t>X </a:t>
            </a:r>
            <a:r>
              <a:rPr lang="pt-BR" dirty="0"/>
              <a:t>para um conjunto </a:t>
            </a:r>
            <a:r>
              <a:rPr lang="pt-BR" dirty="0" smtClean="0"/>
              <a:t>Y </a:t>
            </a:r>
            <a:r>
              <a:rPr lang="pt-BR" dirty="0"/>
              <a:t>é uma correspondência </a:t>
            </a:r>
            <a:r>
              <a:rPr lang="pt-BR" dirty="0" smtClean="0"/>
              <a:t>de elementos </a:t>
            </a:r>
            <a:r>
              <a:rPr lang="pt-BR" dirty="0" smtClean="0"/>
              <a:t>entre </a:t>
            </a:r>
            <a:r>
              <a:rPr lang="pt-BR" dirty="0"/>
              <a:t>X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Y, </a:t>
            </a:r>
            <a:r>
              <a:rPr lang="pt-BR" dirty="0"/>
              <a:t>isto é, a cada elemento de </a:t>
            </a:r>
            <a:r>
              <a:rPr lang="pt-BR" dirty="0" smtClean="0"/>
              <a:t>X </a:t>
            </a:r>
            <a:r>
              <a:rPr lang="pt-BR" dirty="0"/>
              <a:t>corresponde sempre um único elemento de </a:t>
            </a:r>
            <a:r>
              <a:rPr lang="pt-BR" dirty="0" smtClean="0"/>
              <a:t>Y </a:t>
            </a:r>
            <a:r>
              <a:rPr lang="pt-BR" dirty="0"/>
              <a:t>e reciprocamente.</a:t>
            </a:r>
          </a:p>
          <a:p>
            <a:pPr algn="just"/>
            <a:r>
              <a:rPr lang="pt-BR" i="1" dirty="0"/>
              <a:t>A cada elemento de </a:t>
            </a:r>
            <a:r>
              <a:rPr lang="pt-BR" i="1" dirty="0" smtClean="0"/>
              <a:t>X </a:t>
            </a:r>
            <a:r>
              <a:rPr lang="pt-BR" i="1" dirty="0"/>
              <a:t>corresponde sempre </a:t>
            </a:r>
          </a:p>
          <a:p>
            <a:pPr marL="0" indent="0" algn="just">
              <a:buNone/>
            </a:pPr>
            <a:r>
              <a:rPr lang="pt-BR" i="1" dirty="0" smtClean="0"/>
              <a:t>    um </a:t>
            </a:r>
            <a:r>
              <a:rPr lang="pt-BR" i="1" dirty="0"/>
              <a:t>único elemento de </a:t>
            </a:r>
            <a:r>
              <a:rPr lang="pt-BR" i="1" dirty="0" smtClean="0"/>
              <a:t>Y </a:t>
            </a:r>
            <a:r>
              <a:rPr lang="pt-BR" i="1" dirty="0"/>
              <a:t>e reciprocamente.</a:t>
            </a:r>
          </a:p>
          <a:p>
            <a:pPr algn="just"/>
            <a:endParaRPr lang="pt-BR" dirty="0"/>
          </a:p>
        </p:txBody>
      </p:sp>
      <p:pic>
        <p:nvPicPr>
          <p:cNvPr id="1026" name="Picture 2" descr="http://upload.wikimedia.org/wikipedia/commons/thumb/a/a5/Bijection.svg/220px-Bije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20" y="3696574"/>
            <a:ext cx="2447255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28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Capítulo 3 – Grafos Isomorfos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funções dadas f1 e f2 são bijeções entre nós e os arcos do grafo na Figura 5.14 e os nós e os arcos, respectivamente , do grafo da Figura 5.16.</a:t>
            </a:r>
          </a:p>
          <a:p>
            <a:pPr algn="just"/>
            <a:r>
              <a:rPr lang="pt-BR" dirty="0" smtClean="0"/>
              <a:t>Além disso, se um arco a na Figura 5.14 tem extremidades x-y, então o arco f2(a) na Figura 5.16 tem extremidades f1(x) – f1(y), e vice e versa.</a:t>
            </a:r>
          </a:p>
          <a:p>
            <a:pPr algn="just"/>
            <a:r>
              <a:rPr lang="pt-BR" dirty="0" smtClean="0"/>
              <a:t>Por </a:t>
            </a:r>
            <a:r>
              <a:rPr lang="pt-BR" dirty="0" smtClean="0"/>
              <a:t>exemplo, o arco a1 na Figura 5.14 tem extremidades 1-3, enquanto o arco correspondente e2 na Figura 5.16 tem extremidades </a:t>
            </a:r>
            <a:r>
              <a:rPr lang="pt-BR" dirty="0" err="1" smtClean="0"/>
              <a:t>a-b</a:t>
            </a:r>
            <a:r>
              <a:rPr lang="pt-BR" dirty="0" smtClean="0"/>
              <a:t>, que são os nós na Figura 5.16 os quais correspondem aos nós 1 e 3 na Figura 5.14.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3775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283</TotalTime>
  <Words>1157</Words>
  <Application>Microsoft Office PowerPoint</Application>
  <PresentationFormat>Widescreen</PresentationFormat>
  <Paragraphs>89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Cambria Math</vt:lpstr>
      <vt:lpstr>Garamond</vt:lpstr>
      <vt:lpstr>Orgânico</vt:lpstr>
      <vt:lpstr>Teoria dos Grafos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Lembrete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  <vt:lpstr>Capítulo 3 – Grafos Isomorfos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</dc:title>
  <dc:creator>PepperHouse</dc:creator>
  <cp:lastModifiedBy>murilo</cp:lastModifiedBy>
  <cp:revision>24</cp:revision>
  <cp:lastPrinted>2015-03-16T18:28:10Z</cp:lastPrinted>
  <dcterms:created xsi:type="dcterms:W3CDTF">2015-03-16T17:40:53Z</dcterms:created>
  <dcterms:modified xsi:type="dcterms:W3CDTF">2018-03-08T23:20:50Z</dcterms:modified>
</cp:coreProperties>
</file>