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Teoria dos 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Professora Daniele Aparecida </a:t>
            </a:r>
            <a:r>
              <a:rPr lang="pt-BR" dirty="0" err="1" smtClean="0"/>
              <a:t>Cicillini</a:t>
            </a:r>
            <a:r>
              <a:rPr lang="pt-BR" dirty="0" smtClean="0"/>
              <a:t> Pimenta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4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No grafo exemplo a </a:t>
            </a:r>
            <a:r>
              <a:rPr lang="pt-BR" sz="2800" b="1" dirty="0"/>
              <a:t>relação não é simétrica </a:t>
            </a:r>
            <a:r>
              <a:rPr lang="pt-BR" sz="2800" dirty="0"/>
              <a:t>pois </a:t>
            </a:r>
            <a:r>
              <a:rPr lang="pt-BR" sz="2800" dirty="0" smtClean="0"/>
              <a:t>se &lt;v é pai ou/ mãe de w&gt;, </a:t>
            </a:r>
            <a:r>
              <a:rPr lang="pt-BR" sz="2800" dirty="0"/>
              <a:t>não é o caso </a:t>
            </a:r>
            <a:r>
              <a:rPr lang="pt-BR" sz="2800" dirty="0" smtClean="0"/>
              <a:t>de &lt;w </a:t>
            </a:r>
            <a:r>
              <a:rPr lang="pt-BR" sz="2800" dirty="0"/>
              <a:t>é pai ou/ mãe de </a:t>
            </a:r>
            <a:r>
              <a:rPr lang="pt-BR" sz="2800" dirty="0" smtClean="0"/>
              <a:t>v&gt;. </a:t>
            </a:r>
          </a:p>
          <a:p>
            <a:pPr algn="just"/>
            <a:r>
              <a:rPr lang="pt-BR" sz="2800" dirty="0" smtClean="0"/>
              <a:t>Há</a:t>
            </a:r>
            <a:r>
              <a:rPr lang="pt-BR" sz="2800" dirty="0"/>
              <a:t>, portanto, uma orientação na relação, com um correspondente efeito na representação gráfica. Este tipo de grafo é chamado de </a:t>
            </a:r>
            <a:r>
              <a:rPr lang="pt-BR" sz="2800" b="1" dirty="0"/>
              <a:t>grafo orientado </a:t>
            </a:r>
            <a:r>
              <a:rPr lang="pt-BR" sz="2800" dirty="0"/>
              <a:t>ou </a:t>
            </a:r>
            <a:r>
              <a:rPr lang="pt-BR" sz="2800" b="1" dirty="0" smtClean="0"/>
              <a:t>dígrafo</a:t>
            </a:r>
            <a:r>
              <a:rPr lang="pt-BR" sz="2800" dirty="0" smtClean="0"/>
              <a:t>, </a:t>
            </a:r>
            <a:r>
              <a:rPr lang="pt-BR" sz="2800" dirty="0"/>
              <a:t>sendo que as conexões entre os vértices são chamadas de </a:t>
            </a:r>
            <a:r>
              <a:rPr lang="pt-BR" sz="2800" b="1" dirty="0"/>
              <a:t>arcos</a:t>
            </a:r>
            <a:r>
              <a:rPr lang="pt-B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04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25188"/>
            <a:ext cx="9601200" cy="1485900"/>
          </a:xfrm>
        </p:spPr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378039"/>
            <a:ext cx="9601200" cy="459775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Exemplo </a:t>
            </a:r>
            <a:r>
              <a:rPr lang="pt-BR" sz="2400" dirty="0" smtClean="0"/>
              <a:t>3</a:t>
            </a:r>
          </a:p>
          <a:p>
            <a:pPr marL="0" indent="0" algn="just">
              <a:buNone/>
            </a:pPr>
            <a:r>
              <a:rPr lang="pt-BR" sz="2400" dirty="0" smtClean="0"/>
              <a:t>O </a:t>
            </a:r>
            <a:r>
              <a:rPr lang="pt-BR" sz="2400" dirty="0"/>
              <a:t>problema das "Pontes de </a:t>
            </a:r>
            <a:r>
              <a:rPr lang="pt-BR" sz="2400" dirty="0" err="1"/>
              <a:t>Königsberg</a:t>
            </a:r>
            <a:r>
              <a:rPr lang="pt-BR" sz="2400" dirty="0"/>
              <a:t>”.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err="1" smtClean="0"/>
              <a:t>Königsberg</a:t>
            </a:r>
            <a:r>
              <a:rPr lang="pt-BR" sz="2400" dirty="0" smtClean="0"/>
              <a:t> </a:t>
            </a:r>
            <a:r>
              <a:rPr lang="pt-BR" sz="2400" dirty="0"/>
              <a:t>era uma cidade da antiga Prússia, hoje chamada </a:t>
            </a:r>
            <a:r>
              <a:rPr lang="pt-BR" sz="2400" dirty="0" err="1"/>
              <a:t>Kaliningrado</a:t>
            </a:r>
            <a:r>
              <a:rPr lang="pt-BR" sz="2400" dirty="0"/>
              <a:t>, na atual Rússia. Na parte central de </a:t>
            </a:r>
            <a:r>
              <a:rPr lang="pt-BR" sz="2400" dirty="0" err="1"/>
              <a:t>Königsberg</a:t>
            </a:r>
            <a:r>
              <a:rPr lang="pt-BR" sz="2400" dirty="0"/>
              <a:t>, é cortado pelo rio </a:t>
            </a:r>
            <a:r>
              <a:rPr lang="pt-BR" sz="2400" dirty="0" err="1"/>
              <a:t>Pregel</a:t>
            </a:r>
            <a:r>
              <a:rPr lang="pt-BR" sz="2400" dirty="0"/>
              <a:t>. O rio </a:t>
            </a:r>
            <a:r>
              <a:rPr lang="pt-BR" sz="2400" dirty="0" err="1"/>
              <a:t>Pregel</a:t>
            </a:r>
            <a:r>
              <a:rPr lang="pt-BR" sz="2400" dirty="0"/>
              <a:t> tem duas ilhas. Estas estão unidas por uma ponte. Uma ilha tem uma ponte que a une ambas as margens, a outra tem duas pontes para cada margem. 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89" y="3845011"/>
            <a:ext cx="4575421" cy="25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Faça uma representação em forma de grafo representando os caminhos possíveis de um habitante desta cidade fazer entre as regiões A, B, C e D. Podem os habitantes desta cidade atravessar todas as sete pontes num só passeio contínuo?</a:t>
            </a:r>
          </a:p>
        </p:txBody>
      </p:sp>
    </p:spTree>
    <p:extLst>
      <p:ext uri="{BB962C8B-B14F-4D97-AF65-F5344CB8AC3E}">
        <p14:creationId xmlns:p14="http://schemas.microsoft.com/office/powerpoint/2010/main" val="41604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532586"/>
            <a:ext cx="9601200" cy="4334814"/>
          </a:xfrm>
        </p:spPr>
        <p:txBody>
          <a:bodyPr/>
          <a:lstStyle/>
          <a:p>
            <a:r>
              <a:rPr lang="pt-BR" dirty="0" smtClean="0"/>
              <a:t>Resposta</a:t>
            </a:r>
          </a:p>
          <a:p>
            <a:r>
              <a:rPr lang="pt-BR" dirty="0"/>
              <a:t>Colocando as regiões A, B, C e D como vértices temos: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79" y="2680722"/>
            <a:ext cx="3065932" cy="279827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913290" y="2680722"/>
            <a:ext cx="6651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Não possível um habitante desta cidade atravessar todas as sete pontes num só passeio contínuo. </a:t>
            </a:r>
            <a:endParaRPr lang="pt-B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Este </a:t>
            </a:r>
            <a:r>
              <a:rPr lang="pt-BR" sz="2400" dirty="0"/>
              <a:t>fato foi provado por Euler no século XVIII e é considerado o problema que deu origem a “Teoria dos Grafos”. </a:t>
            </a:r>
            <a:endParaRPr lang="pt-BR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há duas arestas entre os vértices A e C e entre os vértices A e B, o grafo do exemplo 3 é chamado de </a:t>
            </a:r>
            <a:r>
              <a:rPr lang="pt-BR" sz="2400" b="1" dirty="0" err="1"/>
              <a:t>multigrafo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51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405575"/>
            <a:ext cx="9601200" cy="4098256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a) Ordem: é o número de vértices do </a:t>
            </a:r>
            <a:r>
              <a:rPr lang="pt-BR" sz="2800" dirty="0" smtClean="0"/>
              <a:t>grafo.</a:t>
            </a:r>
          </a:p>
          <a:p>
            <a:pPr lvl="1" algn="just"/>
            <a:r>
              <a:rPr lang="pt-BR" sz="2800" dirty="0" smtClean="0"/>
              <a:t>A </a:t>
            </a:r>
            <a:r>
              <a:rPr lang="pt-BR" sz="2800" dirty="0"/>
              <a:t>ordem do grafo do exemplo 1 é </a:t>
            </a:r>
            <a:r>
              <a:rPr lang="pt-BR" sz="2800" dirty="0" smtClean="0"/>
              <a:t>4.</a:t>
            </a:r>
          </a:p>
          <a:p>
            <a:pPr algn="just"/>
            <a:r>
              <a:rPr lang="pt-BR" sz="2800" dirty="0" smtClean="0"/>
              <a:t>b</a:t>
            </a:r>
            <a:r>
              <a:rPr lang="pt-BR" sz="2800" dirty="0"/>
              <a:t>) Adjacência: são os vértices </a:t>
            </a:r>
            <a:r>
              <a:rPr lang="pt-BR" sz="2800" dirty="0" smtClean="0"/>
              <a:t>vizinhos. </a:t>
            </a:r>
          </a:p>
          <a:p>
            <a:pPr lvl="1" algn="just"/>
            <a:r>
              <a:rPr lang="pt-BR" sz="2800" dirty="0" smtClean="0"/>
              <a:t>No </a:t>
            </a:r>
            <a:r>
              <a:rPr lang="pt-BR" sz="2800" dirty="0"/>
              <a:t>grafo do exemplo 1, Maria e Pedro são adjacência.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7933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839286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c) Grau: é o número de arestas incidentes num vértice.</a:t>
            </a:r>
          </a:p>
          <a:p>
            <a:pPr lvl="1" algn="just"/>
            <a:r>
              <a:rPr lang="pt-BR" sz="2400" dirty="0"/>
              <a:t>No grafo do exemplo 1 o grau vértice (Pedro) = 3;</a:t>
            </a:r>
          </a:p>
          <a:p>
            <a:pPr lvl="1" algn="just"/>
            <a:r>
              <a:rPr lang="pt-BR" sz="2400" dirty="0"/>
              <a:t>No caso </a:t>
            </a:r>
            <a:r>
              <a:rPr lang="pt-BR" sz="2400" b="1" dirty="0"/>
              <a:t>grafo orientado</a:t>
            </a:r>
            <a:r>
              <a:rPr lang="pt-BR" sz="2400" dirty="0"/>
              <a:t> devemos distinguir </a:t>
            </a:r>
            <a:r>
              <a:rPr lang="pt-BR" sz="2400" b="1" dirty="0"/>
              <a:t>grau de emissão </a:t>
            </a:r>
            <a:r>
              <a:rPr lang="pt-BR" sz="2400" dirty="0"/>
              <a:t>do </a:t>
            </a:r>
            <a:r>
              <a:rPr lang="pt-BR" sz="2400" b="1" dirty="0"/>
              <a:t>grau de recepção</a:t>
            </a:r>
            <a:r>
              <a:rPr lang="pt-BR" sz="2400" dirty="0"/>
              <a:t>.</a:t>
            </a:r>
          </a:p>
          <a:p>
            <a:pPr lvl="2" algn="just"/>
            <a:r>
              <a:rPr lang="pt-BR" sz="2200" dirty="0"/>
              <a:t>No grafo do exemplo 2 temos: grau de emissão de </a:t>
            </a:r>
            <a:r>
              <a:rPr lang="pt-BR" sz="2200" dirty="0" smtClean="0"/>
              <a:t>Antônio </a:t>
            </a:r>
            <a:r>
              <a:rPr lang="pt-BR" sz="2200" dirty="0"/>
              <a:t>é igual a 1 e grau de recepção de </a:t>
            </a:r>
            <a:r>
              <a:rPr lang="pt-BR" sz="2200" dirty="0" smtClean="0"/>
              <a:t>Antônio </a:t>
            </a:r>
            <a:r>
              <a:rPr lang="pt-BR" sz="2200" dirty="0"/>
              <a:t>é igual a 2. </a:t>
            </a:r>
          </a:p>
          <a:p>
            <a:pPr lvl="1" algn="just"/>
            <a:r>
              <a:rPr lang="pt-BR" sz="2400" dirty="0"/>
              <a:t>Nos </a:t>
            </a:r>
            <a:r>
              <a:rPr lang="pt-BR" sz="2400" b="1" dirty="0"/>
              <a:t>grafos orientados </a:t>
            </a:r>
            <a:r>
              <a:rPr lang="pt-BR" sz="2400" dirty="0"/>
              <a:t>podemos também definir: </a:t>
            </a:r>
            <a:endParaRPr lang="pt-BR" sz="2400" dirty="0" smtClean="0"/>
          </a:p>
          <a:p>
            <a:pPr lvl="2" algn="just"/>
            <a:r>
              <a:rPr lang="pt-BR" sz="2200" b="1" dirty="0" smtClean="0"/>
              <a:t>fonte</a:t>
            </a:r>
            <a:r>
              <a:rPr lang="pt-BR" sz="2200" dirty="0" smtClean="0"/>
              <a:t> </a:t>
            </a:r>
            <a:r>
              <a:rPr lang="pt-BR" sz="2200" dirty="0"/>
              <a:t>que é um vértice com grau de recepção igual a </a:t>
            </a:r>
            <a:r>
              <a:rPr lang="pt-BR" sz="2200" dirty="0" smtClean="0"/>
              <a:t>zero;</a:t>
            </a:r>
          </a:p>
          <a:p>
            <a:pPr lvl="2" algn="just"/>
            <a:r>
              <a:rPr lang="pt-BR" sz="2200" dirty="0" smtClean="0"/>
              <a:t>e </a:t>
            </a:r>
            <a:r>
              <a:rPr lang="pt-BR" sz="2200" b="1" dirty="0"/>
              <a:t>sumidouro</a:t>
            </a:r>
            <a:r>
              <a:rPr lang="pt-BR" sz="2200" dirty="0"/>
              <a:t> que é um vértice com grau de emissão igual a zero. </a:t>
            </a:r>
          </a:p>
          <a:p>
            <a:pPr lvl="1" algn="just"/>
            <a:r>
              <a:rPr lang="pt-BR" sz="2400" dirty="0"/>
              <a:t>No grafo do exemplo 2, Isadora, Alfredo e Cecília são </a:t>
            </a:r>
            <a:r>
              <a:rPr lang="pt-BR" sz="2400" b="1" dirty="0"/>
              <a:t>fontes</a:t>
            </a:r>
            <a:r>
              <a:rPr lang="pt-BR" sz="2400" dirty="0"/>
              <a:t> enquanto que Renata e Emerson são </a:t>
            </a:r>
            <a:r>
              <a:rPr lang="pt-BR" sz="2400" b="1" dirty="0"/>
              <a:t>sumidouros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4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86" y="3208984"/>
            <a:ext cx="2699556" cy="17354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03" y="2889192"/>
            <a:ext cx="3311148" cy="237501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975797" y="2103112"/>
            <a:ext cx="4494727" cy="3973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331111" y="2100764"/>
            <a:ext cx="4494727" cy="3973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d) Laço (ou loop): é uma aresta (ou arco) cujas terminações estão no mesmo vértice. 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No </a:t>
            </a:r>
            <a:r>
              <a:rPr lang="pt-BR" sz="2400" dirty="0"/>
              <a:t>grafo da figura ao lado a1 é um laço</a:t>
            </a:r>
            <a:r>
              <a:rPr lang="pt-BR" sz="2400" dirty="0" smtClean="0"/>
              <a:t>.</a:t>
            </a:r>
          </a:p>
          <a:p>
            <a:pPr lvl="1" algn="just"/>
            <a:endParaRPr lang="pt-BR" sz="2400" dirty="0"/>
          </a:p>
          <a:p>
            <a:pPr lvl="1" algn="just"/>
            <a:endParaRPr lang="pt-BR" sz="2400" dirty="0" smtClean="0"/>
          </a:p>
          <a:p>
            <a:pPr lvl="1" algn="just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35" y="3439403"/>
            <a:ext cx="1424206" cy="182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582615"/>
            <a:ext cx="9601200" cy="3581400"/>
          </a:xfrm>
        </p:spPr>
        <p:txBody>
          <a:bodyPr/>
          <a:lstStyle/>
          <a:p>
            <a:pPr algn="just"/>
            <a:r>
              <a:rPr lang="pt-BR" dirty="0"/>
              <a:t>e) Caminho: é uma sequência de vértices tal que de cada um dos vértices existe uma aresta para o vértice seguinte</a:t>
            </a:r>
            <a:r>
              <a:rPr lang="pt-BR" dirty="0" smtClean="0"/>
              <a:t>.</a:t>
            </a:r>
            <a:endParaRPr lang="pt-BR" dirty="0"/>
          </a:p>
          <a:p>
            <a:pPr lvl="1" algn="just"/>
            <a:r>
              <a:rPr lang="pt-BR" dirty="0" smtClean="0"/>
              <a:t>Um </a:t>
            </a:r>
            <a:r>
              <a:rPr lang="pt-BR" dirty="0"/>
              <a:t>caminho é chamado </a:t>
            </a:r>
            <a:r>
              <a:rPr lang="pt-BR" b="1" dirty="0"/>
              <a:t>simples</a:t>
            </a:r>
            <a:r>
              <a:rPr lang="pt-BR" dirty="0"/>
              <a:t> se nenhum dos vértices no caminho se repete. </a:t>
            </a:r>
            <a:endParaRPr lang="pt-BR" dirty="0" smtClean="0"/>
          </a:p>
          <a:p>
            <a:pPr lvl="1" algn="just"/>
            <a:r>
              <a:rPr lang="pt-BR" dirty="0" smtClean="0"/>
              <a:t>O </a:t>
            </a:r>
            <a:r>
              <a:rPr lang="pt-BR" b="1" dirty="0"/>
              <a:t>comprimento do caminho</a:t>
            </a:r>
            <a:r>
              <a:rPr lang="pt-BR" dirty="0"/>
              <a:t> é o número de arestas que o caminho usa, contando-se arestas múltiplas </a:t>
            </a:r>
            <a:r>
              <a:rPr lang="pt-BR" dirty="0" smtClean="0"/>
              <a:t>vezes</a:t>
            </a:r>
            <a:r>
              <a:rPr lang="pt-BR" dirty="0"/>
              <a:t>. </a:t>
            </a:r>
            <a:endParaRPr lang="pt-BR" dirty="0" smtClean="0"/>
          </a:p>
          <a:p>
            <a:pPr lvl="1" algn="just"/>
            <a:r>
              <a:rPr lang="pt-BR" dirty="0" smtClean="0"/>
              <a:t>Dois </a:t>
            </a:r>
            <a:r>
              <a:rPr lang="pt-BR" dirty="0"/>
              <a:t>caminhos são </a:t>
            </a:r>
            <a:r>
              <a:rPr lang="pt-BR" b="1" dirty="0"/>
              <a:t>independentes</a:t>
            </a:r>
            <a:r>
              <a:rPr lang="pt-BR" dirty="0"/>
              <a:t> se não tiverem nenhum vértice em comum, </a:t>
            </a:r>
            <a:r>
              <a:rPr lang="pt-BR" dirty="0" smtClean="0"/>
              <a:t>exceto </a:t>
            </a:r>
            <a:r>
              <a:rPr lang="pt-BR" dirty="0"/>
              <a:t>o primeiro e o último. No grafo da figura ao lado temos: (1, 2, 5, 1, 2, 3) é um caminho com comprimento 5, e (1, 2, 3) é um caminho simples de comprimento 2.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718690"/>
            <a:ext cx="2604354" cy="16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850781"/>
            <a:ext cx="9601200" cy="4362157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f) Ciclo (ou circuito): é um caminho que começa e acaba com o mesmo vértice. </a:t>
            </a:r>
            <a:endParaRPr lang="pt-BR" sz="2200" dirty="0" smtClean="0"/>
          </a:p>
          <a:p>
            <a:pPr lvl="1" algn="just"/>
            <a:r>
              <a:rPr lang="pt-BR" sz="2200" dirty="0" smtClean="0"/>
              <a:t>Ciclos </a:t>
            </a:r>
            <a:r>
              <a:rPr lang="pt-BR" sz="2200" dirty="0"/>
              <a:t>de comprimento 1 são laços. </a:t>
            </a:r>
            <a:endParaRPr lang="pt-BR" sz="2200" dirty="0" smtClean="0"/>
          </a:p>
          <a:p>
            <a:pPr algn="just"/>
            <a:r>
              <a:rPr lang="pt-BR" sz="2200" dirty="0" smtClean="0"/>
              <a:t>No </a:t>
            </a:r>
            <a:r>
              <a:rPr lang="pt-BR" sz="2200" dirty="0"/>
              <a:t>grafo da figura ao lado temos: (1, 2, 3, 4, 5, 2, 1) é um ciclo de comprimento </a:t>
            </a:r>
            <a:r>
              <a:rPr lang="pt-BR" sz="2200" dirty="0" smtClean="0"/>
              <a:t>6.</a:t>
            </a:r>
          </a:p>
          <a:p>
            <a:pPr algn="just"/>
            <a:r>
              <a:rPr lang="pt-BR" sz="2200" dirty="0" smtClean="0"/>
              <a:t>Um </a:t>
            </a:r>
            <a:r>
              <a:rPr lang="pt-BR" sz="2200" b="1" dirty="0"/>
              <a:t>ciclo simples </a:t>
            </a:r>
            <a:r>
              <a:rPr lang="pt-BR" sz="2200" dirty="0"/>
              <a:t>é um ciclo que tem um </a:t>
            </a:r>
            <a:r>
              <a:rPr lang="pt-BR" sz="2200" dirty="0" smtClean="0"/>
              <a:t>comprimento de número 3, </a:t>
            </a:r>
            <a:r>
              <a:rPr lang="pt-BR" sz="2200" dirty="0"/>
              <a:t>pelo </a:t>
            </a:r>
            <a:r>
              <a:rPr lang="pt-BR" sz="2200" dirty="0" smtClean="0"/>
              <a:t>menos e </a:t>
            </a:r>
            <a:r>
              <a:rPr lang="pt-BR" sz="2200" dirty="0"/>
              <a:t>no qual o vértice inicial só aparece mais uma vez, como vértice final, e os outros vértices aparecem só uma vez. </a:t>
            </a:r>
            <a:endParaRPr lang="pt-BR" sz="2200" dirty="0" smtClean="0"/>
          </a:p>
          <a:p>
            <a:pPr lvl="1" algn="just"/>
            <a:r>
              <a:rPr lang="pt-BR" sz="2200" dirty="0" smtClean="0"/>
              <a:t>No </a:t>
            </a:r>
            <a:r>
              <a:rPr lang="pt-BR" sz="2200" dirty="0"/>
              <a:t>grafo acima, (1, 5, 2, 1) é um ciclo simples. </a:t>
            </a:r>
            <a:endParaRPr lang="pt-BR" sz="2200" dirty="0" smtClean="0"/>
          </a:p>
          <a:p>
            <a:pPr algn="just"/>
            <a:r>
              <a:rPr lang="pt-BR" sz="2200" dirty="0" smtClean="0"/>
              <a:t>Um </a:t>
            </a:r>
            <a:r>
              <a:rPr lang="pt-BR" sz="2200" dirty="0"/>
              <a:t>grafo chama-se </a:t>
            </a:r>
            <a:r>
              <a:rPr lang="pt-BR" sz="2200" b="1" dirty="0"/>
              <a:t>acíclico</a:t>
            </a:r>
            <a:r>
              <a:rPr lang="pt-BR" sz="2200" dirty="0"/>
              <a:t> se não contém ciclos simples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236" y="4587098"/>
            <a:ext cx="2604354" cy="16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Capitulo 1 – Definição e Aplicações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smtClean="0"/>
              <a:t>Grafo</a:t>
            </a:r>
          </a:p>
          <a:p>
            <a:pPr lvl="1" algn="just"/>
            <a:r>
              <a:rPr lang="pt-BR" sz="3600" dirty="0"/>
              <a:t>Grafo é uma representação visual de um determinado conjunto de dados e da ligação existente entre alguns elementos.</a:t>
            </a:r>
          </a:p>
        </p:txBody>
      </p:sp>
    </p:spTree>
    <p:extLst>
      <p:ext uri="{BB962C8B-B14F-4D97-AF65-F5344CB8AC3E}">
        <p14:creationId xmlns:p14="http://schemas.microsoft.com/office/powerpoint/2010/main" val="7093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Exemplo </a:t>
            </a:r>
            <a:r>
              <a:rPr lang="pt-BR" sz="2400" dirty="0" smtClean="0"/>
              <a:t>4</a:t>
            </a:r>
          </a:p>
          <a:p>
            <a:r>
              <a:rPr lang="pt-BR" sz="2400" dirty="0" smtClean="0"/>
              <a:t>Para </a:t>
            </a:r>
            <a:r>
              <a:rPr lang="pt-BR" sz="2400" dirty="0"/>
              <a:t>o grafo representado na figura responda os seguintes itens</a:t>
            </a:r>
            <a:r>
              <a:rPr lang="pt-BR" sz="2400" dirty="0" smtClean="0"/>
              <a:t>:</a:t>
            </a:r>
          </a:p>
          <a:p>
            <a:pPr lvl="1"/>
            <a:r>
              <a:rPr lang="pt-BR" sz="2400" dirty="0"/>
              <a:t>a) Qual é a ordem do grafo? </a:t>
            </a:r>
            <a:endParaRPr lang="pt-BR" sz="2400" dirty="0" smtClean="0"/>
          </a:p>
          <a:p>
            <a:pPr lvl="1"/>
            <a:r>
              <a:rPr lang="pt-BR" sz="2400" dirty="0" smtClean="0"/>
              <a:t>b</a:t>
            </a:r>
            <a:r>
              <a:rPr lang="pt-BR" sz="2400" dirty="0"/>
              <a:t>) Qual é grau de cada vértice?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868" y="3285633"/>
            <a:ext cx="3065932" cy="27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Terminologia da Teoria dos Grafos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Solução: </a:t>
            </a:r>
            <a:endParaRPr lang="pt-BR" sz="2800" dirty="0" smtClean="0"/>
          </a:p>
          <a:p>
            <a:r>
              <a:rPr lang="pt-BR" sz="2800" dirty="0" smtClean="0"/>
              <a:t>a</a:t>
            </a:r>
            <a:r>
              <a:rPr lang="pt-BR" sz="2800" dirty="0"/>
              <a:t>) Ordem é o número de aresta logo a ordem deste grado é 6. </a:t>
            </a:r>
            <a:endParaRPr lang="pt-BR" sz="2800" dirty="0" smtClean="0"/>
          </a:p>
          <a:p>
            <a:r>
              <a:rPr lang="pt-BR" sz="2800" dirty="0" smtClean="0"/>
              <a:t>b</a:t>
            </a:r>
            <a:r>
              <a:rPr lang="pt-BR" sz="2800" dirty="0"/>
              <a:t>) Grau é a quantidade de arestas que </a:t>
            </a:r>
            <a:r>
              <a:rPr lang="pt-BR" sz="2800" dirty="0" smtClean="0"/>
              <a:t>tem </a:t>
            </a:r>
            <a:r>
              <a:rPr lang="pt-BR" sz="2800" dirty="0"/>
              <a:t>cada vértice portanto: </a:t>
            </a:r>
            <a:endParaRPr lang="pt-BR" sz="2800" dirty="0" smtClean="0"/>
          </a:p>
          <a:p>
            <a:pPr lvl="1"/>
            <a:r>
              <a:rPr lang="pt-BR" sz="2800" dirty="0" smtClean="0"/>
              <a:t>Grau (B) </a:t>
            </a:r>
            <a:r>
              <a:rPr lang="pt-BR" sz="2800" dirty="0"/>
              <a:t>= Grau </a:t>
            </a:r>
            <a:r>
              <a:rPr lang="pt-BR" sz="2800" dirty="0" smtClean="0"/>
              <a:t>(C) </a:t>
            </a:r>
            <a:r>
              <a:rPr lang="pt-BR" sz="2800" dirty="0"/>
              <a:t>= Grau </a:t>
            </a:r>
            <a:r>
              <a:rPr lang="pt-BR" sz="2800" dirty="0" smtClean="0"/>
              <a:t>(D) </a:t>
            </a:r>
            <a:r>
              <a:rPr lang="pt-BR" sz="2800" dirty="0"/>
              <a:t>= 3. </a:t>
            </a:r>
            <a:endParaRPr lang="pt-BR" sz="2800" dirty="0" smtClean="0"/>
          </a:p>
          <a:p>
            <a:pPr lvl="1"/>
            <a:r>
              <a:rPr lang="pt-BR" sz="2800" dirty="0" smtClean="0"/>
              <a:t>Grau (A) = 5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925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594485"/>
            <a:ext cx="9601200" cy="494699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Use o grafo direcionado na figura para responder às seguintes </a:t>
            </a:r>
            <a:r>
              <a:rPr lang="pt-BR" sz="2400" dirty="0" smtClean="0"/>
              <a:t>questões.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1) Quais nós são alcançáveis a partir do nó 3? </a:t>
            </a:r>
            <a:endParaRPr lang="pt-BR" sz="2400" dirty="0" smtClean="0"/>
          </a:p>
          <a:p>
            <a:pPr algn="just"/>
            <a:r>
              <a:rPr lang="pt-BR" sz="2400" dirty="0" smtClean="0"/>
              <a:t>2</a:t>
            </a:r>
            <a:r>
              <a:rPr lang="pt-BR" sz="2400" dirty="0"/>
              <a:t>) Qual o comprimento do caminho mais curto do nó 3 para o nó 6? </a:t>
            </a:r>
            <a:endParaRPr lang="pt-BR" sz="2400" dirty="0" smtClean="0"/>
          </a:p>
          <a:p>
            <a:pPr algn="just"/>
            <a:r>
              <a:rPr lang="pt-BR" sz="2400" dirty="0" smtClean="0"/>
              <a:t>3</a:t>
            </a:r>
            <a:r>
              <a:rPr lang="pt-BR" sz="2400" dirty="0"/>
              <a:t>) Qual o caminho de comprimento 8 do nó 1 para o nó 6? </a:t>
            </a:r>
            <a:endParaRPr lang="pt-BR" sz="2400" dirty="0" smtClean="0"/>
          </a:p>
          <a:p>
            <a:pPr algn="just"/>
            <a:r>
              <a:rPr lang="pt-BR" sz="2400" dirty="0" smtClean="0"/>
              <a:t>4</a:t>
            </a:r>
            <a:r>
              <a:rPr lang="pt-BR" sz="2400" dirty="0"/>
              <a:t>) O caminho do item c é um ciclo? Por que?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56" y="2129057"/>
            <a:ext cx="2028385" cy="169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Aplicações de </a:t>
            </a:r>
            <a:r>
              <a:rPr lang="pt-BR" sz="2800" dirty="0" smtClean="0"/>
              <a:t>grafos</a:t>
            </a:r>
          </a:p>
          <a:p>
            <a:pPr lvl="1"/>
            <a:r>
              <a:rPr lang="pt-BR" sz="2800" dirty="0" smtClean="0"/>
              <a:t>Mapas rodoviários;</a:t>
            </a:r>
          </a:p>
          <a:p>
            <a:pPr lvl="1"/>
            <a:r>
              <a:rPr lang="pt-BR" sz="2800" dirty="0" smtClean="0"/>
              <a:t>Redes </a:t>
            </a:r>
            <a:r>
              <a:rPr lang="pt-BR" sz="2800" dirty="0"/>
              <a:t>de </a:t>
            </a:r>
            <a:r>
              <a:rPr lang="pt-BR" sz="2800" dirty="0" smtClean="0"/>
              <a:t>Computadores;</a:t>
            </a:r>
          </a:p>
          <a:p>
            <a:pPr lvl="1"/>
            <a:r>
              <a:rPr lang="pt-BR" sz="2800" dirty="0" smtClean="0"/>
              <a:t>Redes </a:t>
            </a:r>
            <a:r>
              <a:rPr lang="pt-BR" sz="2800" dirty="0"/>
              <a:t>de transporte e de comunicações, etc.</a:t>
            </a:r>
          </a:p>
        </p:txBody>
      </p:sp>
    </p:spTree>
    <p:extLst>
      <p:ext uri="{BB962C8B-B14F-4D97-AF65-F5344CB8AC3E}">
        <p14:creationId xmlns:p14="http://schemas.microsoft.com/office/powerpoint/2010/main" val="31805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 grafo G(V,A) é definido pelo par de conjuntos V e A, onde: 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V </a:t>
            </a:r>
            <a:r>
              <a:rPr lang="pt-BR" sz="2400" dirty="0"/>
              <a:t>- conjunto não vazio: os </a:t>
            </a:r>
            <a:r>
              <a:rPr lang="pt-BR" sz="2400" b="1" dirty="0"/>
              <a:t>vértices</a:t>
            </a:r>
            <a:r>
              <a:rPr lang="pt-BR" sz="2400" dirty="0"/>
              <a:t> ou </a:t>
            </a:r>
            <a:r>
              <a:rPr lang="pt-BR" sz="2400" b="1" dirty="0"/>
              <a:t>nós</a:t>
            </a:r>
            <a:r>
              <a:rPr lang="pt-BR" sz="2400" dirty="0"/>
              <a:t> do </a:t>
            </a:r>
            <a:r>
              <a:rPr lang="pt-BR" sz="2400" dirty="0" smtClean="0"/>
              <a:t>grafo;</a:t>
            </a:r>
          </a:p>
          <a:p>
            <a:pPr lvl="1" algn="just"/>
            <a:r>
              <a:rPr lang="pt-BR" sz="2400" dirty="0" smtClean="0"/>
              <a:t>A </a:t>
            </a:r>
            <a:r>
              <a:rPr lang="pt-BR" sz="2400" dirty="0"/>
              <a:t>- conjunto de pares ordenados a = (v; w) são as </a:t>
            </a:r>
            <a:r>
              <a:rPr lang="pt-BR" sz="2400" b="1" dirty="0"/>
              <a:t>arestas</a:t>
            </a:r>
            <a:r>
              <a:rPr lang="pt-BR" sz="2400" dirty="0"/>
              <a:t> ou </a:t>
            </a:r>
            <a:r>
              <a:rPr lang="pt-BR" sz="2400" b="1" dirty="0"/>
              <a:t>arcos</a:t>
            </a:r>
            <a:r>
              <a:rPr lang="pt-BR" sz="2400" dirty="0"/>
              <a:t> do grafo. </a:t>
            </a:r>
          </a:p>
        </p:txBody>
      </p:sp>
    </p:spTree>
    <p:extLst>
      <p:ext uri="{BB962C8B-B14F-4D97-AF65-F5344CB8AC3E}">
        <p14:creationId xmlns:p14="http://schemas.microsoft.com/office/powerpoint/2010/main" val="602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Exemplo </a:t>
            </a:r>
            <a:r>
              <a:rPr lang="pt-BR" sz="2400" dirty="0" smtClean="0"/>
              <a:t>1:</a:t>
            </a:r>
          </a:p>
          <a:p>
            <a:pPr marL="0" indent="0" algn="just">
              <a:buNone/>
            </a:pPr>
            <a:r>
              <a:rPr lang="pt-BR" sz="2400" dirty="0" smtClean="0"/>
              <a:t>Considere </a:t>
            </a:r>
            <a:r>
              <a:rPr lang="pt-BR" sz="2400" dirty="0"/>
              <a:t>os conjuntos V e A definidos por: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V </a:t>
            </a:r>
            <a:r>
              <a:rPr lang="pt-BR" sz="2400" dirty="0"/>
              <a:t>= {p/p é uma pessoa} = {Maria, Pedro, Joana, Luiz }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A </a:t>
            </a:r>
            <a:r>
              <a:rPr lang="pt-BR" sz="2400" dirty="0"/>
              <a:t>= {(v; w)/ v é amigo de w } = {(Maria, Pedro), (Joana, Maria), (Pedro, Luiz), (Joana, Pedro)}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Faça </a:t>
            </a:r>
            <a:r>
              <a:rPr lang="pt-BR" sz="2400" dirty="0"/>
              <a:t>a representação gráfica dos elementos do conjunto A. Esta representação é chamada de GRAFO. </a:t>
            </a:r>
          </a:p>
        </p:txBody>
      </p:sp>
    </p:spTree>
    <p:extLst>
      <p:ext uri="{BB962C8B-B14F-4D97-AF65-F5344CB8AC3E}">
        <p14:creationId xmlns:p14="http://schemas.microsoft.com/office/powerpoint/2010/main" val="7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Resposta: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67" y="2957511"/>
            <a:ext cx="2699556" cy="1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No grafo do exemplo 1 é uma </a:t>
            </a:r>
            <a:r>
              <a:rPr lang="pt-BR" sz="3200" b="1" dirty="0"/>
              <a:t>relação simétrica</a:t>
            </a:r>
            <a:r>
              <a:rPr lang="pt-BR" sz="3200" dirty="0"/>
              <a:t>, ou seja, </a:t>
            </a:r>
            <a:r>
              <a:rPr lang="pt-BR" sz="3200" dirty="0" smtClean="0"/>
              <a:t>se &lt;v é amigo de w&gt; então &lt;w é amigo de v&gt; </a:t>
            </a:r>
            <a:r>
              <a:rPr lang="pt-BR" sz="3200" dirty="0"/>
              <a:t>. </a:t>
            </a:r>
            <a:endParaRPr lang="pt-BR" sz="3200" dirty="0" smtClean="0"/>
          </a:p>
          <a:p>
            <a:pPr algn="just"/>
            <a:r>
              <a:rPr lang="pt-BR" sz="3200" dirty="0" smtClean="0"/>
              <a:t>A </a:t>
            </a:r>
            <a:r>
              <a:rPr lang="pt-BR" sz="3200" dirty="0"/>
              <a:t>ligação entre os vértices é chamada de </a:t>
            </a:r>
            <a:r>
              <a:rPr lang="pt-BR" sz="3200" b="1" dirty="0"/>
              <a:t>aresta</a:t>
            </a:r>
            <a:r>
              <a:rPr lang="pt-BR" sz="3200" dirty="0"/>
              <a:t> caso não há orientação entre as arestas.</a:t>
            </a:r>
          </a:p>
        </p:txBody>
      </p:sp>
    </p:spTree>
    <p:extLst>
      <p:ext uri="{BB962C8B-B14F-4D97-AF65-F5344CB8AC3E}">
        <p14:creationId xmlns:p14="http://schemas.microsoft.com/office/powerpoint/2010/main" val="9830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Exemplo </a:t>
            </a:r>
            <a:r>
              <a:rPr lang="pt-BR" sz="2400" dirty="0" smtClean="0"/>
              <a:t>2</a:t>
            </a:r>
          </a:p>
          <a:p>
            <a:pPr marL="0" indent="0" algn="just">
              <a:buNone/>
            </a:pPr>
            <a:r>
              <a:rPr lang="pt-BR" sz="2400" dirty="0" smtClean="0"/>
              <a:t>Considere </a:t>
            </a:r>
            <a:r>
              <a:rPr lang="pt-BR" sz="2400" dirty="0"/>
              <a:t>os conjuntos V e A definidos por: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V </a:t>
            </a:r>
            <a:r>
              <a:rPr lang="pt-BR" sz="2400" dirty="0"/>
              <a:t>= {p/p é uma pessoa da família Silva} = {Emerson, Isadora, Renata, </a:t>
            </a:r>
            <a:r>
              <a:rPr lang="pt-BR" sz="2400" dirty="0" err="1"/>
              <a:t>Antonio</a:t>
            </a:r>
            <a:r>
              <a:rPr lang="pt-BR" sz="2400" dirty="0"/>
              <a:t>, Cecília, Alfredo}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A </a:t>
            </a:r>
            <a:r>
              <a:rPr lang="pt-BR" sz="2400" dirty="0"/>
              <a:t>= {(v, w)/v é pai ou mãe de w} = {(Isadora, Emerson), (</a:t>
            </a:r>
            <a:r>
              <a:rPr lang="pt-BR" sz="2400" dirty="0" err="1"/>
              <a:t>Antonio</a:t>
            </a:r>
            <a:r>
              <a:rPr lang="pt-BR" sz="2400" dirty="0"/>
              <a:t>, Renata), (Alfredo, Emerson), (Cecília, </a:t>
            </a:r>
            <a:r>
              <a:rPr lang="pt-BR" sz="2400" dirty="0" err="1"/>
              <a:t>Antonio</a:t>
            </a:r>
            <a:r>
              <a:rPr lang="pt-BR" sz="2400" dirty="0"/>
              <a:t>), (Alfredo, </a:t>
            </a:r>
            <a:r>
              <a:rPr lang="pt-BR" sz="2400" dirty="0" err="1"/>
              <a:t>Antonio</a:t>
            </a:r>
            <a:r>
              <a:rPr lang="pt-BR" sz="2400" dirty="0"/>
              <a:t>)}. </a:t>
            </a: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Faça </a:t>
            </a:r>
            <a:r>
              <a:rPr lang="pt-BR" sz="2400" dirty="0"/>
              <a:t>a representação gráfica dos elementos do conjunto A. </a:t>
            </a:r>
          </a:p>
        </p:txBody>
      </p:sp>
    </p:spTree>
    <p:extLst>
      <p:ext uri="{BB962C8B-B14F-4D97-AF65-F5344CB8AC3E}">
        <p14:creationId xmlns:p14="http://schemas.microsoft.com/office/powerpoint/2010/main" val="12580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Capitulo 1 – Definição e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Resposta: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2" y="2776537"/>
            <a:ext cx="3311148" cy="23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5731</TotalTime>
  <Words>1322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Franklin Gothic Book</vt:lpstr>
      <vt:lpstr>Crop</vt:lpstr>
      <vt:lpstr>Teoria dos Grafos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Capitulo 1 – Definição e Aplicações</vt:lpstr>
      <vt:lpstr>2. Terminologia da Teoria dos Grafos </vt:lpstr>
      <vt:lpstr>2. Terminologia da Teoria dos Grafos </vt:lpstr>
      <vt:lpstr>2. Terminologia da Teoria dos Grafos </vt:lpstr>
      <vt:lpstr>2. Terminologia da Teoria dos Grafos </vt:lpstr>
      <vt:lpstr>2. Terminologia da Teoria dos Grafos </vt:lpstr>
      <vt:lpstr>2. Terminologia da Teoria dos Grafos </vt:lpstr>
      <vt:lpstr>2. Terminologia da Teoria dos Grafos </vt:lpstr>
      <vt:lpstr>2. Terminologia da Teoria dos Grafos </vt:lpstr>
      <vt:lpstr>Exercícios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</dc:title>
  <dc:creator>murilo</dc:creator>
  <cp:lastModifiedBy>murilo</cp:lastModifiedBy>
  <cp:revision>15</cp:revision>
  <dcterms:created xsi:type="dcterms:W3CDTF">2018-02-22T20:53:16Z</dcterms:created>
  <dcterms:modified xsi:type="dcterms:W3CDTF">2018-02-26T20:57:59Z</dcterms:modified>
</cp:coreProperties>
</file>