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0" r:id="rId7"/>
    <p:sldId id="258" r:id="rId8"/>
    <p:sldId id="259" r:id="rId9"/>
    <p:sldId id="275" r:id="rId10"/>
    <p:sldId id="276" r:id="rId11"/>
    <p:sldId id="269" r:id="rId12"/>
    <p:sldId id="280" r:id="rId13"/>
    <p:sldId id="271" r:id="rId14"/>
    <p:sldId id="265" r:id="rId15"/>
    <p:sldId id="278" r:id="rId16"/>
    <p:sldId id="272" r:id="rId17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97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184" y="8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28AB76-B240-4EB5-BBB8-1585E350B0EB}" type="datetime1">
              <a:rPr lang="en-GB" smtClean="0"/>
              <a:t>09/12/2022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54F394-CA94-44AB-AA5C-030F15B3DF9F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3C37BE-C303-496D-B5CD-85F2937540FC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i="1">
                <a:latin typeface="Arial" pitchFamily="34" charset="0"/>
                <a:cs typeface="Arial" pitchFamily="34" charset="0"/>
              </a:rPr>
              <a:t>NOTE:</a:t>
            </a:r>
          </a:p>
          <a:p>
            <a:pPr rtl="0"/>
            <a:r>
              <a:rPr lang="en-GB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214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36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520D413B-D766-4408-A8E4-D0943F95F6A1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4ABC67-7F5E-4178-9DFA-02F5BA36DBD3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AFE8D9-1727-42D1-B2C4-F4FCDE24444F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F0FE9A-6841-4A36-9540-864C6A1F3EBE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77120A-BC0F-4DD5-9E46-BB9C1EFA7416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899421-673F-4CCD-A44F-8F8B5E53A971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DFEFAA-F37E-4197-82A3-46DA1629A2E1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E844-891C-40D1-97EA-9B7B72C7EA69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E1ADA3-2D10-4D19-9D01-17EEDB2CF09C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1607E5-5283-43B8-A7FC-26C1F3C9FF56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81A209-F933-43E2-BD0A-1CB83143268B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  <a:p>
            <a:pPr lvl="5" rtl="0"/>
            <a:r>
              <a:rPr lang="en-GB" noProof="0"/>
              <a:t>Sixth level</a:t>
            </a:r>
          </a:p>
          <a:p>
            <a:pPr lvl="6" rtl="0"/>
            <a:r>
              <a:rPr lang="en-GB" noProof="0"/>
              <a:t>Seventh level</a:t>
            </a:r>
          </a:p>
          <a:p>
            <a:pPr lvl="7" rtl="0"/>
            <a:r>
              <a:rPr lang="en-GB" noProof="0"/>
              <a:t>Eighth level</a:t>
            </a:r>
          </a:p>
          <a:p>
            <a:pPr lvl="8" rtl="0"/>
            <a:r>
              <a:rPr lang="en-GB" noProof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6BC1B948-4E86-4900-BCE2-2386EC9BC47E}" type="datetime1">
              <a:rPr lang="en-GB" noProof="0" smtClean="0"/>
              <a:t>09/12/2022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en-GB" noProof="0" smtClean="0"/>
              <a:pPr/>
              <a:t>‹#›</a:t>
            </a:fld>
            <a:endParaRPr lang="en-GB" noProof="0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actice.geeksforgeeks.org/courses/machine-learning?utm_source=article&amp;utm_medium=article&amp;utm_campaign=machine-lear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8148430" cy="2219691"/>
          </a:xfrm>
        </p:spPr>
        <p:txBody>
          <a:bodyPr rtlCol="0" anchor="ctr">
            <a:normAutofit/>
          </a:bodyPr>
          <a:lstStyle/>
          <a:p>
            <a:pPr rtl="0"/>
            <a:r>
              <a:rPr lang="en-GB" sz="3200" dirty="0"/>
              <a:t>Machine Learning exercise</a:t>
            </a:r>
            <a:r>
              <a:rPr lang="en-GB" sz="4000" dirty="0"/>
              <a:t> 2</a:t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endParaRPr lang="en-GB" sz="1800" dirty="0">
              <a:solidFill>
                <a:srgbClr val="7F7F7F"/>
              </a:solidFill>
              <a:effectLst/>
              <a:latin typeface="Calibri" panose="020F0502020204030204" pitchFamily="34" charset="0"/>
            </a:endParaRPr>
          </a:p>
          <a:p>
            <a:r>
              <a:rPr lang="en-GB" sz="18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Dante </a:t>
            </a:r>
            <a:r>
              <a:rPr lang="en-GB" sz="1800" dirty="0" err="1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Godolja</a:t>
            </a:r>
            <a:r>
              <a:rPr lang="en-GB" sz="18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(11929150), </a:t>
            </a:r>
          </a:p>
          <a:p>
            <a:r>
              <a:rPr lang="en-GB" sz="18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Lukas </a:t>
            </a:r>
            <a:r>
              <a:rPr lang="en-GB" sz="1800" dirty="0" err="1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Burtscher</a:t>
            </a:r>
            <a:r>
              <a:rPr lang="en-GB" sz="18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(11925939) </a:t>
            </a:r>
            <a:endParaRPr lang="en-GB" dirty="0"/>
          </a:p>
          <a:p>
            <a:r>
              <a:rPr lang="en-GB" sz="1800" dirty="0" err="1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Ardit</a:t>
            </a:r>
            <a:r>
              <a:rPr lang="en-GB" sz="18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1800" dirty="0" err="1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Luzi</a:t>
            </a:r>
            <a:r>
              <a:rPr lang="en-GB" sz="18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(12226089), 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547C-87E4-A70A-5426-9A8C7ACB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94CA3-227E-675A-3949-DF9A62898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10212957" cy="4572000"/>
          </a:xfrm>
        </p:spPr>
        <p:txBody>
          <a:bodyPr/>
          <a:lstStyle/>
          <a:p>
            <a:r>
              <a:rPr lang="en-IT" dirty="0"/>
              <a:t>Regression type of Algorithm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is an analysis that assesses whether one or more 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predictor variables explain the dependent  variable. 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Multivariate normality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Linear relationship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effectLst/>
              <a:latin typeface="Helvetica Neue" panose="02000503000000020004" pitchFamily="2" charset="0"/>
            </a:endParaRPr>
          </a:p>
          <a:p>
            <a:pPr algn="r"/>
            <a:r>
              <a:rPr lang="en-GB" dirty="0">
                <a:effectLst/>
                <a:latin typeface="Helvetica Neue" panose="02000503000000020004" pitchFamily="2" charset="0"/>
              </a:rPr>
              <a:t>In [ ]:</a:t>
            </a:r>
          </a:p>
          <a:p>
            <a:endParaRPr lang="en-IT" dirty="0"/>
          </a:p>
          <a:p>
            <a:endParaRPr lang="en-IT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00F386D-775A-52A1-7759-120608331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417115" y="7129732"/>
            <a:ext cx="6430912" cy="4572001"/>
          </a:xfrm>
        </p:spPr>
      </p:sp>
    </p:spTree>
    <p:extLst>
      <p:ext uri="{BB962C8B-B14F-4D97-AF65-F5344CB8AC3E}">
        <p14:creationId xmlns:p14="http://schemas.microsoft.com/office/powerpoint/2010/main" val="32505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Dataset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5415643" cy="4572000"/>
          </a:xfrm>
        </p:spPr>
        <p:txBody>
          <a:bodyPr rtlCol="0"/>
          <a:lstStyle/>
          <a:p>
            <a:pPr rtl="0"/>
            <a:r>
              <a:rPr lang="en-GB" dirty="0"/>
              <a:t>Real Estate Dataset</a:t>
            </a:r>
          </a:p>
          <a:p>
            <a:pPr rtl="0"/>
            <a:r>
              <a:rPr lang="en-GB" dirty="0"/>
              <a:t>Dropped outliers</a:t>
            </a:r>
          </a:p>
          <a:p>
            <a:pPr rtl="0"/>
            <a:r>
              <a:rPr lang="en-GB" dirty="0"/>
              <a:t>Displayed correlating features</a:t>
            </a:r>
          </a:p>
          <a:p>
            <a:pPr rtl="0"/>
            <a:r>
              <a:rPr lang="en-GB" dirty="0"/>
              <a:t>Compressions before and after outlier removals per feature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2042474" y="7146985"/>
            <a:ext cx="2426179" cy="427008"/>
          </a:xfrm>
        </p:spPr>
        <p:txBody>
          <a:bodyPr rtlCol="0"/>
          <a:lstStyle/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714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CD4F-4E64-3758-BBE4-D912D0A7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Differences pre and after outlier removal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A9E80-C396-9D8C-7141-2B8BACCF3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A51D3D-2AC8-4E1D-05A6-3A3B2E5A9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607800" y="7526460"/>
            <a:ext cx="454025" cy="32836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347609-0586-0B45-CA7A-7EFBBAFE5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8" y="2791278"/>
            <a:ext cx="4889500" cy="3517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E2A51C-6C75-3CD3-C1FC-573493AD8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248" y="2791278"/>
            <a:ext cx="4864100" cy="3517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FD0429-8587-ECB3-E79B-91014A022438}"/>
              </a:ext>
            </a:extLst>
          </p:cNvPr>
          <p:cNvSpPr txBox="1"/>
          <p:nvPr/>
        </p:nvSpPr>
        <p:spPr>
          <a:xfrm>
            <a:off x="1883229" y="2057400"/>
            <a:ext cx="427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Target feature: house price of unit area</a:t>
            </a:r>
          </a:p>
        </p:txBody>
      </p:sp>
    </p:spTree>
    <p:extLst>
      <p:ext uri="{BB962C8B-B14F-4D97-AF65-F5344CB8AC3E}">
        <p14:creationId xmlns:p14="http://schemas.microsoft.com/office/powerpoint/2010/main" val="16978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418A-5F10-A3EF-3079-DE30D963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Efficency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D4EFA-F045-B609-F258-855DD5711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10227129" cy="4572000"/>
          </a:xfrm>
        </p:spPr>
        <p:txBody>
          <a:bodyPr>
            <a:normAutofit/>
          </a:bodyPr>
          <a:lstStyle/>
          <a:p>
            <a:r>
              <a:rPr lang="en-IT" dirty="0"/>
              <a:t>The efficency for each Algorithm based on two parameters R2 and Ridge Regression R2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F4EF466-B8C5-593F-8C6C-FCDF7AB51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161364"/>
              </p:ext>
            </p:extLst>
          </p:nvPr>
        </p:nvGraphicFramePr>
        <p:xfrm>
          <a:off x="1324428" y="2484845"/>
          <a:ext cx="9245601" cy="250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867">
                  <a:extLst>
                    <a:ext uri="{9D8B030D-6E8A-4147-A177-3AD203B41FA5}">
                      <a16:colId xmlns:a16="http://schemas.microsoft.com/office/drawing/2014/main" val="3896134394"/>
                    </a:ext>
                  </a:extLst>
                </a:gridCol>
                <a:gridCol w="3081867">
                  <a:extLst>
                    <a:ext uri="{9D8B030D-6E8A-4147-A177-3AD203B41FA5}">
                      <a16:colId xmlns:a16="http://schemas.microsoft.com/office/drawing/2014/main" val="2057835590"/>
                    </a:ext>
                  </a:extLst>
                </a:gridCol>
                <a:gridCol w="3081867">
                  <a:extLst>
                    <a:ext uri="{9D8B030D-6E8A-4147-A177-3AD203B41FA5}">
                      <a16:colId xmlns:a16="http://schemas.microsoft.com/office/drawing/2014/main" val="448825850"/>
                    </a:ext>
                  </a:extLst>
                </a:gridCol>
              </a:tblGrid>
              <a:tr h="825956">
                <a:tc>
                  <a:txBody>
                    <a:bodyPr/>
                    <a:lstStyle/>
                    <a:p>
                      <a:r>
                        <a:rPr lang="en-IT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Helvetica Neue" panose="02000503000000020004" pitchFamily="2" charset="0"/>
                        </a:rPr>
                        <a:t>Ridge Regression R2</a:t>
                      </a:r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778059"/>
                  </a:ext>
                </a:extLst>
              </a:tr>
              <a:tr h="837428">
                <a:tc>
                  <a:txBody>
                    <a:bodyPr/>
                    <a:lstStyle/>
                    <a:p>
                      <a:r>
                        <a:rPr lang="en-IT" sz="1600" dirty="0"/>
                        <a:t>Manual 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Helvetica Neue" panose="02000503000000020004" pitchFamily="2" charset="0"/>
                        </a:rPr>
                        <a:t>0.6974280661583803</a:t>
                      </a:r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Helvetica Neue" panose="02000503000000020004" pitchFamily="2" charset="0"/>
                        </a:rPr>
                        <a:t>0.6974584605943199</a:t>
                      </a:r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220410"/>
                  </a:ext>
                </a:extLst>
              </a:tr>
              <a:tr h="837428">
                <a:tc>
                  <a:txBody>
                    <a:bodyPr/>
                    <a:lstStyle/>
                    <a:p>
                      <a:r>
                        <a:rPr lang="en-IT" dirty="0"/>
                        <a:t>Sk 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Helvetica Neue" panose="02000503000000020004" pitchFamily="2" charset="0"/>
                        </a:rPr>
                        <a:t>0.6974584605943212</a:t>
                      </a:r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Helvetica Neue" panose="02000503000000020004" pitchFamily="2" charset="0"/>
                        </a:rPr>
                        <a:t>0.6977631832334911</a:t>
                      </a:r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95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01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/>
              <a:t>Classification Algorithm: Naïve Bayes</a:t>
            </a: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8827"/>
            <a:ext cx="9982200" cy="4572000"/>
          </a:xfrm>
        </p:spPr>
        <p:txBody>
          <a:bodyPr rtlCol="0"/>
          <a:lstStyle/>
          <a:p>
            <a:r>
              <a:rPr lang="en-GB" dirty="0" err="1"/>
              <a:t>Datase</a:t>
            </a:r>
            <a:endParaRPr lang="en-GB" dirty="0"/>
          </a:p>
          <a:p>
            <a:pPr rtl="0"/>
            <a:r>
              <a:rPr lang="en-GB" dirty="0"/>
              <a:t>Naïve Bayes Algorithm</a:t>
            </a:r>
          </a:p>
          <a:p>
            <a:pPr rtl="0"/>
            <a:r>
              <a:rPr lang="en-GB" dirty="0"/>
              <a:t>Gaussian Naïve Bayes </a:t>
            </a:r>
          </a:p>
          <a:p>
            <a:pPr rtl="0"/>
            <a:r>
              <a:rPr lang="en-GB" dirty="0" err="1"/>
              <a:t>Efficency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1CBD-62F3-1A35-DB30-71D51DDB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Dataset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2F25C-D127-DDBC-F8B8-4583DABF6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T" dirty="0"/>
              <a:t>WineQuality Dataset</a:t>
            </a:r>
          </a:p>
          <a:p>
            <a:r>
              <a:rPr lang="en-IT" dirty="0"/>
              <a:t>Nominal and Categorical Data</a:t>
            </a:r>
          </a:p>
          <a:p>
            <a:r>
              <a:rPr lang="en-IT" dirty="0"/>
              <a:t>Indipendendent and </a:t>
            </a:r>
          </a:p>
          <a:p>
            <a:r>
              <a:rPr lang="en-IT" dirty="0"/>
              <a:t>Dependendt features</a:t>
            </a:r>
          </a:p>
          <a:p>
            <a:r>
              <a:rPr lang="en-IT" dirty="0"/>
              <a:t>Removed outliers</a:t>
            </a:r>
          </a:p>
          <a:p>
            <a:r>
              <a:rPr lang="en-IT" dirty="0"/>
              <a:t>Dropped high correlating features</a:t>
            </a:r>
          </a:p>
          <a:p>
            <a:endParaRPr lang="en-IT" dirty="0"/>
          </a:p>
          <a:p>
            <a:endParaRPr lang="en-IT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0FA9F9-22E7-9B72-127F-806089A6D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450957" y="7233248"/>
            <a:ext cx="6430912" cy="4572001"/>
          </a:xfrm>
        </p:spPr>
      </p:sp>
    </p:spTree>
    <p:extLst>
      <p:ext uri="{BB962C8B-B14F-4D97-AF65-F5344CB8AC3E}">
        <p14:creationId xmlns:p14="http://schemas.microsoft.com/office/powerpoint/2010/main" val="234091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Naïve Bayes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E534B8-0DF5-E30D-5AF3-09B4E5B8F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8000" dirty="0">
                <a:latin typeface="Helvetica Neue" panose="02000503000000020004" pitchFamily="2" charset="0"/>
              </a:rPr>
              <a:t>The </a:t>
            </a:r>
            <a:r>
              <a:rPr lang="en-GB" sz="8000" dirty="0">
                <a:effectLst/>
                <a:latin typeface="Helvetica Neue" panose="02000503000000020004" pitchFamily="2" charset="0"/>
              </a:rPr>
              <a:t>Naive Bayes assumption is that each feature makes an: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8000" dirty="0">
                <a:effectLst/>
                <a:latin typeface="Helvetica Neue" panose="02000503000000020004" pitchFamily="2" charset="0"/>
              </a:rPr>
              <a:t>independent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8000" dirty="0">
                <a:effectLst/>
                <a:latin typeface="Helvetica Neue" panose="02000503000000020004" pitchFamily="2" charset="0"/>
              </a:rPr>
              <a:t>equal</a:t>
            </a:r>
          </a:p>
          <a:p>
            <a:r>
              <a:rPr lang="en-GB" sz="8000" dirty="0">
                <a:effectLst/>
                <a:latin typeface="Helvetica Neue" panose="02000503000000020004" pitchFamily="2" charset="0"/>
              </a:rPr>
              <a:t>contribution to the outcome.</a:t>
            </a:r>
            <a:br>
              <a:rPr lang="en-GB" sz="8000" dirty="0">
                <a:effectLst/>
                <a:latin typeface="Helvetica Neue" panose="02000503000000020004" pitchFamily="2" charset="0"/>
              </a:rPr>
            </a:br>
            <a:endParaRPr lang="en-GB" sz="8000" dirty="0">
              <a:effectLst/>
              <a:latin typeface="Helvetica Neue" panose="02000503000000020004" pitchFamily="2" charset="0"/>
            </a:endParaRPr>
          </a:p>
          <a:p>
            <a:r>
              <a:rPr lang="en-GB" sz="7200" dirty="0">
                <a:effectLst/>
                <a:latin typeface="Helvetica Neue" panose="02000503000000020004" pitchFamily="2" charset="0"/>
              </a:rPr>
              <a:t>Bayes’ Theorem finds the probability of an event occurring given the probability of another event that has already occurred.</a:t>
            </a:r>
          </a:p>
          <a:p>
            <a:endParaRPr lang="en-GB" sz="7200" dirty="0">
              <a:latin typeface="Helvetica Neue" panose="02000503000000020004" pitchFamily="2" charset="0"/>
            </a:endParaRPr>
          </a:p>
          <a:p>
            <a:endParaRPr lang="en-GB" sz="7200" dirty="0">
              <a:effectLst/>
              <a:latin typeface="Helvetica Neue" panose="02000503000000020004" pitchFamily="2" charset="0"/>
            </a:endParaRPr>
          </a:p>
          <a:p>
            <a:endParaRPr lang="en-GB" sz="8000" dirty="0"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GB" sz="8000" dirty="0">
              <a:effectLst/>
              <a:latin typeface="Helvetica Neue" panose="02000503000000020004" pitchFamily="2" charset="0"/>
            </a:endParaRPr>
          </a:p>
          <a:p>
            <a:pPr algn="l" fontAlgn="base"/>
            <a:r>
              <a:rPr lang="en-GB" sz="8000" b="0" i="0" dirty="0">
                <a:solidFill>
                  <a:srgbClr val="FFFFFF"/>
                </a:solidFill>
                <a:effectLst/>
                <a:latin typeface="urw-din"/>
              </a:rPr>
              <a:t>The fundamental Naive </a:t>
            </a:r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Bayes assumption is that each feature makes an: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independent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equal</a:t>
            </a:r>
          </a:p>
          <a:p>
            <a:pPr algn="l" fontAlgn="base"/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contribution to the outcome.</a:t>
            </a:r>
          </a:p>
          <a:p>
            <a:pPr algn="l" fontAlgn="base"/>
            <a:br>
              <a:rPr lang="en-GB" b="0" i="0" u="sng" dirty="0">
                <a:solidFill>
                  <a:srgbClr val="FFFFFF"/>
                </a:solidFill>
                <a:effectLst/>
                <a:latin typeface="urw-din"/>
                <a:hlinkClick r:id="rId3"/>
              </a:rPr>
            </a:br>
            <a:endParaRPr lang="en-GB" b="0" i="0" dirty="0">
              <a:solidFill>
                <a:srgbClr val="FFFFFF"/>
              </a:solidFill>
              <a:effectLst/>
              <a:latin typeface="urw-din"/>
            </a:endParaRPr>
          </a:p>
          <a:p>
            <a:pPr marL="0" indent="0" algn="l" fontAlgn="base">
              <a:buNone/>
            </a:pPr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he fundamental Naive Bayes assumption is that each feature makes an: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independent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equal</a:t>
            </a:r>
          </a:p>
          <a:p>
            <a:pPr algn="l" fontAlgn="base"/>
            <a:r>
              <a:rPr lang="en-GB" b="0" i="0" dirty="0">
                <a:solidFill>
                  <a:srgbClr val="FFFFFF"/>
                </a:solidFill>
                <a:effectLst/>
                <a:latin typeface="urw-din"/>
              </a:rPr>
              <a:t>contribution to the outcome.</a:t>
            </a:r>
          </a:p>
          <a:p>
            <a:pPr algn="l" fontAlgn="base"/>
            <a:br>
              <a:rPr lang="en-GB" b="0" i="0" u="sng" dirty="0">
                <a:solidFill>
                  <a:srgbClr val="FFFFFF"/>
                </a:solidFill>
                <a:effectLst/>
                <a:latin typeface="urw-din"/>
                <a:hlinkClick r:id="rId3"/>
              </a:rPr>
            </a:br>
            <a:endParaRPr lang="en-GB" b="0" i="0" dirty="0">
              <a:solidFill>
                <a:srgbClr val="FFFFFF"/>
              </a:solidFill>
              <a:effectLst/>
              <a:latin typeface="urw-din"/>
            </a:endParaRPr>
          </a:p>
          <a:p>
            <a:pPr algn="l"/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Gaussian Naïve Bayes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GB" dirty="0"/>
              <a:t>Subtype of Naïve Bayes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"/>
              </a:rPr>
              <a:t>A</a:t>
            </a:r>
            <a:r>
              <a:rPr lang="en-GB" dirty="0">
                <a:effectLst/>
                <a:latin typeface=""/>
              </a:rPr>
              <a:t>ssumes that each class follow a Gaussian distribution.</a:t>
            </a:r>
          </a:p>
          <a:p>
            <a:pPr rtl="0"/>
            <a:r>
              <a:rPr lang="en-GB" dirty="0">
                <a:latin typeface=""/>
              </a:rPr>
              <a:t>Performs better on continuous data</a:t>
            </a:r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C6EB-466F-4A0B-6AF1-2E372705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T" dirty="0"/>
              <a:t>Heatmaps before and after dropping features</a:t>
            </a:r>
            <a:r>
              <a:rPr lang="en-GB" dirty="0">
                <a:effectLst/>
                <a:latin typeface="Helvetica Neue" panose="02000503000000020004" pitchFamily="2" charset="0"/>
              </a:rPr>
              <a:t> </a:t>
            </a:r>
            <a:br>
              <a:rPr lang="en-GB" dirty="0">
                <a:effectLst/>
                <a:latin typeface="Helvetica Neue" panose="02000503000000020004" pitchFamily="2" charset="0"/>
              </a:rPr>
            </a:br>
            <a:r>
              <a:rPr lang="en-GB" dirty="0">
                <a:effectLst/>
                <a:latin typeface="Helvetica Neue" panose="02000503000000020004" pitchFamily="2" charset="0"/>
              </a:rPr>
              <a:t>(fixed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acidity,free</a:t>
            </a:r>
            <a:r>
              <a:rPr lang="en-GB" dirty="0"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sulfur</a:t>
            </a:r>
            <a:r>
              <a:rPr lang="en-GB" dirty="0">
                <a:effectLst/>
                <a:latin typeface="Helvetica Neue" panose="02000503000000020004" pitchFamily="2" charset="0"/>
              </a:rPr>
              <a:t> dioxide) </a:t>
            </a:r>
            <a:br>
              <a:rPr lang="en-GB" dirty="0">
                <a:effectLst/>
                <a:latin typeface="Helvetica Neue" panose="02000503000000020004" pitchFamily="2" charset="0"/>
              </a:rPr>
            </a:br>
            <a:endParaRPr lang="en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EAD5C3-2652-72CE-0D62-ADE402657C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1" y="1923825"/>
            <a:ext cx="5121413" cy="303711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5D6E85-AA4B-1E78-41DF-23B88F0AC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470" y="1923826"/>
            <a:ext cx="5215016" cy="30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9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D9D1-F07D-F39E-829A-40E17052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Data Transformation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C1AF3E-D479-34E6-CA07-DA7BC469864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178856"/>
            <a:ext cx="8714014" cy="425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193DD0-9BF2-C6FD-F674-AEC6A3670C66}"/>
              </a:ext>
            </a:extLst>
          </p:cNvPr>
          <p:cNvSpPr txBox="1"/>
          <p:nvPr/>
        </p:nvSpPr>
        <p:spPr>
          <a:xfrm>
            <a:off x="1328057" y="1491343"/>
            <a:ext cx="1058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Based on what we can identufy here is that the citric acid does not have a Gaussian distribution so</a:t>
            </a:r>
          </a:p>
          <a:p>
            <a:r>
              <a:rPr lang="en-GB" dirty="0"/>
              <a:t>W</a:t>
            </a:r>
            <a:r>
              <a:rPr lang="en-IT" dirty="0"/>
              <a:t>e have dropped it.</a:t>
            </a:r>
          </a:p>
        </p:txBody>
      </p:sp>
    </p:spTree>
    <p:extLst>
      <p:ext uri="{BB962C8B-B14F-4D97-AF65-F5344CB8AC3E}">
        <p14:creationId xmlns:p14="http://schemas.microsoft.com/office/powerpoint/2010/main" val="186967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CBE1-2E17-9B13-E7E6-0C8B7E11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Efficency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4433B-2228-F602-E9B8-B0D64F845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8039100" cy="4572000"/>
          </a:xfrm>
        </p:spPr>
        <p:txBody>
          <a:bodyPr/>
          <a:lstStyle/>
          <a:p>
            <a:r>
              <a:rPr lang="en-GB" dirty="0">
                <a:effectLst/>
                <a:latin typeface="Helvetica Neue" panose="02000503000000020004" pitchFamily="2" charset="0"/>
              </a:rPr>
              <a:t>The F1 scores and Accuracy for each Algorithm</a:t>
            </a:r>
          </a:p>
          <a:p>
            <a:endParaRPr lang="en-IT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A3169C9-33CC-ACAB-57BC-019BABF72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232141" y="4731026"/>
            <a:ext cx="6430912" cy="4572001"/>
          </a:xfrm>
        </p:spPr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442367A0-39C6-61C4-1F0C-24C0A2E61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856474"/>
              </p:ext>
            </p:extLst>
          </p:nvPr>
        </p:nvGraphicFramePr>
        <p:xfrm>
          <a:off x="1104900" y="2316480"/>
          <a:ext cx="8127999" cy="2168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083118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116430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81484889"/>
                    </a:ext>
                  </a:extLst>
                </a:gridCol>
              </a:tblGrid>
              <a:tr h="722811">
                <a:tc>
                  <a:txBody>
                    <a:bodyPr/>
                    <a:lstStyle/>
                    <a:p>
                      <a:r>
                        <a:rPr lang="en-IT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70960"/>
                  </a:ext>
                </a:extLst>
              </a:tr>
              <a:tr h="722811">
                <a:tc>
                  <a:txBody>
                    <a:bodyPr/>
                    <a:lstStyle/>
                    <a:p>
                      <a:r>
                        <a:rPr lang="en-IT" dirty="0"/>
                        <a:t>Na</a:t>
                      </a:r>
                      <a:r>
                        <a:rPr lang="en-GB" dirty="0" err="1"/>
                        <a:t>ï</a:t>
                      </a:r>
                      <a:r>
                        <a:rPr lang="en-IT" dirty="0"/>
                        <a:t>ve Bayes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0.7068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0.7008196721311475</a:t>
                      </a:r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917557"/>
                  </a:ext>
                </a:extLst>
              </a:tr>
              <a:tr h="722811">
                <a:tc>
                  <a:txBody>
                    <a:bodyPr/>
                    <a:lstStyle/>
                    <a:p>
                      <a:r>
                        <a:rPr lang="en-IT" dirty="0"/>
                        <a:t>Sk Learn Na</a:t>
                      </a:r>
                      <a:r>
                        <a:rPr lang="en-GB" dirty="0" err="1"/>
                        <a:t>ï</a:t>
                      </a:r>
                      <a:r>
                        <a:rPr lang="en-IT" dirty="0"/>
                        <a:t>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0.7068</a:t>
                      </a:r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0.7008196721311475</a:t>
                      </a:r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373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77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6F24-1D1E-8A5C-D586-8CA2C1FB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Confussion Matrix for the two classifiers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D29A3-A148-5B1A-8EAF-538ECB9F3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38014" y="8273143"/>
            <a:ext cx="12001500" cy="4572000"/>
          </a:xfrm>
        </p:spPr>
        <p:txBody>
          <a:bodyPr/>
          <a:lstStyle/>
          <a:p>
            <a:endParaRPr lang="en-IT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5EFB875-8511-58FE-8F39-82B533911A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" r="449"/>
          <a:stretch>
            <a:fillRect/>
          </a:stretch>
        </p:blipFill>
        <p:spPr>
          <a:xfrm>
            <a:off x="11991975" y="7913688"/>
            <a:ext cx="6430963" cy="45720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65A174-6839-4D17-8566-0EA5040A9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9" y="2180771"/>
            <a:ext cx="4892719" cy="3447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DEC80F-E750-C0C2-1FBD-A83FDFCE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41" y="2180771"/>
            <a:ext cx="5016325" cy="3534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675C77-10A8-120F-CB1F-0537BE4D00F0}"/>
              </a:ext>
            </a:extLst>
          </p:cNvPr>
          <p:cNvSpPr txBox="1"/>
          <p:nvPr/>
        </p:nvSpPr>
        <p:spPr>
          <a:xfrm>
            <a:off x="2594516" y="1447811"/>
            <a:ext cx="7175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As we can see from this confussion matrix between two classifiers </a:t>
            </a:r>
          </a:p>
          <a:p>
            <a:r>
              <a:rPr lang="en-IT" dirty="0"/>
              <a:t>they perform exactly the same.</a:t>
            </a:r>
          </a:p>
        </p:txBody>
      </p:sp>
    </p:spTree>
    <p:extLst>
      <p:ext uri="{BB962C8B-B14F-4D97-AF65-F5344CB8AC3E}">
        <p14:creationId xmlns:p14="http://schemas.microsoft.com/office/powerpoint/2010/main" val="210337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52_TF03431380_Win32" id="{9F77B225-3BCD-41DF-83BA-1A1FCAD4280D}" vid="{1324906F-0A7A-4BF6-870A-D77CB82CE6A6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375</Words>
  <Application>Microsoft Macintosh PowerPoint</Application>
  <PresentationFormat>Widescreen</PresentationFormat>
  <Paragraphs>92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Euphemia</vt:lpstr>
      <vt:lpstr>Helvetica Neue</vt:lpstr>
      <vt:lpstr>Menlo</vt:lpstr>
      <vt:lpstr>Plantagenet Cherokee</vt:lpstr>
      <vt:lpstr>urw-din</vt:lpstr>
      <vt:lpstr>Wingdings</vt:lpstr>
      <vt:lpstr>Academic Literature 16x9</vt:lpstr>
      <vt:lpstr>Machine Learning exercise 2 </vt:lpstr>
      <vt:lpstr>Classification Algorithm: Naïve Bayes </vt:lpstr>
      <vt:lpstr>Dataset </vt:lpstr>
      <vt:lpstr>Naïve Bayes Algorithm</vt:lpstr>
      <vt:lpstr>Gaussian Naïve Bayes Algorithm</vt:lpstr>
      <vt:lpstr>Heatmaps before and after dropping features  (fixed acidity,free sulfur dioxide)  </vt:lpstr>
      <vt:lpstr>Data Transformation</vt:lpstr>
      <vt:lpstr>Efficency</vt:lpstr>
      <vt:lpstr>Confussion Matrix for the two classifiers</vt:lpstr>
      <vt:lpstr>Linear Regression</vt:lpstr>
      <vt:lpstr>Dataset</vt:lpstr>
      <vt:lpstr>Differences pre and after outlier removal</vt:lpstr>
      <vt:lpstr>Efficency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exercise 2 </dc:title>
  <dc:creator>Luzi Ardit</dc:creator>
  <cp:lastModifiedBy>Luzi Ardit</cp:lastModifiedBy>
  <cp:revision>2</cp:revision>
  <dcterms:created xsi:type="dcterms:W3CDTF">2022-12-09T11:56:55Z</dcterms:created>
  <dcterms:modified xsi:type="dcterms:W3CDTF">2022-12-09T19:37:48Z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