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0" r:id="rId7"/>
    <p:sldId id="258" r:id="rId8"/>
    <p:sldId id="259" r:id="rId9"/>
    <p:sldId id="275" r:id="rId10"/>
    <p:sldId id="276" r:id="rId11"/>
    <p:sldId id="287" r:id="rId12"/>
    <p:sldId id="269" r:id="rId13"/>
    <p:sldId id="271" r:id="rId14"/>
    <p:sldId id="265" r:id="rId15"/>
    <p:sldId id="280" r:id="rId16"/>
    <p:sldId id="278" r:id="rId17"/>
    <p:sldId id="288" r:id="rId18"/>
    <p:sldId id="272" r:id="rId19"/>
    <p:sldId id="286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76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courses/machine-learning?utm_source=article&amp;utm_medium=article&amp;utm_campaign=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814843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Machine Learning exercise</a:t>
            </a:r>
            <a:r>
              <a:rPr lang="en-GB" sz="4000" dirty="0"/>
              <a:t> 2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GB" sz="1800" dirty="0">
              <a:solidFill>
                <a:srgbClr val="7F7F7F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Dante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Godolja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(11929150), </a:t>
            </a: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Lukas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Burtscher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(11925939) </a:t>
            </a:r>
            <a:endParaRPr lang="en-GB" dirty="0"/>
          </a:p>
          <a:p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Ardit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Luzi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(12226089),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47C-87E4-A70A-5426-9A8C7AC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CA3-227E-675A-3949-DF9A6289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12957" cy="4572000"/>
          </a:xfrm>
        </p:spPr>
        <p:txBody>
          <a:bodyPr/>
          <a:lstStyle/>
          <a:p>
            <a:r>
              <a:rPr lang="en-IT" dirty="0"/>
              <a:t>Regression type of Algorithm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is an analysis that assesses whether one or more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predictor variables explain the dependent  variable.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Multivariate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Linear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en-GB" dirty="0">
                <a:effectLst/>
                <a:latin typeface="Helvetica Neue" panose="02000503000000020004" pitchFamily="2" charset="0"/>
              </a:rPr>
              <a:t>In [ ]: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F386D-775A-52A1-7759-1206083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7115" y="7129732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32505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5415643" cy="4572000"/>
          </a:xfrm>
        </p:spPr>
        <p:txBody>
          <a:bodyPr rtlCol="0"/>
          <a:lstStyle/>
          <a:p>
            <a:pPr rtl="0"/>
            <a:r>
              <a:rPr lang="en-GB" dirty="0"/>
              <a:t>Real Estate Dataset</a:t>
            </a:r>
          </a:p>
          <a:p>
            <a:pPr rtl="0"/>
            <a:r>
              <a:rPr lang="en-GB" dirty="0"/>
              <a:t>Dropped outliers</a:t>
            </a:r>
          </a:p>
          <a:p>
            <a:pPr rtl="0"/>
            <a:r>
              <a:rPr lang="en-GB" dirty="0"/>
              <a:t>Displayed correlating features</a:t>
            </a:r>
          </a:p>
          <a:p>
            <a:pPr rtl="0"/>
            <a:r>
              <a:rPr lang="en-GB" dirty="0"/>
              <a:t>Compressions before and after outlier removals per feature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042474" y="7146985"/>
            <a:ext cx="2426179" cy="427008"/>
          </a:xfrm>
        </p:spPr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6F24-1D1E-8A5C-D586-8CA2C1F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Confussion Matrix for the two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29A3-A148-5B1A-8EAF-538ECB9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8014" y="8273143"/>
            <a:ext cx="12001500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EFB875-8511-58FE-8F39-82B53391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449"/>
          <a:stretch>
            <a:fillRect/>
          </a:stretch>
        </p:blipFill>
        <p:spPr>
          <a:xfrm>
            <a:off x="11991975" y="7913688"/>
            <a:ext cx="6430963" cy="457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A174-6839-4D17-8566-0EA5040A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180771"/>
            <a:ext cx="4892719" cy="344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EC80F-E750-C0C2-1FBD-A83FDFCE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180771"/>
            <a:ext cx="5016325" cy="3534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75C77-10A8-120F-CB1F-0537BE4D00F0}"/>
              </a:ext>
            </a:extLst>
          </p:cNvPr>
          <p:cNvSpPr txBox="1"/>
          <p:nvPr/>
        </p:nvSpPr>
        <p:spPr>
          <a:xfrm>
            <a:off x="2594516" y="1447811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As we can see from this confussion matrix between two classifiers </a:t>
            </a:r>
          </a:p>
          <a:p>
            <a:r>
              <a:rPr lang="en-IT" dirty="0"/>
              <a:t>they perform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1033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4F-4E64-3758-BBE4-D912D0A7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Differences pre and after outlier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E80-C396-9D8C-7141-2B8BACCF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A51D3D-2AC8-4E1D-05A6-3A3B2E5A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7526460"/>
            <a:ext cx="454025" cy="3283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7609-0586-0B45-CA7A-7EFBBAFE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8" y="2791278"/>
            <a:ext cx="4889500" cy="351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2A51C-6C75-3CD3-C1FC-573493AD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2791278"/>
            <a:ext cx="4864100" cy="35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D0429-8587-ECB3-E79B-91014A022438}"/>
              </a:ext>
            </a:extLst>
          </p:cNvPr>
          <p:cNvSpPr txBox="1"/>
          <p:nvPr/>
        </p:nvSpPr>
        <p:spPr>
          <a:xfrm>
            <a:off x="1883229" y="2057400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Target feature: house price of unit area</a:t>
            </a:r>
          </a:p>
        </p:txBody>
      </p:sp>
    </p:spTree>
    <p:extLst>
      <p:ext uri="{BB962C8B-B14F-4D97-AF65-F5344CB8AC3E}">
        <p14:creationId xmlns:p14="http://schemas.microsoft.com/office/powerpoint/2010/main" val="16978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9D55-270E-AFAA-9584-1BC6482B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dirty="0"/>
              <a:t>Feature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ABC1-225C-C643-33FF-42349C86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7452" y="10255691"/>
            <a:ext cx="4384548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DA550-B2EF-0EE4-2B28-90764168E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6" y="2454150"/>
            <a:ext cx="4908793" cy="35097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A8E39-7916-43B3-DE96-61B1CDD6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5" y="2454150"/>
            <a:ext cx="6121088" cy="3903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4CE26-8EA1-0470-084B-A84B16509389}"/>
              </a:ext>
            </a:extLst>
          </p:cNvPr>
          <p:cNvSpPr txBox="1"/>
          <p:nvPr/>
        </p:nvSpPr>
        <p:spPr>
          <a:xfrm>
            <a:off x="1003610" y="1594624"/>
            <a:ext cx="870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•House price unit area and house age relationship</a:t>
            </a:r>
          </a:p>
          <a:p>
            <a:r>
              <a:rPr lang="en-IT" dirty="0"/>
              <a:t>•Dynamic map to express the House price and location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349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18A-5F10-A3EF-3079-DE30D96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4EFA-F045-B609-F258-855DD571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27129" cy="4572000"/>
          </a:xfrm>
        </p:spPr>
        <p:txBody>
          <a:bodyPr>
            <a:normAutofit/>
          </a:bodyPr>
          <a:lstStyle/>
          <a:p>
            <a:r>
              <a:rPr lang="en-IT" dirty="0"/>
              <a:t>The efficency for each Algorithm based on two parameters R2 and Ridge Regression R2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F4EF466-B8C5-593F-8C6C-FCDF7AB5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4174"/>
              </p:ext>
            </p:extLst>
          </p:nvPr>
        </p:nvGraphicFramePr>
        <p:xfrm>
          <a:off x="337457" y="2351315"/>
          <a:ext cx="11157855" cy="231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571">
                  <a:extLst>
                    <a:ext uri="{9D8B030D-6E8A-4147-A177-3AD203B41FA5}">
                      <a16:colId xmlns:a16="http://schemas.microsoft.com/office/drawing/2014/main" val="3896134394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05783559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44882585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191290669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386258107"/>
                    </a:ext>
                  </a:extLst>
                </a:gridCol>
              </a:tblGrid>
              <a:tr h="839744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Ridge Regression R2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8059"/>
                  </a:ext>
                </a:extLst>
              </a:tr>
              <a:tr h="622523">
                <a:tc>
                  <a:txBody>
                    <a:bodyPr/>
                    <a:lstStyle/>
                    <a:p>
                      <a:r>
                        <a:rPr lang="en-IT" sz="1600" dirty="0"/>
                        <a:t>Manual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0.69742806615838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0.69745846059431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  <a:br>
                        <a:rPr lang="en-GB" dirty="0"/>
                      </a:b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20410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r>
                        <a:rPr lang="en-IT" dirty="0"/>
                        <a:t>Sk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0.69776318323349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34.7062692508048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34.7062692508048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23E-0017-4F33-8668-F157FA18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866B9-6BEB-43BD-A519-21D66400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77" y="1522405"/>
            <a:ext cx="4765270" cy="47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Classification Algorithm: Naïve Bayes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8827"/>
            <a:ext cx="9982200" cy="4572000"/>
          </a:xfrm>
        </p:spPr>
        <p:txBody>
          <a:bodyPr rtlCol="0"/>
          <a:lstStyle/>
          <a:p>
            <a:r>
              <a:rPr lang="en-GB" dirty="0"/>
              <a:t>Dataset</a:t>
            </a:r>
          </a:p>
          <a:p>
            <a:pPr rtl="0"/>
            <a:r>
              <a:rPr lang="en-GB" dirty="0"/>
              <a:t>Naïve Bayes Algorithm</a:t>
            </a:r>
          </a:p>
          <a:p>
            <a:pPr rtl="0"/>
            <a:r>
              <a:rPr lang="en-GB" dirty="0"/>
              <a:t>Gaussian Naïve Bayes </a:t>
            </a:r>
          </a:p>
          <a:p>
            <a:pPr rtl="0"/>
            <a:r>
              <a:rPr lang="en-GB" dirty="0" err="1"/>
              <a:t>Efficency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BD-62F3-1A35-DB30-71D51DD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F25C-D127-DDBC-F8B8-4583DABF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WineQuality Dataset</a:t>
            </a:r>
          </a:p>
          <a:p>
            <a:r>
              <a:rPr lang="en-IT" dirty="0"/>
              <a:t>Nominal and Categorical Data</a:t>
            </a:r>
          </a:p>
          <a:p>
            <a:r>
              <a:rPr lang="en-IT" dirty="0"/>
              <a:t>Indipendendent and </a:t>
            </a:r>
          </a:p>
          <a:p>
            <a:r>
              <a:rPr lang="en-IT" dirty="0"/>
              <a:t>Dependendt features</a:t>
            </a:r>
          </a:p>
          <a:p>
            <a:r>
              <a:rPr lang="en-IT" dirty="0"/>
              <a:t>Removed outliers</a:t>
            </a:r>
          </a:p>
          <a:p>
            <a:r>
              <a:rPr lang="en-IT" dirty="0"/>
              <a:t>Dropped high correlating features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9F9-22E7-9B72-127F-806089A6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50957" y="7233248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23409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Naïve Bayes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534B8-0DF5-E30D-5AF3-09B4E5B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Helvetica Neue" panose="02000503000000020004" pitchFamily="2" charset="0"/>
              </a:rPr>
              <a:t>The </a:t>
            </a:r>
            <a:r>
              <a:rPr lang="en-GB" sz="8000" dirty="0">
                <a:effectLst/>
                <a:latin typeface="Helvetica Neue" panose="02000503000000020004" pitchFamily="2" charset="0"/>
              </a:rPr>
              <a:t>Naive Bayes assumption is that each feature makes 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equal</a:t>
            </a:r>
          </a:p>
          <a:p>
            <a:r>
              <a:rPr lang="en-GB" sz="8000" dirty="0">
                <a:effectLst/>
                <a:latin typeface="Helvetica Neue" panose="02000503000000020004" pitchFamily="2" charset="0"/>
              </a:rPr>
              <a:t>contribution to the outcome.</a:t>
            </a:r>
            <a:br>
              <a:rPr lang="en-GB" sz="8000" dirty="0">
                <a:effectLst/>
                <a:latin typeface="Helvetica Neue" panose="02000503000000020004" pitchFamily="2" charset="0"/>
              </a:rPr>
            </a:br>
            <a:endParaRPr lang="en-GB" sz="8000" dirty="0">
              <a:effectLst/>
              <a:latin typeface="Helvetica Neue" panose="02000503000000020004" pitchFamily="2" charset="0"/>
            </a:endParaRPr>
          </a:p>
          <a:p>
            <a:r>
              <a:rPr lang="en-GB" sz="7200" dirty="0">
                <a:effectLst/>
                <a:latin typeface="Helvetica Neue" panose="02000503000000020004" pitchFamily="2" charset="0"/>
              </a:rPr>
              <a:t>Bayes’ Theorem finds the probability of an event occurring given the probability of another event that has already occurred.</a:t>
            </a:r>
          </a:p>
          <a:p>
            <a:endParaRPr lang="en-GB" sz="7200" dirty="0">
              <a:latin typeface="Helvetica Neue" panose="02000503000000020004" pitchFamily="2" charset="0"/>
            </a:endParaRPr>
          </a:p>
          <a:p>
            <a:endParaRPr lang="en-GB" sz="7200" dirty="0">
              <a:effectLst/>
              <a:latin typeface="Helvetica Neue" panose="02000503000000020004" pitchFamily="2" charset="0"/>
            </a:endParaRPr>
          </a:p>
          <a:p>
            <a:endParaRPr lang="en-GB" sz="80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GB" sz="800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GB" sz="8000" b="0" i="0" dirty="0">
                <a:solidFill>
                  <a:srgbClr val="FFFFFF"/>
                </a:solidFill>
                <a:effectLst/>
                <a:latin typeface="urw-din"/>
              </a:rPr>
              <a:t>The fundamental Naive 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he fundamental Naive 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algn="l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Gaussian Naïve Bayes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Subtype of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"/>
              </a:rPr>
              <a:t>A</a:t>
            </a:r>
            <a:r>
              <a:rPr lang="en-GB" dirty="0">
                <a:effectLst/>
                <a:latin typeface=""/>
              </a:rPr>
              <a:t>ssumes that each class follow a Gaussian distribution.</a:t>
            </a:r>
          </a:p>
          <a:p>
            <a:pPr rtl="0"/>
            <a:r>
              <a:rPr lang="en-GB" dirty="0">
                <a:latin typeface=""/>
              </a:rPr>
              <a:t>Performs better on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C6EB-466F-4A0B-6AF1-2E37270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Heatmaps before and after dropping features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(fixed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acidity,free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sulfur</a:t>
            </a:r>
            <a:r>
              <a:rPr lang="en-GB" dirty="0">
                <a:effectLst/>
                <a:latin typeface="Helvetica Neue" panose="02000503000000020004" pitchFamily="2" charset="0"/>
              </a:rPr>
              <a:t> dioxide)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AD5C3-2652-72CE-0D62-ADE40265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923825"/>
            <a:ext cx="5121413" cy="303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6E85-AA4B-1E78-41DF-23B88F0A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0" y="1923826"/>
            <a:ext cx="521501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9D1-F07D-F39E-829A-40E1705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1AF3E-D479-34E6-CA07-DA7BC4698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8856"/>
            <a:ext cx="8714014" cy="4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3DD0-9BF2-C6FD-F674-AEC6A3670C66}"/>
              </a:ext>
            </a:extLst>
          </p:cNvPr>
          <p:cNvSpPr txBox="1"/>
          <p:nvPr/>
        </p:nvSpPr>
        <p:spPr>
          <a:xfrm>
            <a:off x="1328057" y="1491343"/>
            <a:ext cx="105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Based on what we can identufy here is that the citric acid does not have a Gaussian distribution so</a:t>
            </a:r>
          </a:p>
          <a:p>
            <a:r>
              <a:rPr lang="en-GB" dirty="0"/>
              <a:t>W</a:t>
            </a:r>
            <a:r>
              <a:rPr lang="en-IT" dirty="0"/>
              <a:t>e have dropped it.</a:t>
            </a:r>
          </a:p>
        </p:txBody>
      </p:sp>
    </p:spTree>
    <p:extLst>
      <p:ext uri="{BB962C8B-B14F-4D97-AF65-F5344CB8AC3E}">
        <p14:creationId xmlns:p14="http://schemas.microsoft.com/office/powerpoint/2010/main" val="1869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D68-B79F-87A8-7EB5-2E65924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Feature influence on Wine Quality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7206C0-B288-7BF7-5151-9095356AE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88" y="8337928"/>
            <a:ext cx="4914900" cy="2685293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D9BCEED-E0DA-28EE-BE6A-305817A90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3" y="8721405"/>
            <a:ext cx="4914900" cy="302641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A3E2E6-6CA2-F466-1442-C2E3790DB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" y="2396392"/>
            <a:ext cx="3696677" cy="2817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70B94-85B8-BA07-2186-36D0AE385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45" y="2396392"/>
            <a:ext cx="4075235" cy="26852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2753C9-BD9F-46B8-5F6E-DF7D1BC1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2396392"/>
            <a:ext cx="4360916" cy="2685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2A5DFC-7BEA-EF7E-CFB6-F81C75B1CF3D}"/>
              </a:ext>
            </a:extLst>
          </p:cNvPr>
          <p:cNvSpPr txBox="1"/>
          <p:nvPr/>
        </p:nvSpPr>
        <p:spPr>
          <a:xfrm>
            <a:off x="990600" y="1387076"/>
            <a:ext cx="8044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•</a:t>
            </a:r>
            <a:r>
              <a:rPr lang="en-GB" sz="1400" dirty="0"/>
              <a:t>Downing trend in the volatile acidity as we go higher the quality </a:t>
            </a:r>
            <a:endParaRPr lang="en-IT" sz="1400" dirty="0"/>
          </a:p>
          <a:p>
            <a:r>
              <a:rPr lang="en-IT" sz="1400" dirty="0"/>
              <a:t>•</a:t>
            </a:r>
            <a:r>
              <a:rPr lang="en-GB" sz="1400" dirty="0"/>
              <a:t>Sulphates level goes higher with the quality of wine</a:t>
            </a:r>
            <a:endParaRPr lang="en-IT" sz="1400" dirty="0"/>
          </a:p>
          <a:p>
            <a:r>
              <a:rPr lang="en-IT" sz="1400" dirty="0"/>
              <a:t>•</a:t>
            </a:r>
            <a:r>
              <a:rPr lang="en-GB" sz="1400" dirty="0"/>
              <a:t>Alcohol level also goes higher as the quality of wine increases</a:t>
            </a:r>
            <a:endParaRPr lang="en-IT" sz="1400" dirty="0"/>
          </a:p>
          <a:p>
            <a:endParaRPr lang="en-IT" sz="1400" dirty="0"/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145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E1-2E17-9B13-E7E6-0C8B7E1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433B-2228-F602-E9B8-B0D64F84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039100" cy="4572000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F1 scores and Accuracy for each Algorithm</a:t>
            </a:r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3169C9-33CC-ACAB-57BC-019BABF7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32141" y="4731026"/>
            <a:ext cx="6430912" cy="4572001"/>
          </a:xfrm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2367A0-39C6-61C4-1F0C-24C0A2E6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56474"/>
              </p:ext>
            </p:extLst>
          </p:nvPr>
        </p:nvGraphicFramePr>
        <p:xfrm>
          <a:off x="1104900" y="2316480"/>
          <a:ext cx="8127999" cy="216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311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64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48488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960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1755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Sk Learn 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7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446</Words>
  <Application>Microsoft Macintosh PowerPoint</Application>
  <PresentationFormat>Widescreen</PresentationFormat>
  <Paragraphs>107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Euphemia</vt:lpstr>
      <vt:lpstr>Helvetica Neue</vt:lpstr>
      <vt:lpstr>Menlo</vt:lpstr>
      <vt:lpstr>Plantagenet Cherokee</vt:lpstr>
      <vt:lpstr>urw-din</vt:lpstr>
      <vt:lpstr>Wingdings</vt:lpstr>
      <vt:lpstr>Academic Literature 16x9</vt:lpstr>
      <vt:lpstr>Machine Learning exercise 2 </vt:lpstr>
      <vt:lpstr>Classification Algorithm: Naïve Bayes </vt:lpstr>
      <vt:lpstr>Dataset </vt:lpstr>
      <vt:lpstr>Naïve Bayes Algorithm</vt:lpstr>
      <vt:lpstr>Gaussian Naïve Bayes Algorithm</vt:lpstr>
      <vt:lpstr>Heatmaps before and after dropping features  (fixed acidity,free sulfur dioxide)  </vt:lpstr>
      <vt:lpstr>Data Transformation</vt:lpstr>
      <vt:lpstr>Feature influence on Wine Quality</vt:lpstr>
      <vt:lpstr>Efficency</vt:lpstr>
      <vt:lpstr>Linear Regression</vt:lpstr>
      <vt:lpstr>Dataset</vt:lpstr>
      <vt:lpstr>Confussion Matrix for the two classifiers</vt:lpstr>
      <vt:lpstr>Differences pre and after outlier removal</vt:lpstr>
      <vt:lpstr>Feature visualization</vt:lpstr>
      <vt:lpstr>Efficency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exercise 2 </dc:title>
  <dc:creator>Luzi Ardit</dc:creator>
  <cp:lastModifiedBy>Luzi Ardit</cp:lastModifiedBy>
  <cp:revision>6</cp:revision>
  <dcterms:created xsi:type="dcterms:W3CDTF">2022-12-09T11:56:55Z</dcterms:created>
  <dcterms:modified xsi:type="dcterms:W3CDTF">2022-12-11T12:33:25Z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