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58" r:id="rId8"/>
    <p:sldId id="259" r:id="rId9"/>
    <p:sldId id="275" r:id="rId10"/>
    <p:sldId id="276" r:id="rId11"/>
    <p:sldId id="269" r:id="rId12"/>
    <p:sldId id="280" r:id="rId13"/>
    <p:sldId id="271" r:id="rId14"/>
    <p:sldId id="265" r:id="rId15"/>
    <p:sldId id="278" r:id="rId16"/>
    <p:sldId id="272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8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en-GB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6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20D413B-D766-4408-A8E4-D0943F95F6A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ABC67-7F5E-4178-9DFA-02F5BA36DBD3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E8D9-1727-42D1-B2C4-F4FCDE24444F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0FE9A-6841-4A36-9540-864C6A1F3EBE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7120A-BC0F-4DD5-9E46-BB9C1EFA7416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99421-673F-4CCD-A44F-8F8B5E53A97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FEFAA-F37E-4197-82A3-46DA1629A2E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E844-891C-40D1-97EA-9B7B72C7EA69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1ADA3-2D10-4D19-9D01-17EEDB2CF09C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607E5-5283-43B8-A7FC-26C1F3C9FF56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1A209-F933-43E2-BD0A-1CB83143268B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BC1B948-4E86-4900-BCE2-2386EC9BC47E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courses/machine-learning?utm_source=article&amp;utm_medium=article&amp;utm_campaign=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814843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Machine Learning exercise</a:t>
            </a:r>
            <a:r>
              <a:rPr lang="en-GB" sz="4000" dirty="0"/>
              <a:t> 2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GB" sz="1800" dirty="0">
              <a:solidFill>
                <a:srgbClr val="7F7F7F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Dante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Godolja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(11929150), </a:t>
            </a: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Lukas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Burtscher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(11925939) </a:t>
            </a:r>
            <a:endParaRPr lang="en-GB" dirty="0"/>
          </a:p>
          <a:p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Ardit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Luzi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(12226089), 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47C-87E4-A70A-5426-9A8C7AC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4CA3-227E-675A-3949-DF9A6289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12957" cy="4572000"/>
          </a:xfrm>
        </p:spPr>
        <p:txBody>
          <a:bodyPr/>
          <a:lstStyle/>
          <a:p>
            <a:r>
              <a:rPr lang="en-IT" dirty="0"/>
              <a:t>Regression type of Algorithm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is an analysis that assesses whether one or more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predictor variables explain the dependent  variable.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Multivariate 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Linear relationship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en-GB" dirty="0">
                <a:effectLst/>
                <a:latin typeface="Helvetica Neue" panose="02000503000000020004" pitchFamily="2" charset="0"/>
              </a:rPr>
              <a:t>In [ ]: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0F386D-775A-52A1-7759-12060833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17115" y="7129732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32505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5415643" cy="4572000"/>
          </a:xfrm>
        </p:spPr>
        <p:txBody>
          <a:bodyPr rtlCol="0"/>
          <a:lstStyle/>
          <a:p>
            <a:pPr rtl="0"/>
            <a:r>
              <a:rPr lang="en-GB" dirty="0"/>
              <a:t>Real Estate Dataset</a:t>
            </a:r>
          </a:p>
          <a:p>
            <a:pPr rtl="0"/>
            <a:r>
              <a:rPr lang="en-GB" dirty="0"/>
              <a:t>Dropped outliers</a:t>
            </a:r>
          </a:p>
          <a:p>
            <a:pPr rtl="0"/>
            <a:r>
              <a:rPr lang="en-GB" dirty="0"/>
              <a:t>Displayed correlating features</a:t>
            </a:r>
          </a:p>
          <a:p>
            <a:pPr rtl="0"/>
            <a:r>
              <a:rPr lang="en-GB" dirty="0"/>
              <a:t>Compressions before and after outlier removals per feature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042474" y="7146985"/>
            <a:ext cx="2426179" cy="427008"/>
          </a:xfrm>
        </p:spPr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D4F-4E64-3758-BBE4-D912D0A7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Differences pre and after outlier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9E80-C396-9D8C-7141-2B8BACCF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A51D3D-2AC8-4E1D-05A6-3A3B2E5A9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607800" y="7526460"/>
            <a:ext cx="454025" cy="3283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47609-0586-0B45-CA7A-7EFBBAFE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8" y="2791278"/>
            <a:ext cx="4889500" cy="351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2A51C-6C75-3CD3-C1FC-573493AD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2791278"/>
            <a:ext cx="4864100" cy="351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D0429-8587-ECB3-E79B-91014A022438}"/>
              </a:ext>
            </a:extLst>
          </p:cNvPr>
          <p:cNvSpPr txBox="1"/>
          <p:nvPr/>
        </p:nvSpPr>
        <p:spPr>
          <a:xfrm>
            <a:off x="1883229" y="2057400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Target feature: house price of unit area</a:t>
            </a:r>
          </a:p>
        </p:txBody>
      </p:sp>
    </p:spTree>
    <p:extLst>
      <p:ext uri="{BB962C8B-B14F-4D97-AF65-F5344CB8AC3E}">
        <p14:creationId xmlns:p14="http://schemas.microsoft.com/office/powerpoint/2010/main" val="16978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18A-5F10-A3EF-3079-DE30D96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4EFA-F045-B609-F258-855DD571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27129" cy="4572000"/>
          </a:xfrm>
        </p:spPr>
        <p:txBody>
          <a:bodyPr>
            <a:normAutofit/>
          </a:bodyPr>
          <a:lstStyle/>
          <a:p>
            <a:r>
              <a:rPr lang="en-IT" dirty="0"/>
              <a:t>The efficency for each Algorithm based on two parameters R2 and Ridge Regression R2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F4EF466-B8C5-593F-8C6C-FCDF7AB5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4174"/>
              </p:ext>
            </p:extLst>
          </p:nvPr>
        </p:nvGraphicFramePr>
        <p:xfrm>
          <a:off x="337457" y="2351315"/>
          <a:ext cx="11157855" cy="231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571">
                  <a:extLst>
                    <a:ext uri="{9D8B030D-6E8A-4147-A177-3AD203B41FA5}">
                      <a16:colId xmlns:a16="http://schemas.microsoft.com/office/drawing/2014/main" val="3896134394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05783559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448825850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191290669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2386258107"/>
                    </a:ext>
                  </a:extLst>
                </a:gridCol>
              </a:tblGrid>
              <a:tr h="839744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Ridge Regression R2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   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   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78059"/>
                  </a:ext>
                </a:extLst>
              </a:tr>
              <a:tr h="622523">
                <a:tc>
                  <a:txBody>
                    <a:bodyPr/>
                    <a:lstStyle/>
                    <a:p>
                      <a:r>
                        <a:rPr lang="en-IT" sz="1600" dirty="0"/>
                        <a:t>Manual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0.69742806615838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0.69745846059431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4.43207908552750</a:t>
                      </a:r>
                      <a:br>
                        <a:rPr lang="en-GB" dirty="0"/>
                      </a:b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4.43207908552750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20410"/>
                  </a:ext>
                </a:extLst>
              </a:tr>
              <a:tr h="837428">
                <a:tc>
                  <a:txBody>
                    <a:bodyPr/>
                    <a:lstStyle/>
                    <a:p>
                      <a:r>
                        <a:rPr lang="en-IT" dirty="0"/>
                        <a:t>Sk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0.69776318323349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34.7062692508048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34.7062692508048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Classification Algorithm: Naïve Bayes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8827"/>
            <a:ext cx="9982200" cy="4572000"/>
          </a:xfrm>
        </p:spPr>
        <p:txBody>
          <a:bodyPr rtlCol="0"/>
          <a:lstStyle/>
          <a:p>
            <a:r>
              <a:rPr lang="en-GB" dirty="0" err="1"/>
              <a:t>Datase</a:t>
            </a:r>
            <a:endParaRPr lang="en-GB" dirty="0"/>
          </a:p>
          <a:p>
            <a:pPr rtl="0"/>
            <a:r>
              <a:rPr lang="en-GB" dirty="0"/>
              <a:t>Naïve Bayes Algorithm</a:t>
            </a:r>
          </a:p>
          <a:p>
            <a:pPr rtl="0"/>
            <a:r>
              <a:rPr lang="en-GB" dirty="0"/>
              <a:t>Gaussian Naïve Bayes </a:t>
            </a:r>
          </a:p>
          <a:p>
            <a:pPr rtl="0"/>
            <a:r>
              <a:rPr lang="en-GB" dirty="0" err="1"/>
              <a:t>Efficency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CBD-62F3-1A35-DB30-71D51DD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F25C-D127-DDBC-F8B8-4583DABF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WineQuality Dataset</a:t>
            </a:r>
          </a:p>
          <a:p>
            <a:r>
              <a:rPr lang="en-IT" dirty="0"/>
              <a:t>Nominal and Categorical Data</a:t>
            </a:r>
          </a:p>
          <a:p>
            <a:r>
              <a:rPr lang="en-IT" dirty="0"/>
              <a:t>Indipendendent and </a:t>
            </a:r>
          </a:p>
          <a:p>
            <a:r>
              <a:rPr lang="en-IT" dirty="0"/>
              <a:t>Dependendt features</a:t>
            </a:r>
          </a:p>
          <a:p>
            <a:r>
              <a:rPr lang="en-IT" dirty="0"/>
              <a:t>Removed outliers</a:t>
            </a:r>
          </a:p>
          <a:p>
            <a:r>
              <a:rPr lang="en-IT" dirty="0"/>
              <a:t>Dropped high correlating features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9F9-22E7-9B72-127F-806089A6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50957" y="7233248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23409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Naïve Bayes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534B8-0DF5-E30D-5AF3-09B4E5B8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dirty="0">
                <a:latin typeface="Helvetica Neue" panose="02000503000000020004" pitchFamily="2" charset="0"/>
              </a:rPr>
              <a:t>The </a:t>
            </a:r>
            <a:r>
              <a:rPr lang="en-GB" sz="8000" dirty="0">
                <a:effectLst/>
                <a:latin typeface="Helvetica Neue" panose="02000503000000020004" pitchFamily="2" charset="0"/>
              </a:rPr>
              <a:t>Naive Bayes assumption is that each feature makes 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equal</a:t>
            </a:r>
          </a:p>
          <a:p>
            <a:r>
              <a:rPr lang="en-GB" sz="8000" dirty="0">
                <a:effectLst/>
                <a:latin typeface="Helvetica Neue" panose="02000503000000020004" pitchFamily="2" charset="0"/>
              </a:rPr>
              <a:t>contribution to the outcome.</a:t>
            </a:r>
            <a:br>
              <a:rPr lang="en-GB" sz="8000" dirty="0">
                <a:effectLst/>
                <a:latin typeface="Helvetica Neue" panose="02000503000000020004" pitchFamily="2" charset="0"/>
              </a:rPr>
            </a:br>
            <a:endParaRPr lang="en-GB" sz="8000" dirty="0">
              <a:effectLst/>
              <a:latin typeface="Helvetica Neue" panose="02000503000000020004" pitchFamily="2" charset="0"/>
            </a:endParaRPr>
          </a:p>
          <a:p>
            <a:r>
              <a:rPr lang="en-GB" sz="7200" dirty="0">
                <a:effectLst/>
                <a:latin typeface="Helvetica Neue" panose="02000503000000020004" pitchFamily="2" charset="0"/>
              </a:rPr>
              <a:t>Bayes’ Theorem finds the probability of an event occurring given the probability of another event that has already occurred.</a:t>
            </a:r>
          </a:p>
          <a:p>
            <a:endParaRPr lang="en-GB" sz="7200" dirty="0">
              <a:latin typeface="Helvetica Neue" panose="02000503000000020004" pitchFamily="2" charset="0"/>
            </a:endParaRPr>
          </a:p>
          <a:p>
            <a:endParaRPr lang="en-GB" sz="7200" dirty="0">
              <a:effectLst/>
              <a:latin typeface="Helvetica Neue" panose="02000503000000020004" pitchFamily="2" charset="0"/>
            </a:endParaRPr>
          </a:p>
          <a:p>
            <a:endParaRPr lang="en-GB" sz="80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GB" sz="8000" dirty="0">
              <a:effectLst/>
              <a:latin typeface="Helvetica Neue" panose="02000503000000020004" pitchFamily="2" charset="0"/>
            </a:endParaRPr>
          </a:p>
          <a:p>
            <a:pPr algn="l" fontAlgn="base"/>
            <a:r>
              <a:rPr lang="en-GB" sz="8000" b="0" i="0" dirty="0">
                <a:solidFill>
                  <a:srgbClr val="FFFFFF"/>
                </a:solidFill>
                <a:effectLst/>
                <a:latin typeface="urw-din"/>
              </a:rPr>
              <a:t>The fundamental Naive 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he fundamental Naive 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algn="l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Gaussian Naïve Bayes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Subtype of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"/>
              </a:rPr>
              <a:t>A</a:t>
            </a:r>
            <a:r>
              <a:rPr lang="en-GB" dirty="0">
                <a:effectLst/>
                <a:latin typeface=""/>
              </a:rPr>
              <a:t>ssumes that each class follow a Gaussian distribution.</a:t>
            </a:r>
          </a:p>
          <a:p>
            <a:pPr rtl="0"/>
            <a:r>
              <a:rPr lang="en-GB" dirty="0">
                <a:latin typeface=""/>
              </a:rPr>
              <a:t>Performs better on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C6EB-466F-4A0B-6AF1-2E37270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Heatmaps before and after dropping features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r>
              <a:rPr lang="en-GB" dirty="0">
                <a:effectLst/>
                <a:latin typeface="Helvetica Neue" panose="02000503000000020004" pitchFamily="2" charset="0"/>
              </a:rPr>
              <a:t>(fixed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acidity,free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sulfur</a:t>
            </a:r>
            <a:r>
              <a:rPr lang="en-GB" dirty="0">
                <a:effectLst/>
                <a:latin typeface="Helvetica Neue" panose="02000503000000020004" pitchFamily="2" charset="0"/>
              </a:rPr>
              <a:t> dioxide) 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EAD5C3-2652-72CE-0D62-ADE402657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923825"/>
            <a:ext cx="5121413" cy="3037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6E85-AA4B-1E78-41DF-23B88F0A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70" y="1923826"/>
            <a:ext cx="521501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9D1-F07D-F39E-829A-40E1705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Transformation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1AF3E-D479-34E6-CA07-DA7BC4698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78856"/>
            <a:ext cx="8714014" cy="4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93DD0-9BF2-C6FD-F674-AEC6A3670C66}"/>
              </a:ext>
            </a:extLst>
          </p:cNvPr>
          <p:cNvSpPr txBox="1"/>
          <p:nvPr/>
        </p:nvSpPr>
        <p:spPr>
          <a:xfrm>
            <a:off x="1328057" y="1491343"/>
            <a:ext cx="105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Based on what we can identufy here is that the citric acid does not have a Gaussian distribution so</a:t>
            </a:r>
          </a:p>
          <a:p>
            <a:r>
              <a:rPr lang="en-GB" dirty="0"/>
              <a:t>W</a:t>
            </a:r>
            <a:r>
              <a:rPr lang="en-IT" dirty="0"/>
              <a:t>e have dropped it.</a:t>
            </a:r>
          </a:p>
        </p:txBody>
      </p:sp>
    </p:spTree>
    <p:extLst>
      <p:ext uri="{BB962C8B-B14F-4D97-AF65-F5344CB8AC3E}">
        <p14:creationId xmlns:p14="http://schemas.microsoft.com/office/powerpoint/2010/main" val="18696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BE1-2E17-9B13-E7E6-0C8B7E1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433B-2228-F602-E9B8-B0D64F84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039100" cy="4572000"/>
          </a:xfrm>
        </p:spPr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The F1 scores and Accuracy for each Algorithm</a:t>
            </a:r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3169C9-33CC-ACAB-57BC-019BABF72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232141" y="4731026"/>
            <a:ext cx="6430912" cy="4572001"/>
          </a:xfrm>
        </p:spPr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2367A0-39C6-61C4-1F0C-24C0A2E6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56474"/>
              </p:ext>
            </p:extLst>
          </p:nvPr>
        </p:nvGraphicFramePr>
        <p:xfrm>
          <a:off x="1104900" y="2316480"/>
          <a:ext cx="8127999" cy="216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311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643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48488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960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1755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Sk Learn 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7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6F24-1D1E-8A5C-D586-8CA2C1F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Confussion Matrix for the two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29A3-A148-5B1A-8EAF-538ECB9F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8014" y="8273143"/>
            <a:ext cx="12001500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EFB875-8511-58FE-8F39-82B53391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449"/>
          <a:stretch>
            <a:fillRect/>
          </a:stretch>
        </p:blipFill>
        <p:spPr>
          <a:xfrm>
            <a:off x="11991975" y="7913688"/>
            <a:ext cx="6430963" cy="457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5A174-6839-4D17-8566-0EA5040A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9" y="2180771"/>
            <a:ext cx="4892719" cy="344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EC80F-E750-C0C2-1FBD-A83FDFCE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180771"/>
            <a:ext cx="5016325" cy="3534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75C77-10A8-120F-CB1F-0537BE4D00F0}"/>
              </a:ext>
            </a:extLst>
          </p:cNvPr>
          <p:cNvSpPr txBox="1"/>
          <p:nvPr/>
        </p:nvSpPr>
        <p:spPr>
          <a:xfrm>
            <a:off x="2594516" y="1447811"/>
            <a:ext cx="717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As we can see from this confussion matrix between two classifiers </a:t>
            </a:r>
          </a:p>
          <a:p>
            <a:r>
              <a:rPr lang="en-IT" dirty="0"/>
              <a:t>they perform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1033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384</Words>
  <Application>Microsoft Macintosh PowerPoint</Application>
  <PresentationFormat>Widescreen</PresentationFormat>
  <Paragraphs>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Euphemia</vt:lpstr>
      <vt:lpstr>Helvetica Neue</vt:lpstr>
      <vt:lpstr>Menlo</vt:lpstr>
      <vt:lpstr>Plantagenet Cherokee</vt:lpstr>
      <vt:lpstr>urw-din</vt:lpstr>
      <vt:lpstr>Wingdings</vt:lpstr>
      <vt:lpstr>Academic Literature 16x9</vt:lpstr>
      <vt:lpstr>Machine Learning exercise 2 </vt:lpstr>
      <vt:lpstr>Classification Algorithm: Naïve Bayes </vt:lpstr>
      <vt:lpstr>Dataset </vt:lpstr>
      <vt:lpstr>Naïve Bayes Algorithm</vt:lpstr>
      <vt:lpstr>Gaussian Naïve Bayes Algorithm</vt:lpstr>
      <vt:lpstr>Heatmaps before and after dropping features  (fixed acidity,free sulfur dioxide)  </vt:lpstr>
      <vt:lpstr>Data Transformation</vt:lpstr>
      <vt:lpstr>Efficency</vt:lpstr>
      <vt:lpstr>Confussion Matrix for the two classifiers</vt:lpstr>
      <vt:lpstr>Linear Regression</vt:lpstr>
      <vt:lpstr>Dataset</vt:lpstr>
      <vt:lpstr>Differences pre and after outlier removal</vt:lpstr>
      <vt:lpstr>Efficency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exercise 2 </dc:title>
  <dc:creator>Luzi Ardit</dc:creator>
  <cp:lastModifiedBy>Luzi Ardit</cp:lastModifiedBy>
  <cp:revision>3</cp:revision>
  <dcterms:created xsi:type="dcterms:W3CDTF">2022-12-09T11:56:55Z</dcterms:created>
  <dcterms:modified xsi:type="dcterms:W3CDTF">2022-12-09T20:07:36Z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