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56" r:id="rId5"/>
    <p:sldId id="257" r:id="rId6"/>
    <p:sldId id="270" r:id="rId7"/>
    <p:sldId id="258" r:id="rId8"/>
    <p:sldId id="259" r:id="rId9"/>
    <p:sldId id="275" r:id="rId10"/>
    <p:sldId id="276" r:id="rId11"/>
    <p:sldId id="269" r:id="rId12"/>
    <p:sldId id="280" r:id="rId13"/>
    <p:sldId id="271" r:id="rId14"/>
    <p:sldId id="265" r:id="rId15"/>
    <p:sldId id="278" r:id="rId16"/>
    <p:sldId id="272" r:id="rId17"/>
    <p:sldId id="286" r:id="rId18"/>
  </p:sldIdLst>
  <p:sldSz cx="12192000" cy="6858000"/>
  <p:notesSz cx="6858000" cy="9144000"/>
  <p:defaultTextStyle>
    <a:defPPr rtl="0"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897" autoAdjust="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184" y="9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7" d="100"/>
          <a:sy n="87" d="100"/>
        </p:scale>
        <p:origin x="38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F28AB76-B240-4EB5-BBB8-1585E350B0EB}" type="datetime1">
              <a:rPr lang="en-GB" smtClean="0"/>
              <a:t>09/12/2022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6834459-7356-44BF-850D-8B30C4FB3B6B}" type="slidenum">
              <a:rPr lang="en-GB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254F394-CA94-44AB-AA5C-030F15B3DF9F}" type="datetime1">
              <a:rPr lang="en-GB" noProof="0" smtClean="0"/>
              <a:t>09/12/2022</a:t>
            </a:fld>
            <a:endParaRPr lang="en-GB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Quarter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A3C37BE-C303-496D-B5CD-85F2937540FC}" type="slidenum">
              <a:rPr lang="en-GB" noProof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n-GB" b="1" i="1">
                <a:latin typeface="Arial" pitchFamily="34" charset="0"/>
                <a:cs typeface="Arial" pitchFamily="34" charset="0"/>
              </a:rPr>
              <a:t>NOTE:</a:t>
            </a:r>
          </a:p>
          <a:p>
            <a:pPr rtl="0"/>
            <a:r>
              <a:rPr lang="en-GB" i="1">
                <a:latin typeface="Arial" pitchFamily="34" charset="0"/>
                <a:cs typeface="Arial" pitchFamily="34" charset="0"/>
              </a:rPr>
              <a:t>To change the  image on this slide, select the picture and delete it. Then click the Pictures icon in the placeholder to insert your own image.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61502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32396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72141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89174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13671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rtlCol="0" anchor="ctr">
            <a:normAutofit/>
          </a:bodyPr>
          <a:lstStyle>
            <a:lvl1pPr algn="l">
              <a:defRPr sz="4400" cap="all" baseline="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GB" noProof="0"/>
              <a:t>Click to edit Master subtitle style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pPr rtl="0"/>
            <a:fld id="{520D413B-D766-4408-A8E4-D0943F95F6A1}" type="datetime1">
              <a:rPr lang="en-GB" noProof="0" smtClean="0"/>
              <a:t>09/12/2022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pPr rtl="0"/>
            <a:fld id="{0FF54DE5-C571-48E8-A5BC-B369434E2F44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65975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 rtlCol="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44ABC67-7F5E-4178-9DFA-02F5BA36DBD3}" type="datetime1">
              <a:rPr lang="en-GB" noProof="0" smtClean="0"/>
              <a:t>09/12/2022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en-GB" noProof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76963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AAFE8D9-1727-42D1-B2C4-F4FCDE24444F}" type="datetime1">
              <a:rPr lang="en-GB" noProof="0" smtClean="0"/>
              <a:t>09/12/2022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en-GB" noProof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01207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FF0FE9A-6841-4A36-9540-864C6A1F3EBE}" type="datetime1">
              <a:rPr lang="en-GB" noProof="0" smtClean="0"/>
              <a:t>09/12/2022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en-GB" noProof="0"/>
              <a:t>‹#›</a:t>
            </a:fld>
            <a:endParaRPr lang="en-GB" noProof="0"/>
          </a:p>
        </p:txBody>
      </p:sp>
      <p:grpSp>
        <p:nvGrpSpPr>
          <p:cNvPr id="7" name="Group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Straight Connector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92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777120A-BC0F-4DD5-9E46-BB9C1EFA7416}" type="datetime1">
              <a:rPr lang="en-GB" noProof="0" smtClean="0"/>
              <a:t>09/12/2022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en-GB" noProof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78687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rtlCol="0" anchor="ctr">
            <a:normAutofit/>
          </a:bodyPr>
          <a:lstStyle>
            <a:lvl1pPr algn="l">
              <a:defRPr sz="4400" cap="all" baseline="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GB" noProof="0"/>
              <a:t>Click to edit Master subtitle style</a:t>
            </a:r>
          </a:p>
        </p:txBody>
      </p:sp>
      <p:sp>
        <p:nvSpPr>
          <p:cNvPr id="11" name="Picture Placeholder 10" descr="An empty placeholder to add an image. Click on the placeholder and select the image that you wish to add.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grpSp>
        <p:nvGrpSpPr>
          <p:cNvPr id="14" name="Group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67394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Group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/>
            </a:p>
          </p:txBody>
        </p:sp>
        <p:grpSp>
          <p:nvGrpSpPr>
            <p:cNvPr id="11" name="Group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rtlCol="0" anchor="ctr">
            <a:normAutofit/>
          </a:bodyPr>
          <a:lstStyle>
            <a:lvl1pPr>
              <a:defRPr sz="440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E899421-673F-4CCD-A44F-8F8B5E53A971}" type="datetime1">
              <a:rPr lang="en-GB" noProof="0" smtClean="0"/>
              <a:t>09/12/2022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en-GB" noProof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60267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CDFEFAA-F37E-4197-82A3-46DA1629A2E1}" type="datetime1">
              <a:rPr lang="en-GB" noProof="0" smtClean="0"/>
              <a:t>09/12/2022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en-GB" noProof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52779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2"/>
          </a:xfrm>
        </p:spPr>
        <p:txBody>
          <a:bodyPr rtlCol="0"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2"/>
          </a:xfrm>
        </p:spPr>
        <p:txBody>
          <a:bodyPr rtlCol="0"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818E844-891C-40D1-97EA-9B7B72C7EA69}" type="datetime1">
              <a:rPr lang="en-GB" noProof="0" smtClean="0"/>
              <a:t>09/12/2022</a:t>
            </a:fld>
            <a:endParaRPr lang="en-GB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en-GB" noProof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97101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4E1ADA3-2D10-4D19-9D01-17EEDB2CF09C}" type="datetime1">
              <a:rPr lang="en-GB" noProof="0" smtClean="0"/>
              <a:t>09/12/2022</a:t>
            </a:fld>
            <a:endParaRPr lang="en-GB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en-GB" noProof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75811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B1607E5-5283-43B8-A7FC-26C1F3C9FF56}" type="datetime1">
              <a:rPr lang="en-GB" noProof="0" smtClean="0"/>
              <a:t>09/12/2022</a:t>
            </a:fld>
            <a:endParaRPr lang="en-GB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en-GB" noProof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0241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181A209-F933-43E2-BD0A-1CB83143268B}" type="datetime1">
              <a:rPr lang="en-GB" noProof="0" smtClean="0"/>
              <a:t>09/12/2022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en-GB" noProof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76976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Quarter level</a:t>
            </a:r>
          </a:p>
          <a:p>
            <a:pPr lvl="4" rtl="0"/>
            <a:r>
              <a:rPr lang="en-GB" noProof="0"/>
              <a:t>Fifth level</a:t>
            </a:r>
          </a:p>
          <a:p>
            <a:pPr lvl="5" rtl="0"/>
            <a:r>
              <a:rPr lang="en-GB" noProof="0"/>
              <a:t>Sixth level</a:t>
            </a:r>
          </a:p>
          <a:p>
            <a:pPr lvl="6" rtl="0"/>
            <a:r>
              <a:rPr lang="en-GB" noProof="0"/>
              <a:t>Seventh level</a:t>
            </a:r>
          </a:p>
          <a:p>
            <a:pPr lvl="7" rtl="0"/>
            <a:r>
              <a:rPr lang="en-GB" noProof="0"/>
              <a:t>Eighth level</a:t>
            </a:r>
          </a:p>
          <a:p>
            <a:pPr lvl="8" rtl="0"/>
            <a:r>
              <a:rPr lang="en-GB" noProof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rtl="0"/>
            <a:fld id="{6BC1B948-4E86-4900-BCE2-2386EC9BC47E}" type="datetime1">
              <a:rPr lang="en-GB" noProof="0" smtClean="0"/>
              <a:t>09/12/2022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rtl="0"/>
            <a:fld id="{0FF54DE5-C571-48E8-A5BC-B369434E2F44}" type="slidenum">
              <a:rPr lang="en-GB" noProof="0" smtClean="0"/>
              <a:pPr/>
              <a:t>‹#›</a:t>
            </a:fld>
            <a:endParaRPr lang="en-GB" noProof="0"/>
          </a:p>
        </p:txBody>
      </p:sp>
      <p:grpSp>
        <p:nvGrpSpPr>
          <p:cNvPr id="15" name="Group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Straight Connector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62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ractice.geeksforgeeks.org/courses/machine-learning?utm_source=article&amp;utm_medium=article&amp;utm_campaign=machine-learning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8148430" cy="2219691"/>
          </a:xfrm>
        </p:spPr>
        <p:txBody>
          <a:bodyPr rtlCol="0" anchor="ctr">
            <a:normAutofit/>
          </a:bodyPr>
          <a:lstStyle/>
          <a:p>
            <a:pPr rtl="0"/>
            <a:r>
              <a:rPr lang="en-GB" sz="3200" dirty="0"/>
              <a:t>Machine Learning exercise</a:t>
            </a:r>
            <a:r>
              <a:rPr lang="en-GB" sz="4000" dirty="0"/>
              <a:t> 2</a:t>
            </a:r>
            <a:br>
              <a:rPr lang="en-GB" sz="4000" dirty="0"/>
            </a:br>
            <a:endParaRPr lang="en-GB" sz="4000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 fontScale="92500" lnSpcReduction="10000"/>
          </a:bodyPr>
          <a:lstStyle/>
          <a:p>
            <a:endParaRPr lang="en-GB" sz="1800" dirty="0">
              <a:solidFill>
                <a:srgbClr val="7F7F7F"/>
              </a:solidFill>
              <a:effectLst/>
              <a:latin typeface="Calibri" panose="020F0502020204030204" pitchFamily="34" charset="0"/>
            </a:endParaRPr>
          </a:p>
          <a:p>
            <a:r>
              <a:rPr lang="en-GB" sz="1800" dirty="0">
                <a:solidFill>
                  <a:srgbClr val="7F7F7F"/>
                </a:solidFill>
                <a:effectLst/>
                <a:latin typeface="Calibri" panose="020F0502020204030204" pitchFamily="34" charset="0"/>
              </a:rPr>
              <a:t>Dante </a:t>
            </a:r>
            <a:r>
              <a:rPr lang="en-GB" sz="1800" dirty="0" err="1">
                <a:solidFill>
                  <a:srgbClr val="7F7F7F"/>
                </a:solidFill>
                <a:effectLst/>
                <a:latin typeface="Calibri" panose="020F0502020204030204" pitchFamily="34" charset="0"/>
              </a:rPr>
              <a:t>Godolja</a:t>
            </a:r>
            <a:r>
              <a:rPr lang="en-GB" sz="1800" dirty="0">
                <a:solidFill>
                  <a:srgbClr val="7F7F7F"/>
                </a:solidFill>
                <a:effectLst/>
                <a:latin typeface="Calibri" panose="020F0502020204030204" pitchFamily="34" charset="0"/>
              </a:rPr>
              <a:t> (11929150), </a:t>
            </a:r>
          </a:p>
          <a:p>
            <a:r>
              <a:rPr lang="en-GB" sz="1800" dirty="0">
                <a:solidFill>
                  <a:srgbClr val="7F7F7F"/>
                </a:solidFill>
                <a:effectLst/>
                <a:latin typeface="Calibri" panose="020F0502020204030204" pitchFamily="34" charset="0"/>
              </a:rPr>
              <a:t>Lukas </a:t>
            </a:r>
            <a:r>
              <a:rPr lang="en-GB" sz="1800" dirty="0" err="1">
                <a:solidFill>
                  <a:srgbClr val="7F7F7F"/>
                </a:solidFill>
                <a:effectLst/>
                <a:latin typeface="Calibri" panose="020F0502020204030204" pitchFamily="34" charset="0"/>
              </a:rPr>
              <a:t>Burtscher</a:t>
            </a:r>
            <a:r>
              <a:rPr lang="en-GB" sz="1800" dirty="0">
                <a:solidFill>
                  <a:srgbClr val="7F7F7F"/>
                </a:solidFill>
                <a:effectLst/>
                <a:latin typeface="Calibri" panose="020F0502020204030204" pitchFamily="34" charset="0"/>
              </a:rPr>
              <a:t> (11925939) </a:t>
            </a:r>
            <a:endParaRPr lang="en-GB" dirty="0"/>
          </a:p>
          <a:p>
            <a:r>
              <a:rPr lang="en-GB" sz="1800" dirty="0" err="1">
                <a:solidFill>
                  <a:srgbClr val="7F7F7F"/>
                </a:solidFill>
                <a:effectLst/>
                <a:latin typeface="Calibri" panose="020F0502020204030204" pitchFamily="34" charset="0"/>
              </a:rPr>
              <a:t>Ardit</a:t>
            </a:r>
            <a:r>
              <a:rPr lang="en-GB" sz="1800" dirty="0">
                <a:solidFill>
                  <a:srgbClr val="7F7F7F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GB" sz="1800" dirty="0" err="1">
                <a:solidFill>
                  <a:srgbClr val="7F7F7F"/>
                </a:solidFill>
                <a:effectLst/>
                <a:latin typeface="Calibri" panose="020F0502020204030204" pitchFamily="34" charset="0"/>
              </a:rPr>
              <a:t>Luzi</a:t>
            </a:r>
            <a:r>
              <a:rPr lang="en-GB" sz="1800" dirty="0">
                <a:solidFill>
                  <a:srgbClr val="7F7F7F"/>
                </a:solidFill>
                <a:effectLst/>
                <a:latin typeface="Calibri" panose="020F0502020204030204" pitchFamily="34" charset="0"/>
              </a:rPr>
              <a:t> (12226089), </a:t>
            </a:r>
          </a:p>
        </p:txBody>
      </p:sp>
    </p:spTree>
    <p:extLst>
      <p:ext uri="{BB962C8B-B14F-4D97-AF65-F5344CB8AC3E}">
        <p14:creationId xmlns:p14="http://schemas.microsoft.com/office/powerpoint/2010/main" val="165213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D547C-87E4-A70A-5426-9A8C7ACB9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Linear Regression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D94CA3-227E-675A-3949-DF9A628985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04899" y="1600200"/>
            <a:ext cx="10212957" cy="4572000"/>
          </a:xfrm>
        </p:spPr>
        <p:txBody>
          <a:bodyPr/>
          <a:lstStyle/>
          <a:p>
            <a:r>
              <a:rPr lang="en-IT" dirty="0"/>
              <a:t>Regression type of Algorithm</a:t>
            </a:r>
          </a:p>
          <a:p>
            <a:r>
              <a:rPr lang="en-GB" dirty="0">
                <a:effectLst/>
                <a:latin typeface="Helvetica Neue" panose="02000503000000020004" pitchFamily="2" charset="0"/>
              </a:rPr>
              <a:t>is an analysis that assesses whether one or more </a:t>
            </a:r>
          </a:p>
          <a:p>
            <a:r>
              <a:rPr lang="en-GB" dirty="0">
                <a:effectLst/>
                <a:latin typeface="Helvetica Neue" panose="02000503000000020004" pitchFamily="2" charset="0"/>
              </a:rPr>
              <a:t>predictor variables explain the dependent  variable.  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effectLst/>
                <a:latin typeface="Helvetica Neue" panose="02000503000000020004" pitchFamily="2" charset="0"/>
              </a:rPr>
              <a:t>Multivariate normality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effectLst/>
                <a:latin typeface="Helvetica Neue" panose="02000503000000020004" pitchFamily="2" charset="0"/>
              </a:rPr>
              <a:t>Linear relationship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>
              <a:effectLst/>
              <a:latin typeface="Helvetica Neue" panose="02000503000000020004" pitchFamily="2" charset="0"/>
            </a:endParaRPr>
          </a:p>
          <a:p>
            <a:pPr algn="r"/>
            <a:r>
              <a:rPr lang="en-GB" dirty="0">
                <a:effectLst/>
                <a:latin typeface="Helvetica Neue" panose="02000503000000020004" pitchFamily="2" charset="0"/>
              </a:rPr>
              <a:t>In [ ]:</a:t>
            </a:r>
          </a:p>
          <a:p>
            <a:endParaRPr lang="en-IT" dirty="0"/>
          </a:p>
          <a:p>
            <a:endParaRPr lang="en-IT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F00F386D-775A-52A1-7759-120608331C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10417115" y="7129732"/>
            <a:ext cx="6430912" cy="4572001"/>
          </a:xfrm>
        </p:spPr>
      </p:sp>
    </p:spTree>
    <p:extLst>
      <p:ext uri="{BB962C8B-B14F-4D97-AF65-F5344CB8AC3E}">
        <p14:creationId xmlns:p14="http://schemas.microsoft.com/office/powerpoint/2010/main" val="325059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dirty="0"/>
              <a:t>Dataset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899" y="1600200"/>
            <a:ext cx="5415643" cy="4572000"/>
          </a:xfrm>
        </p:spPr>
        <p:txBody>
          <a:bodyPr rtlCol="0"/>
          <a:lstStyle/>
          <a:p>
            <a:pPr rtl="0"/>
            <a:r>
              <a:rPr lang="en-GB" dirty="0"/>
              <a:t>Real Estate Dataset</a:t>
            </a:r>
          </a:p>
          <a:p>
            <a:pPr rtl="0"/>
            <a:r>
              <a:rPr lang="en-GB" dirty="0"/>
              <a:t>Dropped outliers</a:t>
            </a:r>
          </a:p>
          <a:p>
            <a:pPr rtl="0"/>
            <a:r>
              <a:rPr lang="en-GB" dirty="0"/>
              <a:t>Displayed correlating features</a:t>
            </a:r>
          </a:p>
          <a:p>
            <a:pPr rtl="0"/>
            <a:r>
              <a:rPr lang="en-GB" dirty="0"/>
              <a:t>Compressions before and after outlier removals per feature</a:t>
            </a:r>
          </a:p>
          <a:p>
            <a:pPr rtl="0"/>
            <a:endParaRPr lang="en-GB" dirty="0"/>
          </a:p>
          <a:p>
            <a:pPr rtl="0"/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flipV="1">
            <a:off x="12042474" y="7146985"/>
            <a:ext cx="2426179" cy="427008"/>
          </a:xfrm>
        </p:spPr>
        <p:txBody>
          <a:bodyPr rtlCol="0"/>
          <a:lstStyle/>
          <a:p>
            <a:pPr rt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37141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4CD4F-4E64-3758-BBE4-D912D0A7B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Differences pre and after outlier removal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DA9E80-C396-9D8C-7141-2B8BACCF39A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endParaRPr lang="en-IT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DA51D3D-2AC8-4E1D-05A6-3A3B2E5A96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1607800" y="7526460"/>
            <a:ext cx="454025" cy="328367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0347609-0586-0B45-CA7A-7EFBBAFE53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948" y="2791278"/>
            <a:ext cx="4889500" cy="35179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BE2A51C-6C75-3CD3-C1FC-573493AD84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248" y="2791278"/>
            <a:ext cx="4864100" cy="35179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BFD0429-8587-ECB3-E79B-91014A022438}"/>
              </a:ext>
            </a:extLst>
          </p:cNvPr>
          <p:cNvSpPr txBox="1"/>
          <p:nvPr/>
        </p:nvSpPr>
        <p:spPr>
          <a:xfrm>
            <a:off x="1883229" y="2057400"/>
            <a:ext cx="4275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dirty="0"/>
              <a:t>Target feature: house price of unit area</a:t>
            </a:r>
          </a:p>
        </p:txBody>
      </p:sp>
    </p:spTree>
    <p:extLst>
      <p:ext uri="{BB962C8B-B14F-4D97-AF65-F5344CB8AC3E}">
        <p14:creationId xmlns:p14="http://schemas.microsoft.com/office/powerpoint/2010/main" val="1697879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A418A-5F10-A3EF-3079-DE30D963F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Efficency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BD4EFA-F045-B609-F258-855DD5711C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04899" y="1600200"/>
            <a:ext cx="10227129" cy="4572000"/>
          </a:xfrm>
        </p:spPr>
        <p:txBody>
          <a:bodyPr>
            <a:normAutofit/>
          </a:bodyPr>
          <a:lstStyle/>
          <a:p>
            <a:r>
              <a:rPr lang="en-IT" dirty="0"/>
              <a:t>The efficency for each Algorithm based on two parameters R2 and Ridge Regression R2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3F4EF466-B8C5-593F-8C6C-FCDF7AB51B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5734174"/>
              </p:ext>
            </p:extLst>
          </p:nvPr>
        </p:nvGraphicFramePr>
        <p:xfrm>
          <a:off x="337457" y="2351315"/>
          <a:ext cx="11157855" cy="23172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1571">
                  <a:extLst>
                    <a:ext uri="{9D8B030D-6E8A-4147-A177-3AD203B41FA5}">
                      <a16:colId xmlns:a16="http://schemas.microsoft.com/office/drawing/2014/main" val="3896134394"/>
                    </a:ext>
                  </a:extLst>
                </a:gridCol>
                <a:gridCol w="2231571">
                  <a:extLst>
                    <a:ext uri="{9D8B030D-6E8A-4147-A177-3AD203B41FA5}">
                      <a16:colId xmlns:a16="http://schemas.microsoft.com/office/drawing/2014/main" val="2057835590"/>
                    </a:ext>
                  </a:extLst>
                </a:gridCol>
                <a:gridCol w="2231571">
                  <a:extLst>
                    <a:ext uri="{9D8B030D-6E8A-4147-A177-3AD203B41FA5}">
                      <a16:colId xmlns:a16="http://schemas.microsoft.com/office/drawing/2014/main" val="448825850"/>
                    </a:ext>
                  </a:extLst>
                </a:gridCol>
                <a:gridCol w="2231571">
                  <a:extLst>
                    <a:ext uri="{9D8B030D-6E8A-4147-A177-3AD203B41FA5}">
                      <a16:colId xmlns:a16="http://schemas.microsoft.com/office/drawing/2014/main" val="1191290669"/>
                    </a:ext>
                  </a:extLst>
                </a:gridCol>
                <a:gridCol w="2231571">
                  <a:extLst>
                    <a:ext uri="{9D8B030D-6E8A-4147-A177-3AD203B41FA5}">
                      <a16:colId xmlns:a16="http://schemas.microsoft.com/office/drawing/2014/main" val="2386258107"/>
                    </a:ext>
                  </a:extLst>
                </a:gridCol>
              </a:tblGrid>
              <a:tr h="839744">
                <a:tc>
                  <a:txBody>
                    <a:bodyPr/>
                    <a:lstStyle/>
                    <a:p>
                      <a:r>
                        <a:rPr lang="en-IT" dirty="0"/>
                        <a:t>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T" dirty="0"/>
                        <a:t>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  <a:latin typeface="Helvetica Neue" panose="02000503000000020004" pitchFamily="2" charset="0"/>
                        </a:rPr>
                        <a:t>Ridge Regression R2</a:t>
                      </a:r>
                      <a:endParaRPr lang="en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T" dirty="0"/>
                        <a:t>    MAE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T" dirty="0"/>
                        <a:t>   MSE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1778059"/>
                  </a:ext>
                </a:extLst>
              </a:tr>
              <a:tr h="622523">
                <a:tc>
                  <a:txBody>
                    <a:bodyPr/>
                    <a:lstStyle/>
                    <a:p>
                      <a:r>
                        <a:rPr lang="en-IT" sz="1600" dirty="0"/>
                        <a:t>Manual Linear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  <a:latin typeface="Helvetica Neue" panose="02000503000000020004" pitchFamily="2" charset="0"/>
                        </a:rPr>
                        <a:t>0.69742806615838</a:t>
                      </a:r>
                      <a:endParaRPr lang="en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  <a:latin typeface="Helvetica Neue" panose="02000503000000020004" pitchFamily="2" charset="0"/>
                        </a:rPr>
                        <a:t>0.69745846059431</a:t>
                      </a:r>
                      <a:endParaRPr lang="en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T" dirty="0"/>
                        <a:t>4.43207908552750</a:t>
                      </a:r>
                      <a:br>
                        <a:rPr lang="en-GB" dirty="0"/>
                      </a:br>
                      <a:endParaRPr lang="en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T" dirty="0"/>
                        <a:t>4.43207908552750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9220410"/>
                  </a:ext>
                </a:extLst>
              </a:tr>
              <a:tr h="837428">
                <a:tc>
                  <a:txBody>
                    <a:bodyPr/>
                    <a:lstStyle/>
                    <a:p>
                      <a:r>
                        <a:rPr lang="en-IT" dirty="0"/>
                        <a:t>Sk Linear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  <a:latin typeface="Helvetica Neue" panose="02000503000000020004" pitchFamily="2" charset="0"/>
                        </a:rPr>
                        <a:t>0.69745846059432</a:t>
                      </a:r>
                      <a:endParaRPr lang="en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  <a:latin typeface="Helvetica Neue" panose="02000503000000020004" pitchFamily="2" charset="0"/>
                        </a:rPr>
                        <a:t>0.69776318323349</a:t>
                      </a:r>
                      <a:endParaRPr lang="en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T" dirty="0"/>
                        <a:t>34.7062692508048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34.7062692508048</a:t>
                      </a:r>
                      <a:endParaRPr lang="en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54956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8014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8723E-0017-4F33-8668-F157FA187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  <a:endParaRPr lang="de-DE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7F866B9-6BEB-43BD-A519-21D66400D3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74877" y="1522405"/>
            <a:ext cx="4765270" cy="4750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413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GB" dirty="0"/>
              <a:t>Classification Algorithm: Naïve Bayes</a:t>
            </a:r>
            <a:br>
              <a:rPr lang="en-GB" dirty="0">
                <a:effectLst/>
              </a:rPr>
            </a:br>
            <a:endParaRPr lang="en-GB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104900" y="1608827"/>
            <a:ext cx="9982200" cy="4572000"/>
          </a:xfrm>
        </p:spPr>
        <p:txBody>
          <a:bodyPr rtlCol="0"/>
          <a:lstStyle/>
          <a:p>
            <a:r>
              <a:rPr lang="en-GB" dirty="0"/>
              <a:t>Dataset</a:t>
            </a:r>
          </a:p>
          <a:p>
            <a:pPr rtl="0"/>
            <a:r>
              <a:rPr lang="en-GB" dirty="0"/>
              <a:t>Naïve Bayes Algorithm</a:t>
            </a:r>
          </a:p>
          <a:p>
            <a:pPr rtl="0"/>
            <a:r>
              <a:rPr lang="en-GB" dirty="0"/>
              <a:t>Gaussian Naïve Bayes </a:t>
            </a:r>
          </a:p>
          <a:p>
            <a:pPr rtl="0"/>
            <a:r>
              <a:rPr lang="en-GB" dirty="0" err="1"/>
              <a:t>Efficency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54255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C1CBD-62F3-1A35-DB30-71D51DDB4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Dataset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E2F25C-D127-DDBC-F8B8-4583DABF66D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IT" dirty="0"/>
              <a:t>WineQuality Dataset</a:t>
            </a:r>
          </a:p>
          <a:p>
            <a:r>
              <a:rPr lang="en-IT" dirty="0"/>
              <a:t>Nominal and Categorical Data</a:t>
            </a:r>
          </a:p>
          <a:p>
            <a:r>
              <a:rPr lang="en-IT" dirty="0"/>
              <a:t>Indipendendent and </a:t>
            </a:r>
          </a:p>
          <a:p>
            <a:r>
              <a:rPr lang="en-IT" dirty="0"/>
              <a:t>Dependendt features</a:t>
            </a:r>
          </a:p>
          <a:p>
            <a:r>
              <a:rPr lang="en-IT" dirty="0"/>
              <a:t>Removed outliers</a:t>
            </a:r>
          </a:p>
          <a:p>
            <a:r>
              <a:rPr lang="en-IT" dirty="0"/>
              <a:t>Dropped high correlating features</a:t>
            </a:r>
          </a:p>
          <a:p>
            <a:endParaRPr lang="en-IT" dirty="0"/>
          </a:p>
          <a:p>
            <a:endParaRPr lang="en-IT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2D0FA9F9-22E7-9B72-127F-806089A6D9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9450957" y="7233248"/>
            <a:ext cx="6430912" cy="4572001"/>
          </a:xfrm>
        </p:spPr>
      </p:sp>
    </p:spTree>
    <p:extLst>
      <p:ext uri="{BB962C8B-B14F-4D97-AF65-F5344CB8AC3E}">
        <p14:creationId xmlns:p14="http://schemas.microsoft.com/office/powerpoint/2010/main" val="2340913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dirty="0"/>
              <a:t>Naïve Bayes Algorithm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8E534B8-0DF5-E30D-5AF3-09B4E5B8FD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GB" sz="8000" dirty="0">
                <a:latin typeface="Helvetica Neue" panose="02000503000000020004" pitchFamily="2" charset="0"/>
              </a:rPr>
              <a:t>The </a:t>
            </a:r>
            <a:r>
              <a:rPr lang="en-GB" sz="8000" dirty="0">
                <a:effectLst/>
                <a:latin typeface="Helvetica Neue" panose="02000503000000020004" pitchFamily="2" charset="0"/>
              </a:rPr>
              <a:t>Naive Bayes assumption is that each feature makes an: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8000" dirty="0">
                <a:effectLst/>
                <a:latin typeface="Helvetica Neue" panose="02000503000000020004" pitchFamily="2" charset="0"/>
              </a:rPr>
              <a:t>independent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8000" dirty="0">
                <a:effectLst/>
                <a:latin typeface="Helvetica Neue" panose="02000503000000020004" pitchFamily="2" charset="0"/>
              </a:rPr>
              <a:t>equal</a:t>
            </a:r>
          </a:p>
          <a:p>
            <a:r>
              <a:rPr lang="en-GB" sz="8000" dirty="0">
                <a:effectLst/>
                <a:latin typeface="Helvetica Neue" panose="02000503000000020004" pitchFamily="2" charset="0"/>
              </a:rPr>
              <a:t>contribution to the outcome.</a:t>
            </a:r>
            <a:br>
              <a:rPr lang="en-GB" sz="8000" dirty="0">
                <a:effectLst/>
                <a:latin typeface="Helvetica Neue" panose="02000503000000020004" pitchFamily="2" charset="0"/>
              </a:rPr>
            </a:br>
            <a:endParaRPr lang="en-GB" sz="8000" dirty="0">
              <a:effectLst/>
              <a:latin typeface="Helvetica Neue" panose="02000503000000020004" pitchFamily="2" charset="0"/>
            </a:endParaRPr>
          </a:p>
          <a:p>
            <a:r>
              <a:rPr lang="en-GB" sz="7200" dirty="0">
                <a:effectLst/>
                <a:latin typeface="Helvetica Neue" panose="02000503000000020004" pitchFamily="2" charset="0"/>
              </a:rPr>
              <a:t>Bayes’ Theorem finds the probability of an event occurring given the probability of another event that has already occurred.</a:t>
            </a:r>
          </a:p>
          <a:p>
            <a:endParaRPr lang="en-GB" sz="7200" dirty="0">
              <a:latin typeface="Helvetica Neue" panose="02000503000000020004" pitchFamily="2" charset="0"/>
            </a:endParaRPr>
          </a:p>
          <a:p>
            <a:endParaRPr lang="en-GB" sz="7200" dirty="0">
              <a:effectLst/>
              <a:latin typeface="Helvetica Neue" panose="02000503000000020004" pitchFamily="2" charset="0"/>
            </a:endParaRPr>
          </a:p>
          <a:p>
            <a:endParaRPr lang="en-GB" sz="8000" dirty="0">
              <a:latin typeface="Helvetica Neue" panose="02000503000000020004" pitchFamily="2" charset="0"/>
            </a:endParaRPr>
          </a:p>
          <a:p>
            <a:pPr marL="0" indent="0">
              <a:buNone/>
            </a:pPr>
            <a:endParaRPr lang="en-GB" sz="8000" dirty="0">
              <a:effectLst/>
              <a:latin typeface="Helvetica Neue" panose="02000503000000020004" pitchFamily="2" charset="0"/>
            </a:endParaRPr>
          </a:p>
          <a:p>
            <a:pPr algn="l" fontAlgn="base"/>
            <a:r>
              <a:rPr lang="en-GB" sz="8000" b="0" i="0" dirty="0">
                <a:solidFill>
                  <a:srgbClr val="FFFFFF"/>
                </a:solidFill>
                <a:effectLst/>
                <a:latin typeface="urw-din"/>
              </a:rPr>
              <a:t>The fundamental Naive </a:t>
            </a:r>
            <a:r>
              <a:rPr lang="en-GB" b="0" i="0" dirty="0">
                <a:solidFill>
                  <a:srgbClr val="FFFFFF"/>
                </a:solidFill>
                <a:effectLst/>
                <a:latin typeface="urw-din"/>
              </a:rPr>
              <a:t>Bayes assumption is that each feature makes an: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FFFFFF"/>
                </a:solidFill>
                <a:effectLst/>
                <a:latin typeface="urw-din"/>
              </a:rPr>
              <a:t>independent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FFFFFF"/>
                </a:solidFill>
                <a:effectLst/>
                <a:latin typeface="urw-din"/>
              </a:rPr>
              <a:t>equal</a:t>
            </a:r>
          </a:p>
          <a:p>
            <a:pPr algn="l" fontAlgn="base"/>
            <a:r>
              <a:rPr lang="en-GB" b="0" i="0" dirty="0">
                <a:solidFill>
                  <a:srgbClr val="FFFFFF"/>
                </a:solidFill>
                <a:effectLst/>
                <a:latin typeface="urw-din"/>
              </a:rPr>
              <a:t>contribution to the outcome.</a:t>
            </a:r>
          </a:p>
          <a:p>
            <a:pPr algn="l" fontAlgn="base"/>
            <a:br>
              <a:rPr lang="en-GB" b="0" i="0" u="sng" dirty="0">
                <a:solidFill>
                  <a:srgbClr val="FFFFFF"/>
                </a:solidFill>
                <a:effectLst/>
                <a:latin typeface="urw-din"/>
                <a:hlinkClick r:id="rId3"/>
              </a:rPr>
            </a:br>
            <a:endParaRPr lang="en-GB" b="0" i="0" dirty="0">
              <a:solidFill>
                <a:srgbClr val="FFFFFF"/>
              </a:solidFill>
              <a:effectLst/>
              <a:latin typeface="urw-din"/>
            </a:endParaRPr>
          </a:p>
          <a:p>
            <a:pPr marL="0" indent="0" algn="l" fontAlgn="base">
              <a:buNone/>
            </a:pPr>
            <a:r>
              <a:rPr lang="en-GB" b="0" i="0" dirty="0">
                <a:solidFill>
                  <a:srgbClr val="FFFFFF"/>
                </a:solidFill>
                <a:effectLst/>
                <a:latin typeface="urw-din"/>
              </a:rPr>
              <a:t>he fundamental Naive Bayes assumption is that each feature makes an: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FFFFFF"/>
                </a:solidFill>
                <a:effectLst/>
                <a:latin typeface="urw-din"/>
              </a:rPr>
              <a:t>independent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FFFFFF"/>
                </a:solidFill>
                <a:effectLst/>
                <a:latin typeface="urw-din"/>
              </a:rPr>
              <a:t>equal</a:t>
            </a:r>
          </a:p>
          <a:p>
            <a:pPr algn="l" fontAlgn="base"/>
            <a:r>
              <a:rPr lang="en-GB" b="0" i="0" dirty="0">
                <a:solidFill>
                  <a:srgbClr val="FFFFFF"/>
                </a:solidFill>
                <a:effectLst/>
                <a:latin typeface="urw-din"/>
              </a:rPr>
              <a:t>contribution to the outcome.</a:t>
            </a:r>
          </a:p>
          <a:p>
            <a:pPr algn="l" fontAlgn="base"/>
            <a:br>
              <a:rPr lang="en-GB" b="0" i="0" u="sng" dirty="0">
                <a:solidFill>
                  <a:srgbClr val="FFFFFF"/>
                </a:solidFill>
                <a:effectLst/>
                <a:latin typeface="urw-din"/>
                <a:hlinkClick r:id="rId3"/>
              </a:rPr>
            </a:br>
            <a:endParaRPr lang="en-GB" b="0" i="0" dirty="0">
              <a:solidFill>
                <a:srgbClr val="FFFFFF"/>
              </a:solidFill>
              <a:effectLst/>
              <a:latin typeface="urw-din"/>
            </a:endParaRPr>
          </a:p>
          <a:p>
            <a:pPr algn="l"/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4010278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dirty="0"/>
              <a:t>Gaussian Naïve Bayes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 rtlCol="0"/>
          <a:lstStyle/>
          <a:p>
            <a:pPr rtl="0"/>
            <a:r>
              <a:rPr lang="en-GB" dirty="0"/>
              <a:t>Subtype of Naïve Bayes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"/>
              </a:rPr>
              <a:t>A</a:t>
            </a:r>
            <a:r>
              <a:rPr lang="en-GB" dirty="0">
                <a:effectLst/>
                <a:latin typeface=""/>
              </a:rPr>
              <a:t>ssumes that each class follow a Gaussian distribution.</a:t>
            </a:r>
          </a:p>
          <a:p>
            <a:pPr rtl="0"/>
            <a:r>
              <a:rPr lang="en-GB" dirty="0">
                <a:latin typeface=""/>
              </a:rPr>
              <a:t>Performs better on continuous data</a:t>
            </a:r>
          </a:p>
        </p:txBody>
      </p:sp>
    </p:spTree>
    <p:extLst>
      <p:ext uri="{BB962C8B-B14F-4D97-AF65-F5344CB8AC3E}">
        <p14:creationId xmlns:p14="http://schemas.microsoft.com/office/powerpoint/2010/main" val="2853788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8C6EB-466F-4A0B-6AF1-2E3727052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T" dirty="0"/>
              <a:t>Heatmaps before and after dropping features</a:t>
            </a:r>
            <a:r>
              <a:rPr lang="en-GB" dirty="0">
                <a:effectLst/>
                <a:latin typeface="Helvetica Neue" panose="02000503000000020004" pitchFamily="2" charset="0"/>
              </a:rPr>
              <a:t> </a:t>
            </a:r>
            <a:br>
              <a:rPr lang="en-GB" dirty="0">
                <a:effectLst/>
                <a:latin typeface="Helvetica Neue" panose="02000503000000020004" pitchFamily="2" charset="0"/>
              </a:rPr>
            </a:br>
            <a:r>
              <a:rPr lang="en-GB" dirty="0">
                <a:effectLst/>
                <a:latin typeface="Helvetica Neue" panose="02000503000000020004" pitchFamily="2" charset="0"/>
              </a:rPr>
              <a:t>(fixed </a:t>
            </a:r>
            <a:r>
              <a:rPr lang="en-GB" dirty="0" err="1">
                <a:effectLst/>
                <a:latin typeface="Helvetica Neue" panose="02000503000000020004" pitchFamily="2" charset="0"/>
              </a:rPr>
              <a:t>acidity,free</a:t>
            </a:r>
            <a:r>
              <a:rPr lang="en-GB" dirty="0">
                <a:effectLst/>
                <a:latin typeface="Helvetica Neue" panose="02000503000000020004" pitchFamily="2" charset="0"/>
              </a:rPr>
              <a:t> </a:t>
            </a:r>
            <a:r>
              <a:rPr lang="en-GB" dirty="0" err="1">
                <a:effectLst/>
                <a:latin typeface="Helvetica Neue" panose="02000503000000020004" pitchFamily="2" charset="0"/>
              </a:rPr>
              <a:t>sulfur</a:t>
            </a:r>
            <a:r>
              <a:rPr lang="en-GB" dirty="0">
                <a:effectLst/>
                <a:latin typeface="Helvetica Neue" panose="02000503000000020004" pitchFamily="2" charset="0"/>
              </a:rPr>
              <a:t> dioxide) </a:t>
            </a:r>
            <a:br>
              <a:rPr lang="en-GB" dirty="0">
                <a:effectLst/>
                <a:latin typeface="Helvetica Neue" panose="02000503000000020004" pitchFamily="2" charset="0"/>
              </a:rPr>
            </a:br>
            <a:endParaRPr lang="en-IT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2EAD5C3-2652-72CE-0D62-ADE402657CB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871" y="1923825"/>
            <a:ext cx="5121413" cy="3037114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E5D6E85-AA4B-1E78-41DF-23B88F0AC4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2470" y="1923826"/>
            <a:ext cx="5215016" cy="3037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591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8D9D1-F07D-F39E-829A-40E17052E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Data Transformation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6C1AF3E-D479-34E6-CA07-DA7BC4698643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00" y="2178856"/>
            <a:ext cx="8714014" cy="4252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3193DD0-9BF2-C6FD-F674-AEC6A3670C66}"/>
              </a:ext>
            </a:extLst>
          </p:cNvPr>
          <p:cNvSpPr txBox="1"/>
          <p:nvPr/>
        </p:nvSpPr>
        <p:spPr>
          <a:xfrm>
            <a:off x="1328057" y="1491343"/>
            <a:ext cx="105848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dirty="0"/>
              <a:t>Based on what we can identufy here is that the citric acid does not have a Gaussian distribution so</a:t>
            </a:r>
          </a:p>
          <a:p>
            <a:r>
              <a:rPr lang="en-GB" dirty="0"/>
              <a:t>W</a:t>
            </a:r>
            <a:r>
              <a:rPr lang="en-IT" dirty="0"/>
              <a:t>e have dropped it.</a:t>
            </a:r>
          </a:p>
        </p:txBody>
      </p:sp>
    </p:spTree>
    <p:extLst>
      <p:ext uri="{BB962C8B-B14F-4D97-AF65-F5344CB8AC3E}">
        <p14:creationId xmlns:p14="http://schemas.microsoft.com/office/powerpoint/2010/main" val="1869672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ECBE1-2E17-9B13-E7E6-0C8B7E115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Efficency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54433B-2228-F602-E9B8-B0D64F845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8039100" cy="4572000"/>
          </a:xfrm>
        </p:spPr>
        <p:txBody>
          <a:bodyPr/>
          <a:lstStyle/>
          <a:p>
            <a:r>
              <a:rPr lang="en-GB" dirty="0">
                <a:effectLst/>
                <a:latin typeface="Helvetica Neue" panose="02000503000000020004" pitchFamily="2" charset="0"/>
              </a:rPr>
              <a:t>The F1 scores and Accuracy for each Algorithm</a:t>
            </a:r>
          </a:p>
          <a:p>
            <a:endParaRPr lang="en-IT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A3169C9-33CC-ACAB-57BC-019BABF726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13232141" y="4731026"/>
            <a:ext cx="6430912" cy="4572001"/>
          </a:xfrm>
        </p:spPr>
      </p:sp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442367A0-39C6-61C4-1F0C-24C0A2E614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0856474"/>
              </p:ext>
            </p:extLst>
          </p:nvPr>
        </p:nvGraphicFramePr>
        <p:xfrm>
          <a:off x="1104900" y="2316480"/>
          <a:ext cx="8127999" cy="21684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400831186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11164300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681484889"/>
                    </a:ext>
                  </a:extLst>
                </a:gridCol>
              </a:tblGrid>
              <a:tr h="722811">
                <a:tc>
                  <a:txBody>
                    <a:bodyPr/>
                    <a:lstStyle/>
                    <a:p>
                      <a:r>
                        <a:rPr lang="en-IT" dirty="0"/>
                        <a:t>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T" dirty="0"/>
                        <a:t>F1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T" dirty="0"/>
                        <a:t>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570960"/>
                  </a:ext>
                </a:extLst>
              </a:tr>
              <a:tr h="722811">
                <a:tc>
                  <a:txBody>
                    <a:bodyPr/>
                    <a:lstStyle/>
                    <a:p>
                      <a:r>
                        <a:rPr lang="en-IT" dirty="0"/>
                        <a:t>Na</a:t>
                      </a:r>
                      <a:r>
                        <a:rPr lang="en-GB" dirty="0" err="1"/>
                        <a:t>ï</a:t>
                      </a:r>
                      <a:r>
                        <a:rPr lang="en-IT" dirty="0"/>
                        <a:t>ve Bayes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T" dirty="0"/>
                        <a:t>0.7068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0.7008196721311475</a:t>
                      </a:r>
                      <a:endParaRPr lang="en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917557"/>
                  </a:ext>
                </a:extLst>
              </a:tr>
              <a:tr h="722811">
                <a:tc>
                  <a:txBody>
                    <a:bodyPr/>
                    <a:lstStyle/>
                    <a:p>
                      <a:r>
                        <a:rPr lang="en-IT" dirty="0"/>
                        <a:t>Sk Learn Na</a:t>
                      </a:r>
                      <a:r>
                        <a:rPr lang="en-GB" dirty="0" err="1"/>
                        <a:t>ï</a:t>
                      </a:r>
                      <a:r>
                        <a:rPr lang="en-IT" dirty="0"/>
                        <a:t>ve Bayes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0.7068</a:t>
                      </a:r>
                      <a:endParaRPr lang="en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0.7008196721311475</a:t>
                      </a:r>
                      <a:endParaRPr lang="en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33730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9775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C6F24-1D1E-8A5C-D586-8CA2C1FB5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Confussion Matrix for the two classifiers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D29A3-A148-5B1A-8EAF-538ECB9F39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238014" y="8273143"/>
            <a:ext cx="12001500" cy="4572000"/>
          </a:xfrm>
        </p:spPr>
        <p:txBody>
          <a:bodyPr/>
          <a:lstStyle/>
          <a:p>
            <a:endParaRPr lang="en-IT" dirty="0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85EFB875-8511-58FE-8F39-82B533911A7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" r="449"/>
          <a:stretch>
            <a:fillRect/>
          </a:stretch>
        </p:blipFill>
        <p:spPr>
          <a:xfrm>
            <a:off x="11991975" y="7913688"/>
            <a:ext cx="6430963" cy="4572000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B65A174-6839-4D17-8566-0EA5040A98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349" y="2180771"/>
            <a:ext cx="4892719" cy="34471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EDEC80F-E750-C0C2-1FBD-A83FDFCE6E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241" y="2180771"/>
            <a:ext cx="5016325" cy="353422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7675C77-10A8-120F-CB1F-0537BE4D00F0}"/>
              </a:ext>
            </a:extLst>
          </p:cNvPr>
          <p:cNvSpPr txBox="1"/>
          <p:nvPr/>
        </p:nvSpPr>
        <p:spPr>
          <a:xfrm>
            <a:off x="2594516" y="1447811"/>
            <a:ext cx="71756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dirty="0"/>
              <a:t>As we can see from this confussion matrix between two classifiers </a:t>
            </a:r>
          </a:p>
          <a:p>
            <a:r>
              <a:rPr lang="en-IT" dirty="0"/>
              <a:t>they perform exactly the same.</a:t>
            </a:r>
          </a:p>
        </p:txBody>
      </p:sp>
    </p:spTree>
    <p:extLst>
      <p:ext uri="{BB962C8B-B14F-4D97-AF65-F5344CB8AC3E}">
        <p14:creationId xmlns:p14="http://schemas.microsoft.com/office/powerpoint/2010/main" val="2103376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Academic Literature 16x9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_50521052_TF03431380_Win32" id="{9F77B225-3BCD-41DF-83BA-1A1FCAD4280D}" vid="{1324906F-0A7A-4BF6-870A-D77CB82CE6A6}"/>
    </a:ext>
  </a:extLst>
</a:theme>
</file>

<file path=ppt/theme/theme2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4873beb7-5857-4685-be1f-d57550cc96cc" xsi:nil="true"/>
    <AssetExpire xmlns="4873beb7-5857-4685-be1f-d57550cc96cc">2029-01-01T08:00:00+00:00</AssetExpire>
    <CampaignTagsTaxHTField0 xmlns="4873beb7-5857-4685-be1f-d57550cc96cc">
      <Terms xmlns="http://schemas.microsoft.com/office/infopath/2007/PartnerControls"/>
    </CampaignTagsTaxHTField0>
    <IntlLangReviewDate xmlns="4873beb7-5857-4685-be1f-d57550cc96cc" xsi:nil="true"/>
    <TPFriendlyName xmlns="4873beb7-5857-4685-be1f-d57550cc96cc" xsi:nil="true"/>
    <IntlLangReview xmlns="4873beb7-5857-4685-be1f-d57550cc96cc">false</IntlLangReview>
    <LocLastLocAttemptVersionLookup xmlns="4873beb7-5857-4685-be1f-d57550cc96cc">855024</LocLastLocAttemptVersionLookup>
    <PolicheckWords xmlns="4873beb7-5857-4685-be1f-d57550cc96cc" xsi:nil="true"/>
    <SubmitterId xmlns="4873beb7-5857-4685-be1f-d57550cc96cc" xsi:nil="true"/>
    <AcquiredFrom xmlns="4873beb7-5857-4685-be1f-d57550cc96cc">Internal MS</AcquiredFrom>
    <EditorialStatus xmlns="4873beb7-5857-4685-be1f-d57550cc96cc">Complete</EditorialStatus>
    <Markets xmlns="4873beb7-5857-4685-be1f-d57550cc96cc"/>
    <OriginAsset xmlns="4873beb7-5857-4685-be1f-d57550cc96cc" xsi:nil="true"/>
    <AssetStart xmlns="4873beb7-5857-4685-be1f-d57550cc96cc">2012-08-31T08:50:00+00:00</AssetStart>
    <FriendlyTitle xmlns="4873beb7-5857-4685-be1f-d57550cc96cc" xsi:nil="true"/>
    <MarketSpecific xmlns="4873beb7-5857-4685-be1f-d57550cc96cc">false</MarketSpecific>
    <TPNamespace xmlns="4873beb7-5857-4685-be1f-d57550cc96cc" xsi:nil="true"/>
    <PublishStatusLookup xmlns="4873beb7-5857-4685-be1f-d57550cc96cc">
      <Value>1616423</Value>
    </PublishStatusLookup>
    <APAuthor xmlns="4873beb7-5857-4685-be1f-d57550cc96cc">
      <UserInfo>
        <DisplayName>REDMOND\kristaa</DisplayName>
        <AccountId>136</AccountId>
        <AccountType/>
      </UserInfo>
    </APAuthor>
    <TPCommandLine xmlns="4873beb7-5857-4685-be1f-d57550cc96cc" xsi:nil="true"/>
    <IntlLangReviewer xmlns="4873beb7-5857-4685-be1f-d57550cc96cc" xsi:nil="true"/>
    <OpenTemplate xmlns="4873beb7-5857-4685-be1f-d57550cc96cc">true</OpenTemplate>
    <CSXSubmissionDate xmlns="4873beb7-5857-4685-be1f-d57550cc96cc" xsi:nil="true"/>
    <TaxCatchAll xmlns="4873beb7-5857-4685-be1f-d57550cc96cc"/>
    <Manager xmlns="4873beb7-5857-4685-be1f-d57550cc96cc" xsi:nil="true"/>
    <NumericId xmlns="4873beb7-5857-4685-be1f-d57550cc96cc" xsi:nil="true"/>
    <ParentAssetId xmlns="4873beb7-5857-4685-be1f-d57550cc96cc" xsi:nil="true"/>
    <OriginalSourceMarket xmlns="4873beb7-5857-4685-be1f-d57550cc96cc" xsi:nil="true"/>
    <ApprovalStatus xmlns="4873beb7-5857-4685-be1f-d57550cc96cc">InProgress</ApprovalStatus>
    <TPComponent xmlns="4873beb7-5857-4685-be1f-d57550cc96cc" xsi:nil="true"/>
    <EditorialTags xmlns="4873beb7-5857-4685-be1f-d57550cc96cc" xsi:nil="true"/>
    <TPExecutable xmlns="4873beb7-5857-4685-be1f-d57550cc96cc" xsi:nil="true"/>
    <TPLaunchHelpLink xmlns="4873beb7-5857-4685-be1f-d57550cc96cc" xsi:nil="true"/>
    <LocComments xmlns="4873beb7-5857-4685-be1f-d57550cc96cc" xsi:nil="true"/>
    <LocRecommendedHandoff xmlns="4873beb7-5857-4685-be1f-d57550cc96cc" xsi:nil="true"/>
    <SourceTitle xmlns="4873beb7-5857-4685-be1f-d57550cc96cc" xsi:nil="true"/>
    <CSXUpdate xmlns="4873beb7-5857-4685-be1f-d57550cc96cc">false</CSXUpdate>
    <IntlLocPriority xmlns="4873beb7-5857-4685-be1f-d57550cc96cc" xsi:nil="true"/>
    <UAProjectedTotalWords xmlns="4873beb7-5857-4685-be1f-d57550cc96cc" xsi:nil="true"/>
    <AssetType xmlns="4873beb7-5857-4685-be1f-d57550cc96cc">TP</AssetType>
    <MachineTranslated xmlns="4873beb7-5857-4685-be1f-d57550cc96cc">false</MachineTranslated>
    <OutputCachingOn xmlns="4873beb7-5857-4685-be1f-d57550cc96cc">false</OutputCachingOn>
    <TemplateStatus xmlns="4873beb7-5857-4685-be1f-d57550cc96cc">Complete</TemplateStatus>
    <IsSearchable xmlns="4873beb7-5857-4685-be1f-d57550cc96cc">true</IsSearchable>
    <ContentItem xmlns="4873beb7-5857-4685-be1f-d57550cc96cc" xsi:nil="true"/>
    <HandoffToMSDN xmlns="4873beb7-5857-4685-be1f-d57550cc96cc" xsi:nil="true"/>
    <ShowIn xmlns="4873beb7-5857-4685-be1f-d57550cc96cc">Show everywhere</ShowIn>
    <ThumbnailAssetId xmlns="4873beb7-5857-4685-be1f-d57550cc96cc" xsi:nil="true"/>
    <UALocComments xmlns="4873beb7-5857-4685-be1f-d57550cc96cc" xsi:nil="true"/>
    <UALocRecommendation xmlns="4873beb7-5857-4685-be1f-d57550cc96cc">Localize</UALocRecommendation>
    <LastModifiedDateTime xmlns="4873beb7-5857-4685-be1f-d57550cc96cc" xsi:nil="true"/>
    <LegacyData xmlns="4873beb7-5857-4685-be1f-d57550cc96cc" xsi:nil="true"/>
    <LocManualTestRequired xmlns="4873beb7-5857-4685-be1f-d57550cc96cc">false</LocManualTestRequired>
    <LocMarketGroupTiers2 xmlns="4873beb7-5857-4685-be1f-d57550cc96cc" xsi:nil="true"/>
    <ClipArtFilename xmlns="4873beb7-5857-4685-be1f-d57550cc96cc" xsi:nil="true"/>
    <TPApplication xmlns="4873beb7-5857-4685-be1f-d57550cc96cc" xsi:nil="true"/>
    <CSXHash xmlns="4873beb7-5857-4685-be1f-d57550cc96cc" xsi:nil="true"/>
    <DirectSourceMarket xmlns="4873beb7-5857-4685-be1f-d57550cc96cc" xsi:nil="true"/>
    <PrimaryImageGen xmlns="4873beb7-5857-4685-be1f-d57550cc96cc">true</PrimaryImageGen>
    <PlannedPubDate xmlns="4873beb7-5857-4685-be1f-d57550cc96cc" xsi:nil="true"/>
    <CSXSubmissionMarket xmlns="4873beb7-5857-4685-be1f-d57550cc96cc" xsi:nil="true"/>
    <Downloads xmlns="4873beb7-5857-4685-be1f-d57550cc96cc">0</Downloads>
    <ArtSampleDocs xmlns="4873beb7-5857-4685-be1f-d57550cc96cc" xsi:nil="true"/>
    <TrustLevel xmlns="4873beb7-5857-4685-be1f-d57550cc96cc">1 Microsoft Managed Content</TrustLevel>
    <BlockPublish xmlns="4873beb7-5857-4685-be1f-d57550cc96cc">false</BlockPublish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BusinessGroup xmlns="4873beb7-5857-4685-be1f-d57550cc96cc" xsi:nil="true"/>
    <Providers xmlns="4873beb7-5857-4685-be1f-d57550cc96cc" xsi:nil="true"/>
    <TemplateTemplateType xmlns="4873beb7-5857-4685-be1f-d57550cc96cc">PowerPoint Presentation Template</TemplateTemplateType>
    <TimesCloned xmlns="4873beb7-5857-4685-be1f-d57550cc96cc" xsi:nil="true"/>
    <TPAppVersion xmlns="4873beb7-5857-4685-be1f-d57550cc96cc" xsi:nil="true"/>
    <VoteCount xmlns="4873beb7-5857-4685-be1f-d57550cc96cc" xsi:nil="true"/>
    <AverageRating xmlns="4873beb7-5857-4685-be1f-d57550cc96cc" xsi:nil="true"/>
    <FeatureTagsTaxHTField0 xmlns="4873beb7-5857-4685-be1f-d57550cc96cc">
      <Terms xmlns="http://schemas.microsoft.com/office/infopath/2007/PartnerControls"/>
    </FeatureTagsTaxHTField0>
    <Provider xmlns="4873beb7-5857-4685-be1f-d57550cc96cc" xsi:nil="true"/>
    <UACurrentWords xmlns="4873beb7-5857-4685-be1f-d57550cc96cc" xsi:nil="true"/>
    <AssetId xmlns="4873beb7-5857-4685-be1f-d57550cc96cc">TP103431361</AssetId>
    <TPClientViewer xmlns="4873beb7-5857-4685-be1f-d57550cc96cc" xsi:nil="true"/>
    <DSATActionTaken xmlns="4873beb7-5857-4685-be1f-d57550cc96cc" xsi:nil="true"/>
    <APEditor xmlns="4873beb7-5857-4685-be1f-d57550cc96cc">
      <UserInfo>
        <DisplayName/>
        <AccountId xsi:nil="true"/>
        <AccountType/>
      </UserInfo>
    </APEditor>
    <TPInstallLocation xmlns="4873beb7-5857-4685-be1f-d57550cc96cc" xsi:nil="true"/>
    <OOCacheId xmlns="4873beb7-5857-4685-be1f-d57550cc96cc" xsi:nil="true"/>
    <IsDeleted xmlns="4873beb7-5857-4685-be1f-d57550cc96cc">false</IsDeleted>
    <PublishTargets xmlns="4873beb7-5857-4685-be1f-d57550cc96cc">OfficeOnlineVNext</PublishTargets>
    <ApprovalLog xmlns="4873beb7-5857-4685-be1f-d57550cc96cc" xsi:nil="true"/>
    <BugNumber xmlns="4873beb7-5857-4685-be1f-d57550cc96cc" xsi:nil="true"/>
    <CrawlForDependencies xmlns="4873beb7-5857-4685-be1f-d57550cc96cc">false</CrawlForDependencies>
    <InternalTagsTaxHTField0 xmlns="4873beb7-5857-4685-be1f-d57550cc96cc">
      <Terms xmlns="http://schemas.microsoft.com/office/infopath/2007/PartnerControls"/>
    </InternalTagsTaxHTField0>
    <LastHandOff xmlns="4873beb7-5857-4685-be1f-d57550cc96cc" xsi:nil="true"/>
    <Milestone xmlns="4873beb7-5857-4685-be1f-d57550cc96cc" xsi:nil="true"/>
    <OriginalRelease xmlns="4873beb7-5857-4685-be1f-d57550cc96cc">15</OriginalRelease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UANotes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561E720F-F05D-4536-9C34-0CFCED65D3B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8C8B9CA-0273-4370-889A-FC05DA5C2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CDDBB83-77C1-4099-A0AA-289882E745E2}">
  <ds:schemaRefs>
    <ds:schemaRef ds:uri="http://purl.org/dc/elements/1.1/"/>
    <ds:schemaRef ds:uri="http://schemas.microsoft.com/office/2006/metadata/properties"/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492</TotalTime>
  <Words>385</Words>
  <Application>Microsoft Macintosh PowerPoint</Application>
  <PresentationFormat>Widescreen</PresentationFormat>
  <Paragraphs>99</Paragraphs>
  <Slides>14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Calibri</vt:lpstr>
      <vt:lpstr>Euphemia</vt:lpstr>
      <vt:lpstr>Helvetica Neue</vt:lpstr>
      <vt:lpstr>Menlo</vt:lpstr>
      <vt:lpstr>Plantagenet Cherokee</vt:lpstr>
      <vt:lpstr>urw-din</vt:lpstr>
      <vt:lpstr>Wingdings</vt:lpstr>
      <vt:lpstr>Academic Literature 16x9</vt:lpstr>
      <vt:lpstr>Machine Learning exercise 2 </vt:lpstr>
      <vt:lpstr>Classification Algorithm: Naïve Bayes </vt:lpstr>
      <vt:lpstr>Dataset </vt:lpstr>
      <vt:lpstr>Naïve Bayes Algorithm</vt:lpstr>
      <vt:lpstr>Gaussian Naïve Bayes Algorithm</vt:lpstr>
      <vt:lpstr>Heatmaps before and after dropping features  (fixed acidity,free sulfur dioxide)  </vt:lpstr>
      <vt:lpstr>Data Transformation</vt:lpstr>
      <vt:lpstr>Efficency</vt:lpstr>
      <vt:lpstr>Confussion Matrix for the two classifiers</vt:lpstr>
      <vt:lpstr>Linear Regression</vt:lpstr>
      <vt:lpstr>Dataset</vt:lpstr>
      <vt:lpstr>Differences pre and after outlier removal</vt:lpstr>
      <vt:lpstr>Efficency 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exercise 2 </dc:title>
  <dc:creator>Luzi Ardit</dc:creator>
  <cp:lastModifiedBy>Luzi Ardit</cp:lastModifiedBy>
  <cp:revision>4</cp:revision>
  <dcterms:created xsi:type="dcterms:W3CDTF">2022-12-09T11:56:55Z</dcterms:created>
  <dcterms:modified xsi:type="dcterms:W3CDTF">2022-12-09T20:09:15Z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