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6" r:id="rId2"/>
    <p:sldId id="257" r:id="rId3"/>
    <p:sldId id="262" r:id="rId4"/>
    <p:sldId id="258" r:id="rId5"/>
    <p:sldId id="259" r:id="rId6"/>
    <p:sldId id="275" r:id="rId7"/>
    <p:sldId id="260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8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 snapToGrid="0">
      <p:cViewPr varScale="1">
        <p:scale>
          <a:sx n="95" d="100"/>
          <a:sy n="95" d="100"/>
        </p:scale>
        <p:origin x="60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12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2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0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5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82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3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7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1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17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6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51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1.tu-varna.bg/tu-varn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E5D2575-1D13-442E-9A0C-619CCB0E1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Въведение в </a:t>
            </a:r>
            <a:r>
              <a:rPr lang="en-US" dirty="0"/>
              <a:t>HTML. </a:t>
            </a:r>
            <a:r>
              <a:rPr lang="bg-BG" dirty="0"/>
              <a:t>Основни тагове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09606A93-E13A-4F5E-B1AF-A04FB147D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Упражнение 1</a:t>
            </a:r>
          </a:p>
        </p:txBody>
      </p:sp>
    </p:spTree>
    <p:extLst>
      <p:ext uri="{BB962C8B-B14F-4D97-AF65-F5344CB8AC3E}">
        <p14:creationId xmlns:p14="http://schemas.microsoft.com/office/powerpoint/2010/main" val="3418581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868BF6F-5B44-47C9-B82A-5B3E611B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Форматиращи тагове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53929F-5F96-49A9-99EE-4A8A6F476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435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&lt;b&gt;&lt;/b&gt;, &lt;strong&gt;&lt;/strong&gt; - </a:t>
            </a:r>
            <a:r>
              <a:rPr lang="bg-BG" dirty="0"/>
              <a:t>удебеляване</a:t>
            </a:r>
          </a:p>
          <a:p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&gt;&lt;/</a:t>
            </a:r>
            <a:r>
              <a:rPr lang="en-US" dirty="0" err="1"/>
              <a:t>i</a:t>
            </a:r>
            <a:r>
              <a:rPr lang="en-US" dirty="0"/>
              <a:t>&gt;, &lt;</a:t>
            </a:r>
            <a:r>
              <a:rPr lang="en-US" dirty="0" err="1"/>
              <a:t>em</a:t>
            </a:r>
            <a:r>
              <a:rPr lang="en-US" dirty="0"/>
              <a:t>&gt;&lt;/</a:t>
            </a:r>
            <a:r>
              <a:rPr lang="en-US" dirty="0" err="1"/>
              <a:t>em</a:t>
            </a:r>
            <a:r>
              <a:rPr lang="en-US" dirty="0"/>
              <a:t>&gt; - </a:t>
            </a:r>
            <a:r>
              <a:rPr lang="bg-BG" dirty="0"/>
              <a:t>курсив</a:t>
            </a:r>
          </a:p>
          <a:p>
            <a:r>
              <a:rPr lang="en-US" dirty="0"/>
              <a:t>&lt;u&gt;&lt;/u&gt; - </a:t>
            </a:r>
            <a:r>
              <a:rPr lang="bg-BG" dirty="0"/>
              <a:t>подчертаване</a:t>
            </a:r>
            <a:endParaRPr lang="en-US" dirty="0"/>
          </a:p>
          <a:p>
            <a:r>
              <a:rPr lang="en-US" dirty="0"/>
              <a:t>&lt;sup&gt;&lt;/sup&gt; - </a:t>
            </a:r>
            <a:r>
              <a:rPr lang="bg-BG" dirty="0"/>
              <a:t>горен индекс</a:t>
            </a:r>
            <a:endParaRPr lang="en-US" dirty="0"/>
          </a:p>
          <a:p>
            <a:r>
              <a:rPr lang="en-US" dirty="0"/>
              <a:t>&lt;sub&gt;&lt;/sub&gt;</a:t>
            </a:r>
            <a:r>
              <a:rPr lang="bg-BG" dirty="0"/>
              <a:t> - долен индекс</a:t>
            </a:r>
          </a:p>
          <a:p>
            <a:pPr fontAlgn="base">
              <a:spcAft>
                <a:spcPct val="0"/>
              </a:spcAft>
            </a:pPr>
            <a:r>
              <a:rPr lang="bg-BG" altLang="bg-BG" sz="2100" dirty="0"/>
              <a:t>&lt;</a:t>
            </a:r>
            <a:r>
              <a:rPr lang="bg-BG" altLang="bg-BG" sz="2100" dirty="0" err="1"/>
              <a:t>mark</a:t>
            </a:r>
            <a:r>
              <a:rPr lang="bg-BG" altLang="bg-BG" sz="2100" dirty="0"/>
              <a:t>&gt;</a:t>
            </a:r>
            <a:r>
              <a:rPr lang="en-US" altLang="bg-BG" sz="2100" dirty="0"/>
              <a:t>&lt;/mark&gt;</a:t>
            </a:r>
            <a:r>
              <a:rPr lang="bg-BG" altLang="bg-BG" sz="2100" dirty="0"/>
              <a:t> - маркиран текст</a:t>
            </a:r>
          </a:p>
          <a:p>
            <a:pPr fontAlgn="base">
              <a:spcAft>
                <a:spcPct val="0"/>
              </a:spcAft>
            </a:pPr>
            <a:r>
              <a:rPr lang="bg-BG" altLang="bg-BG" sz="2100" dirty="0"/>
              <a:t>&lt;</a:t>
            </a:r>
            <a:r>
              <a:rPr lang="bg-BG" altLang="bg-BG" sz="2100" dirty="0" err="1"/>
              <a:t>small</a:t>
            </a:r>
            <a:r>
              <a:rPr lang="bg-BG" altLang="bg-BG" sz="2100" dirty="0"/>
              <a:t>&gt;&lt;/</a:t>
            </a:r>
            <a:r>
              <a:rPr lang="bg-BG" altLang="bg-BG" sz="2100" dirty="0" err="1"/>
              <a:t>small</a:t>
            </a:r>
            <a:r>
              <a:rPr lang="bg-BG" altLang="bg-BG" sz="2100" dirty="0"/>
              <a:t>&gt; - по-малък текст </a:t>
            </a:r>
          </a:p>
          <a:p>
            <a:pPr fontAlgn="base">
              <a:spcAft>
                <a:spcPct val="0"/>
              </a:spcAft>
            </a:pPr>
            <a:r>
              <a:rPr lang="bg-BG" altLang="bg-BG" sz="2100" dirty="0"/>
              <a:t>&lt;</a:t>
            </a:r>
            <a:r>
              <a:rPr lang="bg-BG" altLang="bg-BG" sz="2100" dirty="0" err="1"/>
              <a:t>del</a:t>
            </a:r>
            <a:r>
              <a:rPr lang="bg-BG" altLang="bg-BG" sz="2100" dirty="0"/>
              <a:t>&gt;&lt;/</a:t>
            </a:r>
            <a:r>
              <a:rPr lang="bg-BG" altLang="bg-BG" sz="2100" dirty="0" err="1"/>
              <a:t>del</a:t>
            </a:r>
            <a:r>
              <a:rPr lang="bg-BG" altLang="bg-BG" sz="2100" dirty="0"/>
              <a:t>&gt; - изтрит текст</a:t>
            </a:r>
          </a:p>
          <a:p>
            <a:pPr fontAlgn="base">
              <a:spcAft>
                <a:spcPct val="0"/>
              </a:spcAft>
            </a:pPr>
            <a:r>
              <a:rPr lang="bg-BG" altLang="bg-BG" sz="2100" dirty="0"/>
              <a:t>&lt;</a:t>
            </a:r>
            <a:r>
              <a:rPr lang="bg-BG" altLang="bg-BG" sz="2100" dirty="0" err="1"/>
              <a:t>ins</a:t>
            </a:r>
            <a:r>
              <a:rPr lang="bg-BG" altLang="bg-BG" sz="2100" dirty="0"/>
              <a:t>&gt;&lt;/</a:t>
            </a:r>
            <a:r>
              <a:rPr lang="bg-BG" altLang="bg-BG" sz="2100" dirty="0" err="1"/>
              <a:t>ins</a:t>
            </a:r>
            <a:r>
              <a:rPr lang="bg-BG" altLang="bg-BG" sz="2100" dirty="0"/>
              <a:t>&gt; - вмъкнат текст</a:t>
            </a:r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E9F78A-EFA8-48A9-B1EB-6C5F9E06C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713E92EF-A7E5-4435-B8D5-17A9CDEDA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820" y="998738"/>
            <a:ext cx="2791215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40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868BF6F-5B44-47C9-B82A-5B3E611B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Форматиращи атрибути </a:t>
            </a:r>
            <a:r>
              <a:rPr lang="en-US" dirty="0">
                <a:solidFill>
                  <a:srgbClr val="FF0000"/>
                </a:solidFill>
              </a:rPr>
              <a:t>! CSS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53929F-5F96-49A9-99EE-4A8A6F476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en-US" dirty="0"/>
              <a:t>align=“left | right | center | justify”</a:t>
            </a:r>
          </a:p>
          <a:p>
            <a:pPr marL="0" indent="0">
              <a:buNone/>
            </a:pPr>
            <a:r>
              <a:rPr lang="bg-BG" dirty="0"/>
              <a:t>		</a:t>
            </a:r>
            <a:r>
              <a:rPr lang="en-US" dirty="0"/>
              <a:t>&lt;p align=“left”&gt;</a:t>
            </a:r>
            <a:r>
              <a:rPr lang="bg-BG" dirty="0"/>
              <a:t>Параграф</a:t>
            </a:r>
            <a:r>
              <a:rPr lang="en-US" dirty="0"/>
              <a:t>&lt;/p&gt;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en-US" dirty="0"/>
              <a:t>width=“50% | 200px”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en-US" dirty="0"/>
              <a:t>size=“2”</a:t>
            </a:r>
          </a:p>
          <a:p>
            <a:pPr marL="0" indent="0">
              <a:buNone/>
            </a:pPr>
            <a:r>
              <a:rPr lang="bg-BG" dirty="0"/>
              <a:t>		</a:t>
            </a:r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 width=“50% size=“2” color=“red”/&gt;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en-US" dirty="0" err="1"/>
              <a:t>bgcolor</a:t>
            </a:r>
            <a:r>
              <a:rPr lang="en-US" dirty="0"/>
              <a:t>=“white | #FFFFFF | </a:t>
            </a:r>
            <a:r>
              <a:rPr lang="en-US" dirty="0" err="1"/>
              <a:t>rgb</a:t>
            </a:r>
            <a:r>
              <a:rPr lang="en-US" dirty="0"/>
              <a:t>(255,255,255)”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en-US" dirty="0"/>
              <a:t>background=“myimage.jpg“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48328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78A5465-97FC-406F-A2F5-6DE4A1CC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1"/>
                </a:solidFill>
                <a:latin typeface="Calibri Light (Headings)"/>
              </a:rPr>
              <a:t>Списъци в </a:t>
            </a:r>
            <a:r>
              <a:rPr lang="en-US" dirty="0">
                <a:solidFill>
                  <a:schemeClr val="tx1"/>
                </a:solidFill>
                <a:latin typeface="Calibri Light (Headings)"/>
              </a:rPr>
              <a:t>HTML</a:t>
            </a:r>
            <a:endParaRPr lang="bg-BG" dirty="0">
              <a:solidFill>
                <a:schemeClr val="tx1"/>
              </a:solidFill>
              <a:latin typeface="Calibri Light (Headings)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13D9B76-B3E0-45EA-97D2-CE0560D6F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29852"/>
            <a:ext cx="10058400" cy="363924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bg-BG" sz="2400" dirty="0"/>
              <a:t> П</a:t>
            </a:r>
            <a:r>
              <a:rPr lang="ru-RU" sz="2400" dirty="0" err="1"/>
              <a:t>озволяват</a:t>
            </a:r>
            <a:r>
              <a:rPr lang="ru-RU" sz="2400" dirty="0"/>
              <a:t> на уеб </a:t>
            </a:r>
            <a:r>
              <a:rPr lang="ru-RU" sz="2400" dirty="0" err="1"/>
              <a:t>разработчиците</a:t>
            </a:r>
            <a:r>
              <a:rPr lang="ru-RU" sz="2400" dirty="0"/>
              <a:t> да </a:t>
            </a:r>
            <a:r>
              <a:rPr lang="ru-RU" sz="2400" dirty="0" err="1"/>
              <a:t>групират</a:t>
            </a:r>
            <a:r>
              <a:rPr lang="ru-RU" sz="2400" dirty="0"/>
              <a:t> набор от </a:t>
            </a:r>
            <a:r>
              <a:rPr lang="ru-RU" sz="2400" dirty="0" err="1"/>
              <a:t>свързани</a:t>
            </a:r>
            <a:r>
              <a:rPr lang="ru-RU" sz="2400" dirty="0"/>
              <a:t> </a:t>
            </a:r>
            <a:r>
              <a:rPr lang="ru-RU" sz="2400" dirty="0" err="1"/>
              <a:t>елементи</a:t>
            </a:r>
            <a:r>
              <a:rPr lang="ru-RU" sz="2400" dirty="0"/>
              <a:t> в </a:t>
            </a:r>
            <a:r>
              <a:rPr lang="ru-RU" sz="2400" dirty="0" err="1"/>
              <a:t>списъци</a:t>
            </a:r>
            <a:endParaRPr lang="bg-BG" sz="2400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0B07ED86-724D-4606-9AF9-9B35E2A5B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343" y="3532499"/>
            <a:ext cx="2152950" cy="1933845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10BE9CF0-B512-4AF3-A589-1C7193AF0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573" y="3532500"/>
            <a:ext cx="1933845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19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B5083AB-C809-4417-A4CA-6F4D0FC2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Неномерирани</a:t>
            </a:r>
            <a:r>
              <a:rPr lang="en-US" dirty="0"/>
              <a:t> </a:t>
            </a:r>
            <a:r>
              <a:rPr lang="bg-BG" dirty="0"/>
              <a:t>списъци</a:t>
            </a:r>
          </a:p>
        </p:txBody>
      </p:sp>
      <p:sp>
        <p:nvSpPr>
          <p:cNvPr id="23" name="Контейнер за съдържание 22">
            <a:extLst>
              <a:ext uri="{FF2B5EF4-FFF2-40B4-BE49-F238E27FC236}">
                <a16:creationId xmlns:a16="http://schemas.microsoft.com/office/drawing/2014/main" id="{1FDE50C6-F563-4162-BACD-ECDB66187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646A6A56-AA7D-4F34-90E4-220C3523F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776" y="2189011"/>
            <a:ext cx="1306158" cy="1663895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19DABEE5-A301-4EC4-888D-526E95C89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6995" y="2189011"/>
            <a:ext cx="1278657" cy="1663895"/>
          </a:xfrm>
          <a:prstGeom prst="rect">
            <a:avLst/>
          </a:prstGeom>
        </p:spPr>
      </p:pic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A436C195-02B3-434B-B6DB-A54D94E99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0889" y="4087117"/>
            <a:ext cx="1309412" cy="1567958"/>
          </a:xfrm>
          <a:prstGeom prst="rect">
            <a:avLst/>
          </a:prstGeom>
        </p:spPr>
      </p:pic>
      <p:pic>
        <p:nvPicPr>
          <p:cNvPr id="21" name="Картина 20">
            <a:extLst>
              <a:ext uri="{FF2B5EF4-FFF2-40B4-BE49-F238E27FC236}">
                <a16:creationId xmlns:a16="http://schemas.microsoft.com/office/drawing/2014/main" id="{34573F04-669E-41E4-A8B0-923F2FC9AF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783" y="1954800"/>
            <a:ext cx="7954485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8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B5083AB-C809-4417-A4CA-6F4D0FC2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номерирани</a:t>
            </a:r>
            <a:r>
              <a:rPr lang="en-US" dirty="0"/>
              <a:t> </a:t>
            </a:r>
            <a:r>
              <a:rPr lang="bg-BG" dirty="0"/>
              <a:t>списъци</a:t>
            </a:r>
          </a:p>
        </p:txBody>
      </p:sp>
      <p:pic>
        <p:nvPicPr>
          <p:cNvPr id="8" name="Контейнер за съдържание 7">
            <a:extLst>
              <a:ext uri="{FF2B5EF4-FFF2-40B4-BE49-F238E27FC236}">
                <a16:creationId xmlns:a16="http://schemas.microsoft.com/office/drawing/2014/main" id="{5265AB73-FEF9-4F84-BC25-BA3C4C242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9136" y="2111690"/>
            <a:ext cx="1521687" cy="1611727"/>
          </a:xfrm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CA957F9C-7761-4551-BCC7-7ED23E6E4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3775" y="2114318"/>
            <a:ext cx="1414312" cy="1609098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0A24943F-C861-4987-AB36-53384F2FB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090" y="3892227"/>
            <a:ext cx="1533740" cy="1458720"/>
          </a:xfrm>
          <a:prstGeom prst="rect">
            <a:avLst/>
          </a:prstGeom>
        </p:spPr>
      </p:pic>
      <p:pic>
        <p:nvPicPr>
          <p:cNvPr id="18" name="Картина 17">
            <a:extLst>
              <a:ext uri="{FF2B5EF4-FFF2-40B4-BE49-F238E27FC236}">
                <a16:creationId xmlns:a16="http://schemas.microsoft.com/office/drawing/2014/main" id="{C839B7E6-0538-42CB-B573-165DFB286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9136" y="3892227"/>
            <a:ext cx="1525788" cy="1458720"/>
          </a:xfrm>
          <a:prstGeom prst="rect">
            <a:avLst/>
          </a:prstGeom>
        </p:spPr>
      </p:pic>
      <p:pic>
        <p:nvPicPr>
          <p:cNvPr id="23" name="Картина 22">
            <a:extLst>
              <a:ext uri="{FF2B5EF4-FFF2-40B4-BE49-F238E27FC236}">
                <a16:creationId xmlns:a16="http://schemas.microsoft.com/office/drawing/2014/main" id="{DF1A2428-02E0-4D17-86FB-2510F2491F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5090" y="2111690"/>
            <a:ext cx="1533740" cy="1611726"/>
          </a:xfrm>
          <a:prstGeom prst="rect">
            <a:avLst/>
          </a:prstGeom>
        </p:spPr>
      </p:pic>
      <p:pic>
        <p:nvPicPr>
          <p:cNvPr id="27" name="Картина 26">
            <a:extLst>
              <a:ext uri="{FF2B5EF4-FFF2-40B4-BE49-F238E27FC236}">
                <a16:creationId xmlns:a16="http://schemas.microsoft.com/office/drawing/2014/main" id="{42221FB1-0249-4FCA-B671-6E0EAEBD66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247" y="2111690"/>
            <a:ext cx="5706271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18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DFEE591-C3DD-48D6-A76E-FF3556C5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Номерирани</a:t>
            </a:r>
            <a:r>
              <a:rPr lang="en-US" dirty="0"/>
              <a:t> </a:t>
            </a:r>
            <a:r>
              <a:rPr lang="bg-BG" dirty="0"/>
              <a:t>списъци</a:t>
            </a:r>
            <a:r>
              <a:rPr lang="en-US" dirty="0"/>
              <a:t> - </a:t>
            </a:r>
            <a:r>
              <a:rPr lang="bg-BG" dirty="0"/>
              <a:t>други атрибути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718E9ED-CF89-4C2A-BBE5-4A0E9BA07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bg-BG" sz="2400" dirty="0"/>
              <a:t> </a:t>
            </a:r>
            <a:r>
              <a:rPr lang="en-US" sz="2400" dirty="0"/>
              <a:t>reversed="true“ – </a:t>
            </a:r>
            <a:r>
              <a:rPr lang="bg-BG" sz="2400" dirty="0"/>
              <a:t>обръща реда на изброяването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sz="2400" dirty="0"/>
              <a:t> </a:t>
            </a:r>
            <a:r>
              <a:rPr lang="en-US" sz="2400" dirty="0"/>
              <a:t>start=“12” </a:t>
            </a:r>
            <a:r>
              <a:rPr lang="bg-BG" sz="2400" dirty="0"/>
              <a:t>– задава номера, от който да започне броенето</a:t>
            </a:r>
          </a:p>
          <a:p>
            <a:pPr marL="0" indent="0">
              <a:buNone/>
            </a:pPr>
            <a:endParaRPr lang="bg-BG" sz="2400" dirty="0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17B5CDB7-27DA-4ABC-B1E1-D0C053F4C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944" y="3541067"/>
            <a:ext cx="2162477" cy="1819529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06EF4F6E-9BB2-4927-B627-25257D4C0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827" y="3272111"/>
            <a:ext cx="6447850" cy="267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95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5944F65-C8D6-4AFB-A15D-8E444ECC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Дефиниращи списъци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F4C0406-2A06-49E0-BC17-09D6D1E45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bg-BG" sz="2400" dirty="0"/>
              <a:t> Използват се за извеждане на дефиниции на термини</a:t>
            </a: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C2EA580C-CE48-4463-9DA0-23DEC4B6C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557" y="3171997"/>
            <a:ext cx="4405186" cy="2202592"/>
          </a:xfrm>
          <a:prstGeom prst="rect">
            <a:avLst/>
          </a:prstGeom>
        </p:spPr>
      </p:pic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3735E150-5AA8-4ED3-983E-D388417A3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19" y="2624006"/>
            <a:ext cx="6922719" cy="341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4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1853DD8-D51A-403E-820D-378756659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bg-BG" sz="2800" dirty="0"/>
              <a:t>Вложени списъци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99D6080-7B09-4609-9DBE-AE1A21C8C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138" y="2273608"/>
            <a:ext cx="3159432" cy="3940925"/>
          </a:xfrm>
        </p:spPr>
        <p:txBody>
          <a:bodyPr>
            <a:normAutofit/>
          </a:bodyPr>
          <a:lstStyle/>
          <a:p>
            <a:endParaRPr lang="bg-BG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2E7FD700-5398-4CEE-B727-C4C16C0DA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356" y="228864"/>
            <a:ext cx="5104216" cy="6400272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ECB60509-1569-4F94-8BB9-B25B3022C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138" y="2209604"/>
            <a:ext cx="3127034" cy="394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5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A1DC3E5-9FA7-4DB3-97C1-04A90507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HTML</a:t>
            </a:r>
            <a:endParaRPr lang="bg-BG" sz="36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AF4D9B7-EFD3-422E-B0DD-F0E967B47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en-US" dirty="0"/>
              <a:t>Hyper Text Markup Language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Стандартен маркиращ език за създаване на </a:t>
            </a:r>
            <a:r>
              <a:rPr lang="en-US" dirty="0"/>
              <a:t>HTML </a:t>
            </a:r>
            <a:r>
              <a:rPr lang="bg-BG" dirty="0"/>
              <a:t>страници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Описва структурата на уеб страницата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Състои се от множество елементи, които „казват“ на браузъра как да се изобрази съдържанието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Пример: </a:t>
            </a:r>
            <a:r>
              <a:rPr lang="bg-BG" dirty="0">
                <a:hlinkClick r:id="rId2"/>
              </a:rPr>
              <a:t>сайт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780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FCE86EE-B697-40E4-8758-EF5684F4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HTML </a:t>
            </a:r>
            <a:r>
              <a:rPr lang="bg-BG" dirty="0"/>
              <a:t>страници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5B03EA1-1669-44D0-99D6-D582119DA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bg-BG" sz="2400" dirty="0">
                <a:solidFill>
                  <a:srgbClr val="000000"/>
                </a:solidFill>
                <a:latin typeface="SPFBFR+Palatino-Roman"/>
              </a:rPr>
              <a:t> Текстов редактор (напр. </a:t>
            </a:r>
            <a:r>
              <a:rPr lang="en-US" sz="2400" dirty="0">
                <a:solidFill>
                  <a:srgbClr val="000000"/>
                </a:solidFill>
                <a:latin typeface="SPFBFR+Palatino-Roman"/>
              </a:rPr>
              <a:t>Notepad)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sz="2400" dirty="0">
                <a:solidFill>
                  <a:srgbClr val="000000"/>
                </a:solidFill>
                <a:latin typeface="SPFBFR+Palatino-Roman"/>
              </a:rPr>
              <a:t> Други редактори (</a:t>
            </a:r>
            <a:r>
              <a:rPr lang="en-US" sz="2400" dirty="0">
                <a:solidFill>
                  <a:srgbClr val="000000"/>
                </a:solidFill>
                <a:latin typeface="SPFBFR+Palatino-Roman"/>
              </a:rPr>
              <a:t>Notepad++, </a:t>
            </a:r>
            <a:r>
              <a:rPr lang="en-US" sz="2400" dirty="0" err="1">
                <a:solidFill>
                  <a:srgbClr val="000000"/>
                </a:solidFill>
                <a:latin typeface="SPFBFR+Palatino-Roman"/>
              </a:rPr>
              <a:t>SublimeText</a:t>
            </a:r>
            <a:r>
              <a:rPr lang="en-US" sz="2400" dirty="0">
                <a:solidFill>
                  <a:srgbClr val="000000"/>
                </a:solidFill>
                <a:latin typeface="SPFBFR+Palatino-Roman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SPFBFR+Palatino-Roman"/>
              </a:rPr>
              <a:t>CuteHTML</a:t>
            </a:r>
            <a:r>
              <a:rPr lang="bg-BG" sz="2400" dirty="0">
                <a:solidFill>
                  <a:srgbClr val="000000"/>
                </a:solidFill>
                <a:latin typeface="SPFBFR+Palatino-Roman"/>
              </a:rPr>
              <a:t>…</a:t>
            </a:r>
            <a:r>
              <a:rPr lang="en-US" sz="2400" dirty="0">
                <a:solidFill>
                  <a:srgbClr val="000000"/>
                </a:solidFill>
                <a:latin typeface="SPFBFR+Palatino-Roman"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sz="2400" b="0" i="0" u="none" strike="noStrike" baseline="0" dirty="0">
                <a:solidFill>
                  <a:srgbClr val="000000"/>
                </a:solidFill>
                <a:latin typeface="SPFBFR+Palatino-Roman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SPFBFR+Palatino-Roman"/>
              </a:rPr>
              <a:t>WYSIWYG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GXCEQR+Times-Roman"/>
              </a:rPr>
              <a:t>редактори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GXCEQR+Times-Roman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SPFBFR+Palatino-Roman"/>
              </a:rPr>
              <a:t>(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SPFBFR+Palatino-Roman"/>
              </a:rPr>
              <a:t>Adobe Dreamweaver, Microsoft Visual Studio</a:t>
            </a:r>
            <a:r>
              <a:rPr lang="bg-BG" sz="2400" b="0" i="0" u="none" strike="noStrike" baseline="0" dirty="0">
                <a:solidFill>
                  <a:srgbClr val="000000"/>
                </a:solidFill>
                <a:latin typeface="SPFBFR+Palatino-Roman"/>
              </a:rPr>
              <a:t>…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SPFBFR+Palatino-Roman"/>
              </a:rPr>
              <a:t>)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sz="2400" dirty="0">
                <a:solidFill>
                  <a:srgbClr val="C00000"/>
                </a:solidFill>
                <a:latin typeface="SPFBFR+Palatino-Roman"/>
              </a:rPr>
              <a:t> Свободни сте да работите с редактор по избор. В залата – </a:t>
            </a:r>
            <a:r>
              <a:rPr lang="en-US" sz="2400" dirty="0">
                <a:solidFill>
                  <a:srgbClr val="C00000"/>
                </a:solidFill>
                <a:latin typeface="SPFBFR+Palatino-Roman"/>
              </a:rPr>
              <a:t>VS Code.</a:t>
            </a:r>
            <a:endParaRPr lang="bg-BG" sz="2400" dirty="0">
              <a:solidFill>
                <a:srgbClr val="C00000"/>
              </a:solidFill>
              <a:latin typeface="SPFBFR+Palatino-Roman"/>
            </a:endParaRPr>
          </a:p>
        </p:txBody>
      </p:sp>
    </p:spTree>
    <p:extLst>
      <p:ext uri="{BB962C8B-B14F-4D97-AF65-F5344CB8AC3E}">
        <p14:creationId xmlns:p14="http://schemas.microsoft.com/office/powerpoint/2010/main" val="331746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0ECA7D2-4110-4B33-802A-71CBFB73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HTML </a:t>
            </a:r>
            <a:r>
              <a:rPr lang="bg-BG" sz="3600" dirty="0"/>
              <a:t>елементи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7173364-9D26-4389-8A2D-902C3B052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Всяка страница се състои от </a:t>
            </a:r>
            <a:r>
              <a:rPr lang="en-US" dirty="0"/>
              <a:t>HTML </a:t>
            </a:r>
            <a:r>
              <a:rPr lang="bg-BG" dirty="0"/>
              <a:t>елементи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Структура:</a:t>
            </a:r>
          </a:p>
          <a:p>
            <a:pPr marL="0" indent="0" algn="ctr">
              <a:buNone/>
            </a:pPr>
            <a:r>
              <a:rPr lang="en-US" sz="2800" b="1" dirty="0">
                <a:solidFill>
                  <a:srgbClr val="C00000"/>
                </a:solidFill>
              </a:rPr>
              <a:t>&lt;</a:t>
            </a:r>
            <a:r>
              <a:rPr lang="bg-BG" sz="2800" b="1" dirty="0">
                <a:solidFill>
                  <a:srgbClr val="C00000"/>
                </a:solidFill>
              </a:rPr>
              <a:t>таг</a:t>
            </a:r>
            <a:r>
              <a:rPr lang="en-US" sz="2800" b="1" dirty="0">
                <a:solidFill>
                  <a:srgbClr val="C00000"/>
                </a:solidFill>
              </a:rPr>
              <a:t>&gt; </a:t>
            </a:r>
            <a:r>
              <a:rPr lang="bg-BG" sz="2800" b="1" dirty="0">
                <a:solidFill>
                  <a:srgbClr val="C00000"/>
                </a:solidFill>
              </a:rPr>
              <a:t>Съдържание на тага </a:t>
            </a:r>
            <a:r>
              <a:rPr lang="en-US" sz="2800" b="1" dirty="0">
                <a:solidFill>
                  <a:srgbClr val="C00000"/>
                </a:solidFill>
              </a:rPr>
              <a:t>&lt;</a:t>
            </a:r>
            <a:r>
              <a:rPr lang="bg-BG" sz="2800" b="1" dirty="0">
                <a:solidFill>
                  <a:srgbClr val="C00000"/>
                </a:solidFill>
              </a:rPr>
              <a:t>/таг</a:t>
            </a:r>
            <a:r>
              <a:rPr lang="en-US" sz="2800" b="1" dirty="0">
                <a:solidFill>
                  <a:srgbClr val="C00000"/>
                </a:solidFill>
              </a:rPr>
              <a:t>&gt; </a:t>
            </a:r>
            <a:endParaRPr lang="bg-BG" sz="2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dirty="0"/>
              <a:t>&lt;</a:t>
            </a:r>
            <a:r>
              <a:rPr lang="bg-BG" sz="1800" dirty="0"/>
              <a:t>таг</a:t>
            </a:r>
            <a:r>
              <a:rPr lang="en-US" sz="1800" dirty="0"/>
              <a:t>&gt;</a:t>
            </a:r>
            <a:r>
              <a:rPr lang="bg-BG" sz="1800" dirty="0"/>
              <a:t> - отварящ таг</a:t>
            </a:r>
          </a:p>
          <a:p>
            <a:pPr marL="0" indent="0">
              <a:buNone/>
            </a:pPr>
            <a:r>
              <a:rPr lang="en-US" sz="1800" dirty="0"/>
              <a:t>&lt;</a:t>
            </a:r>
            <a:r>
              <a:rPr lang="bg-BG" sz="1800" dirty="0"/>
              <a:t>/таг</a:t>
            </a:r>
            <a:r>
              <a:rPr lang="en-US" sz="1800" dirty="0"/>
              <a:t>&gt;</a:t>
            </a:r>
            <a:r>
              <a:rPr lang="bg-BG" sz="1800" dirty="0"/>
              <a:t> - затварящ таг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Пример:  </a:t>
            </a:r>
            <a:r>
              <a:rPr lang="en-US" dirty="0"/>
              <a:t>&lt;p&gt;</a:t>
            </a:r>
            <a:r>
              <a:rPr lang="ru-RU" dirty="0" err="1"/>
              <a:t>Сладкарница</a:t>
            </a:r>
            <a:r>
              <a:rPr lang="ru-RU" dirty="0"/>
              <a:t> "Аида" е </a:t>
            </a:r>
            <a:r>
              <a:rPr lang="ru-RU" dirty="0" err="1"/>
              <a:t>създадена</a:t>
            </a:r>
            <a:r>
              <a:rPr lang="ru-RU" dirty="0"/>
              <a:t> </a:t>
            </a:r>
            <a:r>
              <a:rPr lang="ru-RU" dirty="0" err="1"/>
              <a:t>през</a:t>
            </a:r>
            <a:r>
              <a:rPr lang="ru-RU" dirty="0"/>
              <a:t> 1992 г. </a:t>
            </a:r>
            <a:r>
              <a:rPr lang="en-US" dirty="0"/>
              <a:t>&lt;/p&gt;</a:t>
            </a:r>
            <a:endParaRPr lang="bg-BG" dirty="0"/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Празен елемент – без съдържание </a:t>
            </a:r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 /&gt;, &lt;</a:t>
            </a:r>
            <a:r>
              <a:rPr lang="en-US" dirty="0" err="1"/>
              <a:t>br</a:t>
            </a:r>
            <a:r>
              <a:rPr lang="en-US" dirty="0"/>
              <a:t> /&gt; 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6170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E165705-984F-4B5C-B241-F8B91A0D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Атрибути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002E80D-50D9-41D6-AE7C-3EB0D7C65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bg-BG" sz="3200" dirty="0"/>
              <a:t> свойство</a:t>
            </a:r>
            <a:r>
              <a:rPr lang="en-US" sz="3200" dirty="0"/>
              <a:t>="</a:t>
            </a:r>
            <a:r>
              <a:rPr lang="bg-BG" sz="3200" dirty="0"/>
              <a:t>стойност</a:t>
            </a:r>
            <a:r>
              <a:rPr lang="en-US" sz="3200" dirty="0"/>
              <a:t>"</a:t>
            </a:r>
            <a:endParaRPr lang="bg-BG" sz="3200" dirty="0"/>
          </a:p>
          <a:p>
            <a:pPr marL="0" indent="0">
              <a:buNone/>
            </a:pPr>
            <a:endParaRPr lang="en-US" sz="700" dirty="0"/>
          </a:p>
          <a:p>
            <a:pPr lvl="1"/>
            <a:r>
              <a:rPr lang="en-US" sz="2200" dirty="0"/>
              <a:t>&lt;p </a:t>
            </a:r>
            <a:r>
              <a:rPr lang="en-US" sz="2200" dirty="0">
                <a:solidFill>
                  <a:srgbClr val="FF0000"/>
                </a:solidFill>
              </a:rPr>
              <a:t>align="justify"</a:t>
            </a:r>
            <a:r>
              <a:rPr lang="en-US" sz="2200" dirty="0"/>
              <a:t>&gt;</a:t>
            </a:r>
            <a:r>
              <a:rPr lang="ru-RU" sz="2200" dirty="0"/>
              <a:t> </a:t>
            </a:r>
            <a:r>
              <a:rPr lang="ru-RU" sz="2200" dirty="0" err="1"/>
              <a:t>Сладкарница</a:t>
            </a:r>
            <a:r>
              <a:rPr lang="ru-RU" sz="2200" dirty="0"/>
              <a:t> "Аида" е </a:t>
            </a:r>
            <a:r>
              <a:rPr lang="ru-RU" sz="2200" dirty="0" err="1"/>
              <a:t>създадена</a:t>
            </a:r>
            <a:r>
              <a:rPr lang="ru-RU" sz="2200" dirty="0"/>
              <a:t> </a:t>
            </a:r>
            <a:r>
              <a:rPr lang="ru-RU" sz="2200" dirty="0" err="1"/>
              <a:t>през</a:t>
            </a:r>
            <a:r>
              <a:rPr lang="ru-RU" sz="2200" dirty="0"/>
              <a:t> 1992 г. </a:t>
            </a:r>
            <a:r>
              <a:rPr lang="en-US" sz="2200" dirty="0"/>
              <a:t>&lt;/p&gt;</a:t>
            </a:r>
          </a:p>
          <a:p>
            <a:pPr lvl="1"/>
            <a:r>
              <a:rPr lang="en-US" sz="2200" dirty="0"/>
              <a:t>&lt;</a:t>
            </a:r>
            <a:r>
              <a:rPr lang="en-US" sz="2200" dirty="0" err="1"/>
              <a:t>img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5A8B25"/>
                </a:solidFill>
              </a:rPr>
              <a:t>src</a:t>
            </a:r>
            <a:r>
              <a:rPr lang="en-US" sz="2200" dirty="0">
                <a:solidFill>
                  <a:srgbClr val="5A8B25"/>
                </a:solidFill>
              </a:rPr>
              <a:t>= "cat.jpg"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/>
              <a:t>alt=“</a:t>
            </a:r>
            <a:r>
              <a:rPr lang="bg-BG" sz="2200" dirty="0"/>
              <a:t>Снимка с котка</a:t>
            </a:r>
            <a:r>
              <a:rPr lang="en-US" sz="2200" dirty="0"/>
              <a:t>” /&gt;</a:t>
            </a:r>
          </a:p>
          <a:p>
            <a:pPr lvl="1"/>
            <a:r>
              <a:rPr lang="en-US" sz="2200" dirty="0"/>
              <a:t>&lt;h</a:t>
            </a:r>
            <a:r>
              <a:rPr lang="bg-BG" sz="2200" dirty="0"/>
              <a:t>2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5A8B25"/>
                </a:solidFill>
              </a:rPr>
              <a:t>class="</a:t>
            </a:r>
            <a:r>
              <a:rPr lang="en-US" sz="2200" dirty="0" err="1">
                <a:solidFill>
                  <a:srgbClr val="5A8B25"/>
                </a:solidFill>
              </a:rPr>
              <a:t>myclass</a:t>
            </a:r>
            <a:r>
              <a:rPr lang="en-US" sz="2200" dirty="0">
                <a:solidFill>
                  <a:srgbClr val="5A8B25"/>
                </a:solidFill>
              </a:rPr>
              <a:t>"</a:t>
            </a:r>
            <a:r>
              <a:rPr lang="en-US" sz="2200" dirty="0"/>
              <a:t>&gt;</a:t>
            </a:r>
            <a:r>
              <a:rPr lang="bg-BG" sz="2200" dirty="0"/>
              <a:t>За нас</a:t>
            </a:r>
            <a:r>
              <a:rPr lang="en-US" sz="2200" dirty="0"/>
              <a:t>&lt;/h2&gt;</a:t>
            </a:r>
          </a:p>
          <a:p>
            <a:pPr lvl="1"/>
            <a:r>
              <a:rPr lang="en-US" sz="2200" dirty="0"/>
              <a:t>&lt;div </a:t>
            </a:r>
            <a:r>
              <a:rPr lang="en-US" sz="2200" dirty="0">
                <a:solidFill>
                  <a:srgbClr val="5A8B25"/>
                </a:solidFill>
              </a:rPr>
              <a:t>id="</a:t>
            </a:r>
            <a:r>
              <a:rPr lang="en-US" sz="2200" dirty="0" err="1">
                <a:solidFill>
                  <a:srgbClr val="5A8B25"/>
                </a:solidFill>
              </a:rPr>
              <a:t>someid</a:t>
            </a:r>
            <a:r>
              <a:rPr lang="en-US" sz="2200" dirty="0">
                <a:solidFill>
                  <a:srgbClr val="5A8B25"/>
                </a:solidFill>
              </a:rPr>
              <a:t>"</a:t>
            </a:r>
            <a:r>
              <a:rPr lang="en-US" sz="2200" dirty="0"/>
              <a:t>&gt;&lt;/div&gt;</a:t>
            </a:r>
          </a:p>
          <a:p>
            <a:pPr lvl="1"/>
            <a:r>
              <a:rPr lang="en-US" sz="2200" dirty="0"/>
              <a:t>&lt;input </a:t>
            </a:r>
            <a:r>
              <a:rPr lang="en-US" sz="2200" dirty="0">
                <a:solidFill>
                  <a:srgbClr val="00B050"/>
                </a:solidFill>
              </a:rPr>
              <a:t>type=“text” </a:t>
            </a:r>
            <a:r>
              <a:rPr lang="en-US" sz="2200" dirty="0"/>
              <a:t>/&gt;</a:t>
            </a: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303511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186E-4DD4-1ABB-75CF-160D81FF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</a:t>
            </a:r>
            <a:r>
              <a:rPr lang="en-US" dirty="0"/>
              <a:t>HTML</a:t>
            </a:r>
            <a:r>
              <a:rPr lang="bg-BG" dirty="0"/>
              <a:t> </a:t>
            </a:r>
            <a:br>
              <a:rPr lang="bg-BG" dirty="0"/>
            </a:br>
            <a:r>
              <a:rPr lang="bg-BG" dirty="0"/>
              <a:t>документ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CFADA-2402-3503-92EE-C0E25D06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Картина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F288761B-EA14-1BB8-5BE9-573159558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721" y="1737360"/>
            <a:ext cx="3833812" cy="576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8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5084986-980D-4A68-AC03-5586AE3C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Декларация на типа на документа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D3D3A73-A6CF-4EFD-951F-DD40DFE3C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19" y="2015732"/>
            <a:ext cx="9713735" cy="37754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bg-BG" sz="1600" dirty="0"/>
              <a:t> </a:t>
            </a:r>
            <a:r>
              <a:rPr lang="en-US" sz="1600" dirty="0"/>
              <a:t>HTML 5</a:t>
            </a:r>
            <a:r>
              <a:rPr lang="bg-BG" sz="1600" dirty="0"/>
              <a:t>: </a:t>
            </a:r>
          </a:p>
          <a:p>
            <a:pPr marL="0" indent="0">
              <a:buNone/>
            </a:pPr>
            <a:r>
              <a:rPr lang="en-US" sz="1600" dirty="0"/>
              <a:t>&lt;!DOCTYPE html&gt;</a:t>
            </a:r>
            <a:endParaRPr lang="bg-BG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bg-BG" sz="1600" dirty="0"/>
              <a:t> </a:t>
            </a:r>
            <a:r>
              <a:rPr lang="en-US" sz="1600" dirty="0"/>
              <a:t>HTML </a:t>
            </a:r>
            <a:r>
              <a:rPr lang="bg-BG" sz="1600" dirty="0"/>
              <a:t>4.01: </a:t>
            </a:r>
          </a:p>
          <a:p>
            <a:pPr marL="0" indent="0">
              <a:buNone/>
            </a:pPr>
            <a:r>
              <a:rPr lang="en-US" sz="1500" dirty="0"/>
              <a:t> &lt;!DOCTYPE HTML PUBLIC "-//W3C//DTD HTML 4.01 Transitional//EN" "http://www.w3.org/TR/html4/loose.dtd"&gt;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sz="1600" dirty="0"/>
              <a:t> </a:t>
            </a:r>
            <a:r>
              <a:rPr lang="en-US" sz="1600" dirty="0"/>
              <a:t>XHTML 1.1:</a:t>
            </a:r>
            <a:endParaRPr lang="bg-BG" sz="1600" dirty="0"/>
          </a:p>
          <a:p>
            <a:pPr marL="0" indent="0">
              <a:buNone/>
            </a:pPr>
            <a:r>
              <a:rPr lang="en-US" sz="1600" dirty="0"/>
              <a:t> &lt;!DOCTYPE html PUBLIC "-//W3C//DTD XHTML 1.1//EN" "http://www.w3.org/TR/xhtml11/DTD/xhtml11.dtd"&gt;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2863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868BF6F-5B44-47C9-B82A-5B3E611B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</a:t>
            </a:r>
            <a:r>
              <a:rPr lang="bg-BG" dirty="0"/>
              <a:t> – контейнер за метаданни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53929F-5F96-49A9-99EE-4A8A6F476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015732"/>
            <a:ext cx="10699747" cy="34506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meta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charset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="utf-8"&gt; </a:t>
            </a:r>
            <a:endParaRPr kumimoji="0" lang="en-US" altLang="bg-BG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meta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description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content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</a:t>
            </a:r>
            <a:r>
              <a:rPr lang="bg-BG" altLang="bg-BG" dirty="0">
                <a:latin typeface="Arial Unicode MS"/>
              </a:rPr>
              <a:t>Описание на съдържанието на страницата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."&gt;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meta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keywords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content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="ключова дума 1, ключова дума 2, ключова дума 3"&gt;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meta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author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content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="Доника Стоянова"&gt;</a:t>
            </a:r>
            <a:r>
              <a:rPr kumimoji="0" lang="bg-BG" altLang="bg-B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bg-BG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bg-BG" altLang="bg-BG" dirty="0">
                <a:latin typeface="Arial Unicode MS"/>
              </a:rPr>
              <a:t> </a:t>
            </a:r>
            <a:r>
              <a:rPr lang="en-US" altLang="bg-BG" dirty="0">
                <a:latin typeface="Arial Unicode MS"/>
              </a:rPr>
              <a:t>&lt;meta name="viewport" content="width=device-width, initial-scale=1.0"&gt;</a:t>
            </a:r>
            <a:endParaRPr lang="bg-BG" altLang="bg-BG" dirty="0">
              <a:latin typeface="Arial Unicode MS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bg-BG" altLang="bg-BG" sz="2100" dirty="0">
                <a:latin typeface="Arial Unicode MS"/>
              </a:rPr>
              <a:t> &lt;</a:t>
            </a:r>
            <a:r>
              <a:rPr lang="bg-BG" altLang="bg-BG" sz="2100" dirty="0" err="1">
                <a:latin typeface="Arial Unicode MS"/>
              </a:rPr>
              <a:t>title</a:t>
            </a:r>
            <a:r>
              <a:rPr lang="bg-BG" altLang="bg-BG" sz="2100" dirty="0">
                <a:latin typeface="Arial Unicode MS"/>
              </a:rPr>
              <a:t>&gt;Наименованието на страницата&lt;/</a:t>
            </a:r>
            <a:r>
              <a:rPr lang="bg-BG" altLang="bg-BG" sz="2100" dirty="0" err="1">
                <a:latin typeface="Arial Unicode MS"/>
              </a:rPr>
              <a:t>title</a:t>
            </a:r>
            <a:r>
              <a:rPr lang="bg-BG" altLang="bg-BG" sz="2100" dirty="0">
                <a:latin typeface="Arial Unicode MS"/>
              </a:rPr>
              <a:t>&gt; </a:t>
            </a:r>
            <a:endParaRPr lang="en-US" altLang="bg-BG" sz="2100" dirty="0">
              <a:latin typeface="Arial Unicode MS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bg-BG" altLang="bg-BG" sz="2100" dirty="0">
                <a:latin typeface="Arial Unicode MS"/>
              </a:rPr>
              <a:t> </a:t>
            </a:r>
            <a:r>
              <a:rPr lang="en-US" altLang="bg-BG" sz="2100" dirty="0">
                <a:latin typeface="Arial Unicode MS"/>
              </a:rPr>
              <a:t>&lt;link </a:t>
            </a:r>
            <a:r>
              <a:rPr lang="en-US" altLang="bg-BG" sz="2100" dirty="0" err="1">
                <a:latin typeface="Arial Unicode MS"/>
              </a:rPr>
              <a:t>rel</a:t>
            </a:r>
            <a:r>
              <a:rPr lang="en-US" altLang="bg-BG" sz="2100" dirty="0">
                <a:latin typeface="Arial Unicode MS"/>
              </a:rPr>
              <a:t>="stylesheet" </a:t>
            </a:r>
            <a:r>
              <a:rPr lang="en-US" altLang="bg-BG" sz="2100" dirty="0" err="1">
                <a:latin typeface="Arial Unicode MS"/>
              </a:rPr>
              <a:t>href</a:t>
            </a:r>
            <a:r>
              <a:rPr lang="en-US" altLang="bg-BG" sz="2100" dirty="0">
                <a:latin typeface="Arial Unicode MS"/>
              </a:rPr>
              <a:t>="style.css"&gt;</a:t>
            </a:r>
            <a:endParaRPr lang="bg-BG" altLang="bg-BG" sz="2100" dirty="0">
              <a:latin typeface="Arial Unicode MS"/>
            </a:endParaRPr>
          </a:p>
          <a:p>
            <a:endParaRPr lang="bg-BG" altLang="bg-BG" sz="2100" dirty="0">
              <a:latin typeface="Arial Unicode MS"/>
            </a:endParaRPr>
          </a:p>
          <a:p>
            <a:endParaRPr kumimoji="0" lang="bg-BG" altLang="bg-BG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bg-BG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638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868BF6F-5B44-47C9-B82A-5B3E611B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Основни тагове (упражнение 1)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53929F-5F96-49A9-99EE-4A8A6F476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0801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en-US" dirty="0"/>
              <a:t>&lt;p&gt;</a:t>
            </a:r>
            <a:r>
              <a:rPr lang="bg-BG" dirty="0"/>
              <a:t>Параграф някакъв</a:t>
            </a:r>
            <a:r>
              <a:rPr lang="en-US" dirty="0"/>
              <a:t>&lt;/p&gt; - </a:t>
            </a:r>
            <a:r>
              <a:rPr lang="bg-BG" dirty="0"/>
              <a:t>параграф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en-US" dirty="0"/>
              <a:t>&lt;h1&gt;&lt;/h1&gt;, &lt;h2&gt;&lt;/h2&gt;…&lt;h6&gt;&lt;/h6&gt; - </a:t>
            </a:r>
            <a:r>
              <a:rPr lang="bg-BG" dirty="0"/>
              <a:t>заглавия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 /&gt; - </a:t>
            </a:r>
            <a:r>
              <a:rPr lang="bg-BG" dirty="0"/>
              <a:t>нов ред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en-US" dirty="0"/>
              <a:t>&lt;</a:t>
            </a:r>
            <a:r>
              <a:rPr lang="en-US" dirty="0" err="1"/>
              <a:t>hr</a:t>
            </a:r>
            <a:r>
              <a:rPr lang="bg-BG" dirty="0"/>
              <a:t> </a:t>
            </a:r>
            <a:r>
              <a:rPr lang="en-US" dirty="0"/>
              <a:t>/&gt; - </a:t>
            </a:r>
            <a:r>
              <a:rPr lang="bg-BG" dirty="0"/>
              <a:t>хоризонтална разделителна линия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en-US" dirty="0"/>
              <a:t>&lt;div&gt;&lt;/div&gt; - </a:t>
            </a:r>
            <a:r>
              <a:rPr lang="bg-BG" dirty="0"/>
              <a:t>блок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en-US" dirty="0"/>
              <a:t>&lt;span&gt;&lt;/span&gt; - </a:t>
            </a:r>
            <a:r>
              <a:rPr lang="bg-BG" dirty="0" err="1"/>
              <a:t>инлайн</a:t>
            </a:r>
            <a:r>
              <a:rPr lang="bg-BG" dirty="0"/>
              <a:t> елемент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&lt;q&gt;&lt;/q&gt;, &lt;blockquote&gt;&lt;/blockquote&gt; - </a:t>
            </a:r>
            <a:r>
              <a:rPr lang="bg-BG" dirty="0"/>
              <a:t>цитат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en-US" dirty="0"/>
              <a:t>&lt;pre&gt;&lt;/pre&gt; - </a:t>
            </a:r>
            <a:r>
              <a:rPr lang="bg-BG" dirty="0"/>
              <a:t>предварително форматиран текст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en-US" dirty="0"/>
              <a:t>&lt;!-- </a:t>
            </a:r>
            <a:r>
              <a:rPr lang="bg-BG" dirty="0"/>
              <a:t>Коментар</a:t>
            </a:r>
            <a:r>
              <a:rPr lang="en-US" dirty="0"/>
              <a:t> --&gt;</a:t>
            </a: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D70BCDA0-F311-4C2B-8690-5F5BB71E2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073" y="262976"/>
            <a:ext cx="2429214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164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5546</TotalTime>
  <Words>740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Unicode MS</vt:lpstr>
      <vt:lpstr>Calibri</vt:lpstr>
      <vt:lpstr>Calibri Light</vt:lpstr>
      <vt:lpstr>Calibri Light (Headings)</vt:lpstr>
      <vt:lpstr>GXCEQR+Times-Roman</vt:lpstr>
      <vt:lpstr>SPFBFR+Palatino-Roman</vt:lpstr>
      <vt:lpstr>Wingdings</vt:lpstr>
      <vt:lpstr>Retrospect</vt:lpstr>
      <vt:lpstr>Въведение в HTML. Основни тагове</vt:lpstr>
      <vt:lpstr>HTML</vt:lpstr>
      <vt:lpstr>Създаване на HTML страници</vt:lpstr>
      <vt:lpstr>HTML елементи</vt:lpstr>
      <vt:lpstr>Атрибути</vt:lpstr>
      <vt:lpstr>Структура на HTML  документ </vt:lpstr>
      <vt:lpstr>Декларация на типа на документа </vt:lpstr>
      <vt:lpstr>HEAD – контейнер за метаданни</vt:lpstr>
      <vt:lpstr>Основни тагове (упражнение 1)</vt:lpstr>
      <vt:lpstr>Форматиращи тагове</vt:lpstr>
      <vt:lpstr>Форматиращи атрибути ! CSS</vt:lpstr>
      <vt:lpstr>Списъци в HTML</vt:lpstr>
      <vt:lpstr>Неномерирани списъци</vt:lpstr>
      <vt:lpstr>номерирани списъци</vt:lpstr>
      <vt:lpstr>Номерирани списъци - други атрибути</vt:lpstr>
      <vt:lpstr>Дефиниращи списъци</vt:lpstr>
      <vt:lpstr>Вложени списъци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ас. Доника Георгиева Стоянова</dc:creator>
  <cp:lastModifiedBy>гл. ас. д-р Доника Георгиева Стоянова</cp:lastModifiedBy>
  <cp:revision>42</cp:revision>
  <dcterms:created xsi:type="dcterms:W3CDTF">2021-10-03T10:40:05Z</dcterms:created>
  <dcterms:modified xsi:type="dcterms:W3CDTF">2025-10-03T08:18:49Z</dcterms:modified>
</cp:coreProperties>
</file>