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3" r:id="rId4"/>
    <p:sldId id="259" r:id="rId5"/>
    <p:sldId id="258" r:id="rId6"/>
    <p:sldId id="260" r:id="rId7"/>
    <p:sldId id="261" r:id="rId8"/>
    <p:sldId id="262" r:id="rId9"/>
    <p:sldId id="281" r:id="rId10"/>
    <p:sldId id="283" r:id="rId11"/>
    <p:sldId id="285" r:id="rId12"/>
    <p:sldId id="286" r:id="rId13"/>
    <p:sldId id="263" r:id="rId14"/>
    <p:sldId id="264" r:id="rId15"/>
    <p:sldId id="275" r:id="rId16"/>
    <p:sldId id="267" r:id="rId17"/>
    <p:sldId id="289" r:id="rId18"/>
    <p:sldId id="290" r:id="rId19"/>
    <p:sldId id="291" r:id="rId20"/>
    <p:sldId id="274" r:id="rId21"/>
    <p:sldId id="292" r:id="rId22"/>
    <p:sldId id="29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8B892-3B4F-4082-ACDE-E0B03D271213}" type="datetimeFigureOut">
              <a:rPr lang="bg-BG" smtClean="0"/>
              <a:t>5.10.2025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bg-BG" dirty="0" err="1"/>
              <a:t>нача</a:t>
            </a:r>
            <a:endParaRPr lang="bg-BG" dirty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B5D30-740E-4D13-82F1-8FD06ADFB5D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793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32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9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4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3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2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8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0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4C8976-17C4-45EC-947C-021A5037E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6600" dirty="0">
                <a:solidFill>
                  <a:schemeClr val="tx2"/>
                </a:solidFill>
              </a:rPr>
              <a:t>Въведение в </a:t>
            </a:r>
            <a:r>
              <a:rPr lang="en-US" sz="6600" dirty="0">
                <a:solidFill>
                  <a:schemeClr val="tx2"/>
                </a:solidFill>
              </a:rPr>
              <a:t>CSS</a:t>
            </a:r>
            <a:r>
              <a:rPr lang="bg-BG" sz="6600" dirty="0">
                <a:solidFill>
                  <a:schemeClr val="tx2"/>
                </a:solidFill>
              </a:rPr>
              <a:t> – част 1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5D0EA47-5C8B-452D-B0C3-4037FFDD6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Упражнение 2</a:t>
            </a:r>
          </a:p>
        </p:txBody>
      </p:sp>
    </p:spTree>
    <p:extLst>
      <p:ext uri="{BB962C8B-B14F-4D97-AF65-F5344CB8AC3E}">
        <p14:creationId xmlns:p14="http://schemas.microsoft.com/office/powerpoint/2010/main" val="150437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7E93-74C6-603E-8672-F8DB2E20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EDAB-A7DB-A523-7E44-41674E2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Комбинирани селектори</a:t>
            </a:r>
            <a:r>
              <a:rPr lang="en-US" sz="4400" dirty="0"/>
              <a:t> div &gt; 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A3365-8418-5C38-1B24-EBB1DA17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739" y="464217"/>
            <a:ext cx="2619741" cy="1095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D744B1-E6F2-6E01-9051-12D89136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63" y="2538488"/>
            <a:ext cx="5763429" cy="3419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B1F8C9-7A83-E701-2C3A-407EC6363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55" y="2864932"/>
            <a:ext cx="3156068" cy="27670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5" name="Контейнер за съдържание 2">
            <a:extLst>
              <a:ext uri="{FF2B5EF4-FFF2-40B4-BE49-F238E27FC236}">
                <a16:creationId xmlns:a16="http://schemas.microsoft.com/office/drawing/2014/main" id="{A022ED5D-3B74-98CD-91B7-A2AD7EC3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35715"/>
            <a:ext cx="10058400" cy="40227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Селектира всички параграфи, вложени на първо ниво в контейнер</a:t>
            </a:r>
            <a:r>
              <a:rPr lang="en-US" dirty="0"/>
              <a:t> &lt;div&gt;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86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0447-C6A3-32DA-99A1-4AB0DC98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8963-0259-D47F-DBBF-9F16774A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Комбинирани селектори</a:t>
            </a:r>
            <a:r>
              <a:rPr lang="en-US" sz="4400" dirty="0"/>
              <a:t> div + 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A0B79-9C8B-307F-3457-A5F70C1D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62" y="2639627"/>
            <a:ext cx="5763429" cy="3419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BB51CE-AEF8-8481-E6F7-E29A4DD3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430" y="2986889"/>
            <a:ext cx="3222290" cy="27254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598938-B14F-CA0E-10C3-BCA20D230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025" y="286603"/>
            <a:ext cx="2819794" cy="11431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Контейнер за съдържание 2">
            <a:extLst>
              <a:ext uri="{FF2B5EF4-FFF2-40B4-BE49-F238E27FC236}">
                <a16:creationId xmlns:a16="http://schemas.microsoft.com/office/drawing/2014/main" id="{5049CB23-718F-929C-4C81-B2F300AF87F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2064212" cy="3450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Селектира елемент </a:t>
            </a:r>
            <a:r>
              <a:rPr lang="en-US" dirty="0"/>
              <a:t>&lt;p&gt;</a:t>
            </a:r>
            <a:r>
              <a:rPr lang="bg-BG" dirty="0"/>
              <a:t>, който се намира непосредствено след </a:t>
            </a:r>
            <a:r>
              <a:rPr lang="en-US" dirty="0"/>
              <a:t>&lt;div&gt;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2317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73868-7CF6-7426-151E-08283BF9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4AF6-55C6-FCE2-CF02-77C0ED1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Комбинирани селектори</a:t>
            </a:r>
            <a:r>
              <a:rPr lang="en-US" sz="4400" dirty="0"/>
              <a:t> div ~ 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63DEB-7C9F-80E9-EDE1-8B3A93CD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997" y="2684151"/>
            <a:ext cx="5763429" cy="3419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67EBC88-D87F-7382-8344-E89234FE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37" y="1829054"/>
            <a:ext cx="10058400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div ~ p – </a:t>
            </a:r>
            <a:r>
              <a:rPr lang="ru-RU" dirty="0"/>
              <a:t>за </a:t>
            </a:r>
            <a:r>
              <a:rPr lang="ru-RU" dirty="0" err="1"/>
              <a:t>селектиране</a:t>
            </a:r>
            <a:r>
              <a:rPr lang="ru-RU" dirty="0"/>
              <a:t> на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&lt;p&gt;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предшестван</a:t>
            </a:r>
            <a:r>
              <a:rPr lang="ru-RU" dirty="0"/>
              <a:t> от </a:t>
            </a:r>
            <a:r>
              <a:rPr lang="en-US" dirty="0"/>
              <a:t>&lt;div&gt;</a:t>
            </a:r>
            <a:r>
              <a:rPr lang="bg-BG" dirty="0"/>
              <a:t> </a:t>
            </a:r>
            <a:r>
              <a:rPr lang="ru-RU" dirty="0"/>
              <a:t>и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bg-BG" dirty="0"/>
              <a:t>т</a:t>
            </a:r>
            <a:r>
              <a:rPr lang="ru-RU" dirty="0"/>
              <a:t> един и </a:t>
            </a:r>
            <a:r>
              <a:rPr lang="ru-RU" dirty="0" err="1"/>
              <a:t>същ</a:t>
            </a:r>
            <a:r>
              <a:rPr lang="ru-RU" dirty="0"/>
              <a:t> </a:t>
            </a:r>
            <a:r>
              <a:rPr lang="ru-RU" dirty="0" err="1"/>
              <a:t>родителски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5705A-E93B-86C5-8CFE-81A48A140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25" y="376987"/>
            <a:ext cx="2962688" cy="111458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C6A604-46D7-362F-27FD-CF4EE4F8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5" y="2855495"/>
            <a:ext cx="3149902" cy="27616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099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D2A217-090C-45F6-8E10-3CFB1E7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733872"/>
            <a:ext cx="9603275" cy="1049235"/>
          </a:xfrm>
        </p:spPr>
        <p:txBody>
          <a:bodyPr/>
          <a:lstStyle/>
          <a:p>
            <a:r>
              <a:rPr lang="bg-BG" dirty="0"/>
              <a:t>Псевдо-селектори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561AAA4-012D-41E9-9AD7-634FD502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478704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За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състояние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VXPPAV+Times-Roman"/>
              </a:rPr>
              <a:t>(</a:t>
            </a:r>
            <a:r>
              <a:rPr lang="bg-BG" sz="1800" dirty="0">
                <a:solidFill>
                  <a:srgbClr val="000000"/>
                </a:solidFill>
                <a:latin typeface="VXPPAV+Times-Roman"/>
              </a:rPr>
              <a:t>псевдокласове</a:t>
            </a:r>
            <a:r>
              <a:rPr lang="en-US" sz="1800" dirty="0">
                <a:solidFill>
                  <a:srgbClr val="000000"/>
                </a:solidFill>
                <a:latin typeface="VXPPAV+Times-Roman"/>
              </a:rPr>
              <a:t>)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-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стилът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се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прилага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към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елемента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въз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основа на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неговото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VXPPAV+Times-Roman"/>
              </a:rPr>
              <a:t>състояние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VXPPAV+Times-Roman"/>
              </a:rPr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 За </a:t>
            </a:r>
            <a:r>
              <a:rPr lang="ru-RU" sz="1800" dirty="0" err="1">
                <a:solidFill>
                  <a:srgbClr val="000000"/>
                </a:solidFill>
                <a:latin typeface="VXPPAV+Times-Roman"/>
              </a:rPr>
              <a:t>псевдоелементи</a:t>
            </a: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VXPPAV+Times-Roman"/>
              </a:rPr>
              <a:t>дефиниращи</a:t>
            </a: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 част от </a:t>
            </a:r>
            <a:r>
              <a:rPr lang="ru-RU" sz="1800" dirty="0" err="1">
                <a:solidFill>
                  <a:srgbClr val="000000"/>
                </a:solidFill>
                <a:latin typeface="VXPPAV+Times-Roman"/>
              </a:rPr>
              <a:t>елемент</a:t>
            </a:r>
            <a:endParaRPr lang="ru-RU" sz="1800" dirty="0">
              <a:solidFill>
                <a:srgbClr val="000000"/>
              </a:solidFill>
              <a:latin typeface="VXPPAV+Times-Roman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00000"/>
                </a:solidFill>
                <a:latin typeface="VXPPAV+Times-Roman"/>
              </a:rPr>
              <a:t> 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387F41A-7B46-44E5-B68E-D72788AA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421" y="424105"/>
            <a:ext cx="4984178" cy="546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CACD53-D1DA-40B1-B2C0-D7758D12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Селектори по атрибут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359AD3D-6B65-4783-B664-D4C95A4F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Селектира елементи със зададени специфични атрибути и техни стойности</a:t>
            </a:r>
            <a:endParaRPr lang="en-US" dirty="0"/>
          </a:p>
          <a:p>
            <a:endParaRPr lang="bg-BG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81B311B-99A7-48D0-A321-D3680059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862" y="2947707"/>
            <a:ext cx="5190148" cy="694296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7BA6B773-1E56-403A-91D0-9CEFFB23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30" y="3910293"/>
            <a:ext cx="3327256" cy="13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4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ECADAB-130C-4939-BE96-EE224542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Групиране на селектори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0DB70FA0-F686-4EFC-952A-AB28CD9B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28693"/>
            <a:ext cx="3324689" cy="1124107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E827F70-5FDE-4A94-8040-8AA0681F3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942880"/>
            <a:ext cx="7106642" cy="562053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EEED02B7-8BB5-41BB-BBA5-F46AC71D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299" y="4897958"/>
            <a:ext cx="4001058" cy="581106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A754CB4A-D020-428C-B48F-017BFDC7C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79" y="4716958"/>
            <a:ext cx="216247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6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A628570-9672-4184-AF9A-04452A84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Приоритети за приложение на стилизирането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6A02BE-38D5-4E5C-A200-218D83E9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bg-BG" dirty="0" err="1"/>
              <a:t>Каскадността</a:t>
            </a:r>
            <a:r>
              <a:rPr lang="bg-BG" dirty="0"/>
              <a:t> е механизъм, чрез който браузърът решава коя стойност на дадено свойство да приложи, когато има повече от едно правило, което го задава.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dirty="0"/>
              <a:t> Четири основни стълба: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Произход и важност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Каскадни слоеве (@</a:t>
            </a:r>
            <a:r>
              <a:rPr lang="en-US" dirty="0"/>
              <a:t>layer)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Специфичност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bg-BG" dirty="0"/>
              <a:t>Ред на появяване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dirty="0"/>
              <a:t> Наследяване на свойства</a:t>
            </a:r>
          </a:p>
          <a:p>
            <a:endParaRPr lang="bg-BG" dirty="0"/>
          </a:p>
          <a:p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D4B0-4BEB-6364-BF15-078499B9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964" y="2775445"/>
            <a:ext cx="4114554" cy="19969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0D8C8-0F3F-4E1C-D4EE-C06462879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40" y="4880785"/>
            <a:ext cx="3977801" cy="10966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79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4029-AAAA-811A-85AD-0D168606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Специфичност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9897-661C-4539-04E1-E3A6994A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92" y="1845734"/>
            <a:ext cx="4899992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ru-RU" sz="1800" dirty="0" err="1"/>
              <a:t>Специфичността</a:t>
            </a:r>
            <a:r>
              <a:rPr lang="ru-RU" sz="1800" dirty="0"/>
              <a:t> е </a:t>
            </a:r>
            <a:r>
              <a:rPr lang="ru-RU" sz="1800" dirty="0" err="1"/>
              <a:t>числова</a:t>
            </a:r>
            <a:r>
              <a:rPr lang="ru-RU" sz="1800" dirty="0"/>
              <a:t> „</a:t>
            </a:r>
            <a:r>
              <a:rPr lang="ru-RU" sz="1800" dirty="0" err="1"/>
              <a:t>тежест</a:t>
            </a:r>
            <a:r>
              <a:rPr lang="ru-RU" sz="1800" dirty="0"/>
              <a:t>“ на селектора.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 </a:t>
            </a:r>
            <a:r>
              <a:rPr lang="ru-RU" sz="1800" dirty="0"/>
              <a:t>4 позиции: </a:t>
            </a:r>
            <a:r>
              <a:rPr lang="en-US" sz="1800" dirty="0"/>
              <a:t>a, b, c</a:t>
            </a:r>
            <a:r>
              <a:rPr lang="bg-BG" sz="1800" dirty="0"/>
              <a:t> и</a:t>
            </a:r>
            <a:r>
              <a:rPr lang="en-US" sz="1800" dirty="0"/>
              <a:t> d</a:t>
            </a:r>
            <a:r>
              <a:rPr lang="ru-RU" sz="1800" dirty="0"/>
              <a:t> 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a</a:t>
            </a:r>
            <a:r>
              <a:rPr lang="ru-RU" sz="1800" dirty="0"/>
              <a:t> – </a:t>
            </a:r>
            <a:r>
              <a:rPr lang="ru-RU" sz="1800" dirty="0" err="1"/>
              <a:t>inline</a:t>
            </a:r>
            <a:r>
              <a:rPr lang="ru-RU" sz="1800" dirty="0"/>
              <a:t> </a:t>
            </a:r>
            <a:r>
              <a:rPr lang="ru-RU" sz="1800" dirty="0" err="1"/>
              <a:t>стилове</a:t>
            </a:r>
            <a:r>
              <a:rPr lang="ru-RU" sz="1800" dirty="0"/>
              <a:t> (в </a:t>
            </a:r>
            <a:r>
              <a:rPr lang="ru-RU" sz="1800" dirty="0" err="1"/>
              <a:t>елемента</a:t>
            </a:r>
            <a:r>
              <a:rPr lang="ru-RU" sz="1800" dirty="0"/>
              <a:t>: </a:t>
            </a:r>
            <a:r>
              <a:rPr lang="ru-RU" sz="1800" dirty="0" err="1"/>
              <a:t>style</a:t>
            </a:r>
            <a:r>
              <a:rPr lang="ru-RU" sz="1800" dirty="0"/>
              <a:t>="...")   (1,0,0,0)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b</a:t>
            </a:r>
            <a:r>
              <a:rPr lang="ru-RU" sz="1800" dirty="0"/>
              <a:t> – </a:t>
            </a:r>
            <a:r>
              <a:rPr lang="ru-RU" sz="1800" dirty="0" err="1"/>
              <a:t>брой</a:t>
            </a:r>
            <a:r>
              <a:rPr lang="ru-RU" sz="1800" dirty="0"/>
              <a:t> ID </a:t>
            </a:r>
            <a:r>
              <a:rPr lang="ru-RU" sz="1800" dirty="0" err="1"/>
              <a:t>селектори</a:t>
            </a:r>
            <a:r>
              <a:rPr lang="ru-RU" sz="1800" dirty="0"/>
              <a:t>  (0,1,0,0)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c</a:t>
            </a:r>
            <a:r>
              <a:rPr lang="ru-RU" sz="1800" dirty="0"/>
              <a:t> – </a:t>
            </a:r>
            <a:r>
              <a:rPr lang="ru-RU" sz="1800" dirty="0" err="1"/>
              <a:t>брой</a:t>
            </a:r>
            <a:r>
              <a:rPr lang="ru-RU" sz="1800" dirty="0"/>
              <a:t> </a:t>
            </a:r>
            <a:r>
              <a:rPr lang="ru-RU" sz="1800" dirty="0" err="1"/>
              <a:t>класове</a:t>
            </a:r>
            <a:r>
              <a:rPr lang="ru-RU" sz="1800" dirty="0"/>
              <a:t>, </a:t>
            </a:r>
            <a:r>
              <a:rPr lang="ru-RU" sz="1800" dirty="0" err="1"/>
              <a:t>атрибутни</a:t>
            </a:r>
            <a:r>
              <a:rPr lang="ru-RU" sz="1800" dirty="0"/>
              <a:t> </a:t>
            </a:r>
            <a:r>
              <a:rPr lang="ru-RU" sz="1800" dirty="0" err="1"/>
              <a:t>селектори</a:t>
            </a:r>
            <a:r>
              <a:rPr lang="ru-RU" sz="1800" dirty="0"/>
              <a:t> и </a:t>
            </a:r>
            <a:r>
              <a:rPr lang="ru-RU" sz="1800" dirty="0" err="1"/>
              <a:t>псевдокласове</a:t>
            </a:r>
            <a:r>
              <a:rPr lang="ru-RU" sz="1800" dirty="0"/>
              <a:t>  (0,0,1,0)</a:t>
            </a:r>
          </a:p>
          <a:p>
            <a:pPr>
              <a:lnSpc>
                <a:spcPct val="130000"/>
              </a:lnSpc>
            </a:pPr>
            <a:r>
              <a:rPr lang="ru-RU" sz="1800" b="1" dirty="0"/>
              <a:t>d</a:t>
            </a:r>
            <a:r>
              <a:rPr lang="ru-RU" sz="1800" dirty="0"/>
              <a:t> – </a:t>
            </a:r>
            <a:r>
              <a:rPr lang="ru-RU" sz="1800" dirty="0" err="1"/>
              <a:t>брой</a:t>
            </a:r>
            <a:r>
              <a:rPr lang="ru-RU" sz="1800" dirty="0"/>
              <a:t> </a:t>
            </a:r>
            <a:r>
              <a:rPr lang="ru-RU" sz="1800" dirty="0" err="1"/>
              <a:t>елементи</a:t>
            </a:r>
            <a:r>
              <a:rPr lang="ru-RU" sz="1800" dirty="0"/>
              <a:t> и </a:t>
            </a:r>
            <a:r>
              <a:rPr lang="ru-RU" sz="1800" dirty="0" err="1"/>
              <a:t>псевдоелементи</a:t>
            </a:r>
            <a:r>
              <a:rPr lang="ru-RU" sz="1800" dirty="0"/>
              <a:t>   (0,0,0,1)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800" dirty="0"/>
              <a:t>Универсален селектор * - </a:t>
            </a:r>
            <a:r>
              <a:rPr lang="ru-RU" sz="1800" dirty="0" err="1"/>
              <a:t>специфичност</a:t>
            </a:r>
            <a:r>
              <a:rPr lang="ru-RU" sz="1800" dirty="0"/>
              <a:t> </a:t>
            </a:r>
            <a:r>
              <a:rPr lang="en-US" sz="1800" dirty="0"/>
              <a:t>(0,0,0,0)</a:t>
            </a:r>
            <a:r>
              <a:rPr lang="ru-RU" sz="1800" dirty="0"/>
              <a:t> 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61040-CC01-0D57-54D5-6CB11179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82" y="152915"/>
            <a:ext cx="3379502" cy="13280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A7E74-81CF-AACC-96EE-752120440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67120"/>
            <a:ext cx="2967361" cy="13942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20C7B-5065-4623-DDA0-1E5010D1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252" y="1517205"/>
            <a:ext cx="2505124" cy="14940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B3824-1D92-1AD5-A9C1-E259B69D9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628" y="3017877"/>
            <a:ext cx="2415205" cy="16820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27E1CC-A769-B56C-A652-B7E64AF80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294" y="3043666"/>
            <a:ext cx="2065039" cy="16061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E226AC-9F49-D728-638C-459BF28F0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4980" y="4732297"/>
            <a:ext cx="2334544" cy="20075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29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533A-2845-79D2-9ED4-0C79D81D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!important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3F6B-FFD2-A3B2-9A41-8A3013DDD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98720" cy="402336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/>
              <a:t>!</a:t>
            </a:r>
            <a:r>
              <a:rPr lang="ru-RU" dirty="0" err="1"/>
              <a:t>important</a:t>
            </a:r>
            <a:r>
              <a:rPr lang="ru-RU" dirty="0"/>
              <a:t> е декларация,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придава</a:t>
            </a:r>
            <a:r>
              <a:rPr lang="ru-RU" dirty="0"/>
              <a:t> най-висок приоритет на дадено CSS свойство.</a:t>
            </a:r>
            <a:endParaRPr lang="en-US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ru-RU" dirty="0" err="1"/>
              <a:t>Когато</a:t>
            </a:r>
            <a:r>
              <a:rPr lang="ru-RU" dirty="0"/>
              <a:t> се </a:t>
            </a:r>
            <a:r>
              <a:rPr lang="ru-RU" dirty="0" err="1"/>
              <a:t>използва</a:t>
            </a:r>
            <a:r>
              <a:rPr lang="ru-RU" dirty="0"/>
              <a:t>, то </a:t>
            </a:r>
            <a:r>
              <a:rPr lang="ru-RU" dirty="0" err="1"/>
              <a:t>презаписва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други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за </a:t>
            </a:r>
            <a:r>
              <a:rPr lang="ru-RU" dirty="0" err="1"/>
              <a:t>същото</a:t>
            </a:r>
            <a:r>
              <a:rPr lang="ru-RU" dirty="0"/>
              <a:t> свойство, независимо от </a:t>
            </a:r>
            <a:r>
              <a:rPr lang="ru-RU" dirty="0" err="1"/>
              <a:t>специфичността</a:t>
            </a:r>
            <a:r>
              <a:rPr lang="ru-RU" dirty="0"/>
              <a:t> или </a:t>
            </a:r>
            <a:r>
              <a:rPr lang="ru-RU" dirty="0" err="1"/>
              <a:t>реда</a:t>
            </a:r>
            <a:r>
              <a:rPr lang="ru-RU" dirty="0"/>
              <a:t> на кода.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E31A-091B-8E36-3067-47242D2D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805" y="2291494"/>
            <a:ext cx="438211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1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9FE3-521C-8B71-A60A-2080873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(inheritance)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88CE-E487-E6D6-71DD-F2555CBD5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35363" cy="4023360"/>
          </a:xfrm>
        </p:spPr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ru-RU" sz="1800" dirty="0" err="1"/>
              <a:t>Наследяването</a:t>
            </a:r>
            <a:r>
              <a:rPr lang="ru-RU" sz="1800" dirty="0"/>
              <a:t> е </a:t>
            </a:r>
            <a:r>
              <a:rPr lang="ru-RU" sz="1800" dirty="0" err="1"/>
              <a:t>механизмът</a:t>
            </a:r>
            <a:r>
              <a:rPr lang="ru-RU" sz="1800" dirty="0"/>
              <a:t>, чрез </a:t>
            </a:r>
            <a:r>
              <a:rPr lang="ru-RU" sz="1800" dirty="0" err="1"/>
              <a:t>който</a:t>
            </a:r>
            <a:r>
              <a:rPr lang="ru-RU" sz="1800" dirty="0"/>
              <a:t> </a:t>
            </a:r>
            <a:r>
              <a:rPr lang="ru-RU" sz="1800" dirty="0" err="1"/>
              <a:t>някои</a:t>
            </a:r>
            <a:r>
              <a:rPr lang="ru-RU" sz="1800" dirty="0"/>
              <a:t> CSS свойства се </a:t>
            </a:r>
            <a:r>
              <a:rPr lang="ru-RU" sz="1800" dirty="0" err="1"/>
              <a:t>предават</a:t>
            </a:r>
            <a:r>
              <a:rPr lang="ru-RU" sz="1800" dirty="0"/>
              <a:t> автоматично от </a:t>
            </a:r>
            <a:r>
              <a:rPr lang="ru-RU" sz="1800" dirty="0" err="1"/>
              <a:t>родителски</a:t>
            </a:r>
            <a:r>
              <a:rPr lang="ru-RU" sz="1800" dirty="0"/>
              <a:t> </a:t>
            </a:r>
            <a:r>
              <a:rPr lang="ru-RU" sz="1800" dirty="0" err="1"/>
              <a:t>елемент</a:t>
            </a:r>
            <a:r>
              <a:rPr lang="ru-RU" sz="1800" dirty="0"/>
              <a:t> </a:t>
            </a:r>
            <a:r>
              <a:rPr lang="ru-RU" sz="1800" dirty="0" err="1"/>
              <a:t>към</a:t>
            </a:r>
            <a:r>
              <a:rPr lang="ru-RU" sz="1800" dirty="0"/>
              <a:t> </a:t>
            </a:r>
            <a:r>
              <a:rPr lang="ru-RU" sz="1800" dirty="0" err="1"/>
              <a:t>неговите</a:t>
            </a:r>
            <a:r>
              <a:rPr lang="ru-RU" sz="1800" dirty="0"/>
              <a:t> </a:t>
            </a:r>
            <a:r>
              <a:rPr lang="ru-RU" sz="1800" dirty="0" err="1"/>
              <a:t>деца</a:t>
            </a:r>
            <a:r>
              <a:rPr lang="ru-RU" sz="1800" dirty="0"/>
              <a:t>.</a:t>
            </a:r>
            <a:endParaRPr lang="en-US" sz="18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ru-RU" sz="1800" dirty="0"/>
              <a:t> </a:t>
            </a:r>
            <a:r>
              <a:rPr lang="ru-RU" sz="1800" dirty="0" err="1"/>
              <a:t>Ако</a:t>
            </a:r>
            <a:r>
              <a:rPr lang="ru-RU" sz="1800" dirty="0"/>
              <a:t> дадено свойство е </a:t>
            </a:r>
            <a:r>
              <a:rPr lang="ru-RU" sz="1800" dirty="0" err="1"/>
              <a:t>наследимо</a:t>
            </a:r>
            <a:r>
              <a:rPr lang="ru-RU" sz="1800" dirty="0"/>
              <a:t>, </a:t>
            </a:r>
            <a:r>
              <a:rPr lang="ru-RU" sz="1800" dirty="0" err="1"/>
              <a:t>стойността</a:t>
            </a:r>
            <a:r>
              <a:rPr lang="ru-RU" sz="1800" dirty="0"/>
              <a:t> </a:t>
            </a:r>
            <a:r>
              <a:rPr lang="ru-RU" sz="1800" dirty="0" err="1"/>
              <a:t>му</a:t>
            </a:r>
            <a:r>
              <a:rPr lang="ru-RU" sz="1800" dirty="0"/>
              <a:t> се </a:t>
            </a:r>
            <a:r>
              <a:rPr lang="ru-RU" sz="1800" dirty="0" err="1"/>
              <a:t>прилага</a:t>
            </a:r>
            <a:r>
              <a:rPr lang="ru-RU" sz="1800" dirty="0"/>
              <a:t> и </a:t>
            </a:r>
            <a:r>
              <a:rPr lang="ru-RU" sz="1800" dirty="0" err="1"/>
              <a:t>към</a:t>
            </a:r>
            <a:r>
              <a:rPr lang="ru-RU" sz="1800" dirty="0"/>
              <a:t> </a:t>
            </a:r>
            <a:r>
              <a:rPr lang="ru-RU" sz="1800" dirty="0" err="1"/>
              <a:t>вложените</a:t>
            </a:r>
            <a:r>
              <a:rPr lang="ru-RU" sz="1800" dirty="0"/>
              <a:t> </a:t>
            </a:r>
            <a:r>
              <a:rPr lang="ru-RU" sz="1800" dirty="0" err="1"/>
              <a:t>елементи</a:t>
            </a:r>
            <a:r>
              <a:rPr lang="ru-RU" sz="1800" dirty="0"/>
              <a:t>, </a:t>
            </a:r>
            <a:r>
              <a:rPr lang="ru-RU" sz="1800" dirty="0" err="1"/>
              <a:t>освен</a:t>
            </a:r>
            <a:r>
              <a:rPr lang="ru-RU" sz="1800" dirty="0"/>
              <a:t> </a:t>
            </a:r>
            <a:r>
              <a:rPr lang="ru-RU" sz="1800" dirty="0" err="1"/>
              <a:t>ако</a:t>
            </a:r>
            <a:r>
              <a:rPr lang="ru-RU" sz="1800" dirty="0"/>
              <a:t> те не </a:t>
            </a:r>
            <a:r>
              <a:rPr lang="ru-RU" sz="1800" dirty="0" err="1"/>
              <a:t>са</a:t>
            </a:r>
            <a:r>
              <a:rPr lang="ru-RU" sz="1800" dirty="0"/>
              <a:t> я </a:t>
            </a:r>
            <a:r>
              <a:rPr lang="ru-RU" sz="1800" dirty="0" err="1"/>
              <a:t>презаписали</a:t>
            </a:r>
            <a:r>
              <a:rPr lang="ru-RU" sz="1800" dirty="0"/>
              <a:t>.</a:t>
            </a:r>
            <a:endParaRPr lang="en-US" sz="18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dirty="0"/>
              <a:t> </a:t>
            </a:r>
            <a:r>
              <a:rPr lang="bg-BG" dirty="0" err="1"/>
              <a:t>Наследими</a:t>
            </a:r>
            <a:r>
              <a:rPr lang="bg-BG" dirty="0"/>
              <a:t> свойства:</a:t>
            </a:r>
            <a:r>
              <a:rPr lang="en-US" dirty="0"/>
              <a:t> </a:t>
            </a:r>
            <a:r>
              <a:rPr lang="bg-BG" dirty="0"/>
              <a:t>напр. свойства за шрифтове (</a:t>
            </a:r>
            <a:r>
              <a:rPr lang="en-US" dirty="0"/>
              <a:t>font-family, font-size, font-style, font-weight</a:t>
            </a:r>
            <a:r>
              <a:rPr lang="bg-BG" dirty="0"/>
              <a:t>), текст (</a:t>
            </a:r>
            <a:r>
              <a:rPr lang="en-US" dirty="0"/>
              <a:t>color, line-height, text-align</a:t>
            </a:r>
            <a:r>
              <a:rPr lang="bg-BG" dirty="0"/>
              <a:t>)…</a:t>
            </a:r>
            <a:endParaRPr lang="en-US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dirty="0" err="1"/>
              <a:t>Ненаследими</a:t>
            </a:r>
            <a:r>
              <a:rPr lang="bg-BG" dirty="0"/>
              <a:t> свойства: напр. разположение и размер (</a:t>
            </a:r>
            <a:r>
              <a:rPr lang="en-US" dirty="0"/>
              <a:t>margin, padding, border, width, height, background</a:t>
            </a:r>
            <a:r>
              <a:rPr lang="bg-BG" dirty="0"/>
              <a:t>…)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0307B-6411-5393-9B89-E7EDEAFC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573" y="2511805"/>
            <a:ext cx="3556350" cy="18343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13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41514D0-D898-4083-8E31-C3760C65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</a:rPr>
              <a:t>Cascading Style Sheets (CSS)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49BF144-4C1F-4509-A87F-DEC02B0F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bg-BG" sz="2800" dirty="0">
                <a:solidFill>
                  <a:schemeClr val="tx2"/>
                </a:solidFill>
              </a:rPr>
              <a:t>Описва как </a:t>
            </a:r>
            <a:r>
              <a:rPr lang="en-US" sz="2800" dirty="0">
                <a:solidFill>
                  <a:schemeClr val="tx2"/>
                </a:solidFill>
              </a:rPr>
              <a:t>HTML </a:t>
            </a:r>
            <a:r>
              <a:rPr lang="bg-BG" sz="2800" dirty="0">
                <a:solidFill>
                  <a:schemeClr val="tx2"/>
                </a:solidFill>
              </a:rPr>
              <a:t>елементите следва да се визуализират на дадена медия</a:t>
            </a:r>
          </a:p>
        </p:txBody>
      </p:sp>
    </p:spTree>
    <p:extLst>
      <p:ext uri="{BB962C8B-B14F-4D97-AF65-F5344CB8AC3E}">
        <p14:creationId xmlns:p14="http://schemas.microsoft.com/office/powerpoint/2010/main" val="10986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0B94E1-1ED0-4D71-88AF-E6402B3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328EA28-5A58-44E5-BBD4-91D97740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Свойство: стойност;</a:t>
            </a:r>
          </a:p>
          <a:p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C4E7704-89C2-339F-0214-8BB1E136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66" y="418574"/>
            <a:ext cx="3669306" cy="554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09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A9CC-B363-A8C5-EEB8-FC166C5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Някои декларации за тестване на селекциите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8900-6D7D-5C59-ABCD-EA65FD14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bg-BG" dirty="0">
                <a:solidFill>
                  <a:schemeClr val="tx1"/>
                </a:solidFill>
              </a:rPr>
              <a:t> Текст: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font-size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CD"/>
                </a:solidFill>
              </a:rPr>
              <a:t> </a:t>
            </a:r>
            <a:r>
              <a:rPr lang="bg-BG" sz="2000" dirty="0">
                <a:solidFill>
                  <a:srgbClr val="0000CD"/>
                </a:solidFill>
              </a:rPr>
              <a:t> 16</a:t>
            </a:r>
            <a:r>
              <a:rPr lang="en-US" sz="2000" dirty="0" err="1">
                <a:solidFill>
                  <a:srgbClr val="0000CD"/>
                </a:solidFill>
              </a:rPr>
              <a:t>px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r>
              <a:rPr lang="bg-BG" sz="2000" dirty="0">
                <a:solidFill>
                  <a:srgbClr val="000000"/>
                </a:solidFill>
              </a:rPr>
              <a:t>  - размер на шрифта</a:t>
            </a:r>
            <a:endParaRPr lang="bg-BG" sz="20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font-style:</a:t>
            </a:r>
            <a:r>
              <a:rPr lang="en-US" sz="2000" dirty="0">
                <a:solidFill>
                  <a:srgbClr val="0000CD"/>
                </a:solidFill>
              </a:rPr>
              <a:t> italic;</a:t>
            </a:r>
            <a:r>
              <a:rPr lang="bg-BG" sz="2000" dirty="0">
                <a:solidFill>
                  <a:srgbClr val="0000CD"/>
                </a:solidFill>
              </a:rPr>
              <a:t>  </a:t>
            </a:r>
            <a:r>
              <a:rPr lang="bg-BG" sz="2100" dirty="0">
                <a:solidFill>
                  <a:srgbClr val="000000"/>
                </a:solidFill>
              </a:rPr>
              <a:t>- курсив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font-weight: </a:t>
            </a:r>
            <a:r>
              <a:rPr lang="en-US" sz="2000" dirty="0">
                <a:solidFill>
                  <a:srgbClr val="0000CD"/>
                </a:solidFill>
              </a:rPr>
              <a:t>bold; </a:t>
            </a:r>
            <a:r>
              <a:rPr lang="bg-BG" sz="2000" dirty="0">
                <a:solidFill>
                  <a:srgbClr val="0000CD"/>
                </a:solidFill>
              </a:rPr>
              <a:t> </a:t>
            </a:r>
            <a:r>
              <a:rPr lang="bg-BG" sz="2100" dirty="0">
                <a:solidFill>
                  <a:srgbClr val="000000"/>
                </a:solidFill>
              </a:rPr>
              <a:t>- удебелен</a:t>
            </a:r>
            <a:endParaRPr lang="en-US" sz="2100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color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CD"/>
                </a:solidFill>
              </a:rPr>
              <a:t> red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r>
              <a:rPr lang="bg-BG" sz="2000" dirty="0">
                <a:solidFill>
                  <a:srgbClr val="000000"/>
                </a:solidFill>
              </a:rPr>
              <a:t>  - цвят на шрифта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text-align: </a:t>
            </a:r>
            <a:r>
              <a:rPr lang="en-US" sz="2000" dirty="0">
                <a:solidFill>
                  <a:srgbClr val="0000CD"/>
                </a:solidFill>
              </a:rPr>
              <a:t>left | right | center | justify | initial | inherit;</a:t>
            </a:r>
            <a:r>
              <a:rPr lang="bg-BG" sz="2000" dirty="0">
                <a:solidFill>
                  <a:srgbClr val="0000CD"/>
                </a:solidFill>
              </a:rPr>
              <a:t> </a:t>
            </a:r>
            <a:r>
              <a:rPr lang="bg-BG" sz="2100" dirty="0">
                <a:solidFill>
                  <a:srgbClr val="000000"/>
                </a:solidFill>
              </a:rPr>
              <a:t>- разположение на текста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bg-BG" dirty="0">
                <a:solidFill>
                  <a:srgbClr val="000000"/>
                </a:solidFill>
              </a:rPr>
              <a:t> Фон: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background-color: </a:t>
            </a:r>
            <a:r>
              <a:rPr lang="en-US" sz="2000" dirty="0">
                <a:solidFill>
                  <a:srgbClr val="0000CD"/>
                </a:solidFill>
              </a:rPr>
              <a:t>green;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background-image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r>
              <a:rPr lang="en-US" sz="2000" dirty="0">
                <a:solidFill>
                  <a:srgbClr val="0000CD"/>
                </a:solidFill>
              </a:rPr>
              <a:t> </a:t>
            </a:r>
            <a:r>
              <a:rPr lang="en-US" sz="2000" dirty="0" err="1">
                <a:solidFill>
                  <a:srgbClr val="0000CD"/>
                </a:solidFill>
              </a:rPr>
              <a:t>url</a:t>
            </a:r>
            <a:r>
              <a:rPr lang="en-US" sz="2000" dirty="0">
                <a:solidFill>
                  <a:srgbClr val="0000CD"/>
                </a:solidFill>
              </a:rPr>
              <a:t>(“myimage.gif")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91440" lvl="1" indent="-91440">
              <a:lnSpc>
                <a:spcPct val="13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bg-BG" sz="2000" dirty="0">
                <a:solidFill>
                  <a:srgbClr val="000000"/>
                </a:solidFill>
              </a:rPr>
              <a:t> Водещи символи: </a:t>
            </a:r>
            <a:endParaRPr lang="en-US" sz="2000" dirty="0">
              <a:solidFill>
                <a:srgbClr val="000000"/>
              </a:solidFill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bg-BG" dirty="0">
                <a:solidFill>
                  <a:srgbClr val="FF0000"/>
                </a:solidFill>
              </a:rPr>
              <a:t> </a:t>
            </a:r>
            <a:r>
              <a:rPr lang="en-US" sz="1900" dirty="0">
                <a:solidFill>
                  <a:srgbClr val="FF0000"/>
                </a:solidFill>
              </a:rPr>
              <a:t>list-style-type: </a:t>
            </a:r>
            <a:r>
              <a:rPr lang="en-US" sz="1900" dirty="0">
                <a:solidFill>
                  <a:srgbClr val="0000CD"/>
                </a:solidFill>
              </a:rPr>
              <a:t>disc</a:t>
            </a:r>
            <a:r>
              <a:rPr lang="bg-BG" sz="1900" dirty="0">
                <a:solidFill>
                  <a:srgbClr val="0000CD"/>
                </a:solidFill>
              </a:rPr>
              <a:t> </a:t>
            </a:r>
            <a:r>
              <a:rPr lang="en-US" sz="1900" dirty="0">
                <a:solidFill>
                  <a:srgbClr val="0000CD"/>
                </a:solidFill>
              </a:rPr>
              <a:t>| circle | square;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FF0000"/>
                </a:solidFill>
              </a:rPr>
              <a:t>list-style-type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  <a:r>
              <a:rPr lang="en-US" sz="1900" dirty="0">
                <a:solidFill>
                  <a:srgbClr val="0000CD"/>
                </a:solidFill>
              </a:rPr>
              <a:t> decimal</a:t>
            </a:r>
            <a:r>
              <a:rPr lang="en-US" sz="1900" dirty="0">
                <a:solidFill>
                  <a:srgbClr val="000000"/>
                </a:solidFill>
              </a:rPr>
              <a:t> | </a:t>
            </a:r>
            <a:r>
              <a:rPr lang="en-US" sz="1900" dirty="0">
                <a:solidFill>
                  <a:srgbClr val="0000CD"/>
                </a:solidFill>
              </a:rPr>
              <a:t>decimal-leading-zero</a:t>
            </a:r>
            <a:r>
              <a:rPr lang="en-US" sz="1900" dirty="0">
                <a:solidFill>
                  <a:srgbClr val="000000"/>
                </a:solidFill>
              </a:rPr>
              <a:t> |</a:t>
            </a:r>
            <a:r>
              <a:rPr lang="en-US" sz="1900" dirty="0">
                <a:solidFill>
                  <a:srgbClr val="A52A2A"/>
                </a:solidFill>
              </a:rPr>
              <a:t> </a:t>
            </a:r>
            <a:r>
              <a:rPr lang="en-US" sz="1900" dirty="0">
                <a:solidFill>
                  <a:srgbClr val="0000CD"/>
                </a:solidFill>
              </a:rPr>
              <a:t>lower-alpha | upper-alpha</a:t>
            </a:r>
            <a:r>
              <a:rPr lang="en-US" sz="1900" dirty="0">
                <a:solidFill>
                  <a:srgbClr val="000000"/>
                </a:solidFill>
              </a:rPr>
              <a:t> | </a:t>
            </a:r>
            <a:r>
              <a:rPr lang="en-US" sz="1900" dirty="0">
                <a:solidFill>
                  <a:srgbClr val="0000CD"/>
                </a:solidFill>
              </a:rPr>
              <a:t>lower-</a:t>
            </a:r>
            <a:r>
              <a:rPr lang="en-US" sz="1900" dirty="0" err="1">
                <a:solidFill>
                  <a:srgbClr val="0000CD"/>
                </a:solidFill>
              </a:rPr>
              <a:t>latin</a:t>
            </a:r>
            <a:r>
              <a:rPr lang="en-US" sz="1900" dirty="0">
                <a:solidFill>
                  <a:srgbClr val="0000CD"/>
                </a:solidFill>
              </a:rPr>
              <a:t> | upper-roman | none | ….;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DE77-DF24-E539-F2BF-F188B36C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540F69-5BB8-F865-6F32-5D6561E0C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526" y="1838894"/>
            <a:ext cx="3327854" cy="2508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A5648-CAB6-6EDE-8589-F4949801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52" y="4680900"/>
            <a:ext cx="10323095" cy="1296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4CD75-5E5B-4759-281A-DAF9F92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629386"/>
            <a:ext cx="6737683" cy="115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2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613B153-0F54-446C-AD07-91CB7643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– </a:t>
            </a:r>
            <a:r>
              <a:rPr lang="bg-BG" dirty="0"/>
              <a:t>пример</a:t>
            </a:r>
          </a:p>
        </p:txBody>
      </p:sp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9E06EB49-7821-4E8B-B519-74BD557BB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A73C8BE3-0DF0-4FE8-8579-72B2FE149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771" y="4294564"/>
            <a:ext cx="6687710" cy="196191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96C2E0A5-D303-486F-BFD3-843C4EE1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19" y="2015732"/>
            <a:ext cx="4153155" cy="4667118"/>
          </a:xfrm>
          <a:prstGeom prst="rect">
            <a:avLst/>
          </a:prstGeom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B84EF18D-AB82-4422-B1CD-7A0229E0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93" y="2015732"/>
            <a:ext cx="4713925" cy="18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43D244-F277-47FB-AC10-6F296169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2"/>
                </a:solidFill>
              </a:rPr>
              <a:t>Как да добавим </a:t>
            </a:r>
            <a:r>
              <a:rPr lang="en-US" dirty="0">
                <a:solidFill>
                  <a:schemeClr val="tx2"/>
                </a:solidFill>
              </a:rPr>
              <a:t>CSS</a:t>
            </a:r>
            <a:r>
              <a:rPr lang="bg-BG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8C4957-3A7E-4A5E-BB80-EC3D806D6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bg-BG" sz="2400" dirty="0"/>
              <a:t>От външен файл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bg-BG" sz="2400" dirty="0">
                <a:solidFill>
                  <a:schemeClr val="tx2"/>
                </a:solidFill>
              </a:rPr>
              <a:t>Вътрешни стилове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/>
                </a:solidFill>
              </a:rPr>
              <a:t> Inline </a:t>
            </a:r>
            <a:r>
              <a:rPr lang="bg-BG" sz="2400" dirty="0">
                <a:solidFill>
                  <a:schemeClr val="tx2"/>
                </a:solidFill>
              </a:rPr>
              <a:t>стилове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562342A-28B2-4CD3-9FA4-4C4B04F3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73" y="1989019"/>
            <a:ext cx="4282730" cy="84520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2D26FF-149A-44A6-9A74-A09A8562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3" y="2996198"/>
            <a:ext cx="2651466" cy="1765662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D5AA106-821A-4029-B4F7-F7100C483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73" y="4923838"/>
            <a:ext cx="4493230" cy="108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3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E908B16-78ED-49BC-992A-07D5708F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3B615469-2066-458F-9F41-378CEE02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2198" y="2127105"/>
            <a:ext cx="9604375" cy="3298698"/>
          </a:xfrm>
        </p:spPr>
      </p:pic>
    </p:spTree>
    <p:extLst>
      <p:ext uri="{BB962C8B-B14F-4D97-AF65-F5344CB8AC3E}">
        <p14:creationId xmlns:p14="http://schemas.microsoft.com/office/powerpoint/2010/main" val="22884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734F162-B8A8-477D-964A-CF65A5C5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B41B50F-7AA5-42C7-B6D8-05222A315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Базисни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Комбинирани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Селектори на псевдокласове и псевдоелементи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Селектори по атрибут</a:t>
            </a:r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00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7C19361-B3A0-47D0-A084-DA9DE82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Базисни 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3567CB0-1611-4CAE-8064-BE3F3D827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По таг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По клас</a:t>
            </a:r>
            <a:r>
              <a:rPr lang="en-US" dirty="0"/>
              <a:t> </a:t>
            </a:r>
            <a:r>
              <a:rPr lang="bg-BG" dirty="0"/>
              <a:t>за задаване на стилизиране с </a:t>
            </a:r>
            <a:br>
              <a:rPr lang="en-US" dirty="0"/>
            </a:br>
            <a:r>
              <a:rPr lang="bg-BG" dirty="0"/>
              <a:t>многократно приложение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По </a:t>
            </a:r>
            <a:r>
              <a:rPr lang="en-US" dirty="0"/>
              <a:t>id</a:t>
            </a:r>
            <a:r>
              <a:rPr lang="bg-BG" dirty="0"/>
              <a:t> за стилизиране на конкретен елемент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Универсален селектор *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34988B9-37EE-49A3-A4C0-F075E2A1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48" y="298259"/>
            <a:ext cx="3669306" cy="554982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4CEB14D-B078-4078-B2BD-D2FFFC4DF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427" y="4696481"/>
            <a:ext cx="4906396" cy="105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2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8AD742E-EC4B-4EA8-A62F-5097A4AC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43" y="286603"/>
            <a:ext cx="10622937" cy="1450757"/>
          </a:xfrm>
        </p:spPr>
        <p:txBody>
          <a:bodyPr/>
          <a:lstStyle/>
          <a:p>
            <a:r>
              <a:rPr lang="bg-BG" dirty="0"/>
              <a:t>Комбинирани селектори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1185122-E73F-4A18-9A9F-53AF6A9C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2015732"/>
            <a:ext cx="647002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div p - </a:t>
            </a:r>
            <a:r>
              <a:rPr lang="bg-BG" dirty="0"/>
              <a:t>селектира всички параграфи, вложени в контейнер</a:t>
            </a:r>
            <a:r>
              <a:rPr lang="en-US" dirty="0"/>
              <a:t> &lt;div&gt;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div &gt; p - </a:t>
            </a:r>
            <a:r>
              <a:rPr lang="bg-BG" dirty="0"/>
              <a:t>селектира всички параграфи, вложени на първо ниво в контейнер</a:t>
            </a:r>
            <a:r>
              <a:rPr lang="en-US" dirty="0"/>
              <a:t> &lt;div&gt;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div + p – </a:t>
            </a:r>
            <a:r>
              <a:rPr lang="bg-BG" dirty="0"/>
              <a:t>селектира елемент </a:t>
            </a:r>
            <a:r>
              <a:rPr lang="en-US" dirty="0"/>
              <a:t>&lt;p&gt;</a:t>
            </a:r>
            <a:r>
              <a:rPr lang="bg-BG" dirty="0"/>
              <a:t>, който се намира непосредствено след </a:t>
            </a:r>
            <a:r>
              <a:rPr lang="en-US" dirty="0"/>
              <a:t>&lt;div&gt;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div ~ p – </a:t>
            </a:r>
            <a:r>
              <a:rPr lang="ru-RU" dirty="0"/>
              <a:t>за </a:t>
            </a:r>
            <a:r>
              <a:rPr lang="ru-RU" dirty="0" err="1"/>
              <a:t>селектиране</a:t>
            </a:r>
            <a:r>
              <a:rPr lang="ru-RU" dirty="0"/>
              <a:t> на </a:t>
            </a:r>
            <a:r>
              <a:rPr lang="ru-RU" dirty="0" err="1"/>
              <a:t>елемент</a:t>
            </a:r>
            <a:r>
              <a:rPr lang="ru-RU" dirty="0"/>
              <a:t> </a:t>
            </a:r>
            <a:r>
              <a:rPr lang="en-US" dirty="0"/>
              <a:t>&lt;p&gt;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е </a:t>
            </a:r>
            <a:r>
              <a:rPr lang="ru-RU" dirty="0" err="1"/>
              <a:t>предшестван</a:t>
            </a:r>
            <a:r>
              <a:rPr lang="ru-RU" dirty="0"/>
              <a:t> от </a:t>
            </a:r>
            <a:r>
              <a:rPr lang="en-US" dirty="0"/>
              <a:t>&lt;div&gt;</a:t>
            </a:r>
            <a:r>
              <a:rPr lang="bg-BG" dirty="0"/>
              <a:t> </a:t>
            </a:r>
            <a:r>
              <a:rPr lang="ru-RU" dirty="0"/>
              <a:t>и </a:t>
            </a:r>
            <a:r>
              <a:rPr lang="ru-RU" dirty="0" err="1"/>
              <a:t>двата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bg-BG" dirty="0"/>
              <a:t>т</a:t>
            </a:r>
            <a:r>
              <a:rPr lang="ru-RU" dirty="0"/>
              <a:t> един и </a:t>
            </a:r>
            <a:r>
              <a:rPr lang="ru-RU" dirty="0" err="1"/>
              <a:t>същ</a:t>
            </a:r>
            <a:r>
              <a:rPr lang="ru-RU" dirty="0"/>
              <a:t> </a:t>
            </a:r>
            <a:r>
              <a:rPr lang="ru-RU" dirty="0" err="1"/>
              <a:t>родителски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0D0E20AB-BFF8-4557-A211-7FCA342C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187" y="1166385"/>
            <a:ext cx="4387070" cy="42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0670-736A-0C45-4718-A482990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Комбинирани селектори</a:t>
            </a:r>
            <a:r>
              <a:rPr lang="en-US" sz="4400" dirty="0"/>
              <a:t> div 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79B8F-F1CD-80BF-1680-54882C95A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400" y="373207"/>
            <a:ext cx="2638793" cy="10955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27BF61-520D-D6AD-752E-58A35F48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196" y="2704028"/>
            <a:ext cx="5763429" cy="34199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DBE4A-33CC-9CDA-BF4F-57BCBBC3E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544" y="3068629"/>
            <a:ext cx="3458266" cy="28652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Контейнер за съдържание 2">
            <a:extLst>
              <a:ext uri="{FF2B5EF4-FFF2-40B4-BE49-F238E27FC236}">
                <a16:creationId xmlns:a16="http://schemas.microsoft.com/office/drawing/2014/main" id="{2DFE7533-AB61-1941-497D-F2ED1984BA84}"/>
              </a:ext>
            </a:extLst>
          </p:cNvPr>
          <p:cNvSpPr txBox="1">
            <a:spLocks/>
          </p:cNvSpPr>
          <p:nvPr/>
        </p:nvSpPr>
        <p:spPr>
          <a:xfrm>
            <a:off x="950407" y="1975976"/>
            <a:ext cx="12064212" cy="34506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Селектира всички параграфи, вложени в контейнер</a:t>
            </a:r>
            <a:r>
              <a:rPr lang="en-US" dirty="0"/>
              <a:t> &lt;div&gt;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87821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11554</TotalTime>
  <Words>678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Calibri Light</vt:lpstr>
      <vt:lpstr>VXPPAV+Times-Roman</vt:lpstr>
      <vt:lpstr>Wingdings</vt:lpstr>
      <vt:lpstr>Retrospect</vt:lpstr>
      <vt:lpstr>Въведение в CSS – част 1</vt:lpstr>
      <vt:lpstr>Cascading Style Sheets (CSS)</vt:lpstr>
      <vt:lpstr>CSS – пример</vt:lpstr>
      <vt:lpstr>Как да добавим CSS?</vt:lpstr>
      <vt:lpstr>Синтаксис</vt:lpstr>
      <vt:lpstr>Селектори</vt:lpstr>
      <vt:lpstr>Базисни селектори</vt:lpstr>
      <vt:lpstr>Комбинирани селектори</vt:lpstr>
      <vt:lpstr>Комбинирани селектори div p </vt:lpstr>
      <vt:lpstr>Комбинирани селектори div &gt; p </vt:lpstr>
      <vt:lpstr>Комбинирани селектори div + p </vt:lpstr>
      <vt:lpstr>Комбинирани селектори div ~ p </vt:lpstr>
      <vt:lpstr>Псевдо-селектори</vt:lpstr>
      <vt:lpstr>Селектори по атрибут</vt:lpstr>
      <vt:lpstr>Групиране на селектори</vt:lpstr>
      <vt:lpstr>Приоритети за приложение на стилизирането</vt:lpstr>
      <vt:lpstr>Специфичност</vt:lpstr>
      <vt:lpstr>!important</vt:lpstr>
      <vt:lpstr>Наследяване (inheritance)</vt:lpstr>
      <vt:lpstr>Декларации</vt:lpstr>
      <vt:lpstr>Някои декларации за тестване на селекциите</vt:lpstr>
      <vt:lpstr>Пример: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гл. ас. д-р Доника Георгиева Стоянова</cp:lastModifiedBy>
  <cp:revision>167</cp:revision>
  <dcterms:created xsi:type="dcterms:W3CDTF">2021-10-10T20:39:25Z</dcterms:created>
  <dcterms:modified xsi:type="dcterms:W3CDTF">2025-10-05T12:20:14Z</dcterms:modified>
</cp:coreProperties>
</file>