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6" r:id="rId2"/>
    <p:sldId id="257" r:id="rId3"/>
    <p:sldId id="262" r:id="rId4"/>
    <p:sldId id="258" r:id="rId5"/>
    <p:sldId id="259" r:id="rId6"/>
    <p:sldId id="275" r:id="rId7"/>
    <p:sldId id="260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8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1" autoAdjust="0"/>
    <p:restoredTop sz="94660"/>
  </p:normalViewPr>
  <p:slideViewPr>
    <p:cSldViewPr snapToGrid="0">
      <p:cViewPr>
        <p:scale>
          <a:sx n="75" d="100"/>
          <a:sy n="75" d="100"/>
        </p:scale>
        <p:origin x="12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12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2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70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5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82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3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7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21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7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6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51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1.tu-varna.bg/tu-varn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E5D2575-1D13-442E-9A0C-619CCB0E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HTML. Basic tags</a:t>
            </a:r>
            <a:endParaRPr lang="bg-BG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9606A93-E13A-4F5E-B1AF-A04FB147D9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Exercise</a:t>
            </a:r>
            <a:r>
              <a:rPr lang="bg-BG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41858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tags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35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&lt;b&gt;&lt;/b&gt;, &lt;strong&gt;&lt;/strong&gt; - bold</a:t>
            </a:r>
          </a:p>
          <a:p>
            <a:r>
              <a:rPr lang="en-US" dirty="0"/>
              <a:t>&lt;</a:t>
            </a:r>
            <a:r>
              <a:rPr lang="en-US" dirty="0" err="1"/>
              <a:t>i</a:t>
            </a:r>
            <a:r>
              <a:rPr lang="en-US" dirty="0"/>
              <a:t>&gt;&lt;/</a:t>
            </a:r>
            <a:r>
              <a:rPr lang="en-US" dirty="0" err="1"/>
              <a:t>i</a:t>
            </a:r>
            <a:r>
              <a:rPr lang="en-US" dirty="0"/>
              <a:t>&gt;, &lt;</a:t>
            </a:r>
            <a:r>
              <a:rPr lang="en-US" dirty="0" err="1"/>
              <a:t>em</a:t>
            </a:r>
            <a:r>
              <a:rPr lang="en-US" dirty="0"/>
              <a:t>&gt;&lt;/</a:t>
            </a:r>
            <a:r>
              <a:rPr lang="en-US" dirty="0" err="1"/>
              <a:t>em</a:t>
            </a:r>
            <a:r>
              <a:rPr lang="en-US" dirty="0"/>
              <a:t>&gt; - italic</a:t>
            </a:r>
          </a:p>
          <a:p>
            <a:r>
              <a:rPr lang="en-US" dirty="0"/>
              <a:t>&lt;u&gt;&lt;/u&gt; - underline</a:t>
            </a:r>
          </a:p>
          <a:p>
            <a:r>
              <a:rPr lang="en-US" dirty="0"/>
              <a:t>&lt;sup&gt;&lt;/sup&gt; - superscript</a:t>
            </a:r>
          </a:p>
          <a:p>
            <a:r>
              <a:rPr lang="en-US" dirty="0"/>
              <a:t>&lt;sub&gt;&lt;/sub&gt; - subscript</a:t>
            </a:r>
          </a:p>
          <a:p>
            <a:r>
              <a:rPr lang="en-US" dirty="0"/>
              <a:t>&lt;mark&gt;&lt;/mark&gt; - marked text</a:t>
            </a:r>
          </a:p>
          <a:p>
            <a:r>
              <a:rPr lang="en-US" dirty="0"/>
              <a:t>&lt;small&gt;&lt;/small&gt; - smaller text</a:t>
            </a:r>
          </a:p>
          <a:p>
            <a:r>
              <a:rPr lang="en-US" dirty="0"/>
              <a:t>&lt;del&gt;&lt;/del&gt; - deleted text</a:t>
            </a:r>
          </a:p>
          <a:p>
            <a:r>
              <a:rPr lang="en-US" dirty="0"/>
              <a:t>&lt;ins&gt;&lt;/ins&gt; - inserted text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EE9F78A-EFA8-48A9-B1EB-6C5F9E06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altLang="bg-B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4BD151-38D5-90CA-8A3E-12641B30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923" y="844341"/>
            <a:ext cx="3238801" cy="516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40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attributes</a:t>
            </a:r>
            <a:r>
              <a:rPr lang="bg-BG" dirty="0"/>
              <a:t> </a:t>
            </a:r>
            <a:r>
              <a:rPr lang="en-US" dirty="0">
                <a:solidFill>
                  <a:srgbClr val="FF0000"/>
                </a:solidFill>
              </a:rPr>
              <a:t>! CSS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align=“left | right | center | justify”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US" dirty="0"/>
              <a:t>&lt;p align=“left”&gt;Paragraph&lt;/p&gt;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width=“50% | 200px”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size=“2”</a:t>
            </a:r>
          </a:p>
          <a:p>
            <a:pPr marL="0" indent="0">
              <a:buNone/>
            </a:pPr>
            <a:r>
              <a:rPr lang="bg-BG" dirty="0"/>
              <a:t>		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 width=“50% size=“2” color=“red”/&gt;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 err="1"/>
              <a:t>bgcolor</a:t>
            </a:r>
            <a:r>
              <a:rPr lang="en-US" dirty="0"/>
              <a:t>=“white | #FFFFFF | </a:t>
            </a:r>
            <a:r>
              <a:rPr lang="en-US" dirty="0" err="1"/>
              <a:t>rgb</a:t>
            </a:r>
            <a:r>
              <a:rPr lang="en-US" dirty="0"/>
              <a:t>(255,255,255)”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background=“myimage.jpg“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48328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78A5465-97FC-406F-A2F5-6DE4A1CC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 Light (Headings)"/>
              </a:rPr>
              <a:t>Lists in HTML</a:t>
            </a:r>
            <a:endParaRPr lang="bg-BG" dirty="0">
              <a:solidFill>
                <a:schemeClr val="tx1"/>
              </a:solidFill>
              <a:latin typeface="Calibri Light (Headings)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13D9B76-B3E0-45EA-97D2-CE0560D6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29852"/>
            <a:ext cx="10058400" cy="36392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bg-BG" sz="2400" dirty="0"/>
              <a:t> </a:t>
            </a:r>
            <a:r>
              <a:rPr lang="en-US" sz="2400" dirty="0"/>
              <a:t>Allow web developers to group a set of related items into lists</a:t>
            </a:r>
            <a:endParaRPr lang="bg-BG" sz="24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7C180AD6-5431-A377-3971-10471D3E8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697" y="3028814"/>
            <a:ext cx="2173384" cy="21473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CADF8-F599-CD66-FAE9-09108CD4E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67" y="3028814"/>
            <a:ext cx="2167959" cy="22239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51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5083AB-C809-4417-A4CA-6F4D0FC2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Неномерирани</a:t>
            </a:r>
            <a:r>
              <a:rPr lang="en-US" dirty="0"/>
              <a:t> </a:t>
            </a:r>
            <a:r>
              <a:rPr lang="bg-BG" dirty="0"/>
              <a:t>списъци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BE4CEF-5401-CB1B-A051-A9BBAFE46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6874" y="2998335"/>
            <a:ext cx="2065766" cy="20410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0E723A-25B8-A4B1-AF6A-CED1D2B7A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31" y="2122566"/>
            <a:ext cx="4130027" cy="32512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90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5083AB-C809-4417-A4CA-6F4D0FC2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EBD80-8319-7477-4018-2C4F4138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60" y="1891971"/>
            <a:ext cx="4873376" cy="345897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CEB1C-24EC-E45C-DB2C-3DE95A97068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BC1694-DAA7-B64F-C197-DA3CC1409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909" y="2116244"/>
            <a:ext cx="2559462" cy="262551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6618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DFEE591-C3DD-48D6-A76E-FF3556C5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lists - attributes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718E9ED-CF89-4C2A-BBE5-4A0E9BA0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reversed="true“ – reverses the order of the enumeration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start=“12” – sets the number from which to start counting</a:t>
            </a:r>
            <a:endParaRPr lang="bg-B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FCDC9-5D88-C5C0-294E-C8B55D3E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627" y="3142688"/>
            <a:ext cx="5835666" cy="27264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6234E-2964-353C-6B89-3ADE687B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033" y="3579725"/>
            <a:ext cx="2176010" cy="18803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739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944F65-C8D6-4AFB-A15D-8E444ECC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lists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F4C0406-2A06-49E0-BC17-09D6D1E45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2400" dirty="0"/>
              <a:t> </a:t>
            </a:r>
            <a:r>
              <a:rPr lang="en-US" sz="2400" dirty="0"/>
              <a:t>Used to display definitions of terms</a:t>
            </a:r>
            <a:endParaRPr lang="bg-BG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EDC35-F44B-9EBD-71E4-F888A6477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881" y="2371498"/>
            <a:ext cx="6383010" cy="23087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93F4D2-C0B3-042D-2685-A43EE692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45" y="4788620"/>
            <a:ext cx="9810875" cy="15093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3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1853DD8-D51A-403E-820D-37875665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pPr marL="91440" indent="-9144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dirty="0">
                <a:latin typeface="+mn-lt"/>
                <a:ea typeface="+mn-ea"/>
                <a:cs typeface="+mn-cs"/>
              </a:rPr>
              <a:t> Nested lists</a:t>
            </a:r>
            <a:endParaRPr lang="bg-BG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99D6080-7B09-4609-9DBE-AE1A21C8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56164-05E4-A4C0-4DB6-238BCF27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195" y="451981"/>
            <a:ext cx="3780722" cy="55862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C2D1BF-AF2D-7982-C1C8-506C76D5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734" y="2171709"/>
            <a:ext cx="2762636" cy="347711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55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A1DC3E5-9FA7-4DB3-97C1-04A90507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</a:t>
            </a:r>
            <a:endParaRPr lang="bg-BG" sz="36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AF4D9B7-EFD3-422E-B0DD-F0E967B47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Hyper Text Markup Language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 standard markup language for creating HTML pages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Describes the structure of a web page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Consists of multiple elements that "tell" the browser how to display the content</a:t>
            </a:r>
            <a:r>
              <a:rPr lang="bg-BG" dirty="0"/>
              <a:t> 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Example</a:t>
            </a:r>
            <a:r>
              <a:rPr lang="bg-BG" dirty="0"/>
              <a:t>: </a:t>
            </a:r>
            <a:r>
              <a:rPr lang="en-US" dirty="0">
                <a:hlinkClick r:id="rId2"/>
              </a:rPr>
              <a:t>website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1780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CE86EE-B697-40E4-8758-EF5684F4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 of HTML pages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5B03EA1-1669-44D0-99D6-D582119DA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 </a:t>
            </a:r>
            <a:r>
              <a:rPr lang="en-US" sz="2400" dirty="0"/>
              <a:t>Text editor (</a:t>
            </a:r>
            <a:r>
              <a:rPr lang="en-US" sz="2400" dirty="0" err="1"/>
              <a:t>eg</a:t>
            </a:r>
            <a:r>
              <a:rPr lang="en-US" sz="2400" dirty="0"/>
              <a:t> Notepad)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 </a:t>
            </a:r>
            <a:r>
              <a:rPr lang="en-US" sz="2400" dirty="0"/>
              <a:t>Other editors </a:t>
            </a:r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Notepad++, </a:t>
            </a:r>
            <a:r>
              <a:rPr lang="en-US" sz="2400" dirty="0" err="1">
                <a:solidFill>
                  <a:srgbClr val="000000"/>
                </a:solidFill>
                <a:latin typeface="SPFBFR+Palatino-Roman"/>
              </a:rPr>
              <a:t>SublimeText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SPFBFR+Palatino-Roman"/>
              </a:rPr>
              <a:t>CuteHTML</a:t>
            </a:r>
            <a:r>
              <a:rPr lang="bg-BG" sz="2400" dirty="0">
                <a:solidFill>
                  <a:srgbClr val="000000"/>
                </a:solidFill>
                <a:latin typeface="SPFBFR+Palatino-Roman"/>
              </a:rPr>
              <a:t>…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WYSIWYG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GXCEQR+Times-Roman"/>
              </a:rPr>
              <a:t>editors </a:t>
            </a:r>
            <a:r>
              <a:rPr lang="en-US" sz="2400" dirty="0">
                <a:solidFill>
                  <a:srgbClr val="000000"/>
                </a:solidFill>
                <a:latin typeface="SPFBFR+Palatino-Roman"/>
              </a:rPr>
              <a:t>(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Adobe Dreamweaver, Microsoft Visual Studio</a:t>
            </a:r>
            <a:r>
              <a:rPr lang="bg-BG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…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SPFBFR+Palatino-Roman"/>
              </a:rPr>
              <a:t>)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400" dirty="0">
                <a:solidFill>
                  <a:srgbClr val="C00000"/>
                </a:solidFill>
                <a:latin typeface="SPFBFR+Palatino-Roman"/>
              </a:rPr>
              <a:t> </a:t>
            </a:r>
            <a:r>
              <a:rPr lang="en-US" sz="2400" dirty="0"/>
              <a:t>You are free to work with the editor of your choice. In the lab – VS Code.</a:t>
            </a:r>
            <a:endParaRPr lang="bg-BG" sz="2400" dirty="0">
              <a:solidFill>
                <a:srgbClr val="C00000"/>
              </a:solidFill>
              <a:latin typeface="SPFBFR+Palatino-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46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0ECA7D2-4110-4B33-802A-71CBFB73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HTML elements</a:t>
            </a:r>
            <a:endParaRPr lang="bg-BG" sz="36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7173364-9D26-4389-8A2D-902C3B05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Every page consists of HTML elements</a:t>
            </a:r>
            <a:endParaRPr lang="bg-BG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Structure</a:t>
            </a:r>
            <a:r>
              <a:rPr lang="bg-BG" dirty="0"/>
              <a:t>:</a:t>
            </a:r>
          </a:p>
          <a:p>
            <a:pPr mar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&lt;tag&gt; Element content</a:t>
            </a:r>
            <a:r>
              <a:rPr lang="bg-BG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&lt;</a:t>
            </a:r>
            <a:r>
              <a:rPr lang="bg-BG" sz="2800" b="1" dirty="0">
                <a:solidFill>
                  <a:srgbClr val="C00000"/>
                </a:solidFill>
              </a:rPr>
              <a:t>/</a:t>
            </a:r>
            <a:r>
              <a:rPr lang="en-US" sz="2800" b="1" dirty="0">
                <a:solidFill>
                  <a:srgbClr val="C00000"/>
                </a:solidFill>
              </a:rPr>
              <a:t>tag&gt; </a:t>
            </a:r>
            <a:endParaRPr lang="bg-BG" sz="2800" b="1" dirty="0">
              <a:solidFill>
                <a:srgbClr val="C00000"/>
              </a:solidFill>
            </a:endParaRPr>
          </a:p>
          <a:p>
            <a:pPr marL="0" indent="0" algn="ctr">
              <a:buNone/>
            </a:pPr>
            <a:r>
              <a:rPr lang="en-US" sz="1800" dirty="0"/>
              <a:t>&lt;tag&gt; - opening tag        &lt;/tag&gt; - closing tag</a:t>
            </a:r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bg-BG" dirty="0"/>
              <a:t>:  </a:t>
            </a:r>
            <a:r>
              <a:rPr lang="en-US" dirty="0"/>
              <a:t>&lt;p&gt; Aida Confectionery was established in 1992.</a:t>
            </a:r>
            <a:r>
              <a:rPr lang="ru-RU" dirty="0"/>
              <a:t> </a:t>
            </a:r>
            <a:r>
              <a:rPr lang="en-US" dirty="0"/>
              <a:t>&lt;/p&gt;</a:t>
            </a:r>
            <a:endParaRPr lang="bg-BG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Empty element – ​​no content &lt;</a:t>
            </a:r>
            <a:r>
              <a:rPr lang="en-US" dirty="0" err="1"/>
              <a:t>hr</a:t>
            </a:r>
            <a:r>
              <a:rPr lang="en-US" dirty="0"/>
              <a:t> /&gt;, &lt;</a:t>
            </a:r>
            <a:r>
              <a:rPr lang="en-US" dirty="0" err="1"/>
              <a:t>br</a:t>
            </a:r>
            <a:r>
              <a:rPr lang="en-US" dirty="0"/>
              <a:t> /&gt;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6170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E165705-984F-4B5C-B241-F8B91A0D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Attributes</a:t>
            </a:r>
            <a:endParaRPr lang="bg-BG" sz="36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002E80D-50D9-41D6-AE7C-3EB0D7C6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3200" dirty="0"/>
              <a:t> </a:t>
            </a:r>
            <a:r>
              <a:rPr lang="en-US" sz="3200" dirty="0"/>
              <a:t>attribute=“value"</a:t>
            </a:r>
            <a:endParaRPr lang="bg-BG" sz="3200" dirty="0"/>
          </a:p>
          <a:p>
            <a:pPr marL="0" indent="0">
              <a:buNone/>
            </a:pPr>
            <a:endParaRPr lang="en-US" sz="700" dirty="0"/>
          </a:p>
          <a:p>
            <a:pPr lvl="1"/>
            <a:r>
              <a:rPr lang="en-US" sz="2200" dirty="0"/>
              <a:t>&lt;p </a:t>
            </a:r>
            <a:r>
              <a:rPr lang="en-US" sz="2200" dirty="0">
                <a:solidFill>
                  <a:srgbClr val="FF0000"/>
                </a:solidFill>
              </a:rPr>
              <a:t>align="justify"</a:t>
            </a:r>
            <a:r>
              <a:rPr lang="en-US" sz="2200" dirty="0"/>
              <a:t>&gt;</a:t>
            </a:r>
            <a:r>
              <a:rPr lang="ru-RU" sz="2200" dirty="0"/>
              <a:t> </a:t>
            </a:r>
            <a:r>
              <a:rPr lang="en-US" sz="2200" dirty="0"/>
              <a:t>Aida Confectionery was established in 1992.&lt;/p&gt;</a:t>
            </a:r>
          </a:p>
          <a:p>
            <a:pPr lvl="1"/>
            <a:r>
              <a:rPr lang="en-US" sz="2200" dirty="0"/>
              <a:t>&lt;</a:t>
            </a:r>
            <a:r>
              <a:rPr lang="en-US" sz="2200" dirty="0" err="1"/>
              <a:t>img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5A8B25"/>
                </a:solidFill>
              </a:rPr>
              <a:t>src</a:t>
            </a:r>
            <a:r>
              <a:rPr lang="en-US" sz="2200" dirty="0">
                <a:solidFill>
                  <a:srgbClr val="5A8B25"/>
                </a:solidFill>
              </a:rPr>
              <a:t>= "cat.jpg"</a:t>
            </a:r>
            <a:r>
              <a:rPr lang="en-US" sz="2200" dirty="0">
                <a:solidFill>
                  <a:srgbClr val="92D050"/>
                </a:solidFill>
              </a:rPr>
              <a:t> </a:t>
            </a:r>
            <a:r>
              <a:rPr lang="en-US" sz="2200" dirty="0"/>
              <a:t>alt=“Picture with cat” /&gt;</a:t>
            </a:r>
          </a:p>
          <a:p>
            <a:pPr lvl="1"/>
            <a:r>
              <a:rPr lang="en-US" sz="2200" dirty="0"/>
              <a:t>&lt;h</a:t>
            </a:r>
            <a:r>
              <a:rPr lang="bg-BG" sz="2200" dirty="0"/>
              <a:t>2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5A8B25"/>
                </a:solidFill>
              </a:rPr>
              <a:t>class="</a:t>
            </a:r>
            <a:r>
              <a:rPr lang="en-US" sz="2200" dirty="0" err="1">
                <a:solidFill>
                  <a:srgbClr val="5A8B25"/>
                </a:solidFill>
              </a:rPr>
              <a:t>myclass</a:t>
            </a:r>
            <a:r>
              <a:rPr lang="en-US" sz="2200" dirty="0">
                <a:solidFill>
                  <a:srgbClr val="5A8B25"/>
                </a:solidFill>
              </a:rPr>
              <a:t>"</a:t>
            </a:r>
            <a:r>
              <a:rPr lang="en-US" sz="2200" dirty="0"/>
              <a:t>&gt;About us&lt;/h2&gt;</a:t>
            </a:r>
          </a:p>
          <a:p>
            <a:pPr lvl="1"/>
            <a:r>
              <a:rPr lang="en-US" sz="2200" dirty="0"/>
              <a:t>&lt;div </a:t>
            </a:r>
            <a:r>
              <a:rPr lang="en-US" sz="2200" dirty="0">
                <a:solidFill>
                  <a:srgbClr val="5A8B25"/>
                </a:solidFill>
              </a:rPr>
              <a:t>id="</a:t>
            </a:r>
            <a:r>
              <a:rPr lang="en-US" sz="2200" dirty="0" err="1">
                <a:solidFill>
                  <a:srgbClr val="5A8B25"/>
                </a:solidFill>
              </a:rPr>
              <a:t>someid</a:t>
            </a:r>
            <a:r>
              <a:rPr lang="en-US" sz="2200" dirty="0">
                <a:solidFill>
                  <a:srgbClr val="5A8B25"/>
                </a:solidFill>
              </a:rPr>
              <a:t>"</a:t>
            </a:r>
            <a:r>
              <a:rPr lang="en-US" sz="2200" dirty="0"/>
              <a:t>&gt;&lt;/div&gt;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03511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186E-4DD4-1ABB-75CF-160D81FF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an </a:t>
            </a:r>
            <a:br>
              <a:rPr lang="en-US" dirty="0"/>
            </a:br>
            <a:r>
              <a:rPr lang="en-US" dirty="0"/>
              <a:t>HTML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FADA-2402-3503-92EE-C0E25D06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288761B-EA14-1BB8-5BE9-57315955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026" y="286603"/>
            <a:ext cx="3833812" cy="57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8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5084986-980D-4A68-AC03-5586AE3C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type declaration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D3D3A73-A6CF-4EFD-951F-DD40DFE3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19" y="2015732"/>
            <a:ext cx="9713735" cy="37754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sz="1600" dirty="0"/>
              <a:t> </a:t>
            </a:r>
            <a:r>
              <a:rPr lang="en-US" sz="1600" dirty="0"/>
              <a:t>HTML 5</a:t>
            </a:r>
            <a:r>
              <a:rPr lang="bg-BG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&lt;!DOCTYPE html&gt;</a:t>
            </a:r>
            <a:endParaRPr lang="bg-BG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sz="1600" dirty="0"/>
              <a:t> </a:t>
            </a:r>
            <a:r>
              <a:rPr lang="en-US" sz="1600" dirty="0"/>
              <a:t>HTML </a:t>
            </a:r>
            <a:r>
              <a:rPr lang="bg-BG" sz="1600" dirty="0"/>
              <a:t>4.01: </a:t>
            </a:r>
          </a:p>
          <a:p>
            <a:pPr marL="0" indent="0">
              <a:buNone/>
            </a:pPr>
            <a:r>
              <a:rPr lang="en-US" sz="1500" dirty="0"/>
              <a:t> &lt;!DOCTYPE HTML PUBLIC "-//W3C//DTD HTML 4.01 Transitional//EN" "http://www.w3.org/TR/html4/loose.dtd"&gt;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1600" dirty="0"/>
              <a:t> </a:t>
            </a:r>
            <a:r>
              <a:rPr lang="en-US" sz="1600" dirty="0"/>
              <a:t>XHTML 1.1:</a:t>
            </a:r>
            <a:endParaRPr lang="bg-BG" sz="1600" dirty="0"/>
          </a:p>
          <a:p>
            <a:pPr marL="0" indent="0">
              <a:buNone/>
            </a:pPr>
            <a:r>
              <a:rPr lang="en-US" sz="1600" dirty="0"/>
              <a:t> &lt;!DOCTYPE html PUBLIC "-//W3C//DTD XHTML 1.1//EN" "http://www.w3.org/TR/xhtml11/DTD/xhtml11.dtd"&gt;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2863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 – metadata container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07" y="2015732"/>
            <a:ext cx="10699747" cy="34506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charset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="utf-8"&gt; </a:t>
            </a:r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description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lang="en-US" altLang="bg-BG" dirty="0">
                <a:latin typeface="Arial Unicode MS"/>
              </a:rPr>
              <a:t>Description of page 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keywords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de-DE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keyword</a:t>
            </a:r>
            <a:r>
              <a:rPr kumimoji="0" lang="de-DE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1, </a:t>
            </a:r>
            <a:r>
              <a:rPr kumimoji="0" lang="de-DE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keyword</a:t>
            </a:r>
            <a:r>
              <a:rPr kumimoji="0" lang="de-DE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2, </a:t>
            </a:r>
            <a:r>
              <a:rPr kumimoji="0" lang="de-DE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keyword</a:t>
            </a:r>
            <a:r>
              <a:rPr kumimoji="0" lang="de-DE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3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bg-BG" altLang="bg-BG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</a:t>
            </a:r>
            <a:r>
              <a:rPr kumimoji="0" lang="en-US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Donika Stoyanova</a:t>
            </a:r>
            <a:r>
              <a:rPr kumimoji="0" lang="bg-BG" altLang="bg-BG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</a:t>
            </a:r>
            <a:r>
              <a:rPr kumimoji="0" lang="bg-BG" altLang="bg-B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bg-B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bg-BG" altLang="bg-BG" dirty="0">
                <a:latin typeface="Arial Unicode MS"/>
              </a:rPr>
              <a:t> </a:t>
            </a:r>
            <a:r>
              <a:rPr lang="en-US" altLang="bg-BG" dirty="0">
                <a:latin typeface="Arial Unicode MS"/>
              </a:rPr>
              <a:t>&lt;meta name="viewport" content="width=device-width, initial-scale=1.0"&gt;</a:t>
            </a:r>
            <a:endParaRPr lang="bg-BG" altLang="bg-BG" dirty="0">
              <a:latin typeface="Arial Unicode M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bg-BG" altLang="bg-BG" sz="2100" dirty="0">
                <a:latin typeface="Arial Unicode MS"/>
              </a:rPr>
              <a:t> &lt;</a:t>
            </a:r>
            <a:r>
              <a:rPr lang="bg-BG" altLang="bg-BG" sz="2100" dirty="0" err="1">
                <a:latin typeface="Arial Unicode MS"/>
              </a:rPr>
              <a:t>title</a:t>
            </a:r>
            <a:r>
              <a:rPr lang="bg-BG" altLang="bg-BG" sz="2100" dirty="0">
                <a:latin typeface="Arial Unicode MS"/>
              </a:rPr>
              <a:t>&gt;</a:t>
            </a:r>
            <a:r>
              <a:rPr lang="en-US" sz="2400" dirty="0"/>
              <a:t> The title of the page </a:t>
            </a:r>
            <a:r>
              <a:rPr lang="bg-BG" altLang="bg-BG" sz="2100" dirty="0">
                <a:latin typeface="Arial Unicode MS"/>
              </a:rPr>
              <a:t>&lt;/</a:t>
            </a:r>
            <a:r>
              <a:rPr lang="bg-BG" altLang="bg-BG" sz="2100" dirty="0" err="1">
                <a:latin typeface="Arial Unicode MS"/>
              </a:rPr>
              <a:t>title</a:t>
            </a:r>
            <a:r>
              <a:rPr lang="bg-BG" altLang="bg-BG" sz="2100" dirty="0">
                <a:latin typeface="Arial Unicode MS"/>
              </a:rPr>
              <a:t>&gt; </a:t>
            </a:r>
            <a:endParaRPr lang="en-US" altLang="bg-BG" sz="2100" dirty="0">
              <a:latin typeface="Arial Unicode MS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bg-BG" altLang="bg-BG" sz="2100" dirty="0">
                <a:latin typeface="Arial Unicode MS"/>
              </a:rPr>
              <a:t> </a:t>
            </a:r>
            <a:r>
              <a:rPr lang="en-US" altLang="bg-BG" sz="2100" dirty="0">
                <a:latin typeface="Arial Unicode MS"/>
              </a:rPr>
              <a:t>&lt;link </a:t>
            </a:r>
            <a:r>
              <a:rPr lang="en-US" altLang="bg-BG" sz="2100" dirty="0" err="1">
                <a:latin typeface="Arial Unicode MS"/>
              </a:rPr>
              <a:t>rel</a:t>
            </a:r>
            <a:r>
              <a:rPr lang="en-US" altLang="bg-BG" sz="2100" dirty="0">
                <a:latin typeface="Arial Unicode MS"/>
              </a:rPr>
              <a:t>="stylesheet" </a:t>
            </a:r>
            <a:r>
              <a:rPr lang="en-US" altLang="bg-BG" sz="2100" dirty="0" err="1">
                <a:latin typeface="Arial Unicode MS"/>
              </a:rPr>
              <a:t>href</a:t>
            </a:r>
            <a:r>
              <a:rPr lang="en-US" altLang="bg-BG" sz="2100" dirty="0">
                <a:latin typeface="Arial Unicode MS"/>
              </a:rPr>
              <a:t>="style.css"&gt;</a:t>
            </a:r>
            <a:endParaRPr lang="bg-BG" altLang="bg-BG" sz="2100" dirty="0">
              <a:latin typeface="Arial Unicode MS"/>
            </a:endParaRPr>
          </a:p>
          <a:p>
            <a:endParaRPr lang="bg-BG" altLang="bg-BG" sz="2100" dirty="0">
              <a:latin typeface="Arial Unicode MS"/>
            </a:endParaRPr>
          </a:p>
          <a:p>
            <a:endParaRPr kumimoji="0" lang="bg-BG" altLang="bg-BG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bg-BG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638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868BF6F-5B44-47C9-B82A-5B3E611B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Basic tags (exercise 1)</a:t>
            </a:r>
            <a:endParaRPr lang="bg-BG" sz="4000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C53929F-5F96-49A9-99EE-4A8A6F47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0801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&lt;p&gt;&lt;/p&gt; - paragraph</a:t>
            </a:r>
            <a:r>
              <a:rPr lang="bg-BG" dirty="0"/>
              <a:t>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&lt;h1&gt;&lt;/h1&gt;, &lt;h2&gt;&lt;/h2&gt;…&lt;h6&gt;&lt;/h6&gt; - headings</a:t>
            </a:r>
            <a:r>
              <a:rPr lang="bg-BG" dirty="0"/>
              <a:t> 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/&gt; - single line break</a:t>
            </a:r>
            <a:endParaRPr lang="bg-BG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bg-BG" dirty="0"/>
              <a:t> </a:t>
            </a:r>
            <a:r>
              <a:rPr lang="en-US" dirty="0"/>
              <a:t>/&gt; - horizontal line</a:t>
            </a:r>
            <a:endParaRPr lang="bg-BG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&lt;div&gt;&lt;/div&gt; - division or a section in an HTML document</a:t>
            </a:r>
            <a:endParaRPr lang="bg-BG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&lt;q&gt;&lt;/q&gt;, &lt;blockquote&gt;&lt;/blockquote&gt; - quote</a:t>
            </a:r>
            <a:endParaRPr lang="bg-BG" dirty="0"/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&lt;pre&gt;&lt;/pre&gt; - preformatted text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&lt;!-- Comment --&gt;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en-US" dirty="0"/>
              <a:t>&lt;span&gt;&lt;/span&gt; - inline container</a:t>
            </a:r>
            <a:endParaRPr lang="bg-BG" dirty="0"/>
          </a:p>
          <a:p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0C73B-5528-3805-6220-A4F347563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662" y="540550"/>
            <a:ext cx="2202217" cy="576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9164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4026</TotalTime>
  <Words>722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Calibri Light (Headings)</vt:lpstr>
      <vt:lpstr>GXCEQR+Times-Roman</vt:lpstr>
      <vt:lpstr>SPFBFR+Palatino-Roman</vt:lpstr>
      <vt:lpstr>Wingdings</vt:lpstr>
      <vt:lpstr>Retrospect</vt:lpstr>
      <vt:lpstr>Introduction to HTML. Basic tags</vt:lpstr>
      <vt:lpstr>HTML</vt:lpstr>
      <vt:lpstr>Creation of HTML pages</vt:lpstr>
      <vt:lpstr>HTML elements</vt:lpstr>
      <vt:lpstr>Attributes</vt:lpstr>
      <vt:lpstr>Structure of an  HTML document</vt:lpstr>
      <vt:lpstr>Document type declaration</vt:lpstr>
      <vt:lpstr>HEAD – metadata container</vt:lpstr>
      <vt:lpstr>Basic tags (exercise 1)</vt:lpstr>
      <vt:lpstr>Formatting tags</vt:lpstr>
      <vt:lpstr>Formatting attributes ! CSS</vt:lpstr>
      <vt:lpstr>Lists in HTML</vt:lpstr>
      <vt:lpstr>Неномерирани списъци</vt:lpstr>
      <vt:lpstr>Ordered lists</vt:lpstr>
      <vt:lpstr>Ordered lists - attributes</vt:lpstr>
      <vt:lpstr>Description lists</vt:lpstr>
      <vt:lpstr> Nested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ас. Доника Георгиева Стоянова</dc:creator>
  <cp:lastModifiedBy>гл. ас. д-р Доника Георгиева Стоянова</cp:lastModifiedBy>
  <cp:revision>62</cp:revision>
  <dcterms:created xsi:type="dcterms:W3CDTF">2021-10-03T10:40:05Z</dcterms:created>
  <dcterms:modified xsi:type="dcterms:W3CDTF">2025-10-01T18:54:48Z</dcterms:modified>
</cp:coreProperties>
</file>