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3" r:id="rId4"/>
    <p:sldId id="259" r:id="rId5"/>
    <p:sldId id="258" r:id="rId6"/>
    <p:sldId id="260" r:id="rId7"/>
    <p:sldId id="261" r:id="rId8"/>
    <p:sldId id="262" r:id="rId9"/>
    <p:sldId id="281" r:id="rId10"/>
    <p:sldId id="283" r:id="rId11"/>
    <p:sldId id="285" r:id="rId12"/>
    <p:sldId id="286" r:id="rId13"/>
    <p:sldId id="263" r:id="rId14"/>
    <p:sldId id="264" r:id="rId15"/>
    <p:sldId id="275" r:id="rId16"/>
    <p:sldId id="267" r:id="rId17"/>
    <p:sldId id="289" r:id="rId18"/>
    <p:sldId id="290" r:id="rId19"/>
    <p:sldId id="291" r:id="rId20"/>
    <p:sldId id="274" r:id="rId21"/>
    <p:sldId id="292" r:id="rId22"/>
    <p:sldId id="29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8B892-3B4F-4082-ACDE-E0B03D271213}" type="datetimeFigureOut">
              <a:rPr lang="bg-BG" smtClean="0"/>
              <a:t>9.10.2025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bg-BG" dirty="0" err="1"/>
              <a:t>нача</a:t>
            </a:r>
            <a:endParaRPr lang="bg-BG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B5D30-740E-4D13-82F1-8FD06ADFB5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793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2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9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9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5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4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9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3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2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8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9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0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E4C8976-17C4-45EC-947C-021A5037E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Introduction to CSS – Part 1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5D0EA47-5C8B-452D-B0C3-4037FFDD6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bg-BG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437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07E93-74C6-603E-8672-F8DB2E20C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EDAB-A7DB-A523-7E44-41674E2A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Combinator selector div &gt; p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A3365-8418-5C38-1B24-EBB1DA17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739" y="464217"/>
            <a:ext cx="2619741" cy="10955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Контейнер за съдържание 2">
            <a:extLst>
              <a:ext uri="{FF2B5EF4-FFF2-40B4-BE49-F238E27FC236}">
                <a16:creationId xmlns:a16="http://schemas.microsoft.com/office/drawing/2014/main" id="{A022ED5D-3B74-98CD-91B7-A2AD7EC3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35715"/>
            <a:ext cx="10058400" cy="4022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Selects all paragraphs nested at the first level in a &lt;div&gt; container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7FFF4-5438-DC27-295A-2B47E94D7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567" y="2652060"/>
            <a:ext cx="5289338" cy="31928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9A60F-983F-1503-5D10-856B7D912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980" y="2752225"/>
            <a:ext cx="3096057" cy="27340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86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40447-C6A3-32DA-99A1-4AB0DC98D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8963-0259-D47F-DBBF-9F16774A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Combinator selector div + 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598938-B14F-CA0E-10C3-BCA20D23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25" y="286603"/>
            <a:ext cx="2819794" cy="11431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Контейнер за съдържание 2">
            <a:extLst>
              <a:ext uri="{FF2B5EF4-FFF2-40B4-BE49-F238E27FC236}">
                <a16:creationId xmlns:a16="http://schemas.microsoft.com/office/drawing/2014/main" id="{5049CB23-718F-929C-4C81-B2F300AF87F7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2064212" cy="34506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Selects a &lt;p&gt; element that is immediately after a &lt;div&gt;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F2C2D-6F3E-7669-D77A-E85E4014F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902" y="2753199"/>
            <a:ext cx="5289338" cy="31928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A81DAC-2015-B9EE-A259-F70213CB9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017" y="2947603"/>
            <a:ext cx="3191320" cy="2553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317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73868-7CF6-7426-151E-08283BF9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4AF6-55C6-FCE2-CF02-77C0ED1D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Combinator selector div ~ p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7EBC88-D87F-7382-8344-E89234FE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737" y="1829054"/>
            <a:ext cx="10058400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div ~ p – selects a &lt;p&gt; element that is preceded by a &lt;div&gt; and both elements have the same parent element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45705A-E93B-86C5-8CFE-81A48A140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5" y="376987"/>
            <a:ext cx="2962688" cy="11145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BE3BFC-4A88-E7D9-860C-E5EB3726D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411" y="2855495"/>
            <a:ext cx="5289338" cy="31928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08919-06AC-889B-5218-979F5A082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775" y="2929927"/>
            <a:ext cx="3315163" cy="27340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099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D2A217-090C-45F6-8E10-3CFB1E7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733872"/>
            <a:ext cx="9603275" cy="1049235"/>
          </a:xfrm>
        </p:spPr>
        <p:txBody>
          <a:bodyPr/>
          <a:lstStyle/>
          <a:p>
            <a:r>
              <a:rPr lang="en-US" dirty="0"/>
              <a:t>Pseudo</a:t>
            </a:r>
            <a:r>
              <a:rPr lang="bg-BG" dirty="0"/>
              <a:t>-</a:t>
            </a:r>
            <a:r>
              <a:rPr lang="en-US" dirty="0"/>
              <a:t>selectors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61AAA4-012D-41E9-9AD7-634FD502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478704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b="0" i="0" u="none" strike="noStrike" baseline="0" dirty="0">
                <a:solidFill>
                  <a:srgbClr val="000000"/>
                </a:solidFill>
                <a:latin typeface="VXPPAV+Times-Roman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VXPPAV+Times-Roman"/>
              </a:rPr>
              <a:t>For state (pseudo-classes) - the style is applied to the element based on its state;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VXPPAV+Times-Roman"/>
              </a:rPr>
              <a:t> For pseudo-elements, defining part of an element</a:t>
            </a:r>
            <a:r>
              <a:rPr lang="ru-RU" sz="2400" dirty="0">
                <a:solidFill>
                  <a:srgbClr val="000000"/>
                </a:solidFill>
                <a:latin typeface="VXPPAV+Times-Roman"/>
              </a:rPr>
              <a:t> 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139CC-C0E9-1FC1-5A15-AFF105923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123" y="576469"/>
            <a:ext cx="3815297" cy="53472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277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CACD53-D1DA-40B1-B2C0-D7758D12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359AD3D-6B65-4783-B664-D4C95A4F3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Selects elements with specified attributes and their values</a:t>
            </a:r>
            <a:endParaRPr lang="bg-BG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81B311B-99A7-48D0-A321-D36800593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62" y="2947707"/>
            <a:ext cx="5190148" cy="694296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7BA6B773-1E56-403A-91D0-9CEFFB238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330" y="3910293"/>
            <a:ext cx="3327256" cy="130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4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0ECADAB-130C-4939-BE96-EE224542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Grouping selectors</a:t>
            </a:r>
            <a:endParaRPr lang="bg-BG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AA5BC-F04F-A16A-43CA-A2DA2A38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05" y="3493759"/>
            <a:ext cx="7201905" cy="10193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EAEE60-80AD-69C5-7C94-C2F1107F6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68" y="4787312"/>
            <a:ext cx="2555606" cy="1139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F5F789-55BE-66FA-14B9-53483D14E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418" y="4787311"/>
            <a:ext cx="2435233" cy="1139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AD28D8-84A1-F86F-561E-E3F45EC08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957" y="2000154"/>
            <a:ext cx="3801005" cy="12193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976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A628570-9672-4184-AF9A-04452A84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 for applying styling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56A02BE-38D5-4E5C-A200-218D83E9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Cascading is a mechanism by which the browser decides which value of a given property to apply when there is more than one rule that sets it.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/>
              <a:t> Four main pillars: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100" dirty="0"/>
              <a:t>Origin and importance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100" dirty="0"/>
              <a:t>Cascading layers (@layer)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100" dirty="0"/>
              <a:t>Specificity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100" dirty="0"/>
              <a:t>Order of appearance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Property inheritance</a:t>
            </a:r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DD4B0-4BEB-6364-BF15-078499B9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64" y="2775445"/>
            <a:ext cx="4114554" cy="19969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C0D8C8-0F3F-4E1C-D4EE-C06462879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40" y="4880785"/>
            <a:ext cx="3977801" cy="10966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91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4029-AAAA-811A-85AD-0D168606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9897-661C-4539-04E1-E3A6994A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2" y="1845734"/>
            <a:ext cx="4899992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800" dirty="0"/>
              <a:t> </a:t>
            </a:r>
            <a:r>
              <a:rPr lang="en-US" sz="1800" dirty="0"/>
              <a:t>Specificity is a numerical "weight" of the selector</a:t>
            </a:r>
            <a:r>
              <a:rPr lang="ru-RU" sz="1800" dirty="0"/>
              <a:t>.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ru-RU" sz="1800" dirty="0"/>
              <a:t>4 </a:t>
            </a:r>
            <a:r>
              <a:rPr lang="en-US" sz="1800" dirty="0"/>
              <a:t>positions</a:t>
            </a:r>
            <a:r>
              <a:rPr lang="ru-RU" sz="1800" dirty="0"/>
              <a:t>: </a:t>
            </a:r>
            <a:r>
              <a:rPr lang="en-US" sz="1800" dirty="0"/>
              <a:t>a, b, c</a:t>
            </a:r>
            <a:r>
              <a:rPr lang="bg-BG" sz="1800" dirty="0"/>
              <a:t> </a:t>
            </a:r>
            <a:r>
              <a:rPr lang="en-US" sz="1800" dirty="0"/>
              <a:t>and d</a:t>
            </a:r>
            <a:r>
              <a:rPr lang="ru-RU" sz="1800" dirty="0"/>
              <a:t> </a:t>
            </a:r>
          </a:p>
          <a:p>
            <a:pPr>
              <a:lnSpc>
                <a:spcPct val="130000"/>
              </a:lnSpc>
            </a:pPr>
            <a:r>
              <a:rPr lang="ru-RU" sz="1800" b="1" dirty="0"/>
              <a:t>a</a:t>
            </a:r>
            <a:r>
              <a:rPr lang="ru-RU" sz="1800" dirty="0"/>
              <a:t> – </a:t>
            </a:r>
            <a:r>
              <a:rPr lang="ru-RU" sz="1800" dirty="0" err="1"/>
              <a:t>inline</a:t>
            </a:r>
            <a:r>
              <a:rPr lang="ru-RU" sz="1800" dirty="0"/>
              <a:t> </a:t>
            </a:r>
            <a:r>
              <a:rPr lang="en-US" sz="1800" dirty="0"/>
              <a:t>styles</a:t>
            </a:r>
            <a:r>
              <a:rPr lang="ru-RU" sz="1800" dirty="0"/>
              <a:t> (</a:t>
            </a:r>
            <a:r>
              <a:rPr lang="en-US" sz="1800" dirty="0"/>
              <a:t>in the element</a:t>
            </a:r>
            <a:r>
              <a:rPr lang="ru-RU" sz="1800" dirty="0"/>
              <a:t>: </a:t>
            </a:r>
            <a:r>
              <a:rPr lang="ru-RU" sz="1800" dirty="0" err="1"/>
              <a:t>style</a:t>
            </a:r>
            <a:r>
              <a:rPr lang="ru-RU" sz="1800" dirty="0"/>
              <a:t>="...")   (1,0,0,0)</a:t>
            </a:r>
          </a:p>
          <a:p>
            <a:pPr>
              <a:lnSpc>
                <a:spcPct val="130000"/>
              </a:lnSpc>
            </a:pPr>
            <a:r>
              <a:rPr lang="ru-RU" sz="1800" b="1" dirty="0"/>
              <a:t>b</a:t>
            </a:r>
            <a:r>
              <a:rPr lang="ru-RU" sz="1800" dirty="0"/>
              <a:t> – </a:t>
            </a:r>
            <a:r>
              <a:rPr lang="en-US" sz="1800" dirty="0"/>
              <a:t>number of id selectors</a:t>
            </a:r>
            <a:r>
              <a:rPr lang="ru-RU" sz="1800" dirty="0"/>
              <a:t>  (0,1,0,0)</a:t>
            </a:r>
          </a:p>
          <a:p>
            <a:pPr>
              <a:lnSpc>
                <a:spcPct val="130000"/>
              </a:lnSpc>
            </a:pPr>
            <a:r>
              <a:rPr lang="ru-RU" sz="1800" b="1" dirty="0"/>
              <a:t>c</a:t>
            </a:r>
            <a:r>
              <a:rPr lang="ru-RU" sz="1800" dirty="0"/>
              <a:t> – </a:t>
            </a:r>
            <a:r>
              <a:rPr lang="en-US" sz="1800" dirty="0"/>
              <a:t>number of class, attribute selectors and pseudo-classes  </a:t>
            </a:r>
            <a:r>
              <a:rPr lang="ru-RU" sz="1800" dirty="0"/>
              <a:t>(0,0,1,0)</a:t>
            </a:r>
          </a:p>
          <a:p>
            <a:pPr>
              <a:lnSpc>
                <a:spcPct val="130000"/>
              </a:lnSpc>
            </a:pPr>
            <a:r>
              <a:rPr lang="ru-RU" sz="1800" b="1" dirty="0"/>
              <a:t>d</a:t>
            </a:r>
            <a:r>
              <a:rPr lang="ru-RU" sz="1800" dirty="0"/>
              <a:t> – </a:t>
            </a:r>
            <a:r>
              <a:rPr lang="en-US" sz="1800" dirty="0"/>
              <a:t>number of elements and pseudo-elements  </a:t>
            </a:r>
            <a:r>
              <a:rPr lang="ru-RU" sz="1800" dirty="0"/>
              <a:t>(0,0,0,1)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 Universal selector</a:t>
            </a:r>
            <a:r>
              <a:rPr lang="ru-RU" sz="1800" dirty="0"/>
              <a:t> * - </a:t>
            </a:r>
            <a:r>
              <a:rPr lang="en-US" sz="1800" dirty="0" err="1"/>
              <a:t>specifity</a:t>
            </a:r>
            <a:r>
              <a:rPr lang="ru-RU" sz="1800" dirty="0"/>
              <a:t> </a:t>
            </a:r>
            <a:r>
              <a:rPr lang="en-US" sz="1800" dirty="0"/>
              <a:t>(0,0,0,0)</a:t>
            </a:r>
            <a:r>
              <a:rPr lang="ru-RU" sz="1800" dirty="0"/>
              <a:t> 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61040-CC01-0D57-54D5-6CB11179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082" y="152915"/>
            <a:ext cx="3379502" cy="13280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4A7E74-81CF-AACC-96EE-75212044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67120"/>
            <a:ext cx="2967361" cy="13942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B20C7B-5065-4623-DDA0-1E5010D1B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252" y="1517205"/>
            <a:ext cx="2505124" cy="14940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2B3824-1D92-1AD5-A9C1-E259B69D9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628" y="3017877"/>
            <a:ext cx="2415205" cy="16820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27E1CC-A769-B56C-A652-B7E64AF80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2294" y="3043666"/>
            <a:ext cx="2065039" cy="16061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E226AC-9F49-D728-638C-459BF28F0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4980" y="4732297"/>
            <a:ext cx="2334544" cy="20075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29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533A-2845-79D2-9ED4-0C79D81D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3F6B-FFD2-A3B2-9A41-8A3013DD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4998720" cy="40233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!important is a declaration that gives the highest priority to a given CSS property.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When used, it overrides all other values ​​for the same property, regardless of specificity or code order.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CE31A-091B-8E36-3067-47242D2D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05" y="2291494"/>
            <a:ext cx="4382112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4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9FE3-521C-8B71-A60A-20808732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488CE-E487-E6D6-71DD-F2555CBD5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635363" cy="402336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800" dirty="0"/>
              <a:t> </a:t>
            </a:r>
            <a:r>
              <a:rPr lang="en-US" sz="1800" dirty="0"/>
              <a:t>Inheritance is the mechanism by which some CSS properties are automatically passed from a parent element to its children.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 If a property is inheritable, its value is also applied to nested elements unless they have overridden it.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dirty="0"/>
              <a:t> </a:t>
            </a:r>
            <a:r>
              <a:rPr lang="en-US" dirty="0"/>
              <a:t>Inherited properties: e.g. font properties (font-family, font-size, font-style, font-weight), text (color, line-height, text-align)…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dirty="0"/>
              <a:t> </a:t>
            </a:r>
            <a:r>
              <a:rPr lang="en-US" dirty="0"/>
              <a:t>Non-inherited properties: e.g. layout and size (margin, padding, border, width, height, background…)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80F2D-0A35-84D1-FEC9-CCC688495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10" y="2633868"/>
            <a:ext cx="3493660" cy="19671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13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1514D0-D898-4083-8E31-C3760C65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Cascading Style Sheets (CSS)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9BF144-4C1F-4509-A87F-DEC02B0F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/>
                </a:solidFill>
              </a:rPr>
              <a:t>Describes how HTML elements should be rendered on a given media</a:t>
            </a:r>
          </a:p>
        </p:txBody>
      </p:sp>
    </p:spTree>
    <p:extLst>
      <p:ext uri="{BB962C8B-B14F-4D97-AF65-F5344CB8AC3E}">
        <p14:creationId xmlns:p14="http://schemas.microsoft.com/office/powerpoint/2010/main" val="10986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0B94E1-1ED0-4D71-88AF-E6402B33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328EA28-5A58-44E5-BBD4-91D97740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Property</a:t>
            </a:r>
            <a:r>
              <a:rPr lang="bg-BG" dirty="0"/>
              <a:t>: </a:t>
            </a:r>
            <a:r>
              <a:rPr lang="en-US" dirty="0"/>
              <a:t>value</a:t>
            </a:r>
            <a:r>
              <a:rPr lang="bg-BG" dirty="0"/>
              <a:t>;</a:t>
            </a:r>
          </a:p>
          <a:p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C4E7704-89C2-339F-0214-8BB1E136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866" y="418574"/>
            <a:ext cx="3669306" cy="55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09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A9CC-B363-A8C5-EEB8-FC166C5E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declarations for testing selections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8900-6D7D-5C59-ABCD-EA65FD1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Text</a:t>
            </a:r>
            <a:r>
              <a:rPr lang="bg-BG" dirty="0">
                <a:solidFill>
                  <a:schemeClr val="tx1"/>
                </a:solidFill>
              </a:rPr>
              <a:t>: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font-size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CD"/>
                </a:solidFill>
              </a:rPr>
              <a:t> </a:t>
            </a:r>
            <a:r>
              <a:rPr lang="bg-BG" sz="2000" dirty="0">
                <a:solidFill>
                  <a:srgbClr val="0000CD"/>
                </a:solidFill>
              </a:rPr>
              <a:t> 16</a:t>
            </a:r>
            <a:r>
              <a:rPr lang="en-US" sz="2000" dirty="0" err="1">
                <a:solidFill>
                  <a:srgbClr val="0000CD"/>
                </a:solidFill>
              </a:rPr>
              <a:t>px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r>
              <a:rPr lang="bg-BG" sz="2000" dirty="0">
                <a:solidFill>
                  <a:srgbClr val="000000"/>
                </a:solidFill>
              </a:rPr>
              <a:t>  - </a:t>
            </a:r>
            <a:r>
              <a:rPr lang="en-US" sz="2000" dirty="0"/>
              <a:t>font size</a:t>
            </a:r>
            <a:endParaRPr lang="bg-BG" sz="200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font-style:</a:t>
            </a:r>
            <a:r>
              <a:rPr lang="en-US" sz="2000" dirty="0">
                <a:solidFill>
                  <a:srgbClr val="0000CD"/>
                </a:solidFill>
              </a:rPr>
              <a:t> italic;</a:t>
            </a:r>
            <a:r>
              <a:rPr lang="bg-BG" sz="2000" dirty="0">
                <a:solidFill>
                  <a:srgbClr val="0000CD"/>
                </a:solidFill>
              </a:rPr>
              <a:t>  </a:t>
            </a:r>
            <a:r>
              <a:rPr lang="bg-BG" sz="2100" dirty="0">
                <a:solidFill>
                  <a:srgbClr val="000000"/>
                </a:solidFill>
              </a:rPr>
              <a:t>- </a:t>
            </a:r>
            <a:r>
              <a:rPr lang="en-US" sz="2100" dirty="0">
                <a:solidFill>
                  <a:srgbClr val="000000"/>
                </a:solidFill>
              </a:rPr>
              <a:t>italic</a:t>
            </a:r>
            <a:endParaRPr lang="bg-BG" sz="2100" dirty="0">
              <a:solidFill>
                <a:srgbClr val="000000"/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font-weight: </a:t>
            </a:r>
            <a:r>
              <a:rPr lang="en-US" sz="2000" dirty="0">
                <a:solidFill>
                  <a:srgbClr val="0000CD"/>
                </a:solidFill>
              </a:rPr>
              <a:t>bold; </a:t>
            </a:r>
            <a:r>
              <a:rPr lang="bg-BG" sz="2000" dirty="0">
                <a:solidFill>
                  <a:srgbClr val="0000CD"/>
                </a:solidFill>
              </a:rPr>
              <a:t> </a:t>
            </a:r>
            <a:r>
              <a:rPr lang="bg-BG" sz="2100" dirty="0">
                <a:solidFill>
                  <a:srgbClr val="000000"/>
                </a:solidFill>
              </a:rPr>
              <a:t>- </a:t>
            </a:r>
            <a:r>
              <a:rPr lang="en-US" sz="2100" dirty="0">
                <a:solidFill>
                  <a:srgbClr val="000000"/>
                </a:solidFill>
              </a:rPr>
              <a:t>bold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color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CD"/>
                </a:solidFill>
              </a:rPr>
              <a:t> red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r>
              <a:rPr lang="bg-BG" sz="2000" dirty="0">
                <a:solidFill>
                  <a:srgbClr val="000000"/>
                </a:solidFill>
              </a:rPr>
              <a:t>  - </a:t>
            </a:r>
            <a:r>
              <a:rPr lang="en-US" sz="2000" dirty="0">
                <a:solidFill>
                  <a:srgbClr val="000000"/>
                </a:solidFill>
              </a:rPr>
              <a:t>text color</a:t>
            </a:r>
            <a:endParaRPr lang="bg-BG" sz="2000" dirty="0">
              <a:solidFill>
                <a:srgbClr val="000000"/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text-align: </a:t>
            </a:r>
            <a:r>
              <a:rPr lang="en-US" sz="2000" dirty="0">
                <a:solidFill>
                  <a:srgbClr val="0000CD"/>
                </a:solidFill>
              </a:rPr>
              <a:t>left | right | center | justify | initial | inherit;</a:t>
            </a:r>
            <a:r>
              <a:rPr lang="bg-BG" sz="2000" dirty="0">
                <a:solidFill>
                  <a:srgbClr val="0000CD"/>
                </a:solidFill>
              </a:rPr>
              <a:t> </a:t>
            </a:r>
            <a:r>
              <a:rPr lang="bg-BG" sz="2100" dirty="0">
                <a:solidFill>
                  <a:srgbClr val="000000"/>
                </a:solidFill>
              </a:rPr>
              <a:t>- </a:t>
            </a:r>
            <a:r>
              <a:rPr lang="en-US" sz="2100" dirty="0">
                <a:solidFill>
                  <a:srgbClr val="000000"/>
                </a:solidFill>
              </a:rPr>
              <a:t>text alignment</a:t>
            </a:r>
            <a:endParaRPr lang="bg-BG" sz="21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 Background</a:t>
            </a:r>
            <a:r>
              <a:rPr lang="bg-BG" dirty="0">
                <a:solidFill>
                  <a:srgbClr val="000000"/>
                </a:solidFill>
              </a:rPr>
              <a:t>: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background-color: </a:t>
            </a:r>
            <a:r>
              <a:rPr lang="en-US" sz="2000" dirty="0">
                <a:solidFill>
                  <a:srgbClr val="0000CD"/>
                </a:solidFill>
              </a:rPr>
              <a:t>green;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background-image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CD"/>
                </a:solidFill>
              </a:rPr>
              <a:t> </a:t>
            </a:r>
            <a:r>
              <a:rPr lang="en-US" sz="2000" dirty="0" err="1">
                <a:solidFill>
                  <a:srgbClr val="0000CD"/>
                </a:solidFill>
              </a:rPr>
              <a:t>url</a:t>
            </a:r>
            <a:r>
              <a:rPr lang="en-US" sz="2000" dirty="0">
                <a:solidFill>
                  <a:srgbClr val="0000CD"/>
                </a:solidFill>
              </a:rPr>
              <a:t>(“myimage.gif")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marL="91440" lvl="1" indent="-91440">
              <a:lnSpc>
                <a:spcPct val="13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bg-BG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Marker of the list item element</a:t>
            </a:r>
            <a:r>
              <a:rPr lang="bg-BG" sz="2000" dirty="0">
                <a:solidFill>
                  <a:srgbClr val="000000"/>
                </a:solidFill>
              </a:rPr>
              <a:t>: 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dirty="0">
                <a:solidFill>
                  <a:srgbClr val="FF0000"/>
                </a:solidFill>
              </a:rPr>
              <a:t> </a:t>
            </a:r>
            <a:r>
              <a:rPr lang="en-US" sz="1900" dirty="0">
                <a:solidFill>
                  <a:srgbClr val="FF0000"/>
                </a:solidFill>
              </a:rPr>
              <a:t>list-style-type: </a:t>
            </a:r>
            <a:r>
              <a:rPr lang="en-US" sz="1900" dirty="0">
                <a:solidFill>
                  <a:srgbClr val="0000CD"/>
                </a:solidFill>
              </a:rPr>
              <a:t>disc</a:t>
            </a:r>
            <a:r>
              <a:rPr lang="bg-BG" sz="1900" dirty="0">
                <a:solidFill>
                  <a:srgbClr val="0000CD"/>
                </a:solidFill>
              </a:rPr>
              <a:t> </a:t>
            </a:r>
            <a:r>
              <a:rPr lang="en-US" sz="1900" dirty="0">
                <a:solidFill>
                  <a:srgbClr val="0000CD"/>
                </a:solidFill>
              </a:rPr>
              <a:t>| circle | square;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FF0000"/>
                </a:solidFill>
              </a:rPr>
              <a:t>list-style-type</a:t>
            </a:r>
            <a:r>
              <a:rPr lang="en-US" sz="1900" dirty="0">
                <a:solidFill>
                  <a:srgbClr val="000000"/>
                </a:solidFill>
              </a:rPr>
              <a:t>:</a:t>
            </a:r>
            <a:r>
              <a:rPr lang="en-US" sz="1900" dirty="0">
                <a:solidFill>
                  <a:srgbClr val="0000CD"/>
                </a:solidFill>
              </a:rPr>
              <a:t> decimal</a:t>
            </a:r>
            <a:r>
              <a:rPr lang="en-US" sz="1900" dirty="0">
                <a:solidFill>
                  <a:srgbClr val="000000"/>
                </a:solidFill>
              </a:rPr>
              <a:t> | </a:t>
            </a:r>
            <a:r>
              <a:rPr lang="en-US" sz="1900" dirty="0">
                <a:solidFill>
                  <a:srgbClr val="0000CD"/>
                </a:solidFill>
              </a:rPr>
              <a:t>decimal-leading-zero</a:t>
            </a:r>
            <a:r>
              <a:rPr lang="en-US" sz="1900" dirty="0">
                <a:solidFill>
                  <a:srgbClr val="000000"/>
                </a:solidFill>
              </a:rPr>
              <a:t> |</a:t>
            </a:r>
            <a:r>
              <a:rPr lang="en-US" sz="1900" dirty="0">
                <a:solidFill>
                  <a:srgbClr val="A52A2A"/>
                </a:solidFill>
              </a:rPr>
              <a:t> </a:t>
            </a:r>
            <a:r>
              <a:rPr lang="en-US" sz="1900" dirty="0">
                <a:solidFill>
                  <a:srgbClr val="0000CD"/>
                </a:solidFill>
              </a:rPr>
              <a:t>lower-alpha | upper-alpha</a:t>
            </a:r>
            <a:r>
              <a:rPr lang="en-US" sz="1900" dirty="0">
                <a:solidFill>
                  <a:srgbClr val="000000"/>
                </a:solidFill>
              </a:rPr>
              <a:t> | </a:t>
            </a:r>
            <a:r>
              <a:rPr lang="en-US" sz="1900" dirty="0">
                <a:solidFill>
                  <a:srgbClr val="0000CD"/>
                </a:solidFill>
              </a:rPr>
              <a:t>lower-</a:t>
            </a:r>
            <a:r>
              <a:rPr lang="en-US" sz="1900" dirty="0" err="1">
                <a:solidFill>
                  <a:srgbClr val="0000CD"/>
                </a:solidFill>
              </a:rPr>
              <a:t>latin</a:t>
            </a:r>
            <a:r>
              <a:rPr lang="en-US" sz="1900" dirty="0">
                <a:solidFill>
                  <a:srgbClr val="0000CD"/>
                </a:solidFill>
              </a:rPr>
              <a:t> | upper-roman | none | ….;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84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DE77-DF24-E539-F2BF-F188B36C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540F69-5BB8-F865-6F32-5D6561E0C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1526" y="1838894"/>
            <a:ext cx="3327854" cy="2508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7A5648-CAB6-6EDE-8589-F4949801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52" y="4680900"/>
            <a:ext cx="10323095" cy="1296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14CD75-5E5B-4759-281A-DAF9F929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629386"/>
            <a:ext cx="6737683" cy="115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2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613B153-0F54-446C-AD07-91CB7643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example</a:t>
            </a:r>
            <a:endParaRPr lang="bg-BG" dirty="0"/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9E06EB49-7821-4E8B-B519-74BD557B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97A44-FCB0-C09A-61EB-030F8CA5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440" y="3868202"/>
            <a:ext cx="6175498" cy="14550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AAA7C-C2E1-8ACF-4B62-896D1B78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055" y="1965480"/>
            <a:ext cx="5059680" cy="13568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C3F91A-A83B-0574-1828-BE9C25656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62" y="1845734"/>
            <a:ext cx="3835833" cy="47422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44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43D244-F277-47FB-AC10-6F296169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CSS?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78C4957-3A7E-4A5E-BB80-EC3D806D6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 External CSS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 Internal CSS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 Inline CSS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562342A-28B2-4CD3-9FA4-4C4B04F3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3" y="1989019"/>
            <a:ext cx="4282730" cy="845201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D26FF-149A-44A6-9A74-A09A8562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3" y="2996198"/>
            <a:ext cx="2651466" cy="1765662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D5AA106-821A-4029-B4F7-F7100C483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73" y="4923838"/>
            <a:ext cx="4493230" cy="10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3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908B16-78ED-49BC-992A-07D5708F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E4252-509B-5F45-3A65-7221A23C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8F9D9-D035-A256-6FC3-86136C41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1900024"/>
            <a:ext cx="8116433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4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34F162-B8A8-477D-964A-CF65A5C5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B41B50F-7AA5-42C7-B6D8-05222A31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Simple selectors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Combinator selectors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Pseudo-class and pseudo-elements selectors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Attribute selectors  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900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7C19361-B3A0-47D0-A084-DA9DE82D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selectors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3567CB0-1611-4CAE-8064-BE3F3D827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bg-BG" sz="2400" dirty="0"/>
              <a:t> </a:t>
            </a:r>
            <a:r>
              <a:rPr lang="en-US" sz="2400" dirty="0"/>
              <a:t>Based on the name of the tag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400" dirty="0"/>
              <a:t> </a:t>
            </a:r>
            <a:r>
              <a:rPr lang="en-US" sz="2400" dirty="0"/>
              <a:t>Based on class to set styling with multiple </a:t>
            </a:r>
            <a:br>
              <a:rPr lang="en-US" sz="2400" dirty="0"/>
            </a:br>
            <a:r>
              <a:rPr lang="en-US" sz="2400" dirty="0"/>
              <a:t>applications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Based on id to style a specific element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Universal selector *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34988B9-37EE-49A3-A4C0-F075E2A1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8" y="298259"/>
            <a:ext cx="3669306" cy="5549826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14CEB14D-B078-4078-B2BD-D2FFFC4D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427" y="4696481"/>
            <a:ext cx="4906396" cy="10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2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8AD742E-EC4B-4EA8-A62F-5097A4AC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43" y="286603"/>
            <a:ext cx="10622937" cy="1450757"/>
          </a:xfrm>
        </p:spPr>
        <p:txBody>
          <a:bodyPr/>
          <a:lstStyle/>
          <a:p>
            <a:r>
              <a:rPr lang="en-US" dirty="0"/>
              <a:t>Combinator selectors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185122-E73F-4A18-9A9F-53AF6A9C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2015732"/>
            <a:ext cx="6470025" cy="34506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div p - selects all paragraphs nested in a &lt;div&gt; container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div &gt; p - selects all paragraphs nested at the first level in a &lt;div&gt; container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div + p - selects a &lt;p&gt; element that is immediately after a &lt;div&gt;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div ~ p - selects a &lt;p&gt; element that is preceded by a &lt;div&gt; and both elements have the same parent element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D0E20AB-BFF8-4557-A211-7FCA342C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187" y="1166385"/>
            <a:ext cx="4387070" cy="429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9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0670-736A-0C45-4718-A4829906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Combinator selector div 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79B8F-F1CD-80BF-1680-54882C95A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1400" y="373207"/>
            <a:ext cx="2638793" cy="10955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Контейнер за съдържание 2">
            <a:extLst>
              <a:ext uri="{FF2B5EF4-FFF2-40B4-BE49-F238E27FC236}">
                <a16:creationId xmlns:a16="http://schemas.microsoft.com/office/drawing/2014/main" id="{2DFE7533-AB61-1941-497D-F2ED1984BA84}"/>
              </a:ext>
            </a:extLst>
          </p:cNvPr>
          <p:cNvSpPr txBox="1">
            <a:spLocks/>
          </p:cNvSpPr>
          <p:nvPr/>
        </p:nvSpPr>
        <p:spPr>
          <a:xfrm>
            <a:off x="950407" y="1975976"/>
            <a:ext cx="12064212" cy="34506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Selects all paragraphs nested in a &lt;div&gt; container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4F92-D99D-417A-4FA2-7A98F553C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45" y="2613992"/>
            <a:ext cx="5289338" cy="31928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75C9A6-AE86-A46C-DEA8-BE70B27B6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261" y="2522696"/>
            <a:ext cx="3067478" cy="2667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87821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11645</TotalTime>
  <Words>685</Words>
  <Application>Microsoft Office PowerPoint</Application>
  <PresentationFormat>Widescreen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VXPPAV+Times-Roman</vt:lpstr>
      <vt:lpstr>Wingdings</vt:lpstr>
      <vt:lpstr>Retrospect</vt:lpstr>
      <vt:lpstr>Introduction to CSS – Part 1</vt:lpstr>
      <vt:lpstr>Cascading Style Sheets (CSS)</vt:lpstr>
      <vt:lpstr>CSS – example</vt:lpstr>
      <vt:lpstr>How to add CSS?</vt:lpstr>
      <vt:lpstr>Syntax</vt:lpstr>
      <vt:lpstr>Selectors</vt:lpstr>
      <vt:lpstr>Simple selectors</vt:lpstr>
      <vt:lpstr>Combinator selectors</vt:lpstr>
      <vt:lpstr>Combinator selector div p </vt:lpstr>
      <vt:lpstr>Combinator selector div &gt; p </vt:lpstr>
      <vt:lpstr>Combinator selector div + p </vt:lpstr>
      <vt:lpstr>Combinator selector div ~ p </vt:lpstr>
      <vt:lpstr>Pseudo-selectors</vt:lpstr>
      <vt:lpstr>Attribute selectors</vt:lpstr>
      <vt:lpstr>Grouping selectors</vt:lpstr>
      <vt:lpstr>Priorities for applying styling</vt:lpstr>
      <vt:lpstr>Specificity</vt:lpstr>
      <vt:lpstr>!important</vt:lpstr>
      <vt:lpstr>Inheritance</vt:lpstr>
      <vt:lpstr>Declarations</vt:lpstr>
      <vt:lpstr>Some declarations for testing selections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ас. Доника Георгиева Стоянова</dc:creator>
  <cp:lastModifiedBy>гл. ас. д-р Доника Георгиева Стоянова</cp:lastModifiedBy>
  <cp:revision>193</cp:revision>
  <dcterms:created xsi:type="dcterms:W3CDTF">2021-10-10T20:39:25Z</dcterms:created>
  <dcterms:modified xsi:type="dcterms:W3CDTF">2025-10-09T04:19:35Z</dcterms:modified>
</cp:coreProperties>
</file>