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3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75" r:id="rId12"/>
    <p:sldId id="267" r:id="rId13"/>
    <p:sldId id="274" r:id="rId14"/>
    <p:sldId id="276" r:id="rId15"/>
    <p:sldId id="277" r:id="rId16"/>
    <p:sldId id="265" r:id="rId17"/>
    <p:sldId id="279" r:id="rId18"/>
    <p:sldId id="280" r:id="rId19"/>
    <p:sldId id="268" r:id="rId20"/>
    <p:sldId id="269" r:id="rId21"/>
    <p:sldId id="272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1" autoAdjust="0"/>
    <p:restoredTop sz="94660"/>
  </p:normalViewPr>
  <p:slideViewPr>
    <p:cSldViewPr snapToGrid="0">
      <p:cViewPr>
        <p:scale>
          <a:sx n="100" d="100"/>
          <a:sy n="100" d="100"/>
        </p:scale>
        <p:origin x="29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8B892-3B4F-4082-ACDE-E0B03D271213}" type="datetimeFigureOut">
              <a:rPr lang="bg-BG" smtClean="0"/>
              <a:t>2.10.2022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bg-BG" dirty="0" err="1"/>
              <a:t>нача</a:t>
            </a:r>
            <a:endParaRPr lang="bg-BG" dirty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B5D30-740E-4D13-82F1-8FD06ADFB5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7932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E4C8976-17C4-45EC-947C-021A5037E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Cascading Style Sheets (CSS)</a:t>
            </a:r>
            <a:endParaRPr lang="bg-BG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C5D0EA47-5C8B-452D-B0C3-4037FFDD6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Упражнение 2</a:t>
            </a:r>
          </a:p>
        </p:txBody>
      </p:sp>
    </p:spTree>
    <p:extLst>
      <p:ext uri="{BB962C8B-B14F-4D97-AF65-F5344CB8AC3E}">
        <p14:creationId xmlns:p14="http://schemas.microsoft.com/office/powerpoint/2010/main" val="1504373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BCACD53-D1DA-40B1-B2C0-D7758D12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Селектори по атрибут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359AD3D-6B65-4783-B664-D4C95A4F3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Селектира елементи със зададени специфични атрибути и техни стойности</a:t>
            </a:r>
            <a:endParaRPr lang="en-US" dirty="0"/>
          </a:p>
          <a:p>
            <a:endParaRPr lang="bg-BG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681B311B-99A7-48D0-A321-D36800593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62" y="2947707"/>
            <a:ext cx="5190148" cy="694296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7BA6B773-1E56-403A-91D0-9CEFFB238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330" y="3910293"/>
            <a:ext cx="3327256" cy="130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4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0ECADAB-130C-4939-BE96-EE224542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Групиране на селектори</a:t>
            </a:r>
            <a:r>
              <a:rPr lang="en-US" dirty="0"/>
              <a:t>. </a:t>
            </a:r>
            <a:r>
              <a:rPr lang="bg-BG" dirty="0"/>
              <a:t>СПЕЦИФИЧНОСТ.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0DB70FA0-F686-4EFC-952A-AB28CD9BE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228693"/>
            <a:ext cx="3324689" cy="1124107"/>
          </a:xfr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CE827F70-5FDE-4A94-8040-8AA0681F3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942880"/>
            <a:ext cx="7106642" cy="562053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EEED02B7-8BB5-41BB-BBA5-F46AC71D8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299" y="4897958"/>
            <a:ext cx="4001058" cy="581106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A754CB4A-D020-428C-B48F-017BFDC7C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579" y="4716958"/>
            <a:ext cx="2162477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62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A628570-9672-4184-AF9A-04452A84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Приоритети ЗА </a:t>
            </a:r>
            <a:r>
              <a:rPr lang="bg-BG" dirty="0" err="1"/>
              <a:t>ПРиложение</a:t>
            </a:r>
            <a:r>
              <a:rPr lang="bg-BG" dirty="0"/>
              <a:t> на стилизирането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56A02BE-38D5-4E5C-A200-218D83E9C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!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important</a:t>
            </a:r>
            <a:r>
              <a:rPr kumimoji="0" lang="bg-BG" altLang="bg-B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bg-BG" dirty="0"/>
          </a:p>
          <a:p>
            <a:r>
              <a:rPr lang="bg-BG" dirty="0" err="1"/>
              <a:t>Инлайн</a:t>
            </a:r>
            <a:r>
              <a:rPr lang="bg-BG" dirty="0"/>
              <a:t> стилове</a:t>
            </a:r>
          </a:p>
          <a:p>
            <a:r>
              <a:rPr lang="bg-BG" dirty="0"/>
              <a:t>Стилове, добавени с помощта на селекции по </a:t>
            </a:r>
            <a:r>
              <a:rPr lang="en-US" dirty="0"/>
              <a:t>id</a:t>
            </a:r>
          </a:p>
          <a:p>
            <a:r>
              <a:rPr lang="bg-BG" dirty="0"/>
              <a:t>Стилове, добавени с помощта на селекции по клас</a:t>
            </a:r>
          </a:p>
          <a:p>
            <a:r>
              <a:rPr lang="bg-BG" dirty="0"/>
              <a:t>Стилове, добавени с помощта на селекции по таг</a:t>
            </a:r>
          </a:p>
          <a:p>
            <a:r>
              <a:rPr lang="bg-BG" dirty="0"/>
              <a:t>Стилове по подразбиране на браузъра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7791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0B94E1-1ED0-4D71-88AF-E6402B33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Декларации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328EA28-5A58-44E5-BBD4-91D977402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Свойство: стойност;</a:t>
            </a:r>
          </a:p>
          <a:p>
            <a:endParaRPr lang="bg-BG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1423BF2-B0A5-48E6-AD2E-CEB699749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756" y="2459259"/>
            <a:ext cx="4211584" cy="4127958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CB2230E8-A971-4C0C-840B-5EBE6321A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986" y="2937956"/>
            <a:ext cx="3327256" cy="1309777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AEB98605-7BB6-4AD7-9BF7-1F2546FE8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986" y="4523238"/>
            <a:ext cx="2162477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0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C2F50CC-C1BB-481A-9090-7200F406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Декларации – Мерни единици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9D7182-1357-4F57-ACD9-CE424B3123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220306"/>
              </p:ext>
            </p:extLst>
          </p:nvPr>
        </p:nvGraphicFramePr>
        <p:xfrm>
          <a:off x="571130" y="2263806"/>
          <a:ext cx="37019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213">
                  <a:extLst>
                    <a:ext uri="{9D8B030D-6E8A-4147-A177-3AD203B41FA5}">
                      <a16:colId xmlns:a16="http://schemas.microsoft.com/office/drawing/2014/main" val="2427285446"/>
                    </a:ext>
                  </a:extLst>
                </a:gridCol>
                <a:gridCol w="2991775">
                  <a:extLst>
                    <a:ext uri="{9D8B030D-6E8A-4147-A177-3AD203B41FA5}">
                      <a16:colId xmlns:a16="http://schemas.microsoft.com/office/drawing/2014/main" val="87506707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bg-BG" dirty="0"/>
                        <a:t>Абсолютни мерни единици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bg-BG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179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centimeters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9769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millimeters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388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inches (1in = 96px = 2.54cm) 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86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px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pixels (1px = 1/96th of 1in)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3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 (1pt = 1/72 of 1in)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50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picas (1pc = 12 </a:t>
                      </a:r>
                      <a:r>
                        <a:rPr lang="en-US" dirty="0" err="1"/>
                        <a:t>pt</a:t>
                      </a:r>
                      <a:r>
                        <a:rPr lang="en-US" dirty="0"/>
                        <a:t>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336340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390E080-896A-4392-9A78-4C4ACFB8E2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663419"/>
              </p:ext>
            </p:extLst>
          </p:nvPr>
        </p:nvGraphicFramePr>
        <p:xfrm>
          <a:off x="4595675" y="2263806"/>
          <a:ext cx="7025195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299">
                  <a:extLst>
                    <a:ext uri="{9D8B030D-6E8A-4147-A177-3AD203B41FA5}">
                      <a16:colId xmlns:a16="http://schemas.microsoft.com/office/drawing/2014/main" val="2427285446"/>
                    </a:ext>
                  </a:extLst>
                </a:gridCol>
                <a:gridCol w="6269896">
                  <a:extLst>
                    <a:ext uri="{9D8B030D-6E8A-4147-A177-3AD203B41FA5}">
                      <a16:colId xmlns:a16="http://schemas.microsoft.com/office/drawing/2014/main" val="875067070"/>
                    </a:ext>
                  </a:extLst>
                </a:gridCol>
              </a:tblGrid>
              <a:tr h="345101">
                <a:tc gridSpan="2">
                  <a:txBody>
                    <a:bodyPr/>
                    <a:lstStyle/>
                    <a:p>
                      <a:r>
                        <a:rPr lang="bg-BG" dirty="0"/>
                        <a:t>Относителни мерни единици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bg-BG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179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% от родителския елемент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0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em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Обвързан с текущия размер на шрифта на даден елемент.  2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=</a:t>
                      </a:r>
                      <a:r>
                        <a:rPr lang="bg-BG" dirty="0"/>
                        <a:t> 2 * текущия размер на шрифта </a:t>
                      </a:r>
                      <a:r>
                        <a:rPr lang="en-US" dirty="0"/>
                        <a:t>(</a:t>
                      </a:r>
                      <a:r>
                        <a:rPr lang="bg-BG" dirty="0"/>
                        <a:t>наследен от родителския елемент или предходно зададен на елемента</a:t>
                      </a:r>
                      <a:r>
                        <a:rPr lang="en-US" dirty="0"/>
                        <a:t>)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21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Обвързан с размера на шрифта на </a:t>
                      </a:r>
                      <a:r>
                        <a:rPr lang="en-US" dirty="0"/>
                        <a:t>root </a:t>
                      </a:r>
                      <a:r>
                        <a:rPr lang="bg-BG" dirty="0"/>
                        <a:t>елемента</a:t>
                      </a:r>
                      <a:br>
                        <a:rPr lang="bg-BG" dirty="0"/>
                      </a:br>
                      <a:r>
                        <a:rPr lang="bg-BG" dirty="0"/>
                        <a:t>2</a:t>
                      </a:r>
                      <a:r>
                        <a:rPr lang="en-US" dirty="0"/>
                        <a:t>rem =</a:t>
                      </a:r>
                      <a:r>
                        <a:rPr lang="bg-BG" dirty="0"/>
                        <a:t> 2 * размера на шрифта, зададен за </a:t>
                      </a:r>
                      <a:r>
                        <a:rPr lang="en-US" dirty="0"/>
                        <a:t>root </a:t>
                      </a:r>
                      <a:r>
                        <a:rPr lang="bg-BG" dirty="0"/>
                        <a:t>елемента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3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1wh=1% </a:t>
                      </a:r>
                      <a:r>
                        <a:rPr lang="bg-BG" dirty="0"/>
                        <a:t>от широчината на</a:t>
                      </a:r>
                      <a:r>
                        <a:rPr lang="en-US" dirty="0"/>
                        <a:t> </a:t>
                      </a:r>
                      <a:r>
                        <a:rPr lang="bg-BG" dirty="0"/>
                        <a:t>прозореца на браузъра (</a:t>
                      </a:r>
                      <a:r>
                        <a:rPr lang="en-US" dirty="0"/>
                        <a:t>viewport</a:t>
                      </a:r>
                      <a:r>
                        <a:rPr lang="bg-BG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60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1vh=1% </a:t>
                      </a:r>
                      <a:r>
                        <a:rPr lang="bg-BG" dirty="0"/>
                        <a:t>от височината на</a:t>
                      </a:r>
                      <a:r>
                        <a:rPr lang="en-US" dirty="0"/>
                        <a:t> </a:t>
                      </a:r>
                      <a:r>
                        <a:rPr lang="bg-BG" dirty="0"/>
                        <a:t>прозореца на браузъра (</a:t>
                      </a:r>
                      <a:r>
                        <a:rPr lang="en-US" dirty="0"/>
                        <a:t>viewport</a:t>
                      </a:r>
                      <a:r>
                        <a:rPr lang="bg-BG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064622"/>
                  </a:ext>
                </a:extLst>
              </a:tr>
              <a:tr h="29927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3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33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C2F50CC-C1BB-481A-9090-7200F406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091423"/>
            <a:ext cx="9603275" cy="1049235"/>
          </a:xfrm>
        </p:spPr>
        <p:txBody>
          <a:bodyPr/>
          <a:lstStyle/>
          <a:p>
            <a:r>
              <a:rPr lang="bg-BG" dirty="0"/>
              <a:t>Декларации – ЦВЕТОВЕ</a:t>
            </a:r>
          </a:p>
        </p:txBody>
      </p:sp>
      <p:graphicFrame>
        <p:nvGraphicFramePr>
          <p:cNvPr id="5" name="Таблица 7">
            <a:extLst>
              <a:ext uri="{FF2B5EF4-FFF2-40B4-BE49-F238E27FC236}">
                <a16:creationId xmlns:a16="http://schemas.microsoft.com/office/drawing/2014/main" id="{6652AAB3-B27C-48FC-B403-0F0DBB427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746128"/>
              </p:ext>
            </p:extLst>
          </p:nvPr>
        </p:nvGraphicFramePr>
        <p:xfrm>
          <a:off x="335280" y="1942687"/>
          <a:ext cx="11148058" cy="3978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336855140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586998734"/>
                    </a:ext>
                  </a:extLst>
                </a:gridCol>
                <a:gridCol w="3489958">
                  <a:extLst>
                    <a:ext uri="{9D8B030D-6E8A-4147-A177-3AD203B41FA5}">
                      <a16:colId xmlns:a16="http://schemas.microsoft.com/office/drawing/2014/main" val="138555737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bg-BG" dirty="0"/>
                        <a:t>Представяне на цветовете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038001"/>
                  </a:ext>
                </a:extLst>
              </a:tr>
              <a:tr h="589693">
                <a:tc>
                  <a:txBody>
                    <a:bodyPr/>
                    <a:lstStyle/>
                    <a:p>
                      <a:r>
                        <a:rPr lang="bg-BG" sz="2000" dirty="0">
                          <a:solidFill>
                            <a:srgbClr val="C00000"/>
                          </a:solidFill>
                        </a:rPr>
                        <a:t>Предефинирани наименования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 { </a:t>
                      </a:r>
                      <a:r>
                        <a:rPr lang="en-US" sz="2000" dirty="0" err="1"/>
                        <a:t>color:red</a:t>
                      </a:r>
                      <a:r>
                        <a:rPr lang="en-US" sz="2000" dirty="0"/>
                        <a:t>; }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660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Red, green, blue, (alpha)</a:t>
                      </a:r>
                      <a:r>
                        <a:rPr lang="bg-BG" sz="2000" b="0" dirty="0">
                          <a:solidFill>
                            <a:srgbClr val="C00000"/>
                          </a:solidFill>
                        </a:rPr>
                        <a:t>  </a:t>
                      </a:r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[0;255]</a:t>
                      </a:r>
                    </a:p>
                    <a:p>
                      <a:r>
                        <a:rPr lang="en-US" sz="1800" dirty="0" err="1"/>
                        <a:t>rgb</a:t>
                      </a:r>
                      <a:r>
                        <a:rPr lang="en-US" sz="1800" dirty="0"/>
                        <a:t>(red, green, blue)</a:t>
                      </a:r>
                    </a:p>
                    <a:p>
                      <a:r>
                        <a:rPr lang="en-US" sz="1800" dirty="0" err="1"/>
                        <a:t>rgba</a:t>
                      </a:r>
                      <a:r>
                        <a:rPr lang="en-US" sz="1800" dirty="0"/>
                        <a:t>(red, green, blue, alpha)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p { color: </a:t>
                      </a:r>
                      <a:r>
                        <a:rPr lang="en-US" sz="2000" dirty="0" err="1"/>
                        <a:t>rgb</a:t>
                      </a:r>
                      <a:r>
                        <a:rPr lang="en-US" sz="2000" dirty="0"/>
                        <a:t>(255,0,0);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 { color: </a:t>
                      </a:r>
                      <a:r>
                        <a:rPr lang="en-US" sz="2000" dirty="0" err="1"/>
                        <a:t>rgb</a:t>
                      </a:r>
                      <a:r>
                        <a:rPr lang="en-US" sz="2000" dirty="0"/>
                        <a:t>(255,0,0,0.6); }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99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16-</a:t>
                      </a:r>
                      <a:r>
                        <a:rPr lang="bg-BG" sz="2000" b="0" dirty="0" err="1">
                          <a:solidFill>
                            <a:srgbClr val="C00000"/>
                          </a:solidFill>
                        </a:rPr>
                        <a:t>тичен</a:t>
                      </a:r>
                      <a:r>
                        <a:rPr lang="bg-BG" sz="2000" b="0" dirty="0">
                          <a:solidFill>
                            <a:srgbClr val="C00000"/>
                          </a:solidFill>
                        </a:rPr>
                        <a:t> код </a:t>
                      </a:r>
                      <a:br>
                        <a:rPr lang="en-US" sz="2000" dirty="0"/>
                      </a:b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#ff0000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rrggbb</a:t>
                      </a:r>
                      <a:r>
                        <a:rPr lang="en-US" sz="1800" dirty="0"/>
                        <a:t>)</a:t>
                      </a:r>
                      <a:br>
                        <a:rPr lang="en-US" sz="1800" dirty="0"/>
                      </a:b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#ff000060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rrggbbaa</a:t>
                      </a:r>
                      <a:r>
                        <a:rPr lang="en-US" sz="1800" dirty="0"/>
                        <a:t>)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{ color: #ff0000;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{ color: #ff000060; }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05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Hue, saturation, lightness, (alpha)</a:t>
                      </a:r>
                      <a:br>
                        <a:rPr lang="en-US" sz="1800" dirty="0"/>
                      </a:br>
                      <a:r>
                        <a:rPr lang="en-US" dirty="0" err="1"/>
                        <a:t>hsl</a:t>
                      </a:r>
                      <a:r>
                        <a:rPr lang="en-US" dirty="0"/>
                        <a:t>(hue, saturation, lightness)</a:t>
                      </a:r>
                    </a:p>
                    <a:p>
                      <a:r>
                        <a:rPr lang="en-US" dirty="0" err="1"/>
                        <a:t>hsla</a:t>
                      </a:r>
                      <a:r>
                        <a:rPr lang="en-US" dirty="0"/>
                        <a:t>(hue, saturation, lightness, alpha)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bg-BG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{color: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hsl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 100%, 50);} </a:t>
                      </a:r>
                      <a:endParaRPr lang="bg-BG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{color: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hsla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 100%, 50%, 0.6);} </a:t>
                      </a:r>
                      <a:endParaRPr lang="bg-BG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319195"/>
                  </a:ext>
                </a:extLst>
              </a:tr>
            </a:tbl>
          </a:graphicData>
        </a:graphic>
      </p:graphicFrame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C978CB7C-3F2D-4D7D-A59B-4C68A1EFB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885" y="2415855"/>
            <a:ext cx="2922732" cy="348118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EF8313B7-8B03-4A2A-B0B8-0196A326C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885" y="4022384"/>
            <a:ext cx="2922732" cy="348118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A140D112-09BC-4DDB-BDD6-C182E4F7E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885" y="4451687"/>
            <a:ext cx="2922732" cy="368048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267290B5-7815-4576-8B00-475F53C16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885" y="3021360"/>
            <a:ext cx="2922732" cy="348118"/>
          </a:xfrm>
          <a:prstGeom prst="rect">
            <a:avLst/>
          </a:prstGeom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3FD0267B-1A97-4F93-A332-2CBA4EE04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885" y="3450663"/>
            <a:ext cx="2922732" cy="368048"/>
          </a:xfrm>
          <a:prstGeom prst="rect">
            <a:avLst/>
          </a:prstGeom>
        </p:spPr>
      </p:pic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798C571D-D7F7-4CA1-BE25-EB1B8C85A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622" y="181706"/>
            <a:ext cx="1794590" cy="1423492"/>
          </a:xfrm>
          <a:prstGeom prst="rect">
            <a:avLst/>
          </a:prstGeom>
        </p:spPr>
      </p:pic>
      <p:pic>
        <p:nvPicPr>
          <p:cNvPr id="20" name="Картина 19">
            <a:extLst>
              <a:ext uri="{FF2B5EF4-FFF2-40B4-BE49-F238E27FC236}">
                <a16:creationId xmlns:a16="http://schemas.microsoft.com/office/drawing/2014/main" id="{2FF2D071-E54C-45C0-B235-46C38CF25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7565" y="206762"/>
            <a:ext cx="1737533" cy="1049235"/>
          </a:xfrm>
          <a:prstGeom prst="rect">
            <a:avLst/>
          </a:prstGeom>
        </p:spPr>
      </p:pic>
      <p:pic>
        <p:nvPicPr>
          <p:cNvPr id="22" name="Картина 21">
            <a:extLst>
              <a:ext uri="{FF2B5EF4-FFF2-40B4-BE49-F238E27FC236}">
                <a16:creationId xmlns:a16="http://schemas.microsoft.com/office/drawing/2014/main" id="{99DC26FD-A25D-42E7-AA2F-90F7BAB56B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5680" y="893452"/>
            <a:ext cx="2274050" cy="869012"/>
          </a:xfrm>
          <a:prstGeom prst="rect">
            <a:avLst/>
          </a:prstGeom>
        </p:spPr>
      </p:pic>
      <p:pic>
        <p:nvPicPr>
          <p:cNvPr id="24" name="Картина 23">
            <a:extLst>
              <a:ext uri="{FF2B5EF4-FFF2-40B4-BE49-F238E27FC236}">
                <a16:creationId xmlns:a16="http://schemas.microsoft.com/office/drawing/2014/main" id="{662A282E-75F0-4549-B88A-001C6ABCED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4965" y="5448468"/>
            <a:ext cx="2922732" cy="382739"/>
          </a:xfrm>
          <a:prstGeom prst="rect">
            <a:avLst/>
          </a:prstGeom>
        </p:spPr>
      </p:pic>
      <p:pic>
        <p:nvPicPr>
          <p:cNvPr id="26" name="Картина 25">
            <a:extLst>
              <a:ext uri="{FF2B5EF4-FFF2-40B4-BE49-F238E27FC236}">
                <a16:creationId xmlns:a16="http://schemas.microsoft.com/office/drawing/2014/main" id="{3A96E77A-1534-40DA-9668-958CEEECAB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5885" y="5016567"/>
            <a:ext cx="2951812" cy="39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23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32F490C-F6D3-4DDE-A6D9-D8E03439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НЯкои</a:t>
            </a:r>
            <a:r>
              <a:rPr lang="bg-BG" dirty="0"/>
              <a:t> Свойства ЗА ФОРМАТИРАНЕ НА ТЕКСТ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5E386779-146E-43B6-8CC0-63AA789A1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19" y="1985252"/>
            <a:ext cx="9603275" cy="377250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  <a:effectLst/>
              </a:rPr>
              <a:t>font-family</a:t>
            </a:r>
            <a:r>
              <a:rPr lang="en-US" sz="1800" dirty="0">
                <a:solidFill>
                  <a:srgbClr val="000000"/>
                </a:solidFill>
                <a:effectLst/>
              </a:rPr>
              <a:t>:</a:t>
            </a:r>
            <a:r>
              <a:rPr lang="en-US" sz="1800" dirty="0">
                <a:solidFill>
                  <a:srgbClr val="0000CD"/>
                </a:solidFill>
                <a:effectLst/>
              </a:rPr>
              <a:t> Arial, Verdana, Sans-serif</a:t>
            </a:r>
            <a:r>
              <a:rPr lang="en-US" sz="18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1800" dirty="0">
                <a:solidFill>
                  <a:srgbClr val="FF0000"/>
                </a:solidFill>
                <a:effectLst/>
              </a:rPr>
              <a:t>font-size</a:t>
            </a:r>
            <a:r>
              <a:rPr lang="en-US" sz="1800" dirty="0">
                <a:solidFill>
                  <a:srgbClr val="000000"/>
                </a:solidFill>
                <a:effectLst/>
              </a:rPr>
              <a:t>:</a:t>
            </a:r>
            <a:r>
              <a:rPr lang="en-US" sz="1800" dirty="0">
                <a:solidFill>
                  <a:srgbClr val="0000CD"/>
                </a:solidFill>
                <a:effectLst/>
              </a:rPr>
              <a:t> </a:t>
            </a:r>
            <a:r>
              <a:rPr lang="bg-BG" sz="1800" dirty="0">
                <a:solidFill>
                  <a:srgbClr val="0000CD"/>
                </a:solidFill>
                <a:effectLst/>
              </a:rPr>
              <a:t> 14</a:t>
            </a:r>
            <a:r>
              <a:rPr lang="en-US" sz="1800" dirty="0">
                <a:solidFill>
                  <a:srgbClr val="0000CD"/>
                </a:solidFill>
                <a:effectLst/>
              </a:rPr>
              <a:t>px | 0,725em </a:t>
            </a:r>
            <a:r>
              <a:rPr lang="en-US" sz="1800" dirty="0">
                <a:solidFill>
                  <a:srgbClr val="0000CD"/>
                </a:solidFill>
              </a:rPr>
              <a:t>| 0,725rem | 5vw |100</a:t>
            </a:r>
            <a:r>
              <a:rPr lang="en-US" sz="1800" dirty="0">
                <a:solidFill>
                  <a:srgbClr val="0000CD"/>
                </a:solidFill>
                <a:effectLst/>
              </a:rPr>
              <a:t>%</a:t>
            </a:r>
            <a:r>
              <a:rPr lang="en-US" sz="1800" dirty="0">
                <a:solidFill>
                  <a:srgbClr val="000000"/>
                </a:solidFill>
                <a:effectLst/>
              </a:rPr>
              <a:t>;</a:t>
            </a:r>
            <a:endParaRPr lang="bg-BG" sz="1800" dirty="0"/>
          </a:p>
          <a:p>
            <a:r>
              <a:rPr lang="en-US" sz="1800" dirty="0">
                <a:solidFill>
                  <a:srgbClr val="FF0000"/>
                </a:solidFill>
              </a:rPr>
              <a:t>font-style:</a:t>
            </a:r>
            <a:r>
              <a:rPr lang="en-US" sz="1800" dirty="0">
                <a:solidFill>
                  <a:srgbClr val="0000CD"/>
                </a:solidFill>
              </a:rPr>
              <a:t> normal</a:t>
            </a:r>
            <a:r>
              <a:rPr lang="bg-BG" sz="1800" dirty="0">
                <a:solidFill>
                  <a:srgbClr val="0000CD"/>
                </a:solidFill>
              </a:rPr>
              <a:t> </a:t>
            </a:r>
            <a:r>
              <a:rPr lang="en-US" sz="1800" dirty="0">
                <a:solidFill>
                  <a:srgbClr val="0000CD"/>
                </a:solidFill>
              </a:rPr>
              <a:t>|</a:t>
            </a:r>
            <a:r>
              <a:rPr lang="bg-BG" sz="1800" dirty="0">
                <a:solidFill>
                  <a:srgbClr val="0000CD"/>
                </a:solidFill>
              </a:rPr>
              <a:t> </a:t>
            </a:r>
            <a:r>
              <a:rPr lang="en-US" sz="1800" dirty="0">
                <a:solidFill>
                  <a:srgbClr val="0000CD"/>
                </a:solidFill>
              </a:rPr>
              <a:t>italic</a:t>
            </a:r>
            <a:r>
              <a:rPr lang="bg-BG" sz="1800" dirty="0">
                <a:solidFill>
                  <a:srgbClr val="0000CD"/>
                </a:solidFill>
              </a:rPr>
              <a:t> </a:t>
            </a:r>
            <a:r>
              <a:rPr lang="en-US" sz="1800" dirty="0">
                <a:solidFill>
                  <a:srgbClr val="0000CD"/>
                </a:solidFill>
              </a:rPr>
              <a:t>|</a:t>
            </a:r>
            <a:r>
              <a:rPr lang="bg-BG" sz="1800" dirty="0">
                <a:solidFill>
                  <a:srgbClr val="0000CD"/>
                </a:solidFill>
              </a:rPr>
              <a:t> </a:t>
            </a:r>
            <a:r>
              <a:rPr lang="en-US" sz="1800" dirty="0">
                <a:solidFill>
                  <a:srgbClr val="0000CD"/>
                </a:solidFill>
              </a:rPr>
              <a:t>oblique</a:t>
            </a:r>
            <a:r>
              <a:rPr lang="bg-BG" sz="1800" dirty="0">
                <a:solidFill>
                  <a:srgbClr val="0000CD"/>
                </a:solidFill>
              </a:rPr>
              <a:t> </a:t>
            </a:r>
            <a:r>
              <a:rPr lang="en-US" sz="1800" dirty="0">
                <a:solidFill>
                  <a:srgbClr val="0000CD"/>
                </a:solidFill>
              </a:rPr>
              <a:t>|</a:t>
            </a:r>
            <a:r>
              <a:rPr lang="bg-BG" sz="1800" dirty="0">
                <a:solidFill>
                  <a:srgbClr val="0000CD"/>
                </a:solidFill>
              </a:rPr>
              <a:t> </a:t>
            </a:r>
            <a:r>
              <a:rPr lang="en-US" sz="1800" dirty="0">
                <a:solidFill>
                  <a:srgbClr val="0000CD"/>
                </a:solidFill>
              </a:rPr>
              <a:t>initial</a:t>
            </a:r>
            <a:r>
              <a:rPr lang="bg-BG" sz="1800" dirty="0">
                <a:solidFill>
                  <a:srgbClr val="0000CD"/>
                </a:solidFill>
              </a:rPr>
              <a:t> </a:t>
            </a:r>
            <a:r>
              <a:rPr lang="en-US" sz="1800" dirty="0">
                <a:solidFill>
                  <a:srgbClr val="0000CD"/>
                </a:solidFill>
              </a:rPr>
              <a:t>|</a:t>
            </a:r>
            <a:r>
              <a:rPr lang="bg-BG" sz="1800" dirty="0">
                <a:solidFill>
                  <a:srgbClr val="0000CD"/>
                </a:solidFill>
              </a:rPr>
              <a:t> </a:t>
            </a:r>
            <a:r>
              <a:rPr lang="en-US" sz="1800" dirty="0">
                <a:solidFill>
                  <a:srgbClr val="0000CD"/>
                </a:solidFill>
              </a:rPr>
              <a:t>inherit;</a:t>
            </a:r>
            <a:endParaRPr lang="bg-BG" sz="1800" dirty="0">
              <a:solidFill>
                <a:srgbClr val="0000CD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font-weight: </a:t>
            </a:r>
            <a:r>
              <a:rPr lang="en-US" sz="1800" dirty="0">
                <a:solidFill>
                  <a:srgbClr val="0000CD"/>
                </a:solidFill>
                <a:effectLst/>
              </a:rPr>
              <a:t>normal</a:t>
            </a:r>
            <a:r>
              <a:rPr lang="bg-BG" sz="1800" dirty="0">
                <a:solidFill>
                  <a:srgbClr val="0000CD"/>
                </a:solidFill>
                <a:effectLst/>
              </a:rPr>
              <a:t> </a:t>
            </a:r>
            <a:r>
              <a:rPr lang="en-US" sz="1800" dirty="0">
                <a:solidFill>
                  <a:srgbClr val="0000CD"/>
                </a:solidFill>
                <a:effectLst/>
              </a:rPr>
              <a:t>|</a:t>
            </a:r>
            <a:r>
              <a:rPr lang="bg-BG" sz="1800" dirty="0">
                <a:solidFill>
                  <a:srgbClr val="0000CD"/>
                </a:solidFill>
                <a:effectLst/>
              </a:rPr>
              <a:t> </a:t>
            </a:r>
            <a:r>
              <a:rPr lang="en-US" sz="1800" dirty="0">
                <a:solidFill>
                  <a:srgbClr val="0000CD"/>
                </a:solidFill>
                <a:effectLst/>
              </a:rPr>
              <a:t>bold</a:t>
            </a:r>
            <a:r>
              <a:rPr lang="bg-BG" sz="1800" dirty="0">
                <a:solidFill>
                  <a:srgbClr val="0000CD"/>
                </a:solidFill>
                <a:effectLst/>
              </a:rPr>
              <a:t> </a:t>
            </a:r>
            <a:r>
              <a:rPr lang="en-US" sz="1800" dirty="0">
                <a:solidFill>
                  <a:srgbClr val="0000CD"/>
                </a:solidFill>
                <a:effectLst/>
              </a:rPr>
              <a:t>|</a:t>
            </a:r>
            <a:r>
              <a:rPr lang="bg-BG" sz="1800" dirty="0">
                <a:solidFill>
                  <a:srgbClr val="0000CD"/>
                </a:solidFill>
                <a:effectLst/>
              </a:rPr>
              <a:t> </a:t>
            </a:r>
            <a:r>
              <a:rPr lang="en-US" sz="1800" dirty="0">
                <a:solidFill>
                  <a:srgbClr val="0000CD"/>
                </a:solidFill>
                <a:effectLst/>
              </a:rPr>
              <a:t>bolder</a:t>
            </a:r>
            <a:r>
              <a:rPr lang="bg-BG" sz="1800" dirty="0">
                <a:solidFill>
                  <a:srgbClr val="0000CD"/>
                </a:solidFill>
                <a:effectLst/>
              </a:rPr>
              <a:t> </a:t>
            </a:r>
            <a:r>
              <a:rPr lang="en-US" sz="1800" dirty="0">
                <a:solidFill>
                  <a:srgbClr val="0000CD"/>
                </a:solidFill>
                <a:effectLst/>
              </a:rPr>
              <a:t>|</a:t>
            </a:r>
            <a:r>
              <a:rPr lang="bg-BG" sz="1800" dirty="0">
                <a:solidFill>
                  <a:srgbClr val="0000CD"/>
                </a:solidFill>
                <a:effectLst/>
              </a:rPr>
              <a:t> </a:t>
            </a:r>
            <a:r>
              <a:rPr lang="en-US" sz="1800" dirty="0">
                <a:solidFill>
                  <a:srgbClr val="0000CD"/>
                </a:solidFill>
                <a:effectLst/>
              </a:rPr>
              <a:t>lighter</a:t>
            </a:r>
            <a:r>
              <a:rPr lang="bg-BG" sz="1800" dirty="0">
                <a:solidFill>
                  <a:srgbClr val="0000CD"/>
                </a:solidFill>
                <a:effectLst/>
              </a:rPr>
              <a:t> </a:t>
            </a:r>
            <a:r>
              <a:rPr lang="en-US" sz="1800" dirty="0">
                <a:solidFill>
                  <a:srgbClr val="0000CD"/>
                </a:solidFill>
                <a:effectLst/>
              </a:rPr>
              <a:t>|</a:t>
            </a:r>
            <a:r>
              <a:rPr lang="bg-BG" sz="1800" dirty="0">
                <a:solidFill>
                  <a:srgbClr val="0000CD"/>
                </a:solidFill>
                <a:effectLst/>
              </a:rPr>
              <a:t> </a:t>
            </a:r>
            <a:r>
              <a:rPr lang="en-US" sz="1800" dirty="0">
                <a:solidFill>
                  <a:srgbClr val="0000CD"/>
                </a:solidFill>
                <a:effectLst/>
              </a:rPr>
              <a:t>number</a:t>
            </a:r>
            <a:r>
              <a:rPr lang="bg-BG" sz="1800" dirty="0">
                <a:solidFill>
                  <a:srgbClr val="0000CD"/>
                </a:solidFill>
                <a:effectLst/>
              </a:rPr>
              <a:t> </a:t>
            </a:r>
            <a:r>
              <a:rPr lang="en-US" sz="1800" dirty="0">
                <a:solidFill>
                  <a:srgbClr val="0000CD"/>
                </a:solidFill>
                <a:effectLst/>
              </a:rPr>
              <a:t>|</a:t>
            </a:r>
            <a:r>
              <a:rPr lang="bg-BG" sz="1800" dirty="0">
                <a:solidFill>
                  <a:srgbClr val="0000CD"/>
                </a:solidFill>
                <a:effectLst/>
              </a:rPr>
              <a:t> </a:t>
            </a:r>
            <a:r>
              <a:rPr lang="en-US" sz="1800" dirty="0">
                <a:solidFill>
                  <a:srgbClr val="0000CD"/>
                </a:solidFill>
                <a:effectLst/>
              </a:rPr>
              <a:t>initial</a:t>
            </a:r>
            <a:r>
              <a:rPr lang="bg-BG" sz="1800" dirty="0">
                <a:solidFill>
                  <a:srgbClr val="0000CD"/>
                </a:solidFill>
                <a:effectLst/>
              </a:rPr>
              <a:t> </a:t>
            </a:r>
            <a:r>
              <a:rPr lang="en-US" sz="1800" dirty="0">
                <a:solidFill>
                  <a:srgbClr val="0000CD"/>
                </a:solidFill>
                <a:effectLst/>
              </a:rPr>
              <a:t>|</a:t>
            </a:r>
            <a:r>
              <a:rPr lang="bg-BG" sz="1800" dirty="0">
                <a:solidFill>
                  <a:srgbClr val="0000CD"/>
                </a:solidFill>
                <a:effectLst/>
              </a:rPr>
              <a:t> </a:t>
            </a:r>
            <a:r>
              <a:rPr lang="en-US" sz="1800" dirty="0">
                <a:solidFill>
                  <a:srgbClr val="0000CD"/>
                </a:solidFill>
                <a:effectLst/>
              </a:rPr>
              <a:t>inherit;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font-weight: </a:t>
            </a:r>
            <a:r>
              <a:rPr lang="en-US" sz="1800" dirty="0">
                <a:solidFill>
                  <a:srgbClr val="0000CD"/>
                </a:solidFill>
              </a:rPr>
              <a:t>700;   </a:t>
            </a:r>
            <a:r>
              <a:rPr lang="en-US" sz="1800" dirty="0"/>
              <a:t> [100;900], 400 – normal; 700 – bold;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color</a:t>
            </a:r>
            <a:r>
              <a:rPr lang="en-US" sz="1800" dirty="0">
                <a:solidFill>
                  <a:srgbClr val="000000"/>
                </a:solidFill>
              </a:rPr>
              <a:t>:</a:t>
            </a:r>
            <a:r>
              <a:rPr lang="en-US" sz="1800" dirty="0">
                <a:solidFill>
                  <a:srgbClr val="0000CD"/>
                </a:solidFill>
              </a:rPr>
              <a:t> red | #ff0000 | </a:t>
            </a:r>
            <a:r>
              <a:rPr lang="en-US" sz="1800" dirty="0" err="1">
                <a:solidFill>
                  <a:srgbClr val="0000CD"/>
                </a:solidFill>
              </a:rPr>
              <a:t>rgb</a:t>
            </a:r>
            <a:r>
              <a:rPr lang="en-US" sz="1800" dirty="0">
                <a:solidFill>
                  <a:srgbClr val="0000CD"/>
                </a:solidFill>
              </a:rPr>
              <a:t>(255,0,0) … </a:t>
            </a:r>
            <a:r>
              <a:rPr lang="en-US" sz="1800" dirty="0">
                <a:solidFill>
                  <a:srgbClr val="000000"/>
                </a:solidFill>
              </a:rPr>
              <a:t>;</a:t>
            </a:r>
            <a:endParaRPr lang="bg-BG" sz="1800" dirty="0">
              <a:solidFill>
                <a:srgbClr val="0000CD"/>
              </a:solidFill>
              <a:effectLst/>
            </a:endParaRPr>
          </a:p>
          <a:p>
            <a:pPr marL="0" indent="0">
              <a:buNone/>
            </a:pPr>
            <a:endParaRPr lang="en-US" sz="1800" dirty="0">
              <a:solidFill>
                <a:srgbClr val="0000CD"/>
              </a:solidFill>
              <a:effectLst/>
            </a:endParaRP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>
              <a:solidFill>
                <a:srgbClr val="0000CD"/>
              </a:solidFill>
              <a:effectLst/>
            </a:endParaRPr>
          </a:p>
          <a:p>
            <a:endParaRPr lang="bg-BG" dirty="0">
              <a:solidFill>
                <a:srgbClr val="0000CD"/>
              </a:solidFill>
              <a:effectLst/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4520AC0F-85CF-438B-A95C-D2EC747FF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78" y="2051875"/>
            <a:ext cx="3904644" cy="315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83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32F490C-F6D3-4DDE-A6D9-D8E03439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НЯкои</a:t>
            </a:r>
            <a:r>
              <a:rPr lang="bg-BG" dirty="0"/>
              <a:t> Свойства ЗА ФОРМАТИРАНЕ НА ТЕКСТ</a:t>
            </a:r>
            <a:r>
              <a:rPr lang="en-US" dirty="0"/>
              <a:t> 2</a:t>
            </a:r>
            <a:endParaRPr lang="bg-BG" dirty="0"/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5E386779-146E-43B6-8CC0-63AA789A1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7250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text-decoration-line: </a:t>
            </a:r>
            <a:r>
              <a:rPr lang="en-US" sz="1800" dirty="0">
                <a:solidFill>
                  <a:srgbClr val="0000CD"/>
                </a:solidFill>
                <a:effectLst/>
              </a:rPr>
              <a:t>underline</a:t>
            </a:r>
            <a:r>
              <a:rPr lang="bg-BG" sz="1800" dirty="0">
                <a:solidFill>
                  <a:srgbClr val="0000CD"/>
                </a:solidFill>
                <a:effectLst/>
              </a:rPr>
              <a:t> </a:t>
            </a:r>
            <a:r>
              <a:rPr lang="en-US" sz="1800" dirty="0">
                <a:solidFill>
                  <a:srgbClr val="0000CD"/>
                </a:solidFill>
                <a:effectLst/>
              </a:rPr>
              <a:t>| none | …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0000"/>
                </a:solidFill>
              </a:rPr>
              <a:t>text-decoration: </a:t>
            </a:r>
            <a:r>
              <a:rPr lang="en-US" sz="1800" dirty="0">
                <a:solidFill>
                  <a:srgbClr val="0000CD"/>
                </a:solidFill>
                <a:effectLst/>
              </a:rPr>
              <a:t>underline blue dotted 2px;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text-indent: </a:t>
            </a:r>
            <a:r>
              <a:rPr lang="en-US" sz="1800" dirty="0">
                <a:solidFill>
                  <a:srgbClr val="0000CD"/>
                </a:solidFill>
                <a:effectLst/>
              </a:rPr>
              <a:t>20px | … ;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text-transform: </a:t>
            </a:r>
            <a:r>
              <a:rPr lang="en-US" sz="1800" dirty="0">
                <a:solidFill>
                  <a:srgbClr val="0000CD"/>
                </a:solidFill>
                <a:effectLst/>
              </a:rPr>
              <a:t>none | capitalize | uppercase | lowercase | initial | Inherit;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text-align: </a:t>
            </a:r>
            <a:r>
              <a:rPr lang="en-US" sz="1800" dirty="0">
                <a:solidFill>
                  <a:srgbClr val="0000CD"/>
                </a:solidFill>
                <a:effectLst/>
              </a:rPr>
              <a:t>left</a:t>
            </a:r>
            <a:r>
              <a:rPr lang="en-US" sz="1800" dirty="0">
                <a:solidFill>
                  <a:srgbClr val="0000CD"/>
                </a:solidFill>
              </a:rPr>
              <a:t> </a:t>
            </a:r>
            <a:r>
              <a:rPr lang="en-US" sz="1800" dirty="0">
                <a:solidFill>
                  <a:srgbClr val="0000CD"/>
                </a:solidFill>
                <a:effectLst/>
              </a:rPr>
              <a:t>| right | center | justify | initial | inherit;</a:t>
            </a:r>
          </a:p>
          <a:p>
            <a:r>
              <a:rPr lang="en-US" sz="1800" dirty="0">
                <a:solidFill>
                  <a:srgbClr val="FF0000"/>
                </a:solidFill>
              </a:rPr>
              <a:t>line-height: </a:t>
            </a:r>
            <a:r>
              <a:rPr lang="en-US" sz="1800" dirty="0">
                <a:solidFill>
                  <a:srgbClr val="0000CD"/>
                </a:solidFill>
              </a:rPr>
              <a:t>1.5;</a:t>
            </a:r>
            <a:endParaRPr lang="en-US" sz="1800" dirty="0">
              <a:solidFill>
                <a:srgbClr val="0000CD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rgbClr val="FF0000"/>
                </a:solidFill>
              </a:rPr>
              <a:t>font: </a:t>
            </a:r>
            <a:r>
              <a:rPr lang="fr-FR" sz="1800" dirty="0" err="1">
                <a:solidFill>
                  <a:srgbClr val="0000CD"/>
                </a:solidFill>
              </a:rPr>
              <a:t>italic</a:t>
            </a:r>
            <a:r>
              <a:rPr lang="fr-FR" sz="1800" dirty="0">
                <a:solidFill>
                  <a:srgbClr val="0000CD"/>
                </a:solidFill>
              </a:rPr>
              <a:t> </a:t>
            </a:r>
            <a:r>
              <a:rPr lang="fr-FR" sz="1800" dirty="0" err="1">
                <a:solidFill>
                  <a:srgbClr val="0000CD"/>
                </a:solidFill>
              </a:rPr>
              <a:t>bold</a:t>
            </a:r>
            <a:r>
              <a:rPr lang="fr-FR" sz="1800" dirty="0">
                <a:solidFill>
                  <a:srgbClr val="0000CD"/>
                </a:solidFill>
              </a:rPr>
              <a:t> 15px Arial, sans-</a:t>
            </a:r>
            <a:r>
              <a:rPr lang="fr-FR" sz="1800" dirty="0" err="1">
                <a:solidFill>
                  <a:srgbClr val="0000CD"/>
                </a:solidFill>
              </a:rPr>
              <a:t>serif</a:t>
            </a:r>
            <a:r>
              <a:rPr lang="fr-FR" sz="1800" dirty="0">
                <a:solidFill>
                  <a:srgbClr val="0000CD"/>
                </a:solidFill>
              </a:rPr>
              <a:t>;</a:t>
            </a:r>
            <a:endParaRPr lang="bg-BG" sz="1800" dirty="0">
              <a:solidFill>
                <a:srgbClr val="0000C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CD"/>
              </a:solidFill>
              <a:effectLst/>
            </a:endParaRP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>
              <a:solidFill>
                <a:srgbClr val="0000CD"/>
              </a:solidFill>
              <a:effectLst/>
            </a:endParaRPr>
          </a:p>
          <a:p>
            <a:endParaRPr lang="bg-BG" dirty="0">
              <a:solidFill>
                <a:srgbClr val="0000CD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968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00B217-1A7D-4628-8905-8A98B846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pic>
        <p:nvPicPr>
          <p:cNvPr id="7" name="Контейнер за съдържание 6">
            <a:extLst>
              <a:ext uri="{FF2B5EF4-FFF2-40B4-BE49-F238E27FC236}">
                <a16:creationId xmlns:a16="http://schemas.microsoft.com/office/drawing/2014/main" id="{3E368C30-D178-4409-A430-01CA30A84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04" y="2164080"/>
            <a:ext cx="4950454" cy="2771586"/>
          </a:xfr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762C6D7F-DD17-4EB9-8A5B-22DDAE203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837" y="3117494"/>
            <a:ext cx="5685520" cy="249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83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A2A19A-CD59-4EEC-81B6-C5B9D02B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Фонове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7FDA5CE-6C9B-4CC6-B072-E23788206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background-color: </a:t>
            </a:r>
            <a:r>
              <a:rPr lang="en-US" dirty="0">
                <a:solidFill>
                  <a:srgbClr val="0000CD"/>
                </a:solidFill>
              </a:rPr>
              <a:t>#bbb;</a:t>
            </a:r>
          </a:p>
          <a:p>
            <a:r>
              <a:rPr lang="en-US" dirty="0">
                <a:solidFill>
                  <a:srgbClr val="FF0000"/>
                </a:solidFill>
                <a:effectLst/>
              </a:rPr>
              <a:t>background-image</a:t>
            </a:r>
            <a:r>
              <a:rPr lang="en-US" dirty="0">
                <a:solidFill>
                  <a:srgbClr val="000000"/>
                </a:solidFill>
                <a:effectLst/>
              </a:rPr>
              <a:t>:</a:t>
            </a:r>
            <a:r>
              <a:rPr lang="en-US" dirty="0">
                <a:solidFill>
                  <a:srgbClr val="0000CD"/>
                </a:solidFill>
                <a:effectLst/>
              </a:rPr>
              <a:t> </a:t>
            </a:r>
            <a:r>
              <a:rPr lang="en-US" dirty="0" err="1">
                <a:solidFill>
                  <a:srgbClr val="0000CD"/>
                </a:solidFill>
                <a:effectLst/>
              </a:rPr>
              <a:t>url</a:t>
            </a:r>
            <a:r>
              <a:rPr lang="en-US" dirty="0">
                <a:solidFill>
                  <a:srgbClr val="0000CD"/>
                </a:solidFill>
                <a:effectLst/>
              </a:rPr>
              <a:t>(“myimage.gif")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background-image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0000CD"/>
                </a:solidFill>
              </a:rPr>
              <a:t> radial-gradient(red, blue)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effectLst/>
              </a:rPr>
              <a:t>background-position</a:t>
            </a:r>
            <a:r>
              <a:rPr lang="en-US" dirty="0">
                <a:solidFill>
                  <a:srgbClr val="000000"/>
                </a:solidFill>
                <a:effectLst/>
              </a:rPr>
              <a:t>:</a:t>
            </a:r>
            <a:r>
              <a:rPr lang="en-US" dirty="0">
                <a:solidFill>
                  <a:srgbClr val="0000CD"/>
                </a:solidFill>
                <a:effectLst/>
              </a:rPr>
              <a:t> center top | …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r>
              <a:rPr lang="en-US" dirty="0">
                <a:solidFill>
                  <a:srgbClr val="FF0000"/>
                </a:solidFill>
                <a:effectLst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effectLst/>
              </a:rPr>
              <a:t>background-repeat</a:t>
            </a:r>
            <a:r>
              <a:rPr lang="en-US" dirty="0">
                <a:solidFill>
                  <a:srgbClr val="000000"/>
                </a:solidFill>
                <a:effectLst/>
              </a:rPr>
              <a:t>:</a:t>
            </a:r>
            <a:r>
              <a:rPr lang="en-US" dirty="0">
                <a:solidFill>
                  <a:srgbClr val="0000CD"/>
                </a:solidFill>
                <a:effectLst/>
              </a:rPr>
              <a:t> repeat | repeat-x | repeat-y | no-repeat | initial | inherit; </a:t>
            </a:r>
            <a:r>
              <a:rPr lang="en-US" dirty="0">
                <a:solidFill>
                  <a:srgbClr val="008000"/>
                </a:solidFill>
                <a:effectLst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effectLst/>
              </a:rPr>
              <a:t>background-size</a:t>
            </a:r>
            <a:r>
              <a:rPr lang="en-US" dirty="0">
                <a:solidFill>
                  <a:srgbClr val="000000"/>
                </a:solidFill>
                <a:effectLst/>
              </a:rPr>
              <a:t>:</a:t>
            </a:r>
            <a:r>
              <a:rPr lang="en-US" dirty="0">
                <a:solidFill>
                  <a:srgbClr val="0000CD"/>
                </a:solidFill>
                <a:effectLst/>
              </a:rPr>
              <a:t> auto | length | cover | contain | initial | inherit;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background: </a:t>
            </a:r>
            <a:r>
              <a:rPr lang="en-US" dirty="0" err="1">
                <a:solidFill>
                  <a:srgbClr val="0000CD"/>
                </a:solidFill>
              </a:rPr>
              <a:t>lightpink</a:t>
            </a:r>
            <a:r>
              <a:rPr lang="en-US" dirty="0">
                <a:solidFill>
                  <a:srgbClr val="0000CD"/>
                </a:solidFill>
              </a:rPr>
              <a:t> </a:t>
            </a:r>
            <a:r>
              <a:rPr lang="en-US" dirty="0" err="1">
                <a:solidFill>
                  <a:srgbClr val="0000CD"/>
                </a:solidFill>
              </a:rPr>
              <a:t>url</a:t>
            </a:r>
            <a:r>
              <a:rPr lang="en-US" dirty="0">
                <a:solidFill>
                  <a:srgbClr val="0000CD"/>
                </a:solidFill>
              </a:rPr>
              <a:t>(“myimage.gif") no-repeat center top;</a:t>
            </a:r>
            <a:endParaRPr lang="bg-BG" dirty="0">
              <a:solidFill>
                <a:srgbClr val="0000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9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41514D0-D898-4083-8E31-C3760C65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Cascading Style Sheets (CSS)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9BF144-4C1F-4509-A87F-DEC02B0F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800" dirty="0">
                <a:solidFill>
                  <a:schemeClr val="tx2"/>
                </a:solidFill>
              </a:rPr>
              <a:t>Описва как </a:t>
            </a:r>
            <a:r>
              <a:rPr lang="en-US" sz="2800" dirty="0">
                <a:solidFill>
                  <a:schemeClr val="tx2"/>
                </a:solidFill>
              </a:rPr>
              <a:t>HTML </a:t>
            </a:r>
            <a:r>
              <a:rPr lang="bg-BG" sz="2800" dirty="0">
                <a:solidFill>
                  <a:schemeClr val="tx2"/>
                </a:solidFill>
              </a:rPr>
              <a:t>елементите следва да се визуализират на дадена медия</a:t>
            </a:r>
          </a:p>
        </p:txBody>
      </p:sp>
    </p:spTree>
    <p:extLst>
      <p:ext uri="{BB962C8B-B14F-4D97-AF65-F5344CB8AC3E}">
        <p14:creationId xmlns:p14="http://schemas.microsoft.com/office/powerpoint/2010/main" val="109866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A2C92AE-83A7-4C7C-993B-774BD99D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ВОДЕЩИ СИМВОЛИ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E374C7E-C96A-4781-9955-1F52550D1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list-style-type: </a:t>
            </a:r>
            <a:r>
              <a:rPr lang="en-US" dirty="0">
                <a:solidFill>
                  <a:srgbClr val="0000CD"/>
                </a:solidFill>
              </a:rPr>
              <a:t>disc</a:t>
            </a:r>
            <a:r>
              <a:rPr lang="bg-BG" dirty="0">
                <a:solidFill>
                  <a:srgbClr val="0000CD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| </a:t>
            </a:r>
            <a:r>
              <a:rPr lang="en-US" dirty="0">
                <a:solidFill>
                  <a:srgbClr val="0000CD"/>
                </a:solidFill>
                <a:effectLst/>
              </a:rPr>
              <a:t>circle | square</a:t>
            </a:r>
            <a:r>
              <a:rPr lang="en-US" dirty="0">
                <a:solidFill>
                  <a:srgbClr val="0000CD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effectLst/>
              </a:rPr>
              <a:t>list-style-image</a:t>
            </a:r>
            <a:r>
              <a:rPr lang="en-US" dirty="0">
                <a:solidFill>
                  <a:srgbClr val="000000"/>
                </a:solidFill>
                <a:effectLst/>
              </a:rPr>
              <a:t>:</a:t>
            </a:r>
            <a:r>
              <a:rPr lang="en-US" dirty="0">
                <a:solidFill>
                  <a:srgbClr val="0000CD"/>
                </a:solidFill>
                <a:effectLst/>
              </a:rPr>
              <a:t> </a:t>
            </a:r>
            <a:r>
              <a:rPr lang="en-US" dirty="0" err="1">
                <a:solidFill>
                  <a:srgbClr val="0000CD"/>
                </a:solidFill>
                <a:effectLst/>
              </a:rPr>
              <a:t>url</a:t>
            </a:r>
            <a:r>
              <a:rPr lang="en-US" dirty="0">
                <a:solidFill>
                  <a:srgbClr val="0000CD"/>
                </a:solidFill>
                <a:effectLst/>
              </a:rPr>
              <a:t>(‘myimage.gif')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endParaRPr lang="en-US" dirty="0">
              <a:solidFill>
                <a:srgbClr val="0000CD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effectLst/>
              </a:rPr>
              <a:t>list-style-type</a:t>
            </a:r>
            <a:r>
              <a:rPr lang="en-US" dirty="0">
                <a:solidFill>
                  <a:srgbClr val="000000"/>
                </a:solidFill>
                <a:effectLst/>
              </a:rPr>
              <a:t>:</a:t>
            </a:r>
            <a:r>
              <a:rPr lang="en-US" dirty="0">
                <a:solidFill>
                  <a:srgbClr val="0000CD"/>
                </a:solidFill>
                <a:effectLst/>
              </a:rPr>
              <a:t> decimal</a:t>
            </a:r>
            <a:r>
              <a:rPr lang="en-US" dirty="0">
                <a:solidFill>
                  <a:srgbClr val="000000"/>
                </a:solidFill>
              </a:rPr>
              <a:t> | </a:t>
            </a:r>
            <a:r>
              <a:rPr lang="en-US" dirty="0">
                <a:solidFill>
                  <a:srgbClr val="0000CD"/>
                </a:solidFill>
                <a:effectLst/>
              </a:rPr>
              <a:t>decimal-leading-zero</a:t>
            </a:r>
            <a:r>
              <a:rPr lang="en-US" dirty="0">
                <a:solidFill>
                  <a:srgbClr val="000000"/>
                </a:solidFill>
              </a:rPr>
              <a:t> |</a:t>
            </a:r>
            <a:r>
              <a:rPr lang="en-US" dirty="0">
                <a:solidFill>
                  <a:srgbClr val="A52A2A"/>
                </a:solidFill>
                <a:effectLst/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lower-alpha | upper-alpha</a:t>
            </a:r>
            <a:r>
              <a:rPr lang="en-US" dirty="0">
                <a:solidFill>
                  <a:srgbClr val="000000"/>
                </a:solidFill>
                <a:effectLst/>
              </a:rPr>
              <a:t> | </a:t>
            </a:r>
            <a:r>
              <a:rPr lang="en-US" dirty="0">
                <a:solidFill>
                  <a:srgbClr val="0000CD"/>
                </a:solidFill>
              </a:rPr>
              <a:t>lower-</a:t>
            </a:r>
            <a:r>
              <a:rPr lang="en-US" dirty="0" err="1">
                <a:solidFill>
                  <a:srgbClr val="0000CD"/>
                </a:solidFill>
              </a:rPr>
              <a:t>latin</a:t>
            </a:r>
            <a:r>
              <a:rPr lang="en-US" dirty="0">
                <a:solidFill>
                  <a:srgbClr val="0000CD"/>
                </a:solidFill>
              </a:rPr>
              <a:t> | upper-roman | none | ….;</a:t>
            </a:r>
          </a:p>
          <a:p>
            <a:r>
              <a:rPr lang="en-US" dirty="0">
                <a:solidFill>
                  <a:srgbClr val="FF0000"/>
                </a:solidFill>
              </a:rPr>
              <a:t>list-style-position: </a:t>
            </a:r>
            <a:r>
              <a:rPr lang="en-US" dirty="0">
                <a:solidFill>
                  <a:srgbClr val="0000CD"/>
                </a:solidFill>
              </a:rPr>
              <a:t>inside | outside | initial | inherit;</a:t>
            </a:r>
            <a:br>
              <a:rPr lang="en-US" dirty="0">
                <a:solidFill>
                  <a:srgbClr val="A52A2A"/>
                </a:solidFill>
                <a:effectLst/>
              </a:rPr>
            </a:br>
            <a:endParaRPr lang="bg-BG" dirty="0">
              <a:solidFill>
                <a:srgbClr val="0000CD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1175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5B6766A-AB6B-43D0-9705-FE119F6C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РАЗМЕРИ И ПОДРАВНЯВАНИЯ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0F717BA-061B-4CDF-97D5-4EBD1CA9E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width: </a:t>
            </a:r>
            <a:r>
              <a:rPr lang="en-US" dirty="0">
                <a:solidFill>
                  <a:srgbClr val="0000CD"/>
                </a:solidFill>
              </a:rPr>
              <a:t>auto</a:t>
            </a:r>
            <a:r>
              <a:rPr lang="bg-BG" dirty="0">
                <a:solidFill>
                  <a:srgbClr val="0000CD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|</a:t>
            </a:r>
            <a:r>
              <a:rPr lang="bg-BG" dirty="0">
                <a:solidFill>
                  <a:srgbClr val="0000CD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value</a:t>
            </a:r>
            <a:r>
              <a:rPr lang="bg-BG" dirty="0">
                <a:solidFill>
                  <a:srgbClr val="0000CD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|</a:t>
            </a:r>
            <a:r>
              <a:rPr lang="bg-BG" dirty="0">
                <a:solidFill>
                  <a:srgbClr val="0000CD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initial</a:t>
            </a:r>
            <a:r>
              <a:rPr lang="bg-BG" dirty="0">
                <a:solidFill>
                  <a:srgbClr val="0000CD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|</a:t>
            </a:r>
            <a:r>
              <a:rPr lang="bg-BG" dirty="0">
                <a:solidFill>
                  <a:srgbClr val="0000CD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inherit;</a:t>
            </a:r>
            <a:r>
              <a:rPr lang="bg-BG" dirty="0">
                <a:solidFill>
                  <a:srgbClr val="0000CD"/>
                </a:solidFill>
              </a:rPr>
              <a:t>    </a:t>
            </a:r>
            <a:r>
              <a:rPr lang="bg-BG" dirty="0"/>
              <a:t> /*  </a:t>
            </a:r>
            <a:r>
              <a:rPr lang="en-US" dirty="0"/>
              <a:t>px, %, </a:t>
            </a:r>
            <a:r>
              <a:rPr lang="en-US" dirty="0" err="1"/>
              <a:t>em</a:t>
            </a:r>
            <a:r>
              <a:rPr lang="en-US" dirty="0"/>
              <a:t>, rem, </a:t>
            </a:r>
            <a:r>
              <a:rPr lang="en-US" dirty="0" err="1"/>
              <a:t>vw</a:t>
            </a:r>
            <a:r>
              <a:rPr lang="en-US" dirty="0"/>
              <a:t>… </a:t>
            </a:r>
            <a:r>
              <a:rPr lang="bg-BG" dirty="0"/>
              <a:t>*/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height: </a:t>
            </a:r>
            <a:r>
              <a:rPr lang="en-US" dirty="0">
                <a:solidFill>
                  <a:srgbClr val="0000CD"/>
                </a:solidFill>
              </a:rPr>
              <a:t>auto</a:t>
            </a:r>
            <a:r>
              <a:rPr lang="bg-BG" dirty="0">
                <a:solidFill>
                  <a:srgbClr val="0000CD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|</a:t>
            </a:r>
            <a:r>
              <a:rPr lang="bg-BG" dirty="0">
                <a:solidFill>
                  <a:srgbClr val="0000CD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value</a:t>
            </a:r>
            <a:r>
              <a:rPr lang="bg-BG" dirty="0">
                <a:solidFill>
                  <a:srgbClr val="0000CD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|</a:t>
            </a:r>
            <a:r>
              <a:rPr lang="bg-BG" dirty="0">
                <a:solidFill>
                  <a:srgbClr val="0000CD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initial</a:t>
            </a:r>
            <a:r>
              <a:rPr lang="bg-BG" dirty="0">
                <a:solidFill>
                  <a:srgbClr val="0000CD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|</a:t>
            </a:r>
            <a:r>
              <a:rPr lang="bg-BG" dirty="0">
                <a:solidFill>
                  <a:srgbClr val="0000CD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inherit;</a:t>
            </a:r>
            <a:r>
              <a:rPr lang="bg-BG" dirty="0">
                <a:solidFill>
                  <a:srgbClr val="0000CD"/>
                </a:solidFill>
              </a:rPr>
              <a:t>    </a:t>
            </a:r>
            <a:r>
              <a:rPr lang="bg-BG" dirty="0"/>
              <a:t> /*  </a:t>
            </a:r>
            <a:r>
              <a:rPr lang="en-US" dirty="0"/>
              <a:t>px, %, </a:t>
            </a:r>
            <a:r>
              <a:rPr lang="en-US" dirty="0" err="1"/>
              <a:t>em</a:t>
            </a:r>
            <a:r>
              <a:rPr lang="en-US" dirty="0"/>
              <a:t>, rem, </a:t>
            </a:r>
            <a:r>
              <a:rPr lang="en-US" dirty="0" err="1"/>
              <a:t>vh</a:t>
            </a:r>
            <a:r>
              <a:rPr lang="en-US" dirty="0"/>
              <a:t>… </a:t>
            </a:r>
            <a:r>
              <a:rPr lang="bg-BG" dirty="0"/>
              <a:t>*/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  <a:effectLst/>
              </a:rPr>
              <a:t>min-width</a:t>
            </a:r>
            <a:r>
              <a:rPr lang="en-US" dirty="0">
                <a:solidFill>
                  <a:srgbClr val="000000"/>
                </a:solidFill>
                <a:effectLst/>
              </a:rPr>
              <a:t>:</a:t>
            </a:r>
            <a:r>
              <a:rPr lang="en-US" dirty="0">
                <a:solidFill>
                  <a:srgbClr val="0000CD"/>
                </a:solidFill>
                <a:effectLst/>
              </a:rPr>
              <a:t> 300px</a:t>
            </a:r>
            <a:r>
              <a:rPr lang="en-US" dirty="0">
                <a:solidFill>
                  <a:srgbClr val="000000"/>
                </a:solidFill>
                <a:effectLst/>
              </a:rPr>
              <a:t>; </a:t>
            </a:r>
            <a:endParaRPr lang="bg-BG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FF0000"/>
                </a:solidFill>
                <a:effectLst/>
              </a:rPr>
              <a:t>min-height</a:t>
            </a:r>
            <a:r>
              <a:rPr lang="en-US" dirty="0">
                <a:solidFill>
                  <a:srgbClr val="000000"/>
                </a:solidFill>
                <a:effectLst/>
              </a:rPr>
              <a:t>:</a:t>
            </a:r>
            <a:r>
              <a:rPr lang="en-US" dirty="0">
                <a:solidFill>
                  <a:srgbClr val="0000CD"/>
                </a:solidFill>
                <a:effectLst/>
              </a:rPr>
              <a:t> 100px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float: </a:t>
            </a:r>
            <a:r>
              <a:rPr lang="en-US" dirty="0">
                <a:solidFill>
                  <a:srgbClr val="0000CD"/>
                </a:solidFill>
              </a:rPr>
              <a:t>none | left | right | initial | inherit;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text-align: </a:t>
            </a:r>
            <a:r>
              <a:rPr lang="en-US" sz="2000" dirty="0">
                <a:solidFill>
                  <a:srgbClr val="0000CD"/>
                </a:solidFill>
                <a:effectLst/>
              </a:rPr>
              <a:t>center;      </a:t>
            </a:r>
            <a:r>
              <a:rPr lang="bg-BG" dirty="0"/>
              <a:t>/*  центриране на текст</a:t>
            </a:r>
            <a:r>
              <a:rPr lang="en-US" dirty="0"/>
              <a:t> </a:t>
            </a:r>
            <a:r>
              <a:rPr lang="bg-BG" dirty="0"/>
              <a:t>*/</a:t>
            </a:r>
          </a:p>
          <a:p>
            <a:r>
              <a:rPr lang="en-US" dirty="0">
                <a:solidFill>
                  <a:srgbClr val="FF0000"/>
                </a:solidFill>
              </a:rPr>
              <a:t>margin: </a:t>
            </a:r>
            <a:r>
              <a:rPr lang="en-US" dirty="0">
                <a:solidFill>
                  <a:srgbClr val="0000CD"/>
                </a:solidFill>
              </a:rPr>
              <a:t>10px auto;    </a:t>
            </a:r>
            <a:r>
              <a:rPr lang="bg-BG" dirty="0"/>
              <a:t>/*  центриране на контейнер</a:t>
            </a:r>
            <a:r>
              <a:rPr lang="en-US" dirty="0"/>
              <a:t> </a:t>
            </a:r>
            <a:r>
              <a:rPr lang="bg-BG" dirty="0"/>
              <a:t>*/</a:t>
            </a:r>
          </a:p>
          <a:p>
            <a:endParaRPr lang="en-US" sz="2000" dirty="0">
              <a:solidFill>
                <a:srgbClr val="0000CD"/>
              </a:solidFill>
              <a:effectLst/>
            </a:endParaRPr>
          </a:p>
          <a:p>
            <a:endParaRPr lang="en-US" dirty="0">
              <a:solidFill>
                <a:srgbClr val="0000CD"/>
              </a:solidFill>
            </a:endParaRPr>
          </a:p>
          <a:p>
            <a:endParaRPr lang="en-US" dirty="0">
              <a:solidFill>
                <a:srgbClr val="0000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986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5484AA1-B306-4951-A8E7-96E7E61B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ОТСТОЯНИЯ</a:t>
            </a:r>
          </a:p>
        </p:txBody>
      </p:sp>
      <p:sp>
        <p:nvSpPr>
          <p:cNvPr id="7" name="Контейнер за съдържание 6">
            <a:extLst>
              <a:ext uri="{FF2B5EF4-FFF2-40B4-BE49-F238E27FC236}">
                <a16:creationId xmlns:a16="http://schemas.microsoft.com/office/drawing/2014/main" id="{42414E58-7B4B-4AAF-BCAA-C696671B6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margin: </a:t>
            </a:r>
            <a:r>
              <a:rPr lang="en-US" sz="2100" dirty="0">
                <a:solidFill>
                  <a:srgbClr val="0000CD"/>
                </a:solidFill>
              </a:rPr>
              <a:t>10px 20px 30px 40px;</a:t>
            </a:r>
          </a:p>
          <a:p>
            <a:pPr marL="0" indent="0">
              <a:buNone/>
            </a:pPr>
            <a:r>
              <a:rPr lang="en-US" dirty="0"/>
              <a:t>/* </a:t>
            </a:r>
            <a:r>
              <a:rPr lang="bg-BG" dirty="0"/>
              <a:t>външно отстояние</a:t>
            </a:r>
            <a:r>
              <a:rPr lang="en-US" dirty="0"/>
              <a:t>, t r b l</a:t>
            </a:r>
            <a:r>
              <a:rPr lang="bg-BG" dirty="0"/>
              <a:t> */</a:t>
            </a:r>
          </a:p>
          <a:p>
            <a:r>
              <a:rPr lang="en-US" dirty="0">
                <a:solidFill>
                  <a:srgbClr val="FF0000"/>
                </a:solidFill>
              </a:rPr>
              <a:t>padding: </a:t>
            </a:r>
            <a:r>
              <a:rPr lang="en-US" sz="2100" dirty="0">
                <a:solidFill>
                  <a:srgbClr val="0000CD"/>
                </a:solidFill>
              </a:rPr>
              <a:t>5px 10px 20px 15px;</a:t>
            </a:r>
            <a:endParaRPr lang="bg-BG" sz="2100" dirty="0">
              <a:solidFill>
                <a:srgbClr val="0000CD"/>
              </a:solidFill>
            </a:endParaRPr>
          </a:p>
          <a:p>
            <a:pPr marL="0" indent="0">
              <a:buNone/>
            </a:pPr>
            <a:r>
              <a:rPr lang="en-US" dirty="0"/>
              <a:t>/* </a:t>
            </a:r>
            <a:r>
              <a:rPr lang="bg-BG" dirty="0"/>
              <a:t>вътрешно отстояние</a:t>
            </a:r>
            <a:r>
              <a:rPr lang="en-US" dirty="0"/>
              <a:t> t r b l</a:t>
            </a:r>
            <a:r>
              <a:rPr lang="bg-BG" dirty="0"/>
              <a:t> */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padding: </a:t>
            </a:r>
            <a:r>
              <a:rPr lang="en-US" sz="2100" dirty="0">
                <a:solidFill>
                  <a:srgbClr val="0000CD"/>
                </a:solidFill>
              </a:rPr>
              <a:t>5px 10px 20px;</a:t>
            </a:r>
            <a:r>
              <a:rPr lang="bg-BG" sz="2100" dirty="0">
                <a:solidFill>
                  <a:srgbClr val="0000CD"/>
                </a:solidFill>
              </a:rPr>
              <a:t> </a:t>
            </a:r>
            <a:r>
              <a:rPr lang="en-US" sz="2100" dirty="0">
                <a:solidFill>
                  <a:srgbClr val="0000CD"/>
                </a:solidFill>
              </a:rPr>
              <a:t>  </a:t>
            </a:r>
            <a:r>
              <a:rPr lang="bg-BG" dirty="0"/>
              <a:t>/* </a:t>
            </a:r>
            <a:r>
              <a:rPr lang="en-US" dirty="0"/>
              <a:t>t</a:t>
            </a:r>
            <a:r>
              <a:rPr lang="bg-BG" dirty="0"/>
              <a:t> </a:t>
            </a:r>
            <a:r>
              <a:rPr lang="en-US" dirty="0"/>
              <a:t>l</a:t>
            </a:r>
            <a:r>
              <a:rPr lang="bg-BG" dirty="0"/>
              <a:t>/</a:t>
            </a:r>
            <a:r>
              <a:rPr lang="en-US" dirty="0"/>
              <a:t>r</a:t>
            </a:r>
            <a:r>
              <a:rPr lang="bg-BG" dirty="0"/>
              <a:t> </a:t>
            </a:r>
            <a:r>
              <a:rPr lang="en-US" dirty="0"/>
              <a:t>b</a:t>
            </a:r>
            <a:r>
              <a:rPr lang="bg-BG" dirty="0"/>
              <a:t> */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padding: </a:t>
            </a:r>
            <a:r>
              <a:rPr lang="en-US" sz="2100" dirty="0">
                <a:solidFill>
                  <a:srgbClr val="0000CD"/>
                </a:solidFill>
              </a:rPr>
              <a:t>5px 10px;    </a:t>
            </a:r>
            <a:r>
              <a:rPr lang="bg-BG" dirty="0"/>
              <a:t>/* </a:t>
            </a:r>
            <a:r>
              <a:rPr lang="en-US" dirty="0"/>
              <a:t>t/b</a:t>
            </a:r>
            <a:r>
              <a:rPr lang="bg-BG" dirty="0"/>
              <a:t> </a:t>
            </a:r>
            <a:r>
              <a:rPr lang="en-US" dirty="0"/>
              <a:t>l</a:t>
            </a:r>
            <a:r>
              <a:rPr lang="bg-BG" dirty="0"/>
              <a:t>/</a:t>
            </a:r>
            <a:r>
              <a:rPr lang="en-US" dirty="0"/>
              <a:t>r</a:t>
            </a:r>
            <a:r>
              <a:rPr lang="bg-BG" dirty="0"/>
              <a:t> */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padding: </a:t>
            </a:r>
            <a:r>
              <a:rPr lang="en-US" sz="2100" dirty="0">
                <a:solidFill>
                  <a:srgbClr val="0000CD"/>
                </a:solidFill>
              </a:rPr>
              <a:t>20px;     </a:t>
            </a:r>
            <a:r>
              <a:rPr lang="bg-BG" dirty="0"/>
              <a:t>/* </a:t>
            </a:r>
            <a:r>
              <a:rPr lang="en-US" dirty="0"/>
              <a:t>t/</a:t>
            </a:r>
            <a:r>
              <a:rPr lang="en-US" dirty="0" err="1"/>
              <a:t>b/l</a:t>
            </a:r>
            <a:r>
              <a:rPr lang="bg-BG" dirty="0"/>
              <a:t>/</a:t>
            </a:r>
            <a:r>
              <a:rPr lang="en-US" dirty="0"/>
              <a:t>r</a:t>
            </a:r>
            <a:r>
              <a:rPr lang="bg-BG" dirty="0"/>
              <a:t> */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59349092-00CE-43EF-B73A-321A61264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593" y="260138"/>
            <a:ext cx="4397828" cy="1345858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FD7E6060-C62A-4233-8573-96A1028B8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2302610"/>
            <a:ext cx="5399638" cy="28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613B153-0F54-446C-AD07-91CB7643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</a:t>
            </a:r>
            <a:r>
              <a:rPr lang="bg-BG" dirty="0"/>
              <a:t>пример</a:t>
            </a: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9E06EB49-7821-4E8B-B519-74BD557BB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A73C8BE3-0DF0-4FE8-8579-72B2FE149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771" y="4294564"/>
            <a:ext cx="6687710" cy="1961919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96C2E0A5-D303-486F-BFD3-843C4EE11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19" y="2015732"/>
            <a:ext cx="4153155" cy="4667118"/>
          </a:xfrm>
          <a:prstGeom prst="rect">
            <a:avLst/>
          </a:prstGeom>
        </p:spPr>
      </p:pic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B84EF18D-AB82-4422-B1CD-7A0229E08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793" y="2015732"/>
            <a:ext cx="4713925" cy="187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4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D43D244-F277-47FB-AC10-6F296169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>
                <a:solidFill>
                  <a:schemeClr val="tx2"/>
                </a:solidFill>
              </a:rPr>
              <a:t>КАк</a:t>
            </a:r>
            <a:r>
              <a:rPr lang="bg-BG" dirty="0">
                <a:solidFill>
                  <a:schemeClr val="tx2"/>
                </a:solidFill>
              </a:rPr>
              <a:t> да добавим </a:t>
            </a:r>
            <a:r>
              <a:rPr lang="en-US" sz="3200" dirty="0">
                <a:solidFill>
                  <a:schemeClr val="tx2"/>
                </a:solidFill>
              </a:rPr>
              <a:t>CSS</a:t>
            </a:r>
            <a:r>
              <a:rPr lang="bg-BG" sz="3200" dirty="0">
                <a:solidFill>
                  <a:schemeClr val="tx2"/>
                </a:solidFill>
              </a:rPr>
              <a:t> към страницата?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78C4957-3A7E-4A5E-BB80-EC3D806D6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От външен файл</a:t>
            </a:r>
          </a:p>
          <a:p>
            <a:r>
              <a:rPr lang="bg-BG" sz="2400" dirty="0">
                <a:solidFill>
                  <a:schemeClr val="tx2"/>
                </a:solidFill>
              </a:rPr>
              <a:t>Вътрешни стилове</a:t>
            </a:r>
          </a:p>
          <a:p>
            <a:r>
              <a:rPr lang="en-US" sz="2400" dirty="0">
                <a:solidFill>
                  <a:schemeClr val="tx2"/>
                </a:solidFill>
              </a:rPr>
              <a:t>Inline </a:t>
            </a:r>
            <a:r>
              <a:rPr lang="bg-BG" sz="2400" dirty="0">
                <a:solidFill>
                  <a:schemeClr val="tx2"/>
                </a:solidFill>
              </a:rPr>
              <a:t>стилове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0562342A-28B2-4CD3-9FA4-4C4B04F3E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73" y="1989019"/>
            <a:ext cx="4282730" cy="845201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C2D26FF-149A-44A6-9A74-A09A85626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73" y="2996198"/>
            <a:ext cx="2651466" cy="1765662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4D5AA106-821A-4029-B4F7-F7100C483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273" y="4923838"/>
            <a:ext cx="4493230" cy="108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3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E908B16-78ED-49BC-992A-07D5708F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</a:t>
            </a:r>
          </a:p>
        </p:txBody>
      </p:sp>
      <p:pic>
        <p:nvPicPr>
          <p:cNvPr id="5" name="Контейнер за съдържание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3B615469-2066-458F-9F41-378CEE021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198" y="2127105"/>
            <a:ext cx="9604375" cy="3298698"/>
          </a:xfrm>
        </p:spPr>
      </p:pic>
    </p:spTree>
    <p:extLst>
      <p:ext uri="{BB962C8B-B14F-4D97-AF65-F5344CB8AC3E}">
        <p14:creationId xmlns:p14="http://schemas.microsoft.com/office/powerpoint/2010/main" val="228844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34F162-B8A8-477D-964A-CF65A5C5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СЕЛЕКТОРИ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B41B50F-7AA5-42C7-B6D8-05222A315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Базисни</a:t>
            </a:r>
          </a:p>
          <a:p>
            <a:r>
              <a:rPr lang="bg-BG" dirty="0"/>
              <a:t>Комбинирани </a:t>
            </a:r>
          </a:p>
          <a:p>
            <a:r>
              <a:rPr lang="bg-BG" dirty="0"/>
              <a:t>Псевдоселектори</a:t>
            </a:r>
          </a:p>
          <a:p>
            <a:r>
              <a:rPr lang="bg-BG" dirty="0"/>
              <a:t>Селектори по атрибут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900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7C19361-B3A0-47D0-A084-DA9DE82D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Базисни СЕЛЕКТОРИ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3567CB0-1611-4CAE-8064-BE3F3D827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 таг</a:t>
            </a:r>
            <a:endParaRPr lang="en-US" dirty="0"/>
          </a:p>
          <a:p>
            <a:r>
              <a:rPr lang="bg-BG" dirty="0"/>
              <a:t>По клас</a:t>
            </a:r>
            <a:r>
              <a:rPr lang="en-US" dirty="0"/>
              <a:t> </a:t>
            </a:r>
            <a:r>
              <a:rPr lang="bg-BG" dirty="0"/>
              <a:t>за задаване на стилизиране с </a:t>
            </a:r>
            <a:br>
              <a:rPr lang="en-US" dirty="0"/>
            </a:br>
            <a:r>
              <a:rPr lang="bg-BG" dirty="0"/>
              <a:t>многократно приложение</a:t>
            </a:r>
          </a:p>
          <a:p>
            <a:r>
              <a:rPr lang="bg-BG" dirty="0"/>
              <a:t>По </a:t>
            </a:r>
            <a:r>
              <a:rPr lang="en-US" dirty="0"/>
              <a:t>id</a:t>
            </a:r>
            <a:r>
              <a:rPr lang="bg-BG" dirty="0"/>
              <a:t> за стилизиране на конкретен елемент</a:t>
            </a:r>
            <a:endParaRPr lang="en-US" dirty="0"/>
          </a:p>
          <a:p>
            <a:r>
              <a:rPr lang="bg-BG" dirty="0"/>
              <a:t>Универсален селектор *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34988B9-37EE-49A3-A4C0-F075E2A1E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48" y="298259"/>
            <a:ext cx="3669306" cy="5549826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14CEB14D-B078-4078-B2BD-D2FFFC4DF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427" y="4696481"/>
            <a:ext cx="4906396" cy="105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24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8AD742E-EC4B-4EA8-A62F-5097A4AC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Комбинирани селектори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1185122-E73F-4A18-9A9F-53AF6A9CA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1" y="2015732"/>
            <a:ext cx="6470025" cy="34506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div p - </a:t>
            </a:r>
            <a:r>
              <a:rPr lang="bg-BG" dirty="0"/>
              <a:t>селектира всички параграфи, вложени в контейнер</a:t>
            </a:r>
            <a:r>
              <a:rPr lang="en-US" dirty="0"/>
              <a:t> &lt;div&gt;</a:t>
            </a:r>
            <a:endParaRPr lang="bg-BG" dirty="0"/>
          </a:p>
          <a:p>
            <a:r>
              <a:rPr lang="en-US" dirty="0"/>
              <a:t>div &gt; p - </a:t>
            </a:r>
            <a:r>
              <a:rPr lang="bg-BG" dirty="0"/>
              <a:t>селектира всички параграфи, вложени на първо ниво в контейнер</a:t>
            </a:r>
            <a:r>
              <a:rPr lang="en-US" dirty="0"/>
              <a:t> &lt;div&gt;</a:t>
            </a:r>
            <a:endParaRPr lang="bg-BG" dirty="0"/>
          </a:p>
          <a:p>
            <a:r>
              <a:rPr lang="en-US" dirty="0"/>
              <a:t>div + p – </a:t>
            </a:r>
            <a:r>
              <a:rPr lang="bg-BG" dirty="0"/>
              <a:t>селектира елемент </a:t>
            </a:r>
            <a:r>
              <a:rPr lang="en-US" dirty="0"/>
              <a:t>&lt;p&gt;</a:t>
            </a:r>
            <a:r>
              <a:rPr lang="bg-BG" dirty="0"/>
              <a:t>, който се намира непосредствено след </a:t>
            </a:r>
            <a:r>
              <a:rPr lang="en-US" dirty="0"/>
              <a:t>&lt;div&gt;</a:t>
            </a:r>
            <a:endParaRPr lang="bg-BG" dirty="0"/>
          </a:p>
          <a:p>
            <a:r>
              <a:rPr lang="en-US" dirty="0"/>
              <a:t>div ~ p – </a:t>
            </a:r>
            <a:r>
              <a:rPr lang="ru-RU" dirty="0"/>
              <a:t>за </a:t>
            </a:r>
            <a:r>
              <a:rPr lang="ru-RU" dirty="0" err="1"/>
              <a:t>селектиране</a:t>
            </a:r>
            <a:r>
              <a:rPr lang="ru-RU" dirty="0"/>
              <a:t> на </a:t>
            </a:r>
            <a:r>
              <a:rPr lang="ru-RU" dirty="0" err="1"/>
              <a:t>елемент</a:t>
            </a:r>
            <a:r>
              <a:rPr lang="ru-RU" dirty="0"/>
              <a:t> </a:t>
            </a:r>
            <a:r>
              <a:rPr lang="en-US" dirty="0"/>
              <a:t>&lt;p&gt;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е </a:t>
            </a:r>
            <a:r>
              <a:rPr lang="ru-RU" dirty="0" err="1"/>
              <a:t>предшестван</a:t>
            </a:r>
            <a:r>
              <a:rPr lang="ru-RU" dirty="0"/>
              <a:t> от </a:t>
            </a:r>
            <a:r>
              <a:rPr lang="en-US" dirty="0"/>
              <a:t>&lt;div&gt;</a:t>
            </a:r>
            <a:r>
              <a:rPr lang="bg-BG" dirty="0"/>
              <a:t> </a:t>
            </a:r>
            <a:r>
              <a:rPr lang="ru-RU" dirty="0"/>
              <a:t>и </a:t>
            </a:r>
            <a:r>
              <a:rPr lang="ru-RU" dirty="0" err="1"/>
              <a:t>двата</a:t>
            </a:r>
            <a:r>
              <a:rPr lang="ru-RU" dirty="0"/>
              <a:t> </a:t>
            </a:r>
            <a:r>
              <a:rPr lang="ru-RU" dirty="0" err="1"/>
              <a:t>елемента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bg-BG" dirty="0"/>
              <a:t>т</a:t>
            </a:r>
            <a:r>
              <a:rPr lang="ru-RU" dirty="0"/>
              <a:t> един и </a:t>
            </a:r>
            <a:r>
              <a:rPr lang="ru-RU" dirty="0" err="1"/>
              <a:t>същ</a:t>
            </a:r>
            <a:r>
              <a:rPr lang="ru-RU" dirty="0"/>
              <a:t> </a:t>
            </a:r>
            <a:r>
              <a:rPr lang="ru-RU" dirty="0" err="1"/>
              <a:t>родителски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0D0E20AB-BFF8-4557-A211-7FCA342C9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187" y="1166385"/>
            <a:ext cx="4387070" cy="429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9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D2A217-090C-45F6-8E10-3CFB1E74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Псевдоселектори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561AAA4-012D-41E9-9AD7-634FD5020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478704" cy="3450613"/>
          </a:xfrm>
        </p:spPr>
        <p:txBody>
          <a:bodyPr/>
          <a:lstStyle/>
          <a:p>
            <a:r>
              <a:rPr lang="ru-RU" sz="1800" b="0" i="0" u="none" strike="noStrike" baseline="0" dirty="0">
                <a:solidFill>
                  <a:srgbClr val="000000"/>
                </a:solidFill>
                <a:latin typeface="VXPPAV+Times-Roman"/>
              </a:rPr>
              <a:t>За 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VXPPAV+Times-Roman"/>
              </a:rPr>
              <a:t>състояние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VXPPAV+Times-Roman"/>
              </a:rPr>
              <a:t> - 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VXPPAV+Times-Roman"/>
              </a:rPr>
              <a:t>стилът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VXPPAV+Times-Roman"/>
              </a:rPr>
              <a:t> се 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VXPPAV+Times-Roman"/>
              </a:rPr>
              <a:t>прилага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VXPPAV+Times-Roman"/>
              </a:rPr>
              <a:t> 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VXPPAV+Times-Roman"/>
              </a:rPr>
              <a:t>към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VXPPAV+Times-Roman"/>
              </a:rPr>
              <a:t> 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VXPPAV+Times-Roman"/>
              </a:rPr>
              <a:t>елемента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VXPPAV+Times-Roman"/>
              </a:rPr>
              <a:t> 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VXPPAV+Times-Roman"/>
              </a:rPr>
              <a:t>въз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VXPPAV+Times-Roman"/>
              </a:rPr>
              <a:t> основа на 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VXPPAV+Times-Roman"/>
              </a:rPr>
              <a:t>неговото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VXPPAV+Times-Roman"/>
              </a:rPr>
              <a:t> 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VXPPAV+Times-Roman"/>
              </a:rPr>
              <a:t>състояние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VXPPAV+Times-Roman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VXPPAV+Times-Roman"/>
              </a:rPr>
              <a:t>За </a:t>
            </a:r>
            <a:r>
              <a:rPr lang="ru-RU" sz="1800" dirty="0" err="1">
                <a:solidFill>
                  <a:srgbClr val="000000"/>
                </a:solidFill>
                <a:latin typeface="VXPPAV+Times-Roman"/>
              </a:rPr>
              <a:t>псевдоелементи</a:t>
            </a:r>
            <a:r>
              <a:rPr lang="ru-RU" sz="1800" dirty="0">
                <a:solidFill>
                  <a:srgbClr val="000000"/>
                </a:solidFill>
                <a:latin typeface="VXPPAV+Times-Roman"/>
              </a:rPr>
              <a:t>, </a:t>
            </a:r>
            <a:r>
              <a:rPr lang="ru-RU" sz="1800" dirty="0" err="1">
                <a:solidFill>
                  <a:srgbClr val="000000"/>
                </a:solidFill>
                <a:latin typeface="VXPPAV+Times-Roman"/>
              </a:rPr>
              <a:t>дефиниращи</a:t>
            </a:r>
            <a:r>
              <a:rPr lang="ru-RU" sz="1800" dirty="0">
                <a:solidFill>
                  <a:srgbClr val="000000"/>
                </a:solidFill>
                <a:latin typeface="VXPPAV+Times-Roman"/>
              </a:rPr>
              <a:t> част от </a:t>
            </a:r>
            <a:r>
              <a:rPr lang="ru-RU" sz="1800" dirty="0" err="1">
                <a:solidFill>
                  <a:srgbClr val="000000"/>
                </a:solidFill>
                <a:latin typeface="VXPPAV+Times-Roman"/>
              </a:rPr>
              <a:t>елемент</a:t>
            </a:r>
            <a:endParaRPr lang="ru-RU" sz="1800" dirty="0">
              <a:solidFill>
                <a:srgbClr val="000000"/>
              </a:solidFill>
              <a:latin typeface="VXPPAV+Times-Roman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VXPPAV+Times-Roman"/>
              </a:rPr>
              <a:t> </a:t>
            </a:r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387F41A-7B46-44E5-B68E-D72788AA9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979" y="335873"/>
            <a:ext cx="4984178" cy="546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79040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и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TM10001114[[fn=Галерия]]</Template>
  <TotalTime>6906</TotalTime>
  <Words>953</Words>
  <Application>Microsoft Office PowerPoint</Application>
  <PresentationFormat>Широк екран</PresentationFormat>
  <Paragraphs>140</Paragraphs>
  <Slides>22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22</vt:i4>
      </vt:variant>
    </vt:vector>
  </HeadingPairs>
  <TitlesOfParts>
    <vt:vector size="30" baseType="lpstr">
      <vt:lpstr>Arial</vt:lpstr>
      <vt:lpstr>Arial Unicode MS</vt:lpstr>
      <vt:lpstr>Calibri</vt:lpstr>
      <vt:lpstr>Consolas</vt:lpstr>
      <vt:lpstr>Gill Sans MT</vt:lpstr>
      <vt:lpstr>VXPPAV+Times-Roman</vt:lpstr>
      <vt:lpstr>Wingdings</vt:lpstr>
      <vt:lpstr>Галерия</vt:lpstr>
      <vt:lpstr>Cascading Style Sheets (CSS)</vt:lpstr>
      <vt:lpstr>Cascading Style Sheets (CSS)</vt:lpstr>
      <vt:lpstr>CSS – пример</vt:lpstr>
      <vt:lpstr>КАк да добавим CSS към страницата?</vt:lpstr>
      <vt:lpstr>Синтаксис</vt:lpstr>
      <vt:lpstr>СЕЛЕКТОРИ</vt:lpstr>
      <vt:lpstr>Базисни СЕЛЕКТОРИ</vt:lpstr>
      <vt:lpstr>Комбинирани селектори</vt:lpstr>
      <vt:lpstr>Псевдоселектори</vt:lpstr>
      <vt:lpstr>Селектори по атрибут</vt:lpstr>
      <vt:lpstr>Групиране на селектори. СПЕЦИФИЧНОСТ.</vt:lpstr>
      <vt:lpstr>Приоритети ЗА ПРиложение на стилизирането</vt:lpstr>
      <vt:lpstr>Декларации</vt:lpstr>
      <vt:lpstr>Декларации – Мерни единици</vt:lpstr>
      <vt:lpstr>Декларации – ЦВЕТОВЕ</vt:lpstr>
      <vt:lpstr>НЯкои Свойства ЗА ФОРМАТИРАНЕ НА ТЕКСТ</vt:lpstr>
      <vt:lpstr>НЯкои Свойства ЗА ФОРМАТИРАНЕ НА ТЕКСТ 2</vt:lpstr>
      <vt:lpstr>ПРИМЕР</vt:lpstr>
      <vt:lpstr>Фонове</vt:lpstr>
      <vt:lpstr>ВОДЕЩИ СИМВОЛИ</vt:lpstr>
      <vt:lpstr>РАЗМЕРИ И ПОДРАВНЯВАНИЯ</vt:lpstr>
      <vt:lpstr>ОТСТОЯНИЯ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ас. Доника Георгиева Стоянова</dc:creator>
  <cp:lastModifiedBy>ас. Доника Георгиева Стоянова</cp:lastModifiedBy>
  <cp:revision>129</cp:revision>
  <dcterms:created xsi:type="dcterms:W3CDTF">2021-10-10T20:39:25Z</dcterms:created>
  <dcterms:modified xsi:type="dcterms:W3CDTF">2022-10-02T16:34:47Z</dcterms:modified>
</cp:coreProperties>
</file>