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4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tu-varna.bg/tu-var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5D2575-1D13-442E-9A0C-619CCB0E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HTML. </a:t>
            </a:r>
            <a:r>
              <a:rPr lang="bg-BG" dirty="0"/>
              <a:t>Основни тагове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9606A93-E13A-4F5E-B1AF-A04FB147D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1</a:t>
            </a:r>
          </a:p>
        </p:txBody>
      </p:sp>
    </p:spTree>
    <p:extLst>
      <p:ext uri="{BB962C8B-B14F-4D97-AF65-F5344CB8AC3E}">
        <p14:creationId xmlns:p14="http://schemas.microsoft.com/office/powerpoint/2010/main" val="341858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тагове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5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&lt;b&gt;&lt;/b&gt;, &lt;strong&gt;&lt;/strong&gt; - </a:t>
            </a:r>
            <a:r>
              <a:rPr lang="bg-BG" dirty="0"/>
              <a:t>удебеляване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&gt;, 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 - </a:t>
            </a:r>
            <a:r>
              <a:rPr lang="bg-BG" dirty="0"/>
              <a:t>курсив</a:t>
            </a:r>
          </a:p>
          <a:p>
            <a:r>
              <a:rPr lang="en-US" dirty="0"/>
              <a:t>&lt;u&gt;&lt;/u&gt; - </a:t>
            </a:r>
            <a:r>
              <a:rPr lang="bg-BG" dirty="0"/>
              <a:t>подчертаване</a:t>
            </a:r>
            <a:endParaRPr lang="en-US" dirty="0"/>
          </a:p>
          <a:p>
            <a:r>
              <a:rPr lang="en-US" dirty="0"/>
              <a:t>&lt;sup&gt;&lt;/sup&gt; - </a:t>
            </a:r>
            <a:r>
              <a:rPr lang="bg-BG" dirty="0"/>
              <a:t>горен индекс</a:t>
            </a:r>
            <a:endParaRPr lang="en-US" dirty="0"/>
          </a:p>
          <a:p>
            <a:r>
              <a:rPr lang="en-US" dirty="0"/>
              <a:t>&lt;sub&gt;&lt;/sub&gt;</a:t>
            </a:r>
            <a:r>
              <a:rPr lang="bg-BG" dirty="0"/>
              <a:t> - долен индекс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mark</a:t>
            </a:r>
            <a:r>
              <a:rPr lang="bg-BG" altLang="bg-BG" sz="2100" dirty="0"/>
              <a:t>&gt;</a:t>
            </a:r>
            <a:r>
              <a:rPr lang="en-US" altLang="bg-BG" sz="2100" dirty="0"/>
              <a:t>&lt;/mark&gt;</a:t>
            </a:r>
            <a:r>
              <a:rPr lang="bg-BG" altLang="bg-BG" sz="2100" dirty="0"/>
              <a:t> - маркиран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 - по-малък текст 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 - изтрит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 - вмъкнат текст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9F78A-EFA8-48A9-B1EB-6C5F9E06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13E92EF-A7E5-4435-B8D5-17A9CDED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51" y="1090286"/>
            <a:ext cx="279121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АТРИБУТИ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>
                <a:solidFill>
                  <a:srgbClr val="FF0000"/>
                </a:solidFill>
              </a:rPr>
              <a:t>CSS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align=“left | right | center | justify”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&lt;p align=“left”&gt;</a:t>
            </a:r>
            <a:r>
              <a:rPr lang="bg-BG" dirty="0"/>
              <a:t>Параграф</a:t>
            </a:r>
            <a:r>
              <a:rPr lang="en-US" dirty="0"/>
              <a:t>&lt;/p&gt;</a:t>
            </a:r>
          </a:p>
          <a:p>
            <a:r>
              <a:rPr lang="en-US" dirty="0"/>
              <a:t>width=“50% | 200px”</a:t>
            </a:r>
          </a:p>
          <a:p>
            <a:r>
              <a:rPr lang="en-US" dirty="0"/>
              <a:t>size=“2”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width=“50% size=“2” color=“red”/&gt;</a:t>
            </a:r>
          </a:p>
          <a:p>
            <a:r>
              <a:rPr lang="en-US" dirty="0" err="1"/>
              <a:t>bgcolor</a:t>
            </a:r>
            <a:r>
              <a:rPr lang="en-US" dirty="0"/>
              <a:t>=“white | #FFFFFF | </a:t>
            </a:r>
            <a:r>
              <a:rPr lang="en-US" dirty="0" err="1"/>
              <a:t>rgb</a:t>
            </a:r>
            <a:r>
              <a:rPr lang="en-US" dirty="0"/>
              <a:t>(255,255,255)”</a:t>
            </a:r>
          </a:p>
          <a:p>
            <a:r>
              <a:rPr lang="en-US" dirty="0"/>
              <a:t>background=“myimage.jpg“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32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8A5465-97FC-406F-A2F5-6DE4A1C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/>
                </a:solidFill>
              </a:rPr>
              <a:t>Списъци в </a:t>
            </a:r>
            <a:r>
              <a:rPr lang="en-US" sz="3200" dirty="0">
                <a:solidFill>
                  <a:schemeClr val="tx2"/>
                </a:solidFill>
              </a:rPr>
              <a:t>HTML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D9B76-B3E0-45EA-97D2-CE0560D6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</a:t>
            </a:r>
            <a:r>
              <a:rPr lang="ru-RU" sz="3200" dirty="0" err="1"/>
              <a:t>озволяват</a:t>
            </a:r>
            <a:r>
              <a:rPr lang="ru-RU" sz="3200" dirty="0"/>
              <a:t> на уеб </a:t>
            </a:r>
            <a:r>
              <a:rPr lang="ru-RU" sz="3200" dirty="0" err="1"/>
              <a:t>разработчиците</a:t>
            </a:r>
            <a:r>
              <a:rPr lang="ru-RU" sz="3200" dirty="0"/>
              <a:t> да </a:t>
            </a:r>
            <a:r>
              <a:rPr lang="ru-RU" sz="3200" dirty="0" err="1"/>
              <a:t>групират</a:t>
            </a:r>
            <a:r>
              <a:rPr lang="ru-RU" sz="3200" dirty="0"/>
              <a:t> набор от </a:t>
            </a:r>
            <a:r>
              <a:rPr lang="ru-RU" sz="3200" dirty="0" err="1"/>
              <a:t>свързани</a:t>
            </a:r>
            <a:r>
              <a:rPr lang="ru-RU" sz="3200" dirty="0"/>
              <a:t> </a:t>
            </a:r>
            <a:r>
              <a:rPr lang="ru-RU" sz="3200" dirty="0" err="1"/>
              <a:t>елементи</a:t>
            </a:r>
            <a:r>
              <a:rPr lang="ru-RU" sz="3200" dirty="0"/>
              <a:t> в </a:t>
            </a:r>
            <a:r>
              <a:rPr lang="ru-RU" sz="3200" dirty="0" err="1"/>
              <a:t>списъци</a:t>
            </a:r>
            <a:endParaRPr lang="bg-BG" sz="32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B07ED86-724D-4606-9AF9-9B35E2A5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43" y="3532499"/>
            <a:ext cx="2152950" cy="193384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0BE9CF0-B512-4AF3-A589-1C7193AF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3532500"/>
            <a:ext cx="19338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46A6A56-AA7D-4F34-90E4-220C3523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76" y="2189011"/>
            <a:ext cx="1306158" cy="16638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9DABEE5-A301-4EC4-888D-526E95C8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995" y="2189011"/>
            <a:ext cx="1278657" cy="166389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A436C195-02B3-434B-B6DB-A54D94E9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889" y="4087117"/>
            <a:ext cx="1309412" cy="1567958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34573F04-669E-41E4-A8B0-923F2FC9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43" y="2121705"/>
            <a:ext cx="7954485" cy="3439005"/>
          </a:xfrm>
          <a:prstGeom prst="rect">
            <a:avLst/>
          </a:prstGeom>
        </p:spPr>
      </p:pic>
      <p:sp>
        <p:nvSpPr>
          <p:cNvPr id="23" name="Контейнер за съдържание 22">
            <a:extLst>
              <a:ext uri="{FF2B5EF4-FFF2-40B4-BE49-F238E27FC236}">
                <a16:creationId xmlns:a16="http://schemas.microsoft.com/office/drawing/2014/main" id="{1FDE50C6-F563-4162-BACD-ECDB6618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90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5265AB73-FEF9-4F84-BC25-BA3C4C24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136" y="2111690"/>
            <a:ext cx="1521687" cy="1611727"/>
          </a:xfr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A957F9C-7761-4551-BCC7-7ED23E6E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75" y="2114318"/>
            <a:ext cx="1414312" cy="1609098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0A24943F-C861-4987-AB36-53384F2FB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3892227"/>
            <a:ext cx="1533740" cy="1458720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839B7E6-0538-42CB-B573-165DFB286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136" y="3892227"/>
            <a:ext cx="1525788" cy="145872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DF1A2428-02E0-4D17-86FB-2510F2491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090" y="2111690"/>
            <a:ext cx="1533740" cy="1611726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42221FB1-0249-4FCA-B671-6E0EAEBD6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7" y="2111690"/>
            <a:ext cx="570627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FEE591-C3DD-48D6-A76E-FF3556C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  <a:r>
              <a:rPr lang="en-US" dirty="0"/>
              <a:t> - </a:t>
            </a:r>
            <a:r>
              <a:rPr lang="bg-BG" dirty="0"/>
              <a:t>ДРУГИ 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18E9ED-CF89-4C2A-BBE5-4A0E9BA0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reversed="true“ – </a:t>
            </a:r>
            <a:r>
              <a:rPr lang="bg-BG" sz="2400" dirty="0"/>
              <a:t>обръща реда на изброяването</a:t>
            </a:r>
          </a:p>
          <a:p>
            <a:r>
              <a:rPr lang="en-US" sz="2400" dirty="0"/>
              <a:t>start=“12” </a:t>
            </a:r>
            <a:r>
              <a:rPr lang="bg-BG" sz="2400" dirty="0"/>
              <a:t>– задава номера, от който да започне броенето</a:t>
            </a:r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7B5CDB7-27DA-4ABC-B1E1-D0C053F4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944" y="3541067"/>
            <a:ext cx="2162477" cy="181952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6EF4F6E-9BB2-4927-B627-25257D4C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27" y="3272111"/>
            <a:ext cx="6447850" cy="26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944F65-C8D6-4AFB-A15D-8E444ECC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Дефиниращи списъци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4C0406-2A06-49E0-BC17-09D6D1E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Използват се за извеждане на дефиниции на термини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2EA580C-CE48-4463-9DA0-23DEC4B6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57" y="3171997"/>
            <a:ext cx="4405186" cy="220259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735E150-5AA8-4ED3-983E-D388417A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9" y="2624006"/>
            <a:ext cx="6922719" cy="34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853DD8-D51A-403E-820D-3787566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bg-BG" sz="2800"/>
              <a:t>ВЛожени списъци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E7FD700-5398-4CEE-B727-C4C16C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56" y="228864"/>
            <a:ext cx="5104216" cy="6400272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9D6080-7B09-4609-9DBE-AE1A21C8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CB60509-1569-4F94-8BB9-B25B302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5" y="2400670"/>
            <a:ext cx="3127034" cy="39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1DC3E5-9FA7-4DB3-97C1-04A90507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F4D9B7-EFD3-422E-B0DD-F0E967B4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bg-BG" dirty="0"/>
              <a:t>Стандартен маркиращ език за 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  <a:p>
            <a:r>
              <a:rPr lang="bg-BG" dirty="0"/>
              <a:t>Описва структурата на уеб страницата</a:t>
            </a:r>
          </a:p>
          <a:p>
            <a:r>
              <a:rPr lang="bg-BG" dirty="0"/>
              <a:t>Състои се от множество елементи, които „казват“ на браузъра как да се изобрази съдържанието</a:t>
            </a:r>
          </a:p>
          <a:p>
            <a:r>
              <a:rPr lang="bg-BG" dirty="0"/>
              <a:t>Пример: </a:t>
            </a:r>
            <a:r>
              <a:rPr lang="bg-BG" dirty="0">
                <a:hlinkClick r:id="rId2"/>
              </a:rPr>
              <a:t>сайт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78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CE86EE-B697-40E4-8758-EF5684F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B03EA1-1669-44D0-99D6-D582119D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Текстов редактор (напр.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Notepad)</a:t>
            </a:r>
          </a:p>
          <a:p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Други редактори (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Notepad++,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SublimeText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CuteHTML</a:t>
            </a: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WYSIWYG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GXCEQR+Times-Roman"/>
              </a:rPr>
              <a:t>редактори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XCEQR+Times-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Adobe Dreamweaver, Microsoft Visual Studio</a:t>
            </a: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)  </a:t>
            </a:r>
          </a:p>
          <a:p>
            <a:r>
              <a:rPr lang="bg-BG" sz="2400" dirty="0">
                <a:solidFill>
                  <a:srgbClr val="C00000"/>
                </a:solidFill>
                <a:latin typeface="SPFBFR+Palatino-Roman"/>
              </a:rPr>
              <a:t>Свободни сте да работите с редактор по избор. В залата – </a:t>
            </a:r>
            <a:r>
              <a:rPr lang="en-US" sz="2400">
                <a:solidFill>
                  <a:srgbClr val="C00000"/>
                </a:solidFill>
                <a:latin typeface="SPFBFR+Palatino-Roman"/>
              </a:rPr>
              <a:t>VS Code.</a:t>
            </a:r>
            <a:endParaRPr lang="bg-BG" sz="2400" dirty="0">
              <a:solidFill>
                <a:srgbClr val="C00000"/>
              </a:solidFill>
              <a:latin typeface="SPFBFR+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4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CA7D2-4110-4B33-802A-71CBFB7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</a:t>
            </a:r>
            <a:r>
              <a:rPr lang="bg-BG" sz="3600" dirty="0"/>
              <a:t>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173364-9D26-4389-8A2D-902C3B0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Всяка страница се състои от </a:t>
            </a:r>
            <a:r>
              <a:rPr lang="en-US" dirty="0"/>
              <a:t>HTML </a:t>
            </a:r>
            <a:r>
              <a:rPr lang="bg-BG" dirty="0"/>
              <a:t>елементи</a:t>
            </a:r>
          </a:p>
          <a:p>
            <a:r>
              <a:rPr lang="bg-BG" dirty="0"/>
              <a:t>Структура: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r>
              <a:rPr lang="bg-BG" sz="2800" b="1" dirty="0">
                <a:solidFill>
                  <a:srgbClr val="C00000"/>
                </a:solidFill>
              </a:rPr>
              <a:t>Съдържание на тага </a:t>
            </a: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/таг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endParaRPr lang="bg-BG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таг</a:t>
            </a:r>
            <a:r>
              <a:rPr lang="en-US" sz="1800" dirty="0"/>
              <a:t>&gt;</a:t>
            </a:r>
            <a:r>
              <a:rPr lang="bg-BG" sz="1800" dirty="0"/>
              <a:t> - отварящ таг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/таг</a:t>
            </a:r>
            <a:r>
              <a:rPr lang="en-US" sz="1800" dirty="0"/>
              <a:t>&gt;</a:t>
            </a:r>
            <a:r>
              <a:rPr lang="bg-BG" sz="1800" dirty="0"/>
              <a:t> - затварящ таг</a:t>
            </a:r>
          </a:p>
          <a:p>
            <a:pPr marL="0" indent="0">
              <a:buNone/>
            </a:pPr>
            <a:r>
              <a:rPr lang="bg-BG" dirty="0"/>
              <a:t>Пример:  </a:t>
            </a:r>
            <a:r>
              <a:rPr lang="en-US" dirty="0"/>
              <a:t>&lt;p&gt;</a:t>
            </a:r>
            <a:r>
              <a:rPr lang="ru-RU" dirty="0" err="1"/>
              <a:t>Сладкарница</a:t>
            </a:r>
            <a:r>
              <a:rPr lang="ru-RU" dirty="0"/>
              <a:t> "Аида" е </a:t>
            </a:r>
            <a:r>
              <a:rPr lang="ru-RU" dirty="0" err="1"/>
              <a:t>създадена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1992 г. </a:t>
            </a:r>
            <a:r>
              <a:rPr lang="en-US" dirty="0"/>
              <a:t>&lt;/p&gt;</a:t>
            </a:r>
            <a:endParaRPr lang="bg-BG" dirty="0"/>
          </a:p>
          <a:p>
            <a:r>
              <a:rPr lang="bg-BG" dirty="0"/>
              <a:t>Празен елемент – без съдържание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/&gt;, &lt;</a:t>
            </a:r>
            <a:r>
              <a:rPr lang="en-US" dirty="0" err="1"/>
              <a:t>br</a:t>
            </a:r>
            <a:r>
              <a:rPr lang="en-US" dirty="0"/>
              <a:t> /&gt;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17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165705-984F-4B5C-B241-F8B91A0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2E80D-50D9-41D6-AE7C-3EB0D7C6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/>
              <a:t>свойство</a:t>
            </a:r>
            <a:r>
              <a:rPr lang="en-US" sz="3200" dirty="0"/>
              <a:t>="</a:t>
            </a:r>
            <a:r>
              <a:rPr lang="bg-BG" sz="3200" dirty="0"/>
              <a:t>стойност</a:t>
            </a:r>
            <a:r>
              <a:rPr lang="en-US" sz="3200" dirty="0"/>
              <a:t>"</a:t>
            </a:r>
            <a:endParaRPr lang="bg-BG" sz="3200" dirty="0"/>
          </a:p>
          <a:p>
            <a:pPr marL="0" indent="0">
              <a:buNone/>
            </a:pPr>
            <a:endParaRPr lang="en-US" sz="700" dirty="0"/>
          </a:p>
          <a:p>
            <a:pPr lvl="1"/>
            <a:r>
              <a:rPr lang="en-US" sz="2200" dirty="0"/>
              <a:t>&lt;p align="justify"&gt;</a:t>
            </a:r>
            <a:r>
              <a:rPr lang="ru-RU" sz="2200" dirty="0"/>
              <a:t> </a:t>
            </a:r>
            <a:r>
              <a:rPr lang="ru-RU" sz="2200" dirty="0" err="1"/>
              <a:t>Сладкарница</a:t>
            </a:r>
            <a:r>
              <a:rPr lang="ru-RU" sz="2200" dirty="0"/>
              <a:t> "Аида" е </a:t>
            </a:r>
            <a:r>
              <a:rPr lang="ru-RU" sz="2200" dirty="0" err="1"/>
              <a:t>създадена</a:t>
            </a:r>
            <a:r>
              <a:rPr lang="ru-RU" sz="2200" dirty="0"/>
              <a:t> </a:t>
            </a:r>
            <a:r>
              <a:rPr lang="ru-RU" sz="2200" dirty="0" err="1"/>
              <a:t>през</a:t>
            </a:r>
            <a:r>
              <a:rPr lang="ru-RU" sz="2200" dirty="0"/>
              <a:t> 1992 г. </a:t>
            </a:r>
            <a:r>
              <a:rPr lang="en-US" sz="2200" dirty="0"/>
              <a:t>&lt;/p&gt;</a:t>
            </a:r>
          </a:p>
          <a:p>
            <a:pPr lvl="1"/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 </a:t>
            </a:r>
            <a:r>
              <a:rPr lang="en-US" sz="2200" dirty="0" err="1"/>
              <a:t>src</a:t>
            </a:r>
            <a:r>
              <a:rPr lang="en-US" sz="2200" dirty="0"/>
              <a:t>= "cat.jpg" alt=“</a:t>
            </a:r>
            <a:r>
              <a:rPr lang="bg-BG" sz="2200" dirty="0"/>
              <a:t>Снимка с котка</a:t>
            </a:r>
            <a:r>
              <a:rPr lang="en-US" sz="2200" dirty="0"/>
              <a:t>” /&gt;</a:t>
            </a:r>
          </a:p>
          <a:p>
            <a:pPr lvl="1"/>
            <a:r>
              <a:rPr lang="en-US" sz="2200" dirty="0"/>
              <a:t>&lt;h</a:t>
            </a:r>
            <a:r>
              <a:rPr lang="bg-BG" sz="2200" dirty="0"/>
              <a:t>2</a:t>
            </a:r>
            <a:r>
              <a:rPr lang="en-US" sz="2200" dirty="0"/>
              <a:t> class="</a:t>
            </a:r>
            <a:r>
              <a:rPr lang="en-US" sz="2200" dirty="0" err="1"/>
              <a:t>myclass</a:t>
            </a:r>
            <a:r>
              <a:rPr lang="en-US" sz="2200" dirty="0"/>
              <a:t>"&gt;</a:t>
            </a:r>
            <a:r>
              <a:rPr lang="bg-BG" sz="2200" dirty="0"/>
              <a:t>За нас</a:t>
            </a:r>
            <a:r>
              <a:rPr lang="en-US" sz="2200" dirty="0"/>
              <a:t>&lt;/h2&gt;</a:t>
            </a:r>
          </a:p>
          <a:p>
            <a:pPr lvl="1"/>
            <a:r>
              <a:rPr lang="en-US" sz="2200" dirty="0"/>
              <a:t>&lt;div id="</a:t>
            </a:r>
            <a:r>
              <a:rPr lang="en-US" sz="2200" dirty="0" err="1"/>
              <a:t>someid</a:t>
            </a:r>
            <a:r>
              <a:rPr lang="en-US" sz="2200" dirty="0"/>
              <a:t>"&gt;&lt;/div&gt;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035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bg-BG" sz="3000" dirty="0" err="1"/>
              <a:t>СТруктура</a:t>
            </a:r>
            <a:r>
              <a:rPr lang="bg-BG" sz="3000" dirty="0"/>
              <a:t> на </a:t>
            </a:r>
            <a:r>
              <a:rPr lang="en-US" sz="3000" dirty="0"/>
              <a:t>HTML</a:t>
            </a:r>
            <a:r>
              <a:rPr lang="bg-BG" sz="3000" dirty="0"/>
              <a:t> документ </a:t>
            </a:r>
            <a:r>
              <a:rPr lang="en-US" sz="3000" dirty="0"/>
              <a:t> </a:t>
            </a:r>
            <a:endParaRPr lang="bg-BG" sz="3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446A329-F9D9-4588-8B01-4222BADC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99" y="1116345"/>
            <a:ext cx="2571004" cy="38661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типа на документа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2015732"/>
            <a:ext cx="9713735" cy="3775468"/>
          </a:xfrm>
        </p:spPr>
        <p:txBody>
          <a:bodyPr>
            <a:normAutofit/>
          </a:bodyPr>
          <a:lstStyle/>
          <a:p>
            <a:r>
              <a:rPr lang="en-US" sz="1600" dirty="0"/>
              <a:t>HTML 5</a:t>
            </a:r>
            <a:r>
              <a:rPr lang="bg-BG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&lt;!DOCTYPE html&gt;</a:t>
            </a:r>
            <a:endParaRPr lang="bg-BG" sz="1600" dirty="0"/>
          </a:p>
          <a:p>
            <a:r>
              <a:rPr lang="en-US" sz="1600" dirty="0"/>
              <a:t>HTML </a:t>
            </a:r>
            <a:r>
              <a:rPr lang="bg-BG" sz="1600" dirty="0"/>
              <a:t>4.01: </a:t>
            </a:r>
          </a:p>
          <a:p>
            <a:pPr marL="0" indent="0">
              <a:buNone/>
            </a:pPr>
            <a:r>
              <a:rPr lang="en-US" sz="1500" dirty="0"/>
              <a:t> &lt;!DOCTYPE HTML PUBLIC "-//W3C//DTD HTML 4.01 Transitional//EN" "http://www.w3.org/TR/html4/loose.dtd"&gt;</a:t>
            </a:r>
          </a:p>
          <a:p>
            <a:r>
              <a:rPr lang="en-US" sz="1600" dirty="0"/>
              <a:t>XHTML 1.1: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&lt;!DOCTYPE html PUBLIC "-//W3C//DTD XHTML 1.1//EN" "http://www.w3.org/TR/xhtml11/DTD/xhtml11.dtd"&gt;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63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  <a:r>
              <a:rPr lang="bg-BG" dirty="0"/>
              <a:t> – контейнер за метаданни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015732"/>
            <a:ext cx="10699747" cy="3450613"/>
          </a:xfrm>
        </p:spPr>
        <p:txBody>
          <a:bodyPr>
            <a:normAutofit/>
          </a:bodyPr>
          <a:lstStyle/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="utf-8"&gt;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lang="bg-BG" altLang="bg-BG" dirty="0">
                <a:latin typeface="Arial Unicode MS"/>
              </a:rPr>
              <a:t>Описание на съдържанието на страницата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."&gt;</a:t>
            </a: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="ключова дума 1, ключова дума 2, ключова дума 3"&gt;</a:t>
            </a:r>
          </a:p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="Доника Стоянова"&gt;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bg-B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bg-BG" dirty="0">
                <a:latin typeface="Arial Unicode MS"/>
              </a:rPr>
              <a:t>&lt;meta name="viewport" content="width=device-width, initial-scale=1.0"&gt;</a:t>
            </a:r>
            <a:endParaRPr lang="bg-BG" altLang="bg-BG" dirty="0">
              <a:latin typeface="Arial Unicode MS"/>
            </a:endParaRPr>
          </a:p>
          <a:p>
            <a:r>
              <a:rPr lang="bg-BG" altLang="bg-BG" sz="2100" dirty="0">
                <a:latin typeface="Arial Unicode MS"/>
              </a:rPr>
              <a:t>&lt;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&gt;Наименованието на страницата&lt;/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 </a:t>
            </a:r>
            <a:endParaRPr lang="en-US" altLang="bg-BG" sz="2100" dirty="0">
              <a:latin typeface="Arial Unicode MS"/>
            </a:endParaRPr>
          </a:p>
          <a:p>
            <a:r>
              <a:rPr lang="en-US" altLang="bg-BG" sz="2100" dirty="0">
                <a:latin typeface="Arial Unicode MS"/>
              </a:rPr>
              <a:t>&lt;link </a:t>
            </a:r>
            <a:r>
              <a:rPr lang="en-US" altLang="bg-BG" sz="2100" dirty="0" err="1">
                <a:latin typeface="Arial Unicode MS"/>
              </a:rPr>
              <a:t>rel</a:t>
            </a:r>
            <a:r>
              <a:rPr lang="en-US" altLang="bg-BG" sz="2100" dirty="0">
                <a:latin typeface="Arial Unicode MS"/>
              </a:rPr>
              <a:t>="stylesheet" </a:t>
            </a:r>
            <a:r>
              <a:rPr lang="en-US" altLang="bg-BG" sz="2100" dirty="0" err="1">
                <a:latin typeface="Arial Unicode MS"/>
              </a:rPr>
              <a:t>href</a:t>
            </a:r>
            <a:r>
              <a:rPr lang="en-US" altLang="bg-BG" sz="2100" dirty="0">
                <a:latin typeface="Arial Unicode MS"/>
              </a:rPr>
              <a:t>="style.css"&gt;</a:t>
            </a:r>
            <a:endParaRPr lang="bg-BG" altLang="bg-BG" sz="2100" dirty="0">
              <a:latin typeface="Arial Unicode MS"/>
            </a:endParaRPr>
          </a:p>
          <a:p>
            <a:endParaRPr lang="bg-BG" altLang="bg-BG" sz="2100" dirty="0">
              <a:latin typeface="Arial Unicode MS"/>
            </a:endParaRPr>
          </a:p>
          <a:p>
            <a:endParaRPr kumimoji="0" lang="bg-BG" altLang="bg-B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3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тагове (упражнение 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0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&lt;p&gt;&lt;/p&gt; - </a:t>
            </a:r>
            <a:r>
              <a:rPr lang="bg-BG" dirty="0"/>
              <a:t>параграф  </a:t>
            </a:r>
          </a:p>
          <a:p>
            <a:r>
              <a:rPr lang="en-US" dirty="0"/>
              <a:t>&lt;h1&gt;&lt;/h1&gt;, &lt;h2&gt;&lt;/h2&gt;…&lt;h6&gt;&lt;/h6&gt; - </a:t>
            </a:r>
            <a:r>
              <a:rPr lang="bg-BG" dirty="0"/>
              <a:t>заглавия 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- </a:t>
            </a:r>
            <a:r>
              <a:rPr lang="bg-BG" dirty="0"/>
              <a:t>нов ред 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bg-BG" dirty="0"/>
              <a:t> </a:t>
            </a:r>
            <a:r>
              <a:rPr lang="en-US" dirty="0"/>
              <a:t>/&gt; - </a:t>
            </a:r>
            <a:r>
              <a:rPr lang="bg-BG" dirty="0"/>
              <a:t>хоризонтална разделителна линия</a:t>
            </a:r>
          </a:p>
          <a:p>
            <a:r>
              <a:rPr lang="en-US" dirty="0"/>
              <a:t>&lt;div&gt;&lt;/div&gt; - </a:t>
            </a:r>
            <a:r>
              <a:rPr lang="bg-BG" dirty="0"/>
              <a:t>блок</a:t>
            </a:r>
          </a:p>
          <a:p>
            <a:r>
              <a:rPr lang="en-US" dirty="0"/>
              <a:t>&lt;q&gt;&lt;/q&gt;, &lt;blockquote&gt;&lt;/blockquote&gt; - </a:t>
            </a:r>
            <a:r>
              <a:rPr lang="bg-BG" dirty="0"/>
              <a:t>цитат</a:t>
            </a:r>
          </a:p>
          <a:p>
            <a:r>
              <a:rPr lang="en-US" dirty="0"/>
              <a:t>&lt;pre&gt;&lt;/pre&gt; - </a:t>
            </a:r>
            <a:r>
              <a:rPr lang="bg-BG" dirty="0"/>
              <a:t>предварително форматиран текст</a:t>
            </a:r>
            <a:endParaRPr lang="en-US" dirty="0"/>
          </a:p>
          <a:p>
            <a:r>
              <a:rPr lang="en-US" dirty="0"/>
              <a:t>&lt;!-- </a:t>
            </a:r>
            <a:r>
              <a:rPr lang="bg-BG" dirty="0"/>
              <a:t>Коментар</a:t>
            </a:r>
            <a:r>
              <a:rPr lang="en-US" dirty="0"/>
              <a:t> --&gt;</a:t>
            </a:r>
          </a:p>
          <a:p>
            <a:r>
              <a:rPr lang="en-US" dirty="0"/>
              <a:t>&lt;span&gt;&lt;/span&gt; - </a:t>
            </a:r>
            <a:r>
              <a:rPr lang="bg-BG" dirty="0" err="1"/>
              <a:t>инлайн</a:t>
            </a:r>
            <a:r>
              <a:rPr lang="bg-BG" dirty="0"/>
              <a:t> елемент</a:t>
            </a:r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0BCDA0-F311-4C2B-8690-5F5BB71E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73" y="262976"/>
            <a:ext cx="242921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3754</TotalTime>
  <Words>688</Words>
  <Application>Microsoft Office PowerPoint</Application>
  <PresentationFormat>Широк екран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Gill Sans MT</vt:lpstr>
      <vt:lpstr>GXCEQR+Times-Roman</vt:lpstr>
      <vt:lpstr>SPFBFR+Palatino-Roman</vt:lpstr>
      <vt:lpstr>Галерия</vt:lpstr>
      <vt:lpstr>Въведение в HTML. Основни тагове</vt:lpstr>
      <vt:lpstr>HTML</vt:lpstr>
      <vt:lpstr>Създаване на HTML страници</vt:lpstr>
      <vt:lpstr>HTML елементи</vt:lpstr>
      <vt:lpstr>Атрибути</vt:lpstr>
      <vt:lpstr>СТруктура на HTML документ  </vt:lpstr>
      <vt:lpstr>декларация на типа на документа </vt:lpstr>
      <vt:lpstr>HEAD – контейнер за метаданни</vt:lpstr>
      <vt:lpstr>ОСНОВНИ тагове (упражнение 1)</vt:lpstr>
      <vt:lpstr>ФОРМАТИРАЩИ тагове</vt:lpstr>
      <vt:lpstr>ФОРМАТИРАЩИ АТРИБУТИ ! CSS</vt:lpstr>
      <vt:lpstr>Списъци в HTML</vt:lpstr>
      <vt:lpstr>Неномерирани списъци</vt:lpstr>
      <vt:lpstr>номерирани списъци</vt:lpstr>
      <vt:lpstr>номерирани списъци - ДРУГИ атрибути</vt:lpstr>
      <vt:lpstr>Дефиниращи списъци</vt:lpstr>
      <vt:lpstr>ВЛожени списъци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ас. Доника Георгиева Стоянова</cp:lastModifiedBy>
  <cp:revision>31</cp:revision>
  <dcterms:created xsi:type="dcterms:W3CDTF">2021-10-03T10:40:05Z</dcterms:created>
  <dcterms:modified xsi:type="dcterms:W3CDTF">2023-10-02T14:55:39Z</dcterms:modified>
</cp:coreProperties>
</file>