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4" d="100"/>
          <a:sy n="94" d="100"/>
        </p:scale>
        <p:origin x="4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83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3999" y="-201692"/>
            <a:ext cx="5486400" cy="8431292"/>
          </a:xfrm>
          <a:prstGeom prst="rect">
            <a:avLst/>
          </a:prstGeom>
        </p:spPr>
      </p:pic>
      <p:sp>
        <p:nvSpPr>
          <p:cNvPr id="6" name="Text 1"/>
          <p:cNvSpPr/>
          <p:nvPr/>
        </p:nvSpPr>
        <p:spPr>
          <a:xfrm>
            <a:off x="787598" y="1770221"/>
            <a:ext cx="7568803" cy="2911435"/>
          </a:xfrm>
          <a:prstGeom prst="rect">
            <a:avLst/>
          </a:prstGeom>
          <a:noFill/>
          <a:ln/>
        </p:spPr>
        <p:txBody>
          <a:bodyPr wrap="square" rtlCol="0" anchor="t"/>
          <a:lstStyle/>
          <a:p>
            <a:pPr marL="0" indent="0">
              <a:lnSpc>
                <a:spcPts val="7642"/>
              </a:lnSpc>
              <a:buNone/>
            </a:pPr>
            <a:r>
              <a:rPr lang="en-US" sz="6114" dirty="0">
                <a:solidFill>
                  <a:srgbClr val="F2F0F4"/>
                </a:solidFill>
                <a:latin typeface="Montserrat" pitchFamily="34" charset="0"/>
                <a:ea typeface="Montserrat" pitchFamily="34" charset="-122"/>
                <a:cs typeface="Montserrat" pitchFamily="34" charset="-120"/>
              </a:rPr>
              <a:t>Introduction to Amazon Sales Analytics</a:t>
            </a:r>
            <a:endParaRPr lang="en-US" sz="6114" dirty="0"/>
          </a:p>
        </p:txBody>
      </p:sp>
      <p:sp>
        <p:nvSpPr>
          <p:cNvPr id="7" name="Text 2"/>
          <p:cNvSpPr/>
          <p:nvPr/>
        </p:nvSpPr>
        <p:spPr>
          <a:xfrm>
            <a:off x="787598" y="5019199"/>
            <a:ext cx="7568803" cy="1440180"/>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Welcome to the world of Amazon Sales Analytics! This presentation will guide you through the intricate landscape of analyzing the Amazon sales data, empowering to make data-driven decisions that boost your revenue and propel your brand to success. </a:t>
            </a:r>
            <a:endParaRPr lang="en-US" sz="1772" dirty="0"/>
          </a:p>
        </p:txBody>
      </p:sp>
      <p:pic>
        <p:nvPicPr>
          <p:cNvPr id="10" name="Picture 9">
            <a:extLst>
              <a:ext uri="{FF2B5EF4-FFF2-40B4-BE49-F238E27FC236}">
                <a16:creationId xmlns:a16="http://schemas.microsoft.com/office/drawing/2014/main" id="{66E13EED-C6BB-40F2-8469-0A53D91E7A15}"/>
              </a:ext>
            </a:extLst>
          </p:cNvPr>
          <p:cNvPicPr>
            <a:picLocks noChangeAspect="1"/>
          </p:cNvPicPr>
          <p:nvPr/>
        </p:nvPicPr>
        <p:blipFill>
          <a:blip r:embed="rId5"/>
          <a:stretch>
            <a:fillRect/>
          </a:stretch>
        </p:blipFill>
        <p:spPr>
          <a:xfrm>
            <a:off x="9707880" y="2100739"/>
            <a:ext cx="4358640" cy="435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787598" y="1472089"/>
            <a:ext cx="10816590" cy="703302"/>
          </a:xfrm>
          <a:prstGeom prst="rect">
            <a:avLst/>
          </a:prstGeom>
          <a:noFill/>
          <a:ln/>
        </p:spPr>
        <p:txBody>
          <a:bodyPr wrap="non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Understanding Amazon's Marketplace</a:t>
            </a:r>
            <a:endParaRPr lang="en-US" sz="4430" dirty="0"/>
          </a:p>
        </p:txBody>
      </p:sp>
      <p:sp>
        <p:nvSpPr>
          <p:cNvPr id="5" name="Text 2"/>
          <p:cNvSpPr/>
          <p:nvPr/>
        </p:nvSpPr>
        <p:spPr>
          <a:xfrm>
            <a:off x="787598" y="2737961"/>
            <a:ext cx="2813090" cy="351592"/>
          </a:xfrm>
          <a:prstGeom prst="rect">
            <a:avLst/>
          </a:prstGeom>
          <a:noFill/>
          <a:ln/>
        </p:spPr>
        <p:txBody>
          <a:bodyPr wrap="none" rtlCol="0" anchor="t"/>
          <a:lstStyle/>
          <a:p>
            <a:pPr marL="0" indent="0">
              <a:lnSpc>
                <a:spcPts val="2769"/>
              </a:lnSpc>
              <a:buNone/>
            </a:pPr>
            <a:r>
              <a:rPr lang="en-US" sz="2215" dirty="0">
                <a:solidFill>
                  <a:srgbClr val="F2F0F4"/>
                </a:solidFill>
                <a:latin typeface="Montserrat" pitchFamily="34" charset="0"/>
                <a:ea typeface="Montserrat" pitchFamily="34" charset="-122"/>
                <a:cs typeface="Montserrat" pitchFamily="34" charset="-120"/>
              </a:rPr>
              <a:t>Vast Ecosystem</a:t>
            </a:r>
            <a:endParaRPr lang="en-US" sz="2215" dirty="0"/>
          </a:p>
        </p:txBody>
      </p:sp>
      <p:sp>
        <p:nvSpPr>
          <p:cNvPr id="6" name="Text 3"/>
          <p:cNvSpPr/>
          <p:nvPr/>
        </p:nvSpPr>
        <p:spPr>
          <a:xfrm>
            <a:off x="787598" y="3314581"/>
            <a:ext cx="3985141" cy="324040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The Amazon marketplace is a complex and dynamic environment with millions of sellers competing for customer attention. This immense competition underscores the importance of understanding the marketplace dynamics, including customer behavior, product trends, and search engine optimization (SEO) strategies.</a:t>
            </a:r>
            <a:endParaRPr lang="en-US" sz="1772" dirty="0"/>
          </a:p>
        </p:txBody>
      </p:sp>
      <p:sp>
        <p:nvSpPr>
          <p:cNvPr id="7" name="Text 4"/>
          <p:cNvSpPr/>
          <p:nvPr/>
        </p:nvSpPr>
        <p:spPr>
          <a:xfrm>
            <a:off x="5329476" y="2737961"/>
            <a:ext cx="3963948" cy="351592"/>
          </a:xfrm>
          <a:prstGeom prst="rect">
            <a:avLst/>
          </a:prstGeom>
          <a:noFill/>
          <a:ln/>
        </p:spPr>
        <p:txBody>
          <a:bodyPr wrap="none" rtlCol="0" anchor="t"/>
          <a:lstStyle/>
          <a:p>
            <a:pPr marL="0" indent="0">
              <a:lnSpc>
                <a:spcPts val="2769"/>
              </a:lnSpc>
              <a:buNone/>
            </a:pPr>
            <a:r>
              <a:rPr lang="en-US" sz="2215" dirty="0">
                <a:solidFill>
                  <a:srgbClr val="F2F0F4"/>
                </a:solidFill>
                <a:latin typeface="Montserrat" pitchFamily="34" charset="0"/>
                <a:ea typeface="Montserrat" pitchFamily="34" charset="-122"/>
                <a:cs typeface="Montserrat" pitchFamily="34" charset="-120"/>
              </a:rPr>
              <a:t>Customer-Centric Approach</a:t>
            </a:r>
            <a:endParaRPr lang="en-US" sz="2215" dirty="0"/>
          </a:p>
        </p:txBody>
      </p:sp>
      <p:sp>
        <p:nvSpPr>
          <p:cNvPr id="8" name="Text 5"/>
          <p:cNvSpPr/>
          <p:nvPr/>
        </p:nvSpPr>
        <p:spPr>
          <a:xfrm>
            <a:off x="5329476" y="3314581"/>
            <a:ext cx="3985141" cy="252031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Amazon prioritizes a customer-centric approach, placing significant emphasis on customer satisfaction and a seamless shopping experience. Sellers must align with this philosophy, focusing on product quality, prompt delivery, and excellent customer service.</a:t>
            </a:r>
            <a:endParaRPr lang="en-US" sz="1772" dirty="0"/>
          </a:p>
        </p:txBody>
      </p:sp>
      <p:sp>
        <p:nvSpPr>
          <p:cNvPr id="9" name="Text 6"/>
          <p:cNvSpPr/>
          <p:nvPr/>
        </p:nvSpPr>
        <p:spPr>
          <a:xfrm>
            <a:off x="9871353" y="2737961"/>
            <a:ext cx="2908221" cy="351592"/>
          </a:xfrm>
          <a:prstGeom prst="rect">
            <a:avLst/>
          </a:prstGeom>
          <a:noFill/>
          <a:ln/>
        </p:spPr>
        <p:txBody>
          <a:bodyPr wrap="none" rtlCol="0" anchor="t"/>
          <a:lstStyle/>
          <a:p>
            <a:pPr marL="0" indent="0">
              <a:lnSpc>
                <a:spcPts val="2769"/>
              </a:lnSpc>
              <a:buNone/>
            </a:pPr>
            <a:r>
              <a:rPr lang="en-US" sz="2215" dirty="0">
                <a:solidFill>
                  <a:srgbClr val="F2F0F4"/>
                </a:solidFill>
                <a:latin typeface="Montserrat" pitchFamily="34" charset="0"/>
                <a:ea typeface="Montserrat" pitchFamily="34" charset="-122"/>
                <a:cs typeface="Montserrat" pitchFamily="34" charset="-120"/>
              </a:rPr>
              <a:t>Data-Driven Insights</a:t>
            </a:r>
            <a:endParaRPr lang="en-US" sz="2215" dirty="0"/>
          </a:p>
        </p:txBody>
      </p:sp>
      <p:sp>
        <p:nvSpPr>
          <p:cNvPr id="10" name="Text 7"/>
          <p:cNvSpPr/>
          <p:nvPr/>
        </p:nvSpPr>
        <p:spPr>
          <a:xfrm>
            <a:off x="9871353" y="3314581"/>
            <a:ext cx="3985141" cy="324040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Amazon provides a wealth of data and analytics tools for sellers. Leveraging this data is crucial for understanding your customer base, product performance, and market trends. By analyzing your sales data, you can make informed decisions to optimize your strategies and improve your overall business.</a:t>
            </a:r>
            <a:endParaRPr lang="en-US" sz="177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32721"/>
          </a:xfrm>
          <a:prstGeom prst="rect">
            <a:avLst/>
          </a:prstGeom>
          <a:solidFill>
            <a:srgbClr val="0D0A2C">
              <a:alpha val="75000"/>
            </a:srgbClr>
          </a:solidFill>
          <a:ln/>
        </p:spPr>
      </p:sp>
      <p:sp>
        <p:nvSpPr>
          <p:cNvPr id="4" name="Text 1"/>
          <p:cNvSpPr/>
          <p:nvPr/>
        </p:nvSpPr>
        <p:spPr>
          <a:xfrm>
            <a:off x="787598" y="618887"/>
            <a:ext cx="8713708" cy="703302"/>
          </a:xfrm>
          <a:prstGeom prst="rect">
            <a:avLst/>
          </a:prstGeom>
          <a:noFill/>
          <a:ln/>
        </p:spPr>
        <p:txBody>
          <a:bodyPr wrap="non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Data Cleaning and Preparation</a:t>
            </a:r>
            <a:endParaRPr lang="en-US" sz="4430" dirty="0"/>
          </a:p>
        </p:txBody>
      </p:sp>
      <p:sp>
        <p:nvSpPr>
          <p:cNvPr id="5" name="Shape 2"/>
          <p:cNvSpPr/>
          <p:nvPr/>
        </p:nvSpPr>
        <p:spPr>
          <a:xfrm>
            <a:off x="787598" y="2025372"/>
            <a:ext cx="506373" cy="506373"/>
          </a:xfrm>
          <a:prstGeom prst="roundRect">
            <a:avLst>
              <a:gd name="adj" fmla="val 20000"/>
            </a:avLst>
          </a:prstGeom>
          <a:solidFill>
            <a:srgbClr val="3C136D"/>
          </a:solidFill>
          <a:ln w="7620">
            <a:solidFill>
              <a:srgbClr val="552C86"/>
            </a:solidFill>
            <a:prstDash val="solid"/>
          </a:ln>
        </p:spPr>
      </p:sp>
      <p:sp>
        <p:nvSpPr>
          <p:cNvPr id="6" name="Text 3"/>
          <p:cNvSpPr/>
          <p:nvPr/>
        </p:nvSpPr>
        <p:spPr>
          <a:xfrm>
            <a:off x="979765" y="2109787"/>
            <a:ext cx="121920"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1</a:t>
            </a:r>
            <a:endParaRPr lang="en-US" sz="2658" dirty="0"/>
          </a:p>
        </p:txBody>
      </p:sp>
      <p:sp>
        <p:nvSpPr>
          <p:cNvPr id="7" name="Text 4"/>
          <p:cNvSpPr/>
          <p:nvPr/>
        </p:nvSpPr>
        <p:spPr>
          <a:xfrm>
            <a:off x="1518999" y="2025372"/>
            <a:ext cx="3446383" cy="421838"/>
          </a:xfrm>
          <a:prstGeom prst="rect">
            <a:avLst/>
          </a:prstGeom>
          <a:noFill/>
          <a:ln/>
        </p:spPr>
        <p:txBody>
          <a:bodyPr wrap="none" rtlCol="0" anchor="t"/>
          <a:lstStyle/>
          <a:p>
            <a:pPr marL="0" indent="0">
              <a:lnSpc>
                <a:spcPts val="3323"/>
              </a:lnSpc>
              <a:buNone/>
            </a:pPr>
            <a:r>
              <a:rPr lang="en-US" sz="2658" dirty="0">
                <a:solidFill>
                  <a:srgbClr val="DCD7E5"/>
                </a:solidFill>
                <a:latin typeface="Montserrat" pitchFamily="34" charset="0"/>
                <a:ea typeface="Montserrat" pitchFamily="34" charset="-122"/>
                <a:cs typeface="Montserrat" pitchFamily="34" charset="-120"/>
              </a:rPr>
              <a:t>Data Pre-processing</a:t>
            </a:r>
            <a:endParaRPr lang="en-US" sz="2658" dirty="0"/>
          </a:p>
        </p:txBody>
      </p:sp>
      <p:sp>
        <p:nvSpPr>
          <p:cNvPr id="8" name="Text 5"/>
          <p:cNvSpPr/>
          <p:nvPr/>
        </p:nvSpPr>
        <p:spPr>
          <a:xfrm>
            <a:off x="1879044" y="2582227"/>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Ensured data consistency by standardizing formats (e.g., date and time formats, currency).</a:t>
            </a:r>
            <a:endParaRPr lang="en-US" sz="1772" dirty="0"/>
          </a:p>
        </p:txBody>
      </p:sp>
      <p:sp>
        <p:nvSpPr>
          <p:cNvPr id="9" name="Text 6"/>
          <p:cNvSpPr/>
          <p:nvPr/>
        </p:nvSpPr>
        <p:spPr>
          <a:xfrm>
            <a:off x="1879044" y="3381018"/>
            <a:ext cx="5323642" cy="1080135"/>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Addressed missing values by using imputation techniques or removing rows/columns with excessive missing data.</a:t>
            </a:r>
            <a:endParaRPr lang="en-US" sz="1772" dirty="0"/>
          </a:p>
        </p:txBody>
      </p:sp>
      <p:sp>
        <p:nvSpPr>
          <p:cNvPr id="10" name="Text 7"/>
          <p:cNvSpPr/>
          <p:nvPr/>
        </p:nvSpPr>
        <p:spPr>
          <a:xfrm>
            <a:off x="1879044" y="4539853"/>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Normalized and scaled numerical features to bring them onto a common scale.</a:t>
            </a:r>
            <a:endParaRPr lang="en-US" sz="1772" dirty="0"/>
          </a:p>
        </p:txBody>
      </p:sp>
      <p:sp>
        <p:nvSpPr>
          <p:cNvPr id="11" name="Shape 8"/>
          <p:cNvSpPr/>
          <p:nvPr/>
        </p:nvSpPr>
        <p:spPr>
          <a:xfrm>
            <a:off x="7427714" y="2025372"/>
            <a:ext cx="506373" cy="506373"/>
          </a:xfrm>
          <a:prstGeom prst="roundRect">
            <a:avLst>
              <a:gd name="adj" fmla="val 20000"/>
            </a:avLst>
          </a:prstGeom>
          <a:solidFill>
            <a:srgbClr val="3C136D"/>
          </a:solidFill>
          <a:ln w="7620">
            <a:solidFill>
              <a:srgbClr val="552C86"/>
            </a:solidFill>
            <a:prstDash val="solid"/>
          </a:ln>
        </p:spPr>
      </p:sp>
      <p:sp>
        <p:nvSpPr>
          <p:cNvPr id="12" name="Text 9"/>
          <p:cNvSpPr/>
          <p:nvPr/>
        </p:nvSpPr>
        <p:spPr>
          <a:xfrm>
            <a:off x="7584996" y="2109787"/>
            <a:ext cx="191810"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2</a:t>
            </a:r>
            <a:endParaRPr lang="en-US" sz="2658" dirty="0"/>
          </a:p>
        </p:txBody>
      </p:sp>
      <p:sp>
        <p:nvSpPr>
          <p:cNvPr id="13" name="Text 10"/>
          <p:cNvSpPr/>
          <p:nvPr/>
        </p:nvSpPr>
        <p:spPr>
          <a:xfrm>
            <a:off x="8159115" y="2025372"/>
            <a:ext cx="4404360" cy="421838"/>
          </a:xfrm>
          <a:prstGeom prst="rect">
            <a:avLst/>
          </a:prstGeom>
          <a:noFill/>
          <a:ln/>
        </p:spPr>
        <p:txBody>
          <a:bodyPr wrap="none" rtlCol="0" anchor="t"/>
          <a:lstStyle/>
          <a:p>
            <a:pPr marL="0" indent="0">
              <a:lnSpc>
                <a:spcPts val="3323"/>
              </a:lnSpc>
              <a:buNone/>
            </a:pPr>
            <a:r>
              <a:rPr lang="en-US" sz="2658" dirty="0">
                <a:solidFill>
                  <a:srgbClr val="DCD7E5"/>
                </a:solidFill>
                <a:latin typeface="Montserrat" pitchFamily="34" charset="0"/>
                <a:ea typeface="Montserrat" pitchFamily="34" charset="-122"/>
                <a:cs typeface="Montserrat" pitchFamily="34" charset="-120"/>
              </a:rPr>
              <a:t>Dimensionality Reduction</a:t>
            </a:r>
            <a:endParaRPr lang="en-US" sz="2658" dirty="0"/>
          </a:p>
        </p:txBody>
      </p:sp>
      <p:sp>
        <p:nvSpPr>
          <p:cNvPr id="14" name="Text 11"/>
          <p:cNvSpPr/>
          <p:nvPr/>
        </p:nvSpPr>
        <p:spPr>
          <a:xfrm>
            <a:off x="8519160" y="2582227"/>
            <a:ext cx="5323642" cy="1080135"/>
          </a:xfrm>
          <a:prstGeom prst="rect">
            <a:avLst/>
          </a:prstGeom>
          <a:noFill/>
          <a:ln/>
        </p:spPr>
        <p:txBody>
          <a:bodyPr wrap="square" rtlCol="0" anchor="t"/>
          <a:lstStyle/>
          <a:p>
            <a:pPr marL="342900" indent="-342900" algn="l">
              <a:lnSpc>
                <a:spcPts val="2835"/>
              </a:lnSpc>
              <a:buSzPct val="100000"/>
              <a:buChar char="•"/>
            </a:pPr>
            <a:r>
              <a:rPr lang="en-US" sz="1772" b="1" dirty="0">
                <a:solidFill>
                  <a:srgbClr val="DCD7E5"/>
                </a:solidFill>
                <a:latin typeface="Heebo" pitchFamily="34" charset="0"/>
                <a:ea typeface="Heebo" pitchFamily="34" charset="-122"/>
                <a:cs typeface="Heebo" pitchFamily="34" charset="-120"/>
              </a:rPr>
              <a:t>Unnecessary Feature Removal: </a:t>
            </a:r>
            <a:r>
              <a:rPr lang="en-US" sz="1772" dirty="0">
                <a:solidFill>
                  <a:srgbClr val="DCD7E5"/>
                </a:solidFill>
                <a:latin typeface="Heebo" pitchFamily="34" charset="0"/>
                <a:ea typeface="Heebo" pitchFamily="34" charset="-122"/>
                <a:cs typeface="Heebo" pitchFamily="34" charset="-120"/>
              </a:rPr>
              <a:t>Removed redundant, or low-variance features to simplify dataset and improve model efficiency.</a:t>
            </a:r>
            <a:endParaRPr lang="en-US" sz="1772" dirty="0"/>
          </a:p>
        </p:txBody>
      </p:sp>
      <p:sp>
        <p:nvSpPr>
          <p:cNvPr id="15" name="Text 12"/>
          <p:cNvSpPr/>
          <p:nvPr/>
        </p:nvSpPr>
        <p:spPr>
          <a:xfrm>
            <a:off x="8519160" y="3741063"/>
            <a:ext cx="5323642" cy="1440180"/>
          </a:xfrm>
          <a:prstGeom prst="rect">
            <a:avLst/>
          </a:prstGeom>
          <a:noFill/>
          <a:ln/>
        </p:spPr>
        <p:txBody>
          <a:bodyPr wrap="square" rtlCol="0" anchor="t"/>
          <a:lstStyle/>
          <a:p>
            <a:pPr marL="342900" indent="-342900" algn="l">
              <a:lnSpc>
                <a:spcPts val="2835"/>
              </a:lnSpc>
              <a:buSzPct val="100000"/>
              <a:buChar char="•"/>
            </a:pPr>
            <a:r>
              <a:rPr lang="en-US" sz="1772" b="1" dirty="0">
                <a:solidFill>
                  <a:srgbClr val="DCD7E5"/>
                </a:solidFill>
                <a:latin typeface="Heebo" pitchFamily="34" charset="0"/>
                <a:ea typeface="Heebo" pitchFamily="34" charset="-122"/>
                <a:cs typeface="Heebo" pitchFamily="34" charset="-120"/>
              </a:rPr>
              <a:t>Feature Selection and Extraction: </a:t>
            </a:r>
            <a:r>
              <a:rPr lang="en-US" sz="1772" dirty="0">
                <a:solidFill>
                  <a:srgbClr val="DCD7E5"/>
                </a:solidFill>
                <a:latin typeface="Heebo" pitchFamily="34" charset="0"/>
                <a:ea typeface="Heebo" pitchFamily="34" charset="-122"/>
                <a:cs typeface="Heebo" pitchFamily="34" charset="-120"/>
              </a:rPr>
              <a:t>Used techniques like PCA and correlation analysis to retain significant features, preserving essential information and enhancing analysis robustness.</a:t>
            </a:r>
            <a:endParaRPr lang="en-US" sz="1772" dirty="0"/>
          </a:p>
        </p:txBody>
      </p:sp>
      <p:sp>
        <p:nvSpPr>
          <p:cNvPr id="16" name="Shape 13"/>
          <p:cNvSpPr/>
          <p:nvPr/>
        </p:nvSpPr>
        <p:spPr>
          <a:xfrm>
            <a:off x="787598" y="5738098"/>
            <a:ext cx="506373" cy="506373"/>
          </a:xfrm>
          <a:prstGeom prst="roundRect">
            <a:avLst>
              <a:gd name="adj" fmla="val 20000"/>
            </a:avLst>
          </a:prstGeom>
          <a:solidFill>
            <a:srgbClr val="3C136D"/>
          </a:solidFill>
          <a:ln w="7620">
            <a:solidFill>
              <a:srgbClr val="552C86"/>
            </a:solidFill>
            <a:prstDash val="solid"/>
          </a:ln>
        </p:spPr>
      </p:sp>
      <p:sp>
        <p:nvSpPr>
          <p:cNvPr id="17" name="Text 14"/>
          <p:cNvSpPr/>
          <p:nvPr/>
        </p:nvSpPr>
        <p:spPr>
          <a:xfrm>
            <a:off x="945594" y="5822513"/>
            <a:ext cx="190381"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3</a:t>
            </a:r>
            <a:endParaRPr lang="en-US" sz="2658" dirty="0"/>
          </a:p>
        </p:txBody>
      </p:sp>
      <p:sp>
        <p:nvSpPr>
          <p:cNvPr id="18" name="Text 15"/>
          <p:cNvSpPr/>
          <p:nvPr/>
        </p:nvSpPr>
        <p:spPr>
          <a:xfrm>
            <a:off x="1518999" y="5738098"/>
            <a:ext cx="5318046" cy="421838"/>
          </a:xfrm>
          <a:prstGeom prst="rect">
            <a:avLst/>
          </a:prstGeom>
          <a:noFill/>
          <a:ln/>
        </p:spPr>
        <p:txBody>
          <a:bodyPr wrap="none" rtlCol="0" anchor="t"/>
          <a:lstStyle/>
          <a:p>
            <a:pPr marL="0" indent="0">
              <a:lnSpc>
                <a:spcPts val="3323"/>
              </a:lnSpc>
              <a:buNone/>
            </a:pPr>
            <a:r>
              <a:rPr lang="en-US" sz="2658" dirty="0">
                <a:solidFill>
                  <a:srgbClr val="DCD7E5"/>
                </a:solidFill>
                <a:latin typeface="Montserrat" pitchFamily="34" charset="0"/>
                <a:ea typeface="Montserrat" pitchFamily="34" charset="-122"/>
                <a:cs typeface="Montserrat" pitchFamily="34" charset="-120"/>
              </a:rPr>
              <a:t>Outlier Detection and Removal:</a:t>
            </a:r>
            <a:endParaRPr lang="en-US" sz="2658" dirty="0"/>
          </a:p>
        </p:txBody>
      </p:sp>
      <p:sp>
        <p:nvSpPr>
          <p:cNvPr id="19" name="Text 16"/>
          <p:cNvSpPr/>
          <p:nvPr/>
        </p:nvSpPr>
        <p:spPr>
          <a:xfrm>
            <a:off x="1879044" y="6294953"/>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Identified outliers using statistical methods (e.g., Z-score, IQR).</a:t>
            </a:r>
            <a:endParaRPr lang="en-US" sz="1772" dirty="0"/>
          </a:p>
        </p:txBody>
      </p:sp>
      <p:sp>
        <p:nvSpPr>
          <p:cNvPr id="20" name="Text 17"/>
          <p:cNvSpPr/>
          <p:nvPr/>
        </p:nvSpPr>
        <p:spPr>
          <a:xfrm>
            <a:off x="1879044" y="7093744"/>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Removed or transformed outliers to prevent them from skewing the analysis results.</a:t>
            </a:r>
            <a:endParaRPr lang="en-US" sz="1772" dirty="0"/>
          </a:p>
        </p:txBody>
      </p:sp>
      <p:sp>
        <p:nvSpPr>
          <p:cNvPr id="21" name="Shape 18"/>
          <p:cNvSpPr/>
          <p:nvPr/>
        </p:nvSpPr>
        <p:spPr>
          <a:xfrm>
            <a:off x="7427714" y="5738098"/>
            <a:ext cx="506373" cy="506373"/>
          </a:xfrm>
          <a:prstGeom prst="roundRect">
            <a:avLst>
              <a:gd name="adj" fmla="val 20000"/>
            </a:avLst>
          </a:prstGeom>
          <a:solidFill>
            <a:srgbClr val="3C136D"/>
          </a:solidFill>
          <a:ln w="7620">
            <a:solidFill>
              <a:srgbClr val="552C86"/>
            </a:solidFill>
            <a:prstDash val="solid"/>
          </a:ln>
        </p:spPr>
      </p:sp>
      <p:sp>
        <p:nvSpPr>
          <p:cNvPr id="22" name="Text 19"/>
          <p:cNvSpPr/>
          <p:nvPr/>
        </p:nvSpPr>
        <p:spPr>
          <a:xfrm>
            <a:off x="7569279" y="5822513"/>
            <a:ext cx="223123"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4</a:t>
            </a:r>
            <a:endParaRPr lang="en-US" sz="2658" dirty="0"/>
          </a:p>
        </p:txBody>
      </p:sp>
      <p:sp>
        <p:nvSpPr>
          <p:cNvPr id="23" name="Text 20"/>
          <p:cNvSpPr/>
          <p:nvPr/>
        </p:nvSpPr>
        <p:spPr>
          <a:xfrm>
            <a:off x="8159115" y="5738098"/>
            <a:ext cx="5322808" cy="421838"/>
          </a:xfrm>
          <a:prstGeom prst="rect">
            <a:avLst/>
          </a:prstGeom>
          <a:noFill/>
          <a:ln/>
        </p:spPr>
        <p:txBody>
          <a:bodyPr wrap="none" rtlCol="0" anchor="t"/>
          <a:lstStyle/>
          <a:p>
            <a:pPr marL="0" indent="0">
              <a:lnSpc>
                <a:spcPts val="3323"/>
              </a:lnSpc>
              <a:buNone/>
            </a:pPr>
            <a:r>
              <a:rPr lang="en-US" sz="2658" dirty="0">
                <a:solidFill>
                  <a:srgbClr val="DCD7E5"/>
                </a:solidFill>
                <a:latin typeface="Montserrat" pitchFamily="34" charset="0"/>
                <a:ea typeface="Montserrat" pitchFamily="34" charset="-122"/>
                <a:cs typeface="Montserrat" pitchFamily="34" charset="-120"/>
              </a:rPr>
              <a:t>Exploratory Data Analysis (EDA)</a:t>
            </a:r>
            <a:endParaRPr lang="en-US" sz="2658" dirty="0"/>
          </a:p>
        </p:txBody>
      </p:sp>
      <p:sp>
        <p:nvSpPr>
          <p:cNvPr id="24" name="Text 21"/>
          <p:cNvSpPr/>
          <p:nvPr/>
        </p:nvSpPr>
        <p:spPr>
          <a:xfrm>
            <a:off x="8519160" y="6294953"/>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Conducted EDA to understand the underlying patterns and relationships in the data.</a:t>
            </a:r>
            <a:endParaRPr lang="en-US" sz="1772" dirty="0"/>
          </a:p>
        </p:txBody>
      </p:sp>
      <p:sp>
        <p:nvSpPr>
          <p:cNvPr id="25" name="Text 22"/>
          <p:cNvSpPr/>
          <p:nvPr/>
        </p:nvSpPr>
        <p:spPr>
          <a:xfrm>
            <a:off x="8519160" y="7093744"/>
            <a:ext cx="5323642" cy="720090"/>
          </a:xfrm>
          <a:prstGeom prst="rect">
            <a:avLst/>
          </a:prstGeom>
          <a:noFill/>
          <a:ln/>
        </p:spPr>
        <p:txBody>
          <a:bodyPr wrap="square" rtlCol="0" anchor="t"/>
          <a:lstStyle/>
          <a:p>
            <a:pPr marL="342900" indent="-342900" algn="l">
              <a:lnSpc>
                <a:spcPts val="2835"/>
              </a:lnSpc>
              <a:buSzPct val="100000"/>
              <a:buChar char="•"/>
            </a:pPr>
            <a:r>
              <a:rPr lang="en-US" sz="1772" dirty="0">
                <a:solidFill>
                  <a:srgbClr val="DCD7E5"/>
                </a:solidFill>
                <a:latin typeface="Heebo" pitchFamily="34" charset="0"/>
                <a:ea typeface="Heebo" pitchFamily="34" charset="-122"/>
                <a:cs typeface="Heebo" pitchFamily="34" charset="-120"/>
              </a:rPr>
              <a:t>Utilized visualizations such as histograms, scatter plots, and box plots to identify trends and anomalies.</a:t>
            </a:r>
            <a:endParaRPr lang="en-US" sz="177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
            <a:ext cx="14630400" cy="8236506"/>
          </a:xfrm>
          <a:prstGeom prst="rect">
            <a:avLst/>
          </a:prstGeom>
          <a:solidFill>
            <a:srgbClr val="0D0A2C">
              <a:alpha val="75000"/>
            </a:srgbClr>
          </a:solidFill>
          <a:ln/>
        </p:spPr>
      </p:sp>
      <p:pic>
        <p:nvPicPr>
          <p:cNvPr id="4" name="Image 1" descr="preencoded.png"/>
          <p:cNvPicPr>
            <a:picLocks noChangeAspect="1"/>
          </p:cNvPicPr>
          <p:nvPr/>
        </p:nvPicPr>
        <p:blipFill>
          <a:blip r:embed="rId4"/>
          <a:stretch>
            <a:fillRect/>
          </a:stretch>
        </p:blipFill>
        <p:spPr>
          <a:xfrm>
            <a:off x="9144000" y="-204192"/>
            <a:ext cx="5486400" cy="8432244"/>
          </a:xfrm>
          <a:prstGeom prst="rect">
            <a:avLst/>
          </a:prstGeom>
        </p:spPr>
      </p:pic>
      <p:sp>
        <p:nvSpPr>
          <p:cNvPr id="6" name="Text 1"/>
          <p:cNvSpPr/>
          <p:nvPr/>
        </p:nvSpPr>
        <p:spPr>
          <a:xfrm>
            <a:off x="787598" y="618887"/>
            <a:ext cx="5626298" cy="703302"/>
          </a:xfrm>
          <a:prstGeom prst="rect">
            <a:avLst/>
          </a:prstGeom>
          <a:noFill/>
          <a:ln/>
        </p:spPr>
        <p:txBody>
          <a:bodyPr wrap="non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Main KPIs</a:t>
            </a:r>
            <a:endParaRPr lang="en-US" sz="4430" dirty="0"/>
          </a:p>
        </p:txBody>
      </p:sp>
      <p:sp>
        <p:nvSpPr>
          <p:cNvPr id="7" name="Shape 2"/>
          <p:cNvSpPr/>
          <p:nvPr/>
        </p:nvSpPr>
        <p:spPr>
          <a:xfrm>
            <a:off x="787598" y="1659731"/>
            <a:ext cx="3671888" cy="3112175"/>
          </a:xfrm>
          <a:prstGeom prst="roundRect">
            <a:avLst>
              <a:gd name="adj" fmla="val 3254"/>
            </a:avLst>
          </a:prstGeom>
          <a:solidFill>
            <a:srgbClr val="3C136D"/>
          </a:solidFill>
          <a:ln w="7620">
            <a:solidFill>
              <a:srgbClr val="552C86"/>
            </a:solidFill>
            <a:prstDash val="solid"/>
          </a:ln>
        </p:spPr>
      </p:sp>
      <p:sp>
        <p:nvSpPr>
          <p:cNvPr id="8" name="Text 3"/>
          <p:cNvSpPr/>
          <p:nvPr/>
        </p:nvSpPr>
        <p:spPr>
          <a:xfrm>
            <a:off x="1020247" y="1892379"/>
            <a:ext cx="2813090"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Total Revenue</a:t>
            </a:r>
            <a:endParaRPr lang="en-US" sz="2215" dirty="0"/>
          </a:p>
        </p:txBody>
      </p:sp>
      <p:sp>
        <p:nvSpPr>
          <p:cNvPr id="9" name="Text 4"/>
          <p:cNvSpPr/>
          <p:nvPr/>
        </p:nvSpPr>
        <p:spPr>
          <a:xfrm>
            <a:off x="1020247" y="2378988"/>
            <a:ext cx="3206591" cy="1800225"/>
          </a:xfrm>
          <a:prstGeom prst="rect">
            <a:avLst/>
          </a:prstGeom>
          <a:noFill/>
          <a:ln/>
        </p:spPr>
        <p:txBody>
          <a:bodyPr wrap="square" rtlCol="0" anchor="t"/>
          <a:lstStyle/>
          <a:p>
            <a:pPr marL="0" indent="0">
              <a:lnSpc>
                <a:spcPts val="2835"/>
              </a:lnSpc>
              <a:buNone/>
            </a:pPr>
            <a:r>
              <a:rPr lang="en-US" sz="1600" dirty="0">
                <a:solidFill>
                  <a:srgbClr val="DCD7E5"/>
                </a:solidFill>
                <a:latin typeface="Heebo" pitchFamily="34" charset="0"/>
                <a:ea typeface="Heebo" pitchFamily="34" charset="-122"/>
                <a:cs typeface="Heebo" pitchFamily="34" charset="-120"/>
              </a:rPr>
              <a:t>This metric represents the overall income generated from your Amazon sales, providing a clear picture of your business's financial health.</a:t>
            </a:r>
            <a:endParaRPr lang="en-US" sz="1600" dirty="0"/>
          </a:p>
        </p:txBody>
      </p:sp>
      <p:sp>
        <p:nvSpPr>
          <p:cNvPr id="10" name="Shape 5"/>
          <p:cNvSpPr/>
          <p:nvPr/>
        </p:nvSpPr>
        <p:spPr>
          <a:xfrm>
            <a:off x="4684514" y="1659731"/>
            <a:ext cx="3671888" cy="3112175"/>
          </a:xfrm>
          <a:prstGeom prst="roundRect">
            <a:avLst>
              <a:gd name="adj" fmla="val 3254"/>
            </a:avLst>
          </a:prstGeom>
          <a:solidFill>
            <a:srgbClr val="3C136D"/>
          </a:solidFill>
          <a:ln w="7620">
            <a:solidFill>
              <a:srgbClr val="552C86"/>
            </a:solidFill>
            <a:prstDash val="solid"/>
          </a:ln>
        </p:spPr>
      </p:sp>
      <p:sp>
        <p:nvSpPr>
          <p:cNvPr id="11" name="Text 6"/>
          <p:cNvSpPr/>
          <p:nvPr/>
        </p:nvSpPr>
        <p:spPr>
          <a:xfrm>
            <a:off x="4917162" y="1892379"/>
            <a:ext cx="2813090"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Countrywise Profit</a:t>
            </a:r>
            <a:endParaRPr lang="en-US" sz="2215" dirty="0"/>
          </a:p>
        </p:txBody>
      </p:sp>
      <p:sp>
        <p:nvSpPr>
          <p:cNvPr id="12" name="Text 7"/>
          <p:cNvSpPr/>
          <p:nvPr/>
        </p:nvSpPr>
        <p:spPr>
          <a:xfrm>
            <a:off x="4917162" y="2378988"/>
            <a:ext cx="3206591" cy="2160270"/>
          </a:xfrm>
          <a:prstGeom prst="rect">
            <a:avLst/>
          </a:prstGeom>
          <a:noFill/>
          <a:ln/>
        </p:spPr>
        <p:txBody>
          <a:bodyPr wrap="square" rtlCol="0" anchor="t"/>
          <a:lstStyle/>
          <a:p>
            <a:pPr marL="0" indent="0">
              <a:lnSpc>
                <a:spcPts val="2835"/>
              </a:lnSpc>
              <a:buNone/>
            </a:pPr>
            <a:r>
              <a:rPr lang="en-US" sz="1600" dirty="0">
                <a:solidFill>
                  <a:srgbClr val="DCD7E5"/>
                </a:solidFill>
                <a:latin typeface="Heebo" pitchFamily="34" charset="0"/>
                <a:ea typeface="Heebo" pitchFamily="34" charset="-122"/>
                <a:cs typeface="Heebo" pitchFamily="34" charset="-120"/>
              </a:rPr>
              <a:t>It measures the net profit generated from sales in each country, helping Amazon identify profitable markets, and strategize for targeted growth and investment.</a:t>
            </a:r>
            <a:endParaRPr lang="en-US" sz="1600" dirty="0"/>
          </a:p>
        </p:txBody>
      </p:sp>
      <p:sp>
        <p:nvSpPr>
          <p:cNvPr id="13" name="Shape 8"/>
          <p:cNvSpPr/>
          <p:nvPr/>
        </p:nvSpPr>
        <p:spPr>
          <a:xfrm>
            <a:off x="787598" y="4996934"/>
            <a:ext cx="3671888" cy="3112175"/>
          </a:xfrm>
          <a:prstGeom prst="roundRect">
            <a:avLst>
              <a:gd name="adj" fmla="val 2917"/>
            </a:avLst>
          </a:prstGeom>
          <a:solidFill>
            <a:srgbClr val="3C136D"/>
          </a:solidFill>
          <a:ln w="7620">
            <a:solidFill>
              <a:srgbClr val="552C86"/>
            </a:solidFill>
            <a:prstDash val="solid"/>
          </a:ln>
        </p:spPr>
      </p:sp>
      <p:sp>
        <p:nvSpPr>
          <p:cNvPr id="14" name="Text 9"/>
          <p:cNvSpPr/>
          <p:nvPr/>
        </p:nvSpPr>
        <p:spPr>
          <a:xfrm>
            <a:off x="1020247" y="5229582"/>
            <a:ext cx="2813090"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Profit Margin</a:t>
            </a:r>
            <a:endParaRPr lang="en-US" sz="2215" dirty="0"/>
          </a:p>
        </p:txBody>
      </p:sp>
      <p:sp>
        <p:nvSpPr>
          <p:cNvPr id="15" name="Text 10"/>
          <p:cNvSpPr/>
          <p:nvPr/>
        </p:nvSpPr>
        <p:spPr>
          <a:xfrm>
            <a:off x="1020247" y="5716191"/>
            <a:ext cx="3206591" cy="2520315"/>
          </a:xfrm>
          <a:prstGeom prst="rect">
            <a:avLst/>
          </a:prstGeom>
          <a:noFill/>
          <a:ln/>
        </p:spPr>
        <p:txBody>
          <a:bodyPr wrap="square" rtlCol="0" anchor="t"/>
          <a:lstStyle/>
          <a:p>
            <a:pPr marL="0" indent="0">
              <a:lnSpc>
                <a:spcPts val="2835"/>
              </a:lnSpc>
              <a:buNone/>
            </a:pPr>
            <a:r>
              <a:rPr lang="en-US" sz="1600" dirty="0">
                <a:solidFill>
                  <a:srgbClr val="DCD7E5"/>
                </a:solidFill>
                <a:latin typeface="Heebo" pitchFamily="34" charset="0"/>
                <a:ea typeface="Heebo" pitchFamily="34" charset="-122"/>
                <a:cs typeface="Heebo" pitchFamily="34" charset="-120"/>
              </a:rPr>
              <a:t>This metric measures the percentage of revenue that exceeds the costs of goods sold, indicating the profitability of products and the effectiveness of pricing strategies.</a:t>
            </a:r>
            <a:endParaRPr lang="en-US" sz="1600" dirty="0"/>
          </a:p>
        </p:txBody>
      </p:sp>
      <p:sp>
        <p:nvSpPr>
          <p:cNvPr id="16" name="Shape 11"/>
          <p:cNvSpPr/>
          <p:nvPr/>
        </p:nvSpPr>
        <p:spPr>
          <a:xfrm>
            <a:off x="4684514" y="4996934"/>
            <a:ext cx="3671888" cy="3112175"/>
          </a:xfrm>
          <a:prstGeom prst="roundRect">
            <a:avLst>
              <a:gd name="adj" fmla="val 2917"/>
            </a:avLst>
          </a:prstGeom>
          <a:solidFill>
            <a:srgbClr val="3C136D"/>
          </a:solidFill>
          <a:ln w="7620">
            <a:solidFill>
              <a:srgbClr val="552C86"/>
            </a:solidFill>
            <a:prstDash val="solid"/>
          </a:ln>
        </p:spPr>
      </p:sp>
      <p:sp>
        <p:nvSpPr>
          <p:cNvPr id="17" name="Text 12"/>
          <p:cNvSpPr/>
          <p:nvPr/>
        </p:nvSpPr>
        <p:spPr>
          <a:xfrm>
            <a:off x="4917162" y="5229582"/>
            <a:ext cx="3206591" cy="703183"/>
          </a:xfrm>
          <a:prstGeom prst="rect">
            <a:avLst/>
          </a:prstGeom>
          <a:noFill/>
          <a:ln/>
        </p:spPr>
        <p:txBody>
          <a:bodyPr wrap="squar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Revenue Over Different Regions</a:t>
            </a:r>
            <a:endParaRPr lang="en-US" sz="2215" dirty="0"/>
          </a:p>
        </p:txBody>
      </p:sp>
      <p:sp>
        <p:nvSpPr>
          <p:cNvPr id="18" name="Text 13"/>
          <p:cNvSpPr/>
          <p:nvPr/>
        </p:nvSpPr>
        <p:spPr>
          <a:xfrm>
            <a:off x="4917162" y="6067782"/>
            <a:ext cx="3206591" cy="2160270"/>
          </a:xfrm>
          <a:prstGeom prst="rect">
            <a:avLst/>
          </a:prstGeom>
          <a:noFill/>
          <a:ln/>
        </p:spPr>
        <p:txBody>
          <a:bodyPr wrap="square" rtlCol="0" anchor="t"/>
          <a:lstStyle/>
          <a:p>
            <a:pPr marL="0" indent="0">
              <a:lnSpc>
                <a:spcPts val="2835"/>
              </a:lnSpc>
              <a:buNone/>
            </a:pPr>
            <a:r>
              <a:rPr lang="en-US" sz="1600" dirty="0">
                <a:solidFill>
                  <a:srgbClr val="DCD7E5"/>
                </a:solidFill>
                <a:latin typeface="Heebo" pitchFamily="34" charset="0"/>
                <a:ea typeface="Heebo" pitchFamily="34" charset="-122"/>
                <a:cs typeface="Heebo" pitchFamily="34" charset="-120"/>
              </a:rPr>
              <a:t>These metrics reflect customer satisfaction with your products and services, influencing brand reputation and future sales</a:t>
            </a:r>
            <a:endParaRPr lang="en-US" sz="1600" dirty="0"/>
          </a:p>
        </p:txBody>
      </p:sp>
      <p:pic>
        <p:nvPicPr>
          <p:cNvPr id="21" name="Picture 20">
            <a:extLst>
              <a:ext uri="{FF2B5EF4-FFF2-40B4-BE49-F238E27FC236}">
                <a16:creationId xmlns:a16="http://schemas.microsoft.com/office/drawing/2014/main" id="{3B997BE6-B844-4218-A833-AF45254102B7}"/>
              </a:ext>
            </a:extLst>
          </p:cNvPr>
          <p:cNvPicPr>
            <a:picLocks noChangeAspect="1"/>
          </p:cNvPicPr>
          <p:nvPr/>
        </p:nvPicPr>
        <p:blipFill>
          <a:blip r:embed="rId5"/>
          <a:stretch>
            <a:fillRect/>
          </a:stretch>
        </p:blipFill>
        <p:spPr>
          <a:xfrm>
            <a:off x="9763900" y="2243971"/>
            <a:ext cx="4262782" cy="431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787598" y="618887"/>
            <a:ext cx="5626298" cy="703302"/>
          </a:xfrm>
          <a:prstGeom prst="rect">
            <a:avLst/>
          </a:prstGeom>
          <a:noFill/>
          <a:ln/>
        </p:spPr>
        <p:txBody>
          <a:bodyPr wrap="non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Dashboard</a:t>
            </a:r>
            <a:endParaRPr lang="en-US" sz="4430" dirty="0"/>
          </a:p>
        </p:txBody>
      </p:sp>
      <p:pic>
        <p:nvPicPr>
          <p:cNvPr id="5" name="Image 1" descr="preencoded.png"/>
          <p:cNvPicPr>
            <a:picLocks noChangeAspect="1"/>
          </p:cNvPicPr>
          <p:nvPr/>
        </p:nvPicPr>
        <p:blipFill>
          <a:blip r:embed="rId4"/>
          <a:stretch>
            <a:fillRect/>
          </a:stretch>
        </p:blipFill>
        <p:spPr>
          <a:xfrm>
            <a:off x="1785719" y="1669905"/>
            <a:ext cx="11058962" cy="62119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787598" y="1055727"/>
            <a:ext cx="7833836" cy="703302"/>
          </a:xfrm>
          <a:prstGeom prst="rect">
            <a:avLst/>
          </a:prstGeom>
          <a:noFill/>
          <a:ln/>
        </p:spPr>
        <p:txBody>
          <a:bodyPr wrap="non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Tracking Sales Performance</a:t>
            </a:r>
            <a:endParaRPr lang="en-US" sz="4430" dirty="0"/>
          </a:p>
        </p:txBody>
      </p:sp>
      <p:sp>
        <p:nvSpPr>
          <p:cNvPr id="5" name="Shape 2"/>
          <p:cNvSpPr/>
          <p:nvPr/>
        </p:nvSpPr>
        <p:spPr>
          <a:xfrm>
            <a:off x="787598" y="2434114"/>
            <a:ext cx="13055203" cy="45006"/>
          </a:xfrm>
          <a:prstGeom prst="roundRect">
            <a:avLst>
              <a:gd name="adj" fmla="val 225026"/>
            </a:avLst>
          </a:prstGeom>
          <a:solidFill>
            <a:srgbClr val="552C86"/>
          </a:solidFill>
          <a:ln/>
        </p:spPr>
      </p:sp>
      <p:sp>
        <p:nvSpPr>
          <p:cNvPr id="6" name="Shape 3"/>
          <p:cNvSpPr/>
          <p:nvPr/>
        </p:nvSpPr>
        <p:spPr>
          <a:xfrm>
            <a:off x="2312551" y="2434054"/>
            <a:ext cx="45006" cy="787598"/>
          </a:xfrm>
          <a:prstGeom prst="roundRect">
            <a:avLst>
              <a:gd name="adj" fmla="val 225026"/>
            </a:avLst>
          </a:prstGeom>
          <a:solidFill>
            <a:srgbClr val="552C86"/>
          </a:solidFill>
          <a:ln/>
        </p:spPr>
      </p:sp>
      <p:sp>
        <p:nvSpPr>
          <p:cNvPr id="7" name="Shape 4"/>
          <p:cNvSpPr/>
          <p:nvPr/>
        </p:nvSpPr>
        <p:spPr>
          <a:xfrm>
            <a:off x="2081927" y="2180927"/>
            <a:ext cx="506373" cy="506373"/>
          </a:xfrm>
          <a:prstGeom prst="roundRect">
            <a:avLst>
              <a:gd name="adj" fmla="val 20000"/>
            </a:avLst>
          </a:prstGeom>
          <a:solidFill>
            <a:srgbClr val="3C136D"/>
          </a:solidFill>
          <a:ln w="7620">
            <a:solidFill>
              <a:srgbClr val="552C86"/>
            </a:solidFill>
            <a:prstDash val="solid"/>
          </a:ln>
        </p:spPr>
      </p:sp>
      <p:sp>
        <p:nvSpPr>
          <p:cNvPr id="8" name="Text 5"/>
          <p:cNvSpPr/>
          <p:nvPr/>
        </p:nvSpPr>
        <p:spPr>
          <a:xfrm>
            <a:off x="2274094" y="2265343"/>
            <a:ext cx="121920"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1</a:t>
            </a:r>
            <a:endParaRPr lang="en-US" sz="2658" dirty="0"/>
          </a:p>
        </p:txBody>
      </p:sp>
      <p:sp>
        <p:nvSpPr>
          <p:cNvPr id="9" name="Text 6"/>
          <p:cNvSpPr/>
          <p:nvPr/>
        </p:nvSpPr>
        <p:spPr>
          <a:xfrm>
            <a:off x="1012627" y="3446859"/>
            <a:ext cx="2644973" cy="351592"/>
          </a:xfrm>
          <a:prstGeom prst="rect">
            <a:avLst/>
          </a:prstGeom>
          <a:noFill/>
          <a:ln/>
        </p:spPr>
        <p:txBody>
          <a:bodyPr wrap="none" rtlCol="0" anchor="t"/>
          <a:lstStyle/>
          <a:p>
            <a:pPr marL="0" indent="0" algn="ctr">
              <a:lnSpc>
                <a:spcPts val="2769"/>
              </a:lnSpc>
              <a:buNone/>
            </a:pPr>
            <a:r>
              <a:rPr lang="en-US" sz="2215" dirty="0">
                <a:solidFill>
                  <a:srgbClr val="DCD7E5"/>
                </a:solidFill>
                <a:latin typeface="Montserrat" pitchFamily="34" charset="0"/>
                <a:ea typeface="Montserrat" pitchFamily="34" charset="-122"/>
                <a:cs typeface="Montserrat" pitchFamily="34" charset="-120"/>
              </a:rPr>
              <a:t>Sales Reports</a:t>
            </a:r>
            <a:endParaRPr lang="en-US" sz="2215" dirty="0"/>
          </a:p>
        </p:txBody>
      </p:sp>
      <p:sp>
        <p:nvSpPr>
          <p:cNvPr id="10" name="Text 7"/>
          <p:cNvSpPr/>
          <p:nvPr/>
        </p:nvSpPr>
        <p:spPr>
          <a:xfrm>
            <a:off x="1012627" y="3933468"/>
            <a:ext cx="2644973" cy="1800225"/>
          </a:xfrm>
          <a:prstGeom prst="rect">
            <a:avLst/>
          </a:prstGeom>
          <a:noFill/>
          <a:ln/>
        </p:spPr>
        <p:txBody>
          <a:bodyPr wrap="square" rtlCol="0" anchor="t"/>
          <a:lstStyle/>
          <a:p>
            <a:pPr marL="0" indent="0" algn="ctr">
              <a:lnSpc>
                <a:spcPts val="2835"/>
              </a:lnSpc>
              <a:buNone/>
            </a:pPr>
            <a:r>
              <a:rPr lang="en-US" sz="1772" dirty="0">
                <a:solidFill>
                  <a:srgbClr val="DCD7E5"/>
                </a:solidFill>
                <a:latin typeface="Heebo" pitchFamily="34" charset="0"/>
                <a:ea typeface="Heebo" pitchFamily="34" charset="-122"/>
                <a:cs typeface="Heebo" pitchFamily="34" charset="-120"/>
              </a:rPr>
              <a:t>Amazon provides detailed sales reports, allowing you to track your sales history, product performance, and customer demographics.</a:t>
            </a:r>
            <a:endParaRPr lang="en-US" sz="1772" dirty="0"/>
          </a:p>
        </p:txBody>
      </p:sp>
      <p:sp>
        <p:nvSpPr>
          <p:cNvPr id="11" name="Shape 8"/>
          <p:cNvSpPr/>
          <p:nvPr/>
        </p:nvSpPr>
        <p:spPr>
          <a:xfrm>
            <a:off x="5632609" y="2434054"/>
            <a:ext cx="45006" cy="787598"/>
          </a:xfrm>
          <a:prstGeom prst="roundRect">
            <a:avLst>
              <a:gd name="adj" fmla="val 225026"/>
            </a:avLst>
          </a:prstGeom>
          <a:solidFill>
            <a:srgbClr val="552C86"/>
          </a:solidFill>
          <a:ln/>
        </p:spPr>
      </p:sp>
      <p:sp>
        <p:nvSpPr>
          <p:cNvPr id="12" name="Shape 9"/>
          <p:cNvSpPr/>
          <p:nvPr/>
        </p:nvSpPr>
        <p:spPr>
          <a:xfrm>
            <a:off x="5401985" y="2180927"/>
            <a:ext cx="506373" cy="506373"/>
          </a:xfrm>
          <a:prstGeom prst="roundRect">
            <a:avLst>
              <a:gd name="adj" fmla="val 20000"/>
            </a:avLst>
          </a:prstGeom>
          <a:solidFill>
            <a:srgbClr val="3C136D"/>
          </a:solidFill>
          <a:ln w="7620">
            <a:solidFill>
              <a:srgbClr val="552C86"/>
            </a:solidFill>
            <a:prstDash val="solid"/>
          </a:ln>
        </p:spPr>
      </p:sp>
      <p:sp>
        <p:nvSpPr>
          <p:cNvPr id="13" name="Text 10"/>
          <p:cNvSpPr/>
          <p:nvPr/>
        </p:nvSpPr>
        <p:spPr>
          <a:xfrm>
            <a:off x="5559266" y="2265343"/>
            <a:ext cx="191810"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2</a:t>
            </a:r>
            <a:endParaRPr lang="en-US" sz="2658" dirty="0"/>
          </a:p>
        </p:txBody>
      </p:sp>
      <p:sp>
        <p:nvSpPr>
          <p:cNvPr id="14" name="Text 11"/>
          <p:cNvSpPr/>
          <p:nvPr/>
        </p:nvSpPr>
        <p:spPr>
          <a:xfrm>
            <a:off x="4332684" y="3446859"/>
            <a:ext cx="2644973" cy="703183"/>
          </a:xfrm>
          <a:prstGeom prst="rect">
            <a:avLst/>
          </a:prstGeom>
          <a:noFill/>
          <a:ln/>
        </p:spPr>
        <p:txBody>
          <a:bodyPr wrap="square" rtlCol="0" anchor="t"/>
          <a:lstStyle/>
          <a:p>
            <a:pPr marL="0" indent="0" algn="ctr">
              <a:lnSpc>
                <a:spcPts val="2769"/>
              </a:lnSpc>
              <a:buNone/>
            </a:pPr>
            <a:r>
              <a:rPr lang="en-US" sz="2215" dirty="0">
                <a:solidFill>
                  <a:srgbClr val="DCD7E5"/>
                </a:solidFill>
                <a:latin typeface="Montserrat" pitchFamily="34" charset="0"/>
                <a:ea typeface="Montserrat" pitchFamily="34" charset="-122"/>
                <a:cs typeface="Montserrat" pitchFamily="34" charset="-120"/>
              </a:rPr>
              <a:t>Performance Indicators</a:t>
            </a:r>
            <a:endParaRPr lang="en-US" sz="2215" dirty="0"/>
          </a:p>
        </p:txBody>
      </p:sp>
      <p:sp>
        <p:nvSpPr>
          <p:cNvPr id="15" name="Text 12"/>
          <p:cNvSpPr/>
          <p:nvPr/>
        </p:nvSpPr>
        <p:spPr>
          <a:xfrm>
            <a:off x="4332684" y="4285059"/>
            <a:ext cx="2644973" cy="2880360"/>
          </a:xfrm>
          <a:prstGeom prst="rect">
            <a:avLst/>
          </a:prstGeom>
          <a:noFill/>
          <a:ln/>
        </p:spPr>
        <p:txBody>
          <a:bodyPr wrap="square" rtlCol="0" anchor="t"/>
          <a:lstStyle/>
          <a:p>
            <a:pPr marL="0" indent="0" algn="ctr">
              <a:lnSpc>
                <a:spcPts val="2835"/>
              </a:lnSpc>
              <a:buNone/>
            </a:pPr>
            <a:r>
              <a:rPr lang="en-US" sz="1772" dirty="0">
                <a:solidFill>
                  <a:srgbClr val="DCD7E5"/>
                </a:solidFill>
                <a:latin typeface="Heebo" pitchFamily="34" charset="0"/>
                <a:ea typeface="Heebo" pitchFamily="34" charset="-122"/>
                <a:cs typeface="Heebo" pitchFamily="34" charset="-120"/>
              </a:rPr>
              <a:t>Monitor key performance indicators (KPIs) like total revenue, average order value, conversion rate, and customer reviews to gain a comprehensive understanding of your sales trends.</a:t>
            </a:r>
            <a:endParaRPr lang="en-US" sz="1772" dirty="0"/>
          </a:p>
        </p:txBody>
      </p:sp>
      <p:sp>
        <p:nvSpPr>
          <p:cNvPr id="16" name="Shape 13"/>
          <p:cNvSpPr/>
          <p:nvPr/>
        </p:nvSpPr>
        <p:spPr>
          <a:xfrm>
            <a:off x="8952667" y="2434054"/>
            <a:ext cx="45006" cy="787598"/>
          </a:xfrm>
          <a:prstGeom prst="roundRect">
            <a:avLst>
              <a:gd name="adj" fmla="val 225026"/>
            </a:avLst>
          </a:prstGeom>
          <a:solidFill>
            <a:srgbClr val="552C86"/>
          </a:solidFill>
          <a:ln/>
        </p:spPr>
      </p:sp>
      <p:sp>
        <p:nvSpPr>
          <p:cNvPr id="17" name="Shape 14"/>
          <p:cNvSpPr/>
          <p:nvPr/>
        </p:nvSpPr>
        <p:spPr>
          <a:xfrm>
            <a:off x="8722043" y="2180927"/>
            <a:ext cx="506373" cy="506373"/>
          </a:xfrm>
          <a:prstGeom prst="roundRect">
            <a:avLst>
              <a:gd name="adj" fmla="val 20000"/>
            </a:avLst>
          </a:prstGeom>
          <a:solidFill>
            <a:srgbClr val="3C136D"/>
          </a:solidFill>
          <a:ln w="7620">
            <a:solidFill>
              <a:srgbClr val="552C86"/>
            </a:solidFill>
            <a:prstDash val="solid"/>
          </a:ln>
        </p:spPr>
      </p:sp>
      <p:sp>
        <p:nvSpPr>
          <p:cNvPr id="18" name="Text 15"/>
          <p:cNvSpPr/>
          <p:nvPr/>
        </p:nvSpPr>
        <p:spPr>
          <a:xfrm>
            <a:off x="8880038" y="2265343"/>
            <a:ext cx="190381"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3</a:t>
            </a:r>
            <a:endParaRPr lang="en-US" sz="2658" dirty="0"/>
          </a:p>
        </p:txBody>
      </p:sp>
      <p:sp>
        <p:nvSpPr>
          <p:cNvPr id="19" name="Text 16"/>
          <p:cNvSpPr/>
          <p:nvPr/>
        </p:nvSpPr>
        <p:spPr>
          <a:xfrm>
            <a:off x="7652742" y="3446859"/>
            <a:ext cx="2644973" cy="351592"/>
          </a:xfrm>
          <a:prstGeom prst="rect">
            <a:avLst/>
          </a:prstGeom>
          <a:noFill/>
          <a:ln/>
        </p:spPr>
        <p:txBody>
          <a:bodyPr wrap="none" rtlCol="0" anchor="t"/>
          <a:lstStyle/>
          <a:p>
            <a:pPr marL="0" indent="0" algn="ctr">
              <a:lnSpc>
                <a:spcPts val="2769"/>
              </a:lnSpc>
              <a:buNone/>
            </a:pPr>
            <a:r>
              <a:rPr lang="en-US" sz="2215" dirty="0">
                <a:solidFill>
                  <a:srgbClr val="DCD7E5"/>
                </a:solidFill>
                <a:latin typeface="Montserrat" pitchFamily="34" charset="0"/>
                <a:ea typeface="Montserrat" pitchFamily="34" charset="-122"/>
                <a:cs typeface="Montserrat" pitchFamily="34" charset="-120"/>
              </a:rPr>
              <a:t>Data Visualization</a:t>
            </a:r>
            <a:endParaRPr lang="en-US" sz="2215" dirty="0"/>
          </a:p>
        </p:txBody>
      </p:sp>
      <p:sp>
        <p:nvSpPr>
          <p:cNvPr id="20" name="Text 17"/>
          <p:cNvSpPr/>
          <p:nvPr/>
        </p:nvSpPr>
        <p:spPr>
          <a:xfrm>
            <a:off x="7652742" y="3933468"/>
            <a:ext cx="2644973" cy="3240405"/>
          </a:xfrm>
          <a:prstGeom prst="rect">
            <a:avLst/>
          </a:prstGeom>
          <a:noFill/>
          <a:ln/>
        </p:spPr>
        <p:txBody>
          <a:bodyPr wrap="square" rtlCol="0" anchor="t"/>
          <a:lstStyle/>
          <a:p>
            <a:pPr marL="0" indent="0" algn="ctr">
              <a:lnSpc>
                <a:spcPts val="2835"/>
              </a:lnSpc>
              <a:buNone/>
            </a:pPr>
            <a:r>
              <a:rPr lang="en-US" sz="1772" dirty="0">
                <a:solidFill>
                  <a:srgbClr val="DCD7E5"/>
                </a:solidFill>
                <a:latin typeface="Heebo" pitchFamily="34" charset="0"/>
                <a:ea typeface="Heebo" pitchFamily="34" charset="-122"/>
                <a:cs typeface="Heebo" pitchFamily="34" charset="-120"/>
              </a:rPr>
              <a:t>Utilize data visualization tools to create graphs, charts, and dashboards that provide a clear and concise picture of your sales performance. This allows you to identify patterns, trends, and areas for improvement.</a:t>
            </a:r>
            <a:endParaRPr lang="en-US" sz="1772" dirty="0"/>
          </a:p>
        </p:txBody>
      </p:sp>
      <p:sp>
        <p:nvSpPr>
          <p:cNvPr id="21" name="Shape 18"/>
          <p:cNvSpPr/>
          <p:nvPr/>
        </p:nvSpPr>
        <p:spPr>
          <a:xfrm>
            <a:off x="12272724" y="2434054"/>
            <a:ext cx="45006" cy="787598"/>
          </a:xfrm>
          <a:prstGeom prst="roundRect">
            <a:avLst>
              <a:gd name="adj" fmla="val 225026"/>
            </a:avLst>
          </a:prstGeom>
          <a:solidFill>
            <a:srgbClr val="552C86"/>
          </a:solidFill>
          <a:ln/>
        </p:spPr>
      </p:sp>
      <p:sp>
        <p:nvSpPr>
          <p:cNvPr id="22" name="Shape 19"/>
          <p:cNvSpPr/>
          <p:nvPr/>
        </p:nvSpPr>
        <p:spPr>
          <a:xfrm>
            <a:off x="12042100" y="2180927"/>
            <a:ext cx="506373" cy="506373"/>
          </a:xfrm>
          <a:prstGeom prst="roundRect">
            <a:avLst>
              <a:gd name="adj" fmla="val 20000"/>
            </a:avLst>
          </a:prstGeom>
          <a:solidFill>
            <a:srgbClr val="3C136D"/>
          </a:solidFill>
          <a:ln w="7620">
            <a:solidFill>
              <a:srgbClr val="552C86"/>
            </a:solidFill>
            <a:prstDash val="solid"/>
          </a:ln>
        </p:spPr>
      </p:sp>
      <p:sp>
        <p:nvSpPr>
          <p:cNvPr id="23" name="Text 20"/>
          <p:cNvSpPr/>
          <p:nvPr/>
        </p:nvSpPr>
        <p:spPr>
          <a:xfrm>
            <a:off x="12183666" y="2265343"/>
            <a:ext cx="223123" cy="337542"/>
          </a:xfrm>
          <a:prstGeom prst="rect">
            <a:avLst/>
          </a:prstGeom>
          <a:noFill/>
          <a:ln/>
        </p:spPr>
        <p:txBody>
          <a:bodyPr wrap="none" rtlCol="0" anchor="t"/>
          <a:lstStyle/>
          <a:p>
            <a:pPr marL="0" indent="0" algn="ctr">
              <a:lnSpc>
                <a:spcPts val="2658"/>
              </a:lnSpc>
              <a:buNone/>
            </a:pPr>
            <a:r>
              <a:rPr lang="en-US" sz="2658" dirty="0">
                <a:solidFill>
                  <a:srgbClr val="DCD7E5"/>
                </a:solidFill>
                <a:latin typeface="Montserrat" pitchFamily="34" charset="0"/>
                <a:ea typeface="Montserrat" pitchFamily="34" charset="-122"/>
                <a:cs typeface="Montserrat" pitchFamily="34" charset="-120"/>
              </a:rPr>
              <a:t>4</a:t>
            </a:r>
            <a:endParaRPr lang="en-US" sz="2658" dirty="0"/>
          </a:p>
        </p:txBody>
      </p:sp>
      <p:sp>
        <p:nvSpPr>
          <p:cNvPr id="24" name="Text 21"/>
          <p:cNvSpPr/>
          <p:nvPr/>
        </p:nvSpPr>
        <p:spPr>
          <a:xfrm>
            <a:off x="10972800" y="3446859"/>
            <a:ext cx="2644973" cy="351592"/>
          </a:xfrm>
          <a:prstGeom prst="rect">
            <a:avLst/>
          </a:prstGeom>
          <a:noFill/>
          <a:ln/>
        </p:spPr>
        <p:txBody>
          <a:bodyPr wrap="none" rtlCol="0" anchor="t"/>
          <a:lstStyle/>
          <a:p>
            <a:pPr marL="0" indent="0" algn="ctr">
              <a:lnSpc>
                <a:spcPts val="2769"/>
              </a:lnSpc>
              <a:buNone/>
            </a:pPr>
            <a:r>
              <a:rPr lang="en-US" sz="2215" dirty="0">
                <a:solidFill>
                  <a:srgbClr val="DCD7E5"/>
                </a:solidFill>
                <a:latin typeface="Montserrat" pitchFamily="34" charset="0"/>
                <a:ea typeface="Montserrat" pitchFamily="34" charset="-122"/>
                <a:cs typeface="Montserrat" pitchFamily="34" charset="-120"/>
              </a:rPr>
              <a:t>Regular Analysis</a:t>
            </a:r>
            <a:endParaRPr lang="en-US" sz="2215" dirty="0"/>
          </a:p>
        </p:txBody>
      </p:sp>
      <p:sp>
        <p:nvSpPr>
          <p:cNvPr id="25" name="Text 22"/>
          <p:cNvSpPr/>
          <p:nvPr/>
        </p:nvSpPr>
        <p:spPr>
          <a:xfrm>
            <a:off x="10972800" y="3933468"/>
            <a:ext cx="2644973" cy="3240405"/>
          </a:xfrm>
          <a:prstGeom prst="rect">
            <a:avLst/>
          </a:prstGeom>
          <a:noFill/>
          <a:ln/>
        </p:spPr>
        <p:txBody>
          <a:bodyPr wrap="square" rtlCol="0" anchor="t"/>
          <a:lstStyle/>
          <a:p>
            <a:pPr marL="0" indent="0" algn="ctr">
              <a:lnSpc>
                <a:spcPts val="2835"/>
              </a:lnSpc>
              <a:buNone/>
            </a:pPr>
            <a:r>
              <a:rPr lang="en-US" sz="1772" dirty="0">
                <a:solidFill>
                  <a:srgbClr val="DCD7E5"/>
                </a:solidFill>
                <a:latin typeface="Heebo" pitchFamily="34" charset="0"/>
                <a:ea typeface="Heebo" pitchFamily="34" charset="-122"/>
                <a:cs typeface="Heebo" pitchFamily="34" charset="-120"/>
              </a:rPr>
              <a:t>Conduct regular analysis of your sales data to identify strengths, weaknesses, and opportunities for optimization. This iterative process helps you continuously improve your sales strategies.</a:t>
            </a: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787598" y="918091"/>
            <a:ext cx="13055203" cy="1406604"/>
          </a:xfrm>
          <a:prstGeom prst="rect">
            <a:avLst/>
          </a:prstGeom>
          <a:noFill/>
          <a:ln/>
        </p:spPr>
        <p:txBody>
          <a:bodyPr wrap="square" rtlCol="0" anchor="t"/>
          <a:lstStyle/>
          <a:p>
            <a:pPr marL="0" indent="0">
              <a:lnSpc>
                <a:spcPts val="5538"/>
              </a:lnSpc>
              <a:buNone/>
            </a:pPr>
            <a:r>
              <a:rPr lang="en-US" sz="4430" dirty="0">
                <a:solidFill>
                  <a:srgbClr val="F2F0F4"/>
                </a:solidFill>
                <a:latin typeface="Montserrat" pitchFamily="34" charset="0"/>
                <a:ea typeface="Montserrat" pitchFamily="34" charset="-122"/>
                <a:cs typeface="Montserrat" pitchFamily="34" charset="-120"/>
              </a:rPr>
              <a:t>Recommended Strategies for Growth and Profitability</a:t>
            </a:r>
            <a:endParaRPr lang="en-US" sz="4430" dirty="0"/>
          </a:p>
        </p:txBody>
      </p:sp>
      <p:sp>
        <p:nvSpPr>
          <p:cNvPr id="5" name="Shape 2"/>
          <p:cNvSpPr/>
          <p:nvPr/>
        </p:nvSpPr>
        <p:spPr>
          <a:xfrm>
            <a:off x="787598" y="2662238"/>
            <a:ext cx="6415088" cy="2032040"/>
          </a:xfrm>
          <a:prstGeom prst="roundRect">
            <a:avLst>
              <a:gd name="adj" fmla="val 4984"/>
            </a:avLst>
          </a:prstGeom>
          <a:solidFill>
            <a:srgbClr val="3C136D"/>
          </a:solidFill>
          <a:ln w="7620">
            <a:solidFill>
              <a:srgbClr val="552C86"/>
            </a:solidFill>
            <a:prstDash val="solid"/>
          </a:ln>
        </p:spPr>
      </p:sp>
      <p:sp>
        <p:nvSpPr>
          <p:cNvPr id="6" name="Text 3"/>
          <p:cNvSpPr/>
          <p:nvPr/>
        </p:nvSpPr>
        <p:spPr>
          <a:xfrm>
            <a:off x="1020247" y="2894886"/>
            <a:ext cx="3555325"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Expand Product Portfolio</a:t>
            </a:r>
            <a:endParaRPr lang="en-US" sz="2215" dirty="0"/>
          </a:p>
        </p:txBody>
      </p:sp>
      <p:sp>
        <p:nvSpPr>
          <p:cNvPr id="7" name="Text 4"/>
          <p:cNvSpPr/>
          <p:nvPr/>
        </p:nvSpPr>
        <p:spPr>
          <a:xfrm>
            <a:off x="1020247" y="3381494"/>
            <a:ext cx="5949791" cy="108013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Introduce new products within your existing category or explore expanding into related categories to diversify your offerings and reach a wider audience.</a:t>
            </a:r>
            <a:endParaRPr lang="en-US" sz="1772" dirty="0"/>
          </a:p>
        </p:txBody>
      </p:sp>
      <p:sp>
        <p:nvSpPr>
          <p:cNvPr id="8" name="Shape 5"/>
          <p:cNvSpPr/>
          <p:nvPr/>
        </p:nvSpPr>
        <p:spPr>
          <a:xfrm>
            <a:off x="7427714" y="2662238"/>
            <a:ext cx="6415088" cy="2032040"/>
          </a:xfrm>
          <a:prstGeom prst="roundRect">
            <a:avLst>
              <a:gd name="adj" fmla="val 4984"/>
            </a:avLst>
          </a:prstGeom>
          <a:solidFill>
            <a:srgbClr val="3C136D"/>
          </a:solidFill>
          <a:ln w="7620">
            <a:solidFill>
              <a:srgbClr val="552C86"/>
            </a:solidFill>
            <a:prstDash val="solid"/>
          </a:ln>
        </p:spPr>
      </p:sp>
      <p:sp>
        <p:nvSpPr>
          <p:cNvPr id="9" name="Text 6"/>
          <p:cNvSpPr/>
          <p:nvPr/>
        </p:nvSpPr>
        <p:spPr>
          <a:xfrm>
            <a:off x="7660362" y="2894886"/>
            <a:ext cx="4276606"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Improve Customer Experience</a:t>
            </a:r>
            <a:endParaRPr lang="en-US" sz="2215" dirty="0"/>
          </a:p>
        </p:txBody>
      </p:sp>
      <p:sp>
        <p:nvSpPr>
          <p:cNvPr id="10" name="Text 7"/>
          <p:cNvSpPr/>
          <p:nvPr/>
        </p:nvSpPr>
        <p:spPr>
          <a:xfrm>
            <a:off x="7660362" y="3381494"/>
            <a:ext cx="5949791" cy="108013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Focus on providing exceptional customer service, fast shipping, and hassle-free returns to build trust and loyalty, leading to repeat purchases and positive reviews.</a:t>
            </a:r>
            <a:endParaRPr lang="en-US" sz="1772" dirty="0"/>
          </a:p>
        </p:txBody>
      </p:sp>
      <p:sp>
        <p:nvSpPr>
          <p:cNvPr id="11" name="Shape 8"/>
          <p:cNvSpPr/>
          <p:nvPr/>
        </p:nvSpPr>
        <p:spPr>
          <a:xfrm>
            <a:off x="787598" y="4919305"/>
            <a:ext cx="6415088" cy="2392085"/>
          </a:xfrm>
          <a:prstGeom prst="roundRect">
            <a:avLst>
              <a:gd name="adj" fmla="val 4234"/>
            </a:avLst>
          </a:prstGeom>
          <a:solidFill>
            <a:srgbClr val="3C136D"/>
          </a:solidFill>
          <a:ln w="7620">
            <a:solidFill>
              <a:srgbClr val="552C86"/>
            </a:solidFill>
            <a:prstDash val="solid"/>
          </a:ln>
        </p:spPr>
      </p:sp>
      <p:sp>
        <p:nvSpPr>
          <p:cNvPr id="12" name="Text 9"/>
          <p:cNvSpPr/>
          <p:nvPr/>
        </p:nvSpPr>
        <p:spPr>
          <a:xfrm>
            <a:off x="1020247" y="5151953"/>
            <a:ext cx="4208859"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Leverage Amazon Advertising</a:t>
            </a:r>
            <a:endParaRPr lang="en-US" sz="2215" dirty="0"/>
          </a:p>
        </p:txBody>
      </p:sp>
      <p:sp>
        <p:nvSpPr>
          <p:cNvPr id="13" name="Text 10"/>
          <p:cNvSpPr/>
          <p:nvPr/>
        </p:nvSpPr>
        <p:spPr>
          <a:xfrm>
            <a:off x="1020247" y="5638562"/>
            <a:ext cx="5949791" cy="1440180"/>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Invest in Amazon's advertising platform to increase your product's visibility, drive targeted traffic, and boost sales. Experiment with different advertising campaigns to maximize your return on investment.</a:t>
            </a:r>
            <a:endParaRPr lang="en-US" sz="1772" dirty="0"/>
          </a:p>
        </p:txBody>
      </p:sp>
      <p:sp>
        <p:nvSpPr>
          <p:cNvPr id="14" name="Shape 11"/>
          <p:cNvSpPr/>
          <p:nvPr/>
        </p:nvSpPr>
        <p:spPr>
          <a:xfrm>
            <a:off x="7427714" y="4919305"/>
            <a:ext cx="6415088" cy="2392085"/>
          </a:xfrm>
          <a:prstGeom prst="roundRect">
            <a:avLst>
              <a:gd name="adj" fmla="val 4234"/>
            </a:avLst>
          </a:prstGeom>
          <a:solidFill>
            <a:srgbClr val="3C136D"/>
          </a:solidFill>
          <a:ln w="7620">
            <a:solidFill>
              <a:srgbClr val="552C86"/>
            </a:solidFill>
            <a:prstDash val="solid"/>
          </a:ln>
        </p:spPr>
      </p:sp>
      <p:sp>
        <p:nvSpPr>
          <p:cNvPr id="15" name="Text 12"/>
          <p:cNvSpPr/>
          <p:nvPr/>
        </p:nvSpPr>
        <p:spPr>
          <a:xfrm>
            <a:off x="7660362" y="5151953"/>
            <a:ext cx="2813090" cy="351592"/>
          </a:xfrm>
          <a:prstGeom prst="rect">
            <a:avLst/>
          </a:prstGeom>
          <a:noFill/>
          <a:ln/>
        </p:spPr>
        <p:txBody>
          <a:bodyPr wrap="none" rtlCol="0" anchor="t"/>
          <a:lstStyle/>
          <a:p>
            <a:pPr marL="0" indent="0">
              <a:lnSpc>
                <a:spcPts val="2769"/>
              </a:lnSpc>
              <a:buNone/>
            </a:pPr>
            <a:r>
              <a:rPr lang="en-US" sz="2215" dirty="0">
                <a:solidFill>
                  <a:srgbClr val="DCD7E5"/>
                </a:solidFill>
                <a:latin typeface="Montserrat" pitchFamily="34" charset="0"/>
                <a:ea typeface="Montserrat" pitchFamily="34" charset="-122"/>
                <a:cs typeface="Montserrat" pitchFamily="34" charset="-120"/>
              </a:rPr>
              <a:t>Optimize for Mobile</a:t>
            </a:r>
            <a:endParaRPr lang="en-US" sz="2215" dirty="0"/>
          </a:p>
        </p:txBody>
      </p:sp>
      <p:sp>
        <p:nvSpPr>
          <p:cNvPr id="16" name="Text 13"/>
          <p:cNvSpPr/>
          <p:nvPr/>
        </p:nvSpPr>
        <p:spPr>
          <a:xfrm>
            <a:off x="7660362" y="5638562"/>
            <a:ext cx="5949791" cy="1080135"/>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Ensure your product listings are optimized for mobile devices, as a significant portion of Amazon's traffic comes from mobile users.</a:t>
            </a:r>
            <a:endParaRPr lang="en-US" sz="177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787598" y="3100745"/>
            <a:ext cx="9481661" cy="970478"/>
          </a:xfrm>
          <a:prstGeom prst="rect">
            <a:avLst/>
          </a:prstGeom>
          <a:noFill/>
          <a:ln/>
        </p:spPr>
        <p:txBody>
          <a:bodyPr wrap="none" rtlCol="0" anchor="t"/>
          <a:lstStyle/>
          <a:p>
            <a:pPr marL="0" indent="0">
              <a:lnSpc>
                <a:spcPts val="7642"/>
              </a:lnSpc>
              <a:buNone/>
            </a:pPr>
            <a:r>
              <a:rPr lang="en-US" sz="6114" dirty="0">
                <a:solidFill>
                  <a:srgbClr val="F2F0F4"/>
                </a:solidFill>
                <a:latin typeface="Montserrat" pitchFamily="34" charset="0"/>
                <a:ea typeface="Montserrat" pitchFamily="34" charset="-122"/>
                <a:cs typeface="Montserrat" pitchFamily="34" charset="-120"/>
              </a:rPr>
              <a:t>Thank You</a:t>
            </a:r>
            <a:endParaRPr lang="en-US" sz="6114" dirty="0"/>
          </a:p>
        </p:txBody>
      </p:sp>
      <p:sp>
        <p:nvSpPr>
          <p:cNvPr id="5" name="Text 2"/>
          <p:cNvSpPr/>
          <p:nvPr/>
        </p:nvSpPr>
        <p:spPr>
          <a:xfrm>
            <a:off x="787598" y="4408765"/>
            <a:ext cx="13055203" cy="720090"/>
          </a:xfrm>
          <a:prstGeom prst="rect">
            <a:avLst/>
          </a:prstGeom>
          <a:noFill/>
          <a:ln/>
        </p:spPr>
        <p:txBody>
          <a:bodyPr wrap="square" rtlCol="0" anchor="t"/>
          <a:lstStyle/>
          <a:p>
            <a:pPr marL="0" indent="0">
              <a:lnSpc>
                <a:spcPts val="2835"/>
              </a:lnSpc>
              <a:buNone/>
            </a:pPr>
            <a:r>
              <a:rPr lang="en-US" sz="1772" dirty="0">
                <a:solidFill>
                  <a:srgbClr val="DCD7E5"/>
                </a:solidFill>
                <a:latin typeface="Heebo" pitchFamily="34" charset="0"/>
                <a:ea typeface="Heebo" pitchFamily="34" charset="-122"/>
                <a:cs typeface="Heebo" pitchFamily="34" charset="-120"/>
              </a:rPr>
              <a:t>We appreciate you taking the time to explore the power of Amazon sales analytics. This presentation has provided a comprehensive overview of the insights and strategies to drive your business growth on the Amazon marketplace.</a:t>
            </a:r>
            <a:endParaRPr lang="en-US" sz="177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769</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Donil Patel</cp:lastModifiedBy>
  <cp:revision>2</cp:revision>
  <dcterms:created xsi:type="dcterms:W3CDTF">2024-07-04T19:19:29Z</dcterms:created>
  <dcterms:modified xsi:type="dcterms:W3CDTF">2024-07-04T19:27:45Z</dcterms:modified>
</cp:coreProperties>
</file>