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8" r:id="rId3"/>
    <p:sldId id="258" r:id="rId4"/>
    <p:sldId id="289" r:id="rId5"/>
    <p:sldId id="290" r:id="rId6"/>
    <p:sldId id="291" r:id="rId7"/>
    <p:sldId id="292" r:id="rId8"/>
    <p:sldId id="293" r:id="rId9"/>
    <p:sldId id="29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6" r:id="rId33"/>
    <p:sldId id="29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208BC-E7F1-4DC2-AE65-A5E70A79514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1C8C7-FA78-45C7-8DBC-E8907891E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4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1C8C7-FA78-45C7-8DBC-E8907891E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9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1C8C7-FA78-45C7-8DBC-E8907891E3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C59F-6413-4764-B53D-EF60BB51C38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631-2454-4FF8-B3B5-866CB7AC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06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C59F-6413-4764-B53D-EF60BB51C38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631-2454-4FF8-B3B5-866CB7AC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9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C59F-6413-4764-B53D-EF60BB51C38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631-2454-4FF8-B3B5-866CB7AC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9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C59F-6413-4764-B53D-EF60BB51C38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631-2454-4FF8-B3B5-866CB7AC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40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C59F-6413-4764-B53D-EF60BB51C38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631-2454-4FF8-B3B5-866CB7AC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76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C59F-6413-4764-B53D-EF60BB51C38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631-2454-4FF8-B3B5-866CB7AC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0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C59F-6413-4764-B53D-EF60BB51C38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631-2454-4FF8-B3B5-866CB7AC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58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C59F-6413-4764-B53D-EF60BB51C38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631-2454-4FF8-B3B5-866CB7AC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08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C59F-6413-4764-B53D-EF60BB51C38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631-2454-4FF8-B3B5-866CB7AC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23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C59F-6413-4764-B53D-EF60BB51C38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631-2454-4FF8-B3B5-866CB7AC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72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C59F-6413-4764-B53D-EF60BB51C38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631-2454-4FF8-B3B5-866CB7AC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77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C59F-6413-4764-B53D-EF60BB51C38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E3631-2454-4FF8-B3B5-866CB7AC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5" Type="http://schemas.openxmlformats.org/officeDocument/2006/relationships/image" Target="../media/image22.svg"/><Relationship Id="rId2" Type="http://schemas.openxmlformats.org/officeDocument/2006/relationships/image" Target="../media/image1.png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8" Type="http://schemas.openxmlformats.org/officeDocument/2006/relationships/image" Target="../media/image2.png"/><Relationship Id="rId23" Type="http://schemas.openxmlformats.org/officeDocument/2006/relationships/image" Target="../media/image20.svg"/><Relationship Id="rId27" Type="http://schemas.openxmlformats.org/officeDocument/2006/relationships/image" Target="../media/image24.svg"/><Relationship Id="rId30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sv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33" Type="http://schemas.openxmlformats.org/officeDocument/2006/relationships/image" Target="../media/image10.png"/><Relationship Id="rId2" Type="http://schemas.openxmlformats.org/officeDocument/2006/relationships/image" Target="../media/image1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9.png"/><Relationship Id="rId11" Type="http://schemas.openxmlformats.org/officeDocument/2006/relationships/image" Target="../media/image52.svg"/><Relationship Id="rId28" Type="http://schemas.openxmlformats.org/officeDocument/2006/relationships/image" Target="../media/image5.png"/><Relationship Id="rId5" Type="http://schemas.openxmlformats.org/officeDocument/2006/relationships/image" Target="../media/image28.svg"/><Relationship Id="rId31" Type="http://schemas.openxmlformats.org/officeDocument/2006/relationships/image" Target="../media/image8.png"/><Relationship Id="rId27" Type="http://schemas.openxmlformats.org/officeDocument/2006/relationships/image" Target="../media/image24.svg"/><Relationship Id="rId30" Type="http://schemas.openxmlformats.org/officeDocument/2006/relationships/image" Target="../media/image7.png"/><Relationship Id="rId9" Type="http://schemas.openxmlformats.org/officeDocument/2006/relationships/image" Target="../media/image70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54.svg"/><Relationship Id="rId36" Type="http://schemas.openxmlformats.org/officeDocument/2006/relationships/image" Target="../media/image29.png"/><Relationship Id="rId35" Type="http://schemas.openxmlformats.org/officeDocument/2006/relationships/image" Target="../media/image5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sv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33" Type="http://schemas.openxmlformats.org/officeDocument/2006/relationships/image" Target="../media/image10.png"/><Relationship Id="rId2" Type="http://schemas.openxmlformats.org/officeDocument/2006/relationships/image" Target="../media/image1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9.png"/><Relationship Id="rId11" Type="http://schemas.openxmlformats.org/officeDocument/2006/relationships/image" Target="../media/image52.svg"/><Relationship Id="rId28" Type="http://schemas.openxmlformats.org/officeDocument/2006/relationships/image" Target="../media/image5.png"/><Relationship Id="rId5" Type="http://schemas.openxmlformats.org/officeDocument/2006/relationships/image" Target="../media/image28.svg"/><Relationship Id="rId31" Type="http://schemas.openxmlformats.org/officeDocument/2006/relationships/image" Target="../media/image8.png"/><Relationship Id="rId27" Type="http://schemas.openxmlformats.org/officeDocument/2006/relationships/image" Target="../media/image24.svg"/><Relationship Id="rId30" Type="http://schemas.openxmlformats.org/officeDocument/2006/relationships/image" Target="../media/image7.png"/><Relationship Id="rId9" Type="http://schemas.openxmlformats.org/officeDocument/2006/relationships/image" Target="../media/image7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0"/>
          <p:cNvGrpSpPr/>
          <p:nvPr/>
        </p:nvGrpSpPr>
        <p:grpSpPr>
          <a:xfrm>
            <a:off x="1731100" y="375997"/>
            <a:ext cx="8834907" cy="1146440"/>
            <a:chOff x="0" y="0"/>
            <a:chExt cx="5166576" cy="3270894"/>
          </a:xfrm>
        </p:grpSpPr>
        <p:sp>
          <p:nvSpPr>
            <p:cNvPr id="5" name="Freeform 31"/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Freeform 32"/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solidFill>
              <a:srgbClr val="FFE500"/>
            </a:solidFill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1100" y="500768"/>
            <a:ext cx="8709437" cy="887103"/>
          </a:xfrm>
        </p:spPr>
        <p:txBody>
          <a:bodyPr>
            <a:normAutofit fontScale="90000"/>
          </a:bodyPr>
          <a:lstStyle/>
          <a:p>
            <a:r>
              <a:rPr lang="en-US" sz="2500" b="1" dirty="0">
                <a:latin typeface="Montserrat" panose="02000505000000020004" pitchFamily="2" charset="0"/>
              </a:rPr>
              <a:t>OPTIMALISASI PEMILIHAN CALON PENERIMA BEASISWA PIP DENGAN MENGGUNAKAN METODE TOPSIS</a:t>
            </a:r>
          </a:p>
        </p:txBody>
      </p:sp>
      <p:grpSp>
        <p:nvGrpSpPr>
          <p:cNvPr id="8" name="Group 36"/>
          <p:cNvGrpSpPr/>
          <p:nvPr/>
        </p:nvGrpSpPr>
        <p:grpSpPr>
          <a:xfrm rot="-375788">
            <a:off x="3748874" y="2074625"/>
            <a:ext cx="3682390" cy="2882618"/>
            <a:chOff x="6636" y="9955"/>
            <a:chExt cx="1667783" cy="1640969"/>
          </a:xfrm>
        </p:grpSpPr>
        <p:grpSp>
          <p:nvGrpSpPr>
            <p:cNvPr id="9" name="Group 37"/>
            <p:cNvGrpSpPr/>
            <p:nvPr/>
          </p:nvGrpSpPr>
          <p:grpSpPr>
            <a:xfrm>
              <a:off x="6636" y="9955"/>
              <a:ext cx="1667783" cy="1640969"/>
              <a:chOff x="12700" y="19050"/>
              <a:chExt cx="3191510" cy="3140197"/>
            </a:xfrm>
          </p:grpSpPr>
          <p:sp>
            <p:nvSpPr>
              <p:cNvPr id="11" name="Freeform 38"/>
              <p:cNvSpPr/>
              <p:nvPr/>
            </p:nvSpPr>
            <p:spPr>
              <a:xfrm>
                <a:off x="19051" y="223519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" name="Freeform 39"/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3" name="Freeform 40"/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0" name="TextBox 41"/>
            <p:cNvSpPr txBox="1"/>
            <p:nvPr/>
          </p:nvSpPr>
          <p:spPr>
            <a:xfrm>
              <a:off x="130957" y="276237"/>
              <a:ext cx="1492190" cy="105123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000" dirty="0" err="1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Nama</a:t>
              </a:r>
              <a:r>
                <a:rPr lang="en-US" sz="2000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 : </a:t>
              </a:r>
              <a:r>
                <a:rPr lang="en-US" sz="2000" dirty="0" err="1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Doni</a:t>
              </a:r>
              <a:r>
                <a:rPr lang="en-US" sz="2000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Prastyo</a:t>
              </a:r>
              <a:endParaRPr lang="en-US" sz="2000" dirty="0" smtClean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sz="2000" dirty="0" err="1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Nim</a:t>
              </a:r>
              <a:r>
                <a:rPr lang="en-US" sz="2000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 : 17532711</a:t>
              </a:r>
            </a:p>
            <a:p>
              <a:pPr>
                <a:lnSpc>
                  <a:spcPct val="200000"/>
                </a:lnSpc>
              </a:pPr>
              <a:r>
                <a:rPr lang="en-US" sz="2000" dirty="0" err="1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Kelas</a:t>
              </a:r>
              <a:r>
                <a:rPr lang="en-US" sz="2000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 : 8A</a:t>
              </a:r>
              <a:endParaRPr lang="en-US" sz="200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5723928" y="3200380"/>
            <a:ext cx="3314419" cy="33144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7"/>
              </a:ext>
            </a:extLst>
          </a:blip>
          <a:srcRect/>
          <a:stretch>
            <a:fillRect/>
          </a:stretch>
        </p:blipFill>
        <p:spPr>
          <a:xfrm>
            <a:off x="5935971" y="3437470"/>
            <a:ext cx="2903275" cy="28480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42" y="3573950"/>
            <a:ext cx="2480148" cy="2438488"/>
          </a:xfrm>
          <a:prstGeom prst="rect">
            <a:avLst/>
          </a:prstGeom>
        </p:spPr>
      </p:pic>
      <p:grpSp>
        <p:nvGrpSpPr>
          <p:cNvPr id="17" name="Group 31"/>
          <p:cNvGrpSpPr/>
          <p:nvPr/>
        </p:nvGrpSpPr>
        <p:grpSpPr>
          <a:xfrm>
            <a:off x="399245" y="193184"/>
            <a:ext cx="11578107" cy="6413678"/>
            <a:chOff x="0" y="0"/>
            <a:chExt cx="27846681" cy="19253837"/>
          </a:xfrm>
        </p:grpSpPr>
        <p:sp>
          <p:nvSpPr>
            <p:cNvPr id="18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26"/>
          <p:cNvGrpSpPr/>
          <p:nvPr/>
        </p:nvGrpSpPr>
        <p:grpSpPr>
          <a:xfrm>
            <a:off x="528386" y="4244868"/>
            <a:ext cx="1964304" cy="2334326"/>
            <a:chOff x="0" y="0"/>
            <a:chExt cx="2619072" cy="3112435"/>
          </a:xfrm>
        </p:grpSpPr>
        <p:pic>
          <p:nvPicPr>
            <p:cNvPr id="20" name="Picture 27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rcRect/>
            <a:stretch>
              <a:fillRect/>
            </a:stretch>
          </p:blipFill>
          <p:spPr>
            <a:xfrm>
              <a:off x="579416" y="0"/>
              <a:ext cx="1340182" cy="2125197"/>
            </a:xfrm>
            <a:prstGeom prst="rect">
              <a:avLst/>
            </a:prstGeom>
          </p:spPr>
        </p:pic>
        <p:pic>
          <p:nvPicPr>
            <p:cNvPr id="21" name="Picture 28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rcRect b="40310"/>
            <a:stretch>
              <a:fillRect/>
            </a:stretch>
          </p:blipFill>
          <p:spPr>
            <a:xfrm>
              <a:off x="0" y="1480642"/>
              <a:ext cx="2619072" cy="16317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2247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6969" y="2043108"/>
            <a:ext cx="2891942" cy="325883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Rectangle 4"/>
          <p:cNvSpPr/>
          <p:nvPr/>
        </p:nvSpPr>
        <p:spPr>
          <a:xfrm>
            <a:off x="1357353" y="2073508"/>
            <a:ext cx="2304510" cy="2490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spc="25" dirty="0" err="1">
                <a:ln w="6350">
                  <a:noFill/>
                </a:ln>
                <a:solidFill>
                  <a:schemeClr val="tx1"/>
                </a:solidFill>
                <a:latin typeface="DM Sans"/>
              </a:rPr>
              <a:t>Studi</a:t>
            </a:r>
            <a:r>
              <a:rPr lang="en-US" sz="1600" b="1" spc="25" dirty="0">
                <a:ln w="6350">
                  <a:noFill/>
                </a:ln>
                <a:solidFill>
                  <a:schemeClr val="tx1"/>
                </a:solidFill>
                <a:latin typeface="DM Sans"/>
              </a:rPr>
              <a:t> </a:t>
            </a:r>
            <a:r>
              <a:rPr lang="en-US" sz="1600" b="1" spc="25" dirty="0" err="1">
                <a:ln w="6350">
                  <a:noFill/>
                </a:ln>
                <a:solidFill>
                  <a:schemeClr val="tx1"/>
                </a:solidFill>
                <a:latin typeface="DM Sans"/>
              </a:rPr>
              <a:t>literatur</a:t>
            </a:r>
            <a:endParaRPr lang="en-US" sz="1600" b="1" spc="25" dirty="0">
              <a:ln w="6350">
                <a:noFill/>
              </a:ln>
              <a:solidFill>
                <a:schemeClr val="tx1"/>
              </a:solidFill>
              <a:latin typeface="DM San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35041" y="2443653"/>
            <a:ext cx="4936" cy="241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45201" y="3142133"/>
            <a:ext cx="4936" cy="241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50281" y="3830000"/>
            <a:ext cx="4936" cy="241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63893" y="4521676"/>
            <a:ext cx="4936" cy="241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76968" y="2737641"/>
            <a:ext cx="2891943" cy="32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ectangle 10"/>
          <p:cNvSpPr/>
          <p:nvPr/>
        </p:nvSpPr>
        <p:spPr>
          <a:xfrm>
            <a:off x="1347429" y="2780920"/>
            <a:ext cx="2304510" cy="2490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Pengumpulan</a:t>
            </a:r>
            <a:r>
              <a:rPr lang="en-US" sz="1200" spc="25" dirty="0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 data</a:t>
            </a:r>
            <a:endParaRPr lang="en-US" sz="1200" spc="25" dirty="0">
              <a:ln w="6350">
                <a:noFill/>
              </a:ln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6969" y="3432657"/>
            <a:ext cx="2891942" cy="32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 12"/>
          <p:cNvSpPr/>
          <p:nvPr/>
        </p:nvSpPr>
        <p:spPr>
          <a:xfrm>
            <a:off x="1361879" y="3475275"/>
            <a:ext cx="2304510" cy="2490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Analisis</a:t>
            </a:r>
            <a:r>
              <a:rPr lang="en-US" sz="1200" spc="25" dirty="0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 data</a:t>
            </a:r>
            <a:endParaRPr lang="en-US" sz="1200" spc="25" dirty="0">
              <a:ln w="6350">
                <a:noFill/>
              </a:ln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6968" y="4127190"/>
            <a:ext cx="2891943" cy="32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Rectangle 14"/>
          <p:cNvSpPr/>
          <p:nvPr/>
        </p:nvSpPr>
        <p:spPr>
          <a:xfrm>
            <a:off x="1076969" y="4195566"/>
            <a:ext cx="2891942" cy="2203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Pengolahan</a:t>
            </a:r>
            <a:r>
              <a:rPr lang="en-US" sz="1200" spc="25" dirty="0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200" spc="25" dirty="0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 </a:t>
            </a: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Topsis</a:t>
            </a:r>
            <a:endParaRPr lang="en-US" sz="1200" spc="25" dirty="0">
              <a:ln w="6350">
                <a:noFill/>
              </a:ln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84045" y="4822206"/>
            <a:ext cx="2891943" cy="32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Rectangle 16"/>
          <p:cNvSpPr/>
          <p:nvPr/>
        </p:nvSpPr>
        <p:spPr>
          <a:xfrm>
            <a:off x="1084046" y="4890582"/>
            <a:ext cx="2891942" cy="2203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Pembuatan</a:t>
            </a:r>
            <a:r>
              <a:rPr lang="en-US" sz="1200" spc="25" dirty="0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 </a:t>
            </a: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Sistem</a:t>
            </a:r>
            <a:endParaRPr lang="en-US" sz="1200" spc="25" dirty="0">
              <a:ln w="6350">
                <a:noFill/>
              </a:ln>
              <a:solidFill>
                <a:srgbClr val="000000"/>
              </a:solidFill>
              <a:latin typeface="DM Sans"/>
            </a:endParaRPr>
          </a:p>
        </p:txBody>
      </p:sp>
      <p:grpSp>
        <p:nvGrpSpPr>
          <p:cNvPr id="18" name="Group 4"/>
          <p:cNvGrpSpPr/>
          <p:nvPr/>
        </p:nvGrpSpPr>
        <p:grpSpPr>
          <a:xfrm>
            <a:off x="5697796" y="1941249"/>
            <a:ext cx="5241702" cy="3206840"/>
            <a:chOff x="0" y="0"/>
            <a:chExt cx="35298919" cy="17813378"/>
          </a:xfrm>
        </p:grpSpPr>
        <p:sp>
          <p:nvSpPr>
            <p:cNvPr id="19" name="Freeform 5"/>
            <p:cNvSpPr/>
            <p:nvPr/>
          </p:nvSpPr>
          <p:spPr>
            <a:xfrm>
              <a:off x="0" y="0"/>
              <a:ext cx="35298918" cy="17813378"/>
            </a:xfrm>
            <a:custGeom>
              <a:avLst/>
              <a:gdLst/>
              <a:ahLst/>
              <a:cxnLst/>
              <a:rect l="l" t="t" r="r" b="b"/>
              <a:pathLst>
                <a:path w="35298918" h="17813378">
                  <a:moveTo>
                    <a:pt x="0" y="0"/>
                  </a:moveTo>
                  <a:lnTo>
                    <a:pt x="0" y="17813378"/>
                  </a:lnTo>
                  <a:lnTo>
                    <a:pt x="35298918" y="17813378"/>
                  </a:lnTo>
                  <a:lnTo>
                    <a:pt x="35298918" y="0"/>
                  </a:lnTo>
                  <a:lnTo>
                    <a:pt x="0" y="0"/>
                  </a:lnTo>
                  <a:close/>
                  <a:moveTo>
                    <a:pt x="35237961" y="17752419"/>
                  </a:moveTo>
                  <a:lnTo>
                    <a:pt x="59690" y="17752419"/>
                  </a:lnTo>
                  <a:lnTo>
                    <a:pt x="59690" y="59690"/>
                  </a:lnTo>
                  <a:lnTo>
                    <a:pt x="35237961" y="59690"/>
                  </a:lnTo>
                  <a:lnTo>
                    <a:pt x="35237961" y="1775241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0" name="Group 9"/>
          <p:cNvGrpSpPr/>
          <p:nvPr/>
        </p:nvGrpSpPr>
        <p:grpSpPr>
          <a:xfrm rot="19236306">
            <a:off x="5240108" y="1346407"/>
            <a:ext cx="1210910" cy="1189682"/>
            <a:chOff x="0" y="0"/>
            <a:chExt cx="3216910" cy="3160517"/>
          </a:xfrm>
        </p:grpSpPr>
        <p:sp>
          <p:nvSpPr>
            <p:cNvPr id="21" name="Freeform 10"/>
            <p:cNvSpPr/>
            <p:nvPr/>
          </p:nvSpPr>
          <p:spPr>
            <a:xfrm>
              <a:off x="19050" y="223520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Freeform 11"/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Freeform 12"/>
            <p:cNvSpPr/>
            <p:nvPr/>
          </p:nvSpPr>
          <p:spPr>
            <a:xfrm>
              <a:off x="299720" y="19050"/>
              <a:ext cx="617220" cy="304800"/>
            </a:xfrm>
            <a:custGeom>
              <a:avLst/>
              <a:gdLst/>
              <a:ahLst/>
              <a:cxnLst/>
              <a:rect l="l" t="t" r="r" b="b"/>
              <a:pathLst>
                <a:path w="617220" h="304800">
                  <a:moveTo>
                    <a:pt x="600710" y="0"/>
                  </a:moveTo>
                  <a:lnTo>
                    <a:pt x="617220" y="77470"/>
                  </a:lnTo>
                  <a:lnTo>
                    <a:pt x="600710" y="190500"/>
                  </a:lnTo>
                  <a:lnTo>
                    <a:pt x="589280" y="297180"/>
                  </a:lnTo>
                  <a:lnTo>
                    <a:pt x="5080" y="304800"/>
                  </a:lnTo>
                  <a:lnTo>
                    <a:pt x="5080" y="255270"/>
                  </a:lnTo>
                  <a:lnTo>
                    <a:pt x="16510" y="148590"/>
                  </a:lnTo>
                  <a:lnTo>
                    <a:pt x="0" y="2159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4" name="TextBox 35"/>
          <p:cNvSpPr txBox="1"/>
          <p:nvPr/>
        </p:nvSpPr>
        <p:spPr>
          <a:xfrm rot="19236306">
            <a:off x="5215769" y="1735660"/>
            <a:ext cx="1259587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/>
            <a:r>
              <a:rPr lang="en-US" sz="1600" spc="21" dirty="0" err="1" smtClean="0">
                <a:latin typeface="DM Sans Bold"/>
              </a:rPr>
              <a:t>Studi</a:t>
            </a:r>
            <a:endParaRPr lang="en-US" sz="1600" spc="21" dirty="0">
              <a:latin typeface="DM Sans Bold"/>
            </a:endParaRPr>
          </a:p>
          <a:p>
            <a:pPr marL="0" lvl="0" indent="0" algn="ctr"/>
            <a:r>
              <a:rPr lang="en-US" sz="1600" spc="21" dirty="0" err="1" smtClean="0">
                <a:latin typeface="DM Sans Bold"/>
              </a:rPr>
              <a:t>Literatur</a:t>
            </a:r>
            <a:endParaRPr lang="en-US" sz="1600" spc="21" dirty="0">
              <a:latin typeface="DM Sans Bold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56547" y="2529006"/>
            <a:ext cx="41241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pc="25" dirty="0" err="1">
                <a:solidFill>
                  <a:srgbClr val="000000"/>
                </a:solidFill>
                <a:latin typeface="DM Sans"/>
              </a:rPr>
              <a:t>Tujuan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melakukan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studi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literatur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penelitian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ini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adalah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mengetahui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metode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apa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digunakan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dalam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meyelesaikan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studi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kasus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akan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diteliti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juga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memperoleh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acuan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kuat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dalam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menerapkan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suatu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 smtClean="0">
                <a:solidFill>
                  <a:srgbClr val="000000"/>
                </a:solidFill>
                <a:latin typeface="DM Sans"/>
              </a:rPr>
              <a:t>metode</a:t>
            </a:r>
            <a:r>
              <a:rPr lang="en-US" spc="25" dirty="0" smtClean="0">
                <a:solidFill>
                  <a:srgbClr val="000000"/>
                </a:solidFill>
                <a:latin typeface="DM Sans"/>
              </a:rPr>
              <a:t> .</a:t>
            </a:r>
            <a:endParaRPr lang="en-US" spc="25" dirty="0">
              <a:solidFill>
                <a:srgbClr val="000000"/>
              </a:solidFill>
              <a:latin typeface="DM Sans"/>
            </a:endParaRPr>
          </a:p>
        </p:txBody>
      </p:sp>
      <p:grpSp>
        <p:nvGrpSpPr>
          <p:cNvPr id="26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27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2981938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6969" y="2043108"/>
            <a:ext cx="2891942" cy="3258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Rectangle 4"/>
          <p:cNvSpPr/>
          <p:nvPr/>
        </p:nvSpPr>
        <p:spPr>
          <a:xfrm>
            <a:off x="1357353" y="2073508"/>
            <a:ext cx="2304510" cy="2490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spc="25" dirty="0" err="1">
                <a:ln w="6350">
                  <a:noFill/>
                </a:ln>
                <a:solidFill>
                  <a:schemeClr val="tx1"/>
                </a:solidFill>
                <a:latin typeface="DM Sans"/>
              </a:rPr>
              <a:t>Studi</a:t>
            </a:r>
            <a:r>
              <a:rPr lang="en-US" sz="1200" spc="25" dirty="0">
                <a:ln w="6350">
                  <a:noFill/>
                </a:ln>
                <a:solidFill>
                  <a:schemeClr val="tx1"/>
                </a:solidFill>
                <a:latin typeface="DM Sans"/>
              </a:rPr>
              <a:t> </a:t>
            </a:r>
            <a:r>
              <a:rPr lang="en-US" sz="1200" spc="25" dirty="0" err="1">
                <a:ln w="6350">
                  <a:noFill/>
                </a:ln>
                <a:solidFill>
                  <a:schemeClr val="tx1"/>
                </a:solidFill>
                <a:latin typeface="DM Sans"/>
              </a:rPr>
              <a:t>literatur</a:t>
            </a:r>
            <a:endParaRPr lang="en-US" sz="1200" spc="25" dirty="0">
              <a:ln w="6350">
                <a:noFill/>
              </a:ln>
              <a:solidFill>
                <a:schemeClr val="tx1"/>
              </a:solidFill>
              <a:latin typeface="DM San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35041" y="2443653"/>
            <a:ext cx="4936" cy="241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45201" y="3142133"/>
            <a:ext cx="4936" cy="241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50281" y="3830000"/>
            <a:ext cx="4936" cy="241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63893" y="4521676"/>
            <a:ext cx="4936" cy="241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76968" y="2737641"/>
            <a:ext cx="2891943" cy="325883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ectangle 10"/>
          <p:cNvSpPr/>
          <p:nvPr/>
        </p:nvSpPr>
        <p:spPr>
          <a:xfrm>
            <a:off x="1347429" y="2755162"/>
            <a:ext cx="2304510" cy="2490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Pengumpulan</a:t>
            </a:r>
            <a:r>
              <a:rPr lang="en-US" sz="1600" b="1" spc="25" dirty="0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 data</a:t>
            </a:r>
            <a:endParaRPr lang="en-US" sz="1600" b="1" spc="25" dirty="0">
              <a:ln w="6350">
                <a:noFill/>
              </a:ln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6969" y="3432657"/>
            <a:ext cx="2891942" cy="32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 12"/>
          <p:cNvSpPr/>
          <p:nvPr/>
        </p:nvSpPr>
        <p:spPr>
          <a:xfrm>
            <a:off x="1361879" y="3475275"/>
            <a:ext cx="2304510" cy="2490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Analisis</a:t>
            </a:r>
            <a:r>
              <a:rPr lang="en-US" sz="1200" spc="25" dirty="0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 data</a:t>
            </a:r>
            <a:endParaRPr lang="en-US" sz="1200" spc="25" dirty="0">
              <a:ln w="6350">
                <a:noFill/>
              </a:ln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6968" y="4127190"/>
            <a:ext cx="2891943" cy="32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Rectangle 14"/>
          <p:cNvSpPr/>
          <p:nvPr/>
        </p:nvSpPr>
        <p:spPr>
          <a:xfrm>
            <a:off x="1076969" y="4195566"/>
            <a:ext cx="2891942" cy="2203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Pengolahan</a:t>
            </a:r>
            <a:r>
              <a:rPr lang="en-US" sz="1200" spc="25" dirty="0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200" spc="25" dirty="0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 </a:t>
            </a: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Topsis</a:t>
            </a:r>
            <a:endParaRPr lang="en-US" sz="1200" spc="25" dirty="0">
              <a:ln w="6350">
                <a:noFill/>
              </a:ln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84045" y="4822206"/>
            <a:ext cx="2891943" cy="32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Rectangle 16"/>
          <p:cNvSpPr/>
          <p:nvPr/>
        </p:nvSpPr>
        <p:spPr>
          <a:xfrm>
            <a:off x="1084046" y="4890582"/>
            <a:ext cx="2891942" cy="2203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Pembuatan</a:t>
            </a:r>
            <a:r>
              <a:rPr lang="en-US" sz="1200" spc="25" dirty="0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 </a:t>
            </a: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Sistem</a:t>
            </a:r>
            <a:endParaRPr lang="en-US" sz="1200" spc="25" dirty="0">
              <a:ln w="6350">
                <a:noFill/>
              </a:ln>
              <a:solidFill>
                <a:srgbClr val="000000"/>
              </a:solidFill>
              <a:latin typeface="DM Sans"/>
            </a:endParaRPr>
          </a:p>
        </p:txBody>
      </p:sp>
      <p:grpSp>
        <p:nvGrpSpPr>
          <p:cNvPr id="18" name="Group 4"/>
          <p:cNvGrpSpPr/>
          <p:nvPr/>
        </p:nvGrpSpPr>
        <p:grpSpPr>
          <a:xfrm>
            <a:off x="5697796" y="1941249"/>
            <a:ext cx="5241702" cy="3206840"/>
            <a:chOff x="0" y="0"/>
            <a:chExt cx="35298919" cy="17813378"/>
          </a:xfrm>
        </p:grpSpPr>
        <p:sp>
          <p:nvSpPr>
            <p:cNvPr id="19" name="Freeform 5"/>
            <p:cNvSpPr/>
            <p:nvPr/>
          </p:nvSpPr>
          <p:spPr>
            <a:xfrm>
              <a:off x="0" y="0"/>
              <a:ext cx="35298918" cy="17813378"/>
            </a:xfrm>
            <a:custGeom>
              <a:avLst/>
              <a:gdLst/>
              <a:ahLst/>
              <a:cxnLst/>
              <a:rect l="l" t="t" r="r" b="b"/>
              <a:pathLst>
                <a:path w="35298918" h="17813378">
                  <a:moveTo>
                    <a:pt x="0" y="0"/>
                  </a:moveTo>
                  <a:lnTo>
                    <a:pt x="0" y="17813378"/>
                  </a:lnTo>
                  <a:lnTo>
                    <a:pt x="35298918" y="17813378"/>
                  </a:lnTo>
                  <a:lnTo>
                    <a:pt x="35298918" y="0"/>
                  </a:lnTo>
                  <a:lnTo>
                    <a:pt x="0" y="0"/>
                  </a:lnTo>
                  <a:close/>
                  <a:moveTo>
                    <a:pt x="35237961" y="17752419"/>
                  </a:moveTo>
                  <a:lnTo>
                    <a:pt x="59690" y="17752419"/>
                  </a:lnTo>
                  <a:lnTo>
                    <a:pt x="59690" y="59690"/>
                  </a:lnTo>
                  <a:lnTo>
                    <a:pt x="35237961" y="59690"/>
                  </a:lnTo>
                  <a:lnTo>
                    <a:pt x="35237961" y="1775241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0" name="Group 9"/>
          <p:cNvGrpSpPr/>
          <p:nvPr/>
        </p:nvGrpSpPr>
        <p:grpSpPr>
          <a:xfrm rot="19236306">
            <a:off x="5240108" y="1346407"/>
            <a:ext cx="1210910" cy="1189682"/>
            <a:chOff x="0" y="0"/>
            <a:chExt cx="3216910" cy="3160517"/>
          </a:xfrm>
        </p:grpSpPr>
        <p:sp>
          <p:nvSpPr>
            <p:cNvPr id="21" name="Freeform 10"/>
            <p:cNvSpPr/>
            <p:nvPr/>
          </p:nvSpPr>
          <p:spPr>
            <a:xfrm>
              <a:off x="19050" y="223520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Freeform 11"/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Freeform 12"/>
            <p:cNvSpPr/>
            <p:nvPr/>
          </p:nvSpPr>
          <p:spPr>
            <a:xfrm>
              <a:off x="299720" y="19050"/>
              <a:ext cx="617220" cy="304800"/>
            </a:xfrm>
            <a:custGeom>
              <a:avLst/>
              <a:gdLst/>
              <a:ahLst/>
              <a:cxnLst/>
              <a:rect l="l" t="t" r="r" b="b"/>
              <a:pathLst>
                <a:path w="617220" h="304800">
                  <a:moveTo>
                    <a:pt x="600710" y="0"/>
                  </a:moveTo>
                  <a:lnTo>
                    <a:pt x="617220" y="77470"/>
                  </a:lnTo>
                  <a:lnTo>
                    <a:pt x="600710" y="190500"/>
                  </a:lnTo>
                  <a:lnTo>
                    <a:pt x="589280" y="297180"/>
                  </a:lnTo>
                  <a:lnTo>
                    <a:pt x="5080" y="304800"/>
                  </a:lnTo>
                  <a:lnTo>
                    <a:pt x="5080" y="255270"/>
                  </a:lnTo>
                  <a:lnTo>
                    <a:pt x="16510" y="148590"/>
                  </a:lnTo>
                  <a:lnTo>
                    <a:pt x="0" y="2159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4" name="TextBox 35"/>
          <p:cNvSpPr txBox="1"/>
          <p:nvPr/>
        </p:nvSpPr>
        <p:spPr>
          <a:xfrm rot="19236306">
            <a:off x="5241527" y="1691756"/>
            <a:ext cx="1259587" cy="528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ct val="150000"/>
              </a:lnSpc>
            </a:pPr>
            <a:r>
              <a:rPr lang="en-US" sz="1200" spc="21" dirty="0" err="1" smtClean="0">
                <a:latin typeface="DM Sans Bold"/>
              </a:rPr>
              <a:t>Pengumpulan</a:t>
            </a:r>
            <a:endParaRPr lang="en-US" sz="1200" spc="21" dirty="0" smtClean="0">
              <a:latin typeface="DM Sans Bold"/>
            </a:endParaRPr>
          </a:p>
          <a:p>
            <a:pPr marL="0" lvl="0" indent="0" algn="ctr">
              <a:lnSpc>
                <a:spcPct val="150000"/>
              </a:lnSpc>
            </a:pPr>
            <a:r>
              <a:rPr lang="en-US" sz="1200" spc="21" dirty="0" smtClean="0">
                <a:latin typeface="DM Sans Bold"/>
              </a:rPr>
              <a:t>Data</a:t>
            </a:r>
            <a:endParaRPr lang="en-US" sz="1200" spc="21" dirty="0">
              <a:latin typeface="DM Sans Bold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56547" y="2461279"/>
            <a:ext cx="41241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penelitian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ini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pengumpulan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bertujuan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mengetahui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keadaan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lapangan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yaitu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observasi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menanyakan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keadaan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kepada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petugas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staff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atau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karyawan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kemudian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metode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wawancara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dilakukan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bertujuan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menentukan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 smtClean="0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pc="25" dirty="0" smtClean="0">
                <a:solidFill>
                  <a:srgbClr val="000000"/>
                </a:solidFill>
                <a:latin typeface="DM Sans"/>
              </a:rPr>
              <a:t>.</a:t>
            </a:r>
            <a:endParaRPr lang="en-US" spc="25" dirty="0">
              <a:solidFill>
                <a:srgbClr val="000000"/>
              </a:solidFill>
              <a:latin typeface="DM Sans"/>
            </a:endParaRPr>
          </a:p>
        </p:txBody>
      </p:sp>
      <p:grpSp>
        <p:nvGrpSpPr>
          <p:cNvPr id="26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27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2692221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5697796" y="1941249"/>
            <a:ext cx="5241702" cy="3206840"/>
            <a:chOff x="0" y="0"/>
            <a:chExt cx="35298919" cy="1781337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5298918" cy="17813378"/>
            </a:xfrm>
            <a:custGeom>
              <a:avLst/>
              <a:gdLst/>
              <a:ahLst/>
              <a:cxnLst/>
              <a:rect l="l" t="t" r="r" b="b"/>
              <a:pathLst>
                <a:path w="35298918" h="17813378">
                  <a:moveTo>
                    <a:pt x="0" y="0"/>
                  </a:moveTo>
                  <a:lnTo>
                    <a:pt x="0" y="17813378"/>
                  </a:lnTo>
                  <a:lnTo>
                    <a:pt x="35298918" y="17813378"/>
                  </a:lnTo>
                  <a:lnTo>
                    <a:pt x="35298918" y="0"/>
                  </a:lnTo>
                  <a:lnTo>
                    <a:pt x="0" y="0"/>
                  </a:lnTo>
                  <a:close/>
                  <a:moveTo>
                    <a:pt x="35237961" y="17752419"/>
                  </a:moveTo>
                  <a:lnTo>
                    <a:pt x="59690" y="17752419"/>
                  </a:lnTo>
                  <a:lnTo>
                    <a:pt x="59690" y="59690"/>
                  </a:lnTo>
                  <a:lnTo>
                    <a:pt x="35237961" y="59690"/>
                  </a:lnTo>
                  <a:lnTo>
                    <a:pt x="35237961" y="1775241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9"/>
          <p:cNvGrpSpPr/>
          <p:nvPr/>
        </p:nvGrpSpPr>
        <p:grpSpPr>
          <a:xfrm rot="19236306">
            <a:off x="5240108" y="1346407"/>
            <a:ext cx="1210910" cy="1189682"/>
            <a:chOff x="0" y="0"/>
            <a:chExt cx="3216910" cy="3160517"/>
          </a:xfrm>
        </p:grpSpPr>
        <p:sp>
          <p:nvSpPr>
            <p:cNvPr id="7" name="Freeform 10"/>
            <p:cNvSpPr/>
            <p:nvPr/>
          </p:nvSpPr>
          <p:spPr>
            <a:xfrm>
              <a:off x="19050" y="223520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11"/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Freeform 12"/>
            <p:cNvSpPr/>
            <p:nvPr/>
          </p:nvSpPr>
          <p:spPr>
            <a:xfrm>
              <a:off x="299720" y="19050"/>
              <a:ext cx="617220" cy="304800"/>
            </a:xfrm>
            <a:custGeom>
              <a:avLst/>
              <a:gdLst/>
              <a:ahLst/>
              <a:cxnLst/>
              <a:rect l="l" t="t" r="r" b="b"/>
              <a:pathLst>
                <a:path w="617220" h="304800">
                  <a:moveTo>
                    <a:pt x="600710" y="0"/>
                  </a:moveTo>
                  <a:lnTo>
                    <a:pt x="617220" y="77470"/>
                  </a:lnTo>
                  <a:lnTo>
                    <a:pt x="600710" y="190500"/>
                  </a:lnTo>
                  <a:lnTo>
                    <a:pt x="589280" y="297180"/>
                  </a:lnTo>
                  <a:lnTo>
                    <a:pt x="5080" y="304800"/>
                  </a:lnTo>
                  <a:lnTo>
                    <a:pt x="5080" y="255270"/>
                  </a:lnTo>
                  <a:lnTo>
                    <a:pt x="16510" y="148590"/>
                  </a:lnTo>
                  <a:lnTo>
                    <a:pt x="0" y="2159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0" name="TextBox 35"/>
          <p:cNvSpPr txBox="1"/>
          <p:nvPr/>
        </p:nvSpPr>
        <p:spPr>
          <a:xfrm rot="19236306">
            <a:off x="5215769" y="1735660"/>
            <a:ext cx="1259587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/>
            <a:r>
              <a:rPr lang="en-US" sz="1600" spc="21" dirty="0" err="1" smtClean="0">
                <a:latin typeface="DM Sans Bold"/>
              </a:rPr>
              <a:t>Analisis</a:t>
            </a:r>
            <a:endParaRPr lang="en-US" sz="1600" spc="21" dirty="0" smtClean="0">
              <a:latin typeface="DM Sans Bold"/>
            </a:endParaRPr>
          </a:p>
          <a:p>
            <a:pPr marL="0" lvl="0" indent="0" algn="ctr"/>
            <a:r>
              <a:rPr lang="en-US" sz="1600" spc="21" dirty="0" smtClean="0">
                <a:latin typeface="DM Sans Bold"/>
              </a:rPr>
              <a:t>Data</a:t>
            </a:r>
            <a:endParaRPr lang="en-US" sz="1600" spc="21" dirty="0">
              <a:latin typeface="DM Sans Bol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56547" y="2316545"/>
            <a:ext cx="4124199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spc="25" dirty="0">
                <a:solidFill>
                  <a:srgbClr val="000000"/>
                </a:solidFill>
                <a:latin typeface="DM Sans"/>
              </a:rPr>
              <a:t>Proses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ini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memaparkan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tentang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sumber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data yang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digunakan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tahap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sebelum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pengolahan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data, Data yang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saya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cantumkan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disini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merupakan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sebuah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sample,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tabel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dimasukkan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hanya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diuji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sistem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yaitu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berupa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Nama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Kelas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Penghasilan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Ayah,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Penghasilan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Ibu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Pekerjaan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Ayah,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Pekerjaan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Ibu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Jumlah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Saudara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.</a:t>
            </a:r>
          </a:p>
          <a:p>
            <a:pPr algn="just"/>
            <a:endParaRPr lang="en-US" sz="1600" spc="25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6969" y="2043108"/>
            <a:ext cx="2891942" cy="3258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 12"/>
          <p:cNvSpPr/>
          <p:nvPr/>
        </p:nvSpPr>
        <p:spPr>
          <a:xfrm>
            <a:off x="1357353" y="2086387"/>
            <a:ext cx="2304510" cy="2490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spc="25" dirty="0" err="1">
                <a:ln w="6350">
                  <a:noFill/>
                </a:ln>
                <a:solidFill>
                  <a:schemeClr val="tx1"/>
                </a:solidFill>
                <a:latin typeface="DM Sans"/>
              </a:rPr>
              <a:t>Studi</a:t>
            </a:r>
            <a:r>
              <a:rPr lang="en-US" sz="1200" spc="25" dirty="0">
                <a:ln w="6350">
                  <a:noFill/>
                </a:ln>
                <a:solidFill>
                  <a:schemeClr val="tx1"/>
                </a:solidFill>
                <a:latin typeface="DM Sans"/>
              </a:rPr>
              <a:t> </a:t>
            </a:r>
            <a:r>
              <a:rPr lang="en-US" sz="1200" spc="25" dirty="0" err="1">
                <a:ln w="6350">
                  <a:noFill/>
                </a:ln>
                <a:solidFill>
                  <a:schemeClr val="tx1"/>
                </a:solidFill>
                <a:latin typeface="DM Sans"/>
              </a:rPr>
              <a:t>literatur</a:t>
            </a:r>
            <a:endParaRPr lang="en-US" sz="1200" spc="25" dirty="0">
              <a:ln w="6350">
                <a:noFill/>
              </a:ln>
              <a:solidFill>
                <a:schemeClr val="tx1"/>
              </a:solidFill>
              <a:latin typeface="DM San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35041" y="2443653"/>
            <a:ext cx="4936" cy="241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45201" y="3142133"/>
            <a:ext cx="4936" cy="241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50281" y="3830000"/>
            <a:ext cx="4936" cy="241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63893" y="4521676"/>
            <a:ext cx="4936" cy="241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76968" y="2737641"/>
            <a:ext cx="2891943" cy="32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ectangle 18"/>
          <p:cNvSpPr/>
          <p:nvPr/>
        </p:nvSpPr>
        <p:spPr>
          <a:xfrm>
            <a:off x="1347429" y="2780920"/>
            <a:ext cx="2304510" cy="2490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Pengumpulan</a:t>
            </a:r>
            <a:r>
              <a:rPr lang="en-US" sz="1200" spc="25" dirty="0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 data</a:t>
            </a:r>
            <a:endParaRPr lang="en-US" sz="1200" spc="25" dirty="0">
              <a:ln w="6350">
                <a:noFill/>
              </a:ln>
              <a:solidFill>
                <a:srgbClr val="000000"/>
              </a:solidFill>
              <a:latin typeface="DM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76969" y="3432657"/>
            <a:ext cx="2891942" cy="325883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Rectangle 20"/>
          <p:cNvSpPr/>
          <p:nvPr/>
        </p:nvSpPr>
        <p:spPr>
          <a:xfrm>
            <a:off x="1361879" y="3462396"/>
            <a:ext cx="2304510" cy="2490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Analisis</a:t>
            </a:r>
            <a:r>
              <a:rPr lang="en-US" sz="1600" b="1" spc="25" dirty="0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 data</a:t>
            </a:r>
            <a:endParaRPr lang="en-US" sz="1600" b="1" spc="25" dirty="0">
              <a:ln w="6350">
                <a:noFill/>
              </a:ln>
              <a:solidFill>
                <a:srgbClr val="000000"/>
              </a:solidFill>
              <a:latin typeface="DM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6968" y="4127190"/>
            <a:ext cx="2891943" cy="32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Rectangle 22"/>
          <p:cNvSpPr/>
          <p:nvPr/>
        </p:nvSpPr>
        <p:spPr>
          <a:xfrm>
            <a:off x="1076969" y="4195566"/>
            <a:ext cx="2891942" cy="2203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Pengolahan</a:t>
            </a:r>
            <a:r>
              <a:rPr lang="en-US" sz="1200" spc="25" dirty="0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200" spc="25" dirty="0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 </a:t>
            </a: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Topsis</a:t>
            </a:r>
            <a:endParaRPr lang="en-US" sz="1200" spc="25" dirty="0">
              <a:ln w="6350">
                <a:noFill/>
              </a:ln>
              <a:solidFill>
                <a:srgbClr val="000000"/>
              </a:solidFill>
              <a:latin typeface="DM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84045" y="4822206"/>
            <a:ext cx="2891943" cy="32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Rectangle 24"/>
          <p:cNvSpPr/>
          <p:nvPr/>
        </p:nvSpPr>
        <p:spPr>
          <a:xfrm>
            <a:off x="1084046" y="4890582"/>
            <a:ext cx="2891942" cy="2203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Pembuatan</a:t>
            </a:r>
            <a:r>
              <a:rPr lang="en-US" sz="1200" spc="25" dirty="0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 </a:t>
            </a: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Sistem</a:t>
            </a:r>
            <a:endParaRPr lang="en-US" sz="1200" spc="25" dirty="0">
              <a:ln w="6350">
                <a:noFill/>
              </a:ln>
              <a:solidFill>
                <a:srgbClr val="000000"/>
              </a:solidFill>
              <a:latin typeface="DM Sans"/>
            </a:endParaRPr>
          </a:p>
        </p:txBody>
      </p:sp>
      <p:grpSp>
        <p:nvGrpSpPr>
          <p:cNvPr id="26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27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242094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 flipV="1">
            <a:off x="1635893" y="4181441"/>
            <a:ext cx="820782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822640" y="309092"/>
            <a:ext cx="8141057" cy="1846660"/>
            <a:chOff x="0" y="406598"/>
            <a:chExt cx="14870258" cy="2732899"/>
          </a:xfrm>
        </p:grpSpPr>
        <p:sp>
          <p:nvSpPr>
            <p:cNvPr id="67" name="TextBox 66"/>
            <p:cNvSpPr txBox="1"/>
            <p:nvPr/>
          </p:nvSpPr>
          <p:spPr>
            <a:xfrm>
              <a:off x="0" y="406598"/>
              <a:ext cx="14870258" cy="27328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7150"/>
                </a:lnSpc>
              </a:pPr>
              <a:r>
                <a:rPr lang="en-US" sz="4000" dirty="0" err="1" smtClean="0">
                  <a:solidFill>
                    <a:srgbClr val="000000"/>
                  </a:solidFill>
                  <a:latin typeface="DM Sans Bold"/>
                </a:rPr>
                <a:t>Pengolahan</a:t>
              </a:r>
              <a:r>
                <a:rPr lang="en-US" sz="4000" dirty="0" smtClean="0">
                  <a:solidFill>
                    <a:srgbClr val="000000"/>
                  </a:solidFill>
                  <a:latin typeface="DM Sans Bold"/>
                </a:rPr>
                <a:t> data </a:t>
              </a:r>
              <a:r>
                <a:rPr lang="en-US" sz="4000" dirty="0" err="1" smtClean="0">
                  <a:solidFill>
                    <a:srgbClr val="000000"/>
                  </a:solidFill>
                  <a:latin typeface="DM Sans Bold"/>
                </a:rPr>
                <a:t>dengan</a:t>
              </a:r>
              <a:r>
                <a:rPr lang="en-US" sz="4000" dirty="0" smtClean="0">
                  <a:solidFill>
                    <a:srgbClr val="000000"/>
                  </a:solidFill>
                  <a:latin typeface="DM Sans Bold"/>
                </a:rPr>
                <a:t> TOPSIS</a:t>
              </a:r>
              <a:endParaRPr lang="en-US" sz="4000" dirty="0">
                <a:solidFill>
                  <a:srgbClr val="000000"/>
                </a:solidFill>
                <a:latin typeface="DM Sans Bold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0" y="2024518"/>
              <a:ext cx="14870258" cy="9565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spc="25" dirty="0" err="1">
                  <a:solidFill>
                    <a:srgbClr val="000000"/>
                  </a:solidFill>
                  <a:latin typeface="DM Sans"/>
                </a:rPr>
                <a:t>Metode</a:t>
              </a:r>
              <a:r>
                <a:rPr lang="en-US" sz="1400" spc="25" dirty="0">
                  <a:solidFill>
                    <a:srgbClr val="000000"/>
                  </a:solidFill>
                  <a:latin typeface="DM Sans"/>
                </a:rPr>
                <a:t> yang </a:t>
              </a:r>
              <a:r>
                <a:rPr lang="en-US" sz="1400" spc="25" dirty="0" err="1">
                  <a:solidFill>
                    <a:srgbClr val="000000"/>
                  </a:solidFill>
                  <a:latin typeface="DM Sans"/>
                </a:rPr>
                <a:t>akan</a:t>
              </a:r>
              <a:r>
                <a:rPr lang="en-US" sz="14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25" dirty="0" err="1">
                  <a:solidFill>
                    <a:srgbClr val="000000"/>
                  </a:solidFill>
                  <a:latin typeface="DM Sans"/>
                </a:rPr>
                <a:t>digunakan</a:t>
              </a:r>
              <a:r>
                <a:rPr lang="en-US" sz="14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25" dirty="0" err="1">
                  <a:solidFill>
                    <a:srgbClr val="000000"/>
                  </a:solidFill>
                  <a:latin typeface="DM Sans"/>
                </a:rPr>
                <a:t>untuk</a:t>
              </a:r>
              <a:r>
                <a:rPr lang="en-US" sz="14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25" dirty="0" err="1">
                  <a:solidFill>
                    <a:srgbClr val="000000"/>
                  </a:solidFill>
                  <a:latin typeface="DM Sans"/>
                </a:rPr>
                <a:t>penelitian</a:t>
              </a:r>
              <a:r>
                <a:rPr lang="en-US" sz="14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25" dirty="0" err="1">
                  <a:solidFill>
                    <a:srgbClr val="000000"/>
                  </a:solidFill>
                  <a:latin typeface="DM Sans"/>
                </a:rPr>
                <a:t>ini</a:t>
              </a:r>
              <a:r>
                <a:rPr lang="en-US" sz="14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25" dirty="0" err="1">
                  <a:solidFill>
                    <a:srgbClr val="000000"/>
                  </a:solidFill>
                  <a:latin typeface="DM Sans"/>
                </a:rPr>
                <a:t>adalah</a:t>
              </a:r>
              <a:r>
                <a:rPr lang="en-US" sz="14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25" dirty="0" err="1">
                  <a:solidFill>
                    <a:srgbClr val="000000"/>
                  </a:solidFill>
                  <a:latin typeface="DM Sans"/>
                </a:rPr>
                <a:t>metode</a:t>
              </a:r>
              <a:r>
                <a:rPr lang="en-US" sz="1400" spc="25" dirty="0">
                  <a:solidFill>
                    <a:srgbClr val="000000"/>
                  </a:solidFill>
                  <a:latin typeface="DM Sans"/>
                </a:rPr>
                <a:t> TOPSIS </a:t>
              </a:r>
              <a:r>
                <a:rPr lang="en-US" sz="1400" spc="25" dirty="0" err="1">
                  <a:solidFill>
                    <a:srgbClr val="000000"/>
                  </a:solidFill>
                  <a:latin typeface="DM Sans"/>
                </a:rPr>
                <a:t>alur</a:t>
              </a:r>
              <a:r>
                <a:rPr lang="en-US" sz="14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25" dirty="0" err="1">
                  <a:solidFill>
                    <a:srgbClr val="000000"/>
                  </a:solidFill>
                  <a:latin typeface="DM Sans"/>
                </a:rPr>
                <a:t>penghitungan</a:t>
              </a:r>
              <a:r>
                <a:rPr lang="en-US" sz="14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25" dirty="0" err="1">
                  <a:solidFill>
                    <a:srgbClr val="000000"/>
                  </a:solidFill>
                  <a:latin typeface="DM Sans"/>
                </a:rPr>
                <a:t>metode</a:t>
              </a:r>
              <a:r>
                <a:rPr lang="en-US" sz="1400" spc="25" dirty="0">
                  <a:solidFill>
                    <a:srgbClr val="000000"/>
                  </a:solidFill>
                  <a:latin typeface="DM Sans"/>
                </a:rPr>
                <a:t> yang di </a:t>
              </a:r>
              <a:r>
                <a:rPr lang="en-US" sz="1400" spc="25" dirty="0" err="1">
                  <a:solidFill>
                    <a:srgbClr val="000000"/>
                  </a:solidFill>
                  <a:latin typeface="DM Sans"/>
                </a:rPr>
                <a:t>implementasikan</a:t>
              </a:r>
              <a:r>
                <a:rPr lang="en-US" sz="14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25" dirty="0" err="1">
                  <a:solidFill>
                    <a:srgbClr val="000000"/>
                  </a:solidFill>
                  <a:latin typeface="DM Sans"/>
                </a:rPr>
                <a:t>ke</a:t>
              </a:r>
              <a:r>
                <a:rPr lang="en-US" sz="14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25" dirty="0" err="1">
                  <a:solidFill>
                    <a:srgbClr val="000000"/>
                  </a:solidFill>
                  <a:latin typeface="DM Sans"/>
                </a:rPr>
                <a:t>studi</a:t>
              </a:r>
              <a:r>
                <a:rPr lang="en-US" sz="14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25" dirty="0" err="1">
                  <a:solidFill>
                    <a:srgbClr val="000000"/>
                  </a:solidFill>
                  <a:latin typeface="DM Sans"/>
                </a:rPr>
                <a:t>kasus</a:t>
              </a:r>
              <a:r>
                <a:rPr lang="en-US" sz="14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25" dirty="0" err="1">
                  <a:solidFill>
                    <a:srgbClr val="000000"/>
                  </a:solidFill>
                  <a:latin typeface="DM Sans"/>
                </a:rPr>
                <a:t>ini</a:t>
              </a:r>
              <a:r>
                <a:rPr lang="en-US" sz="14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25" dirty="0" err="1">
                  <a:solidFill>
                    <a:srgbClr val="000000"/>
                  </a:solidFill>
                  <a:latin typeface="DM Sans"/>
                </a:rPr>
                <a:t>adalah</a:t>
              </a:r>
              <a:r>
                <a:rPr lang="en-US" sz="14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25" dirty="0" err="1">
                  <a:solidFill>
                    <a:srgbClr val="000000"/>
                  </a:solidFill>
                  <a:latin typeface="DM Sans"/>
                </a:rPr>
                <a:t>sebagai</a:t>
              </a:r>
              <a:r>
                <a:rPr lang="en-US" sz="14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25" dirty="0" err="1" smtClean="0">
                  <a:solidFill>
                    <a:srgbClr val="000000"/>
                  </a:solidFill>
                  <a:latin typeface="DM Sans"/>
                </a:rPr>
                <a:t>berikut</a:t>
              </a:r>
              <a:r>
                <a:rPr lang="en-US" sz="1400" spc="25" dirty="0" smtClean="0">
                  <a:solidFill>
                    <a:srgbClr val="000000"/>
                  </a:solidFill>
                  <a:latin typeface="DM Sans"/>
                </a:rPr>
                <a:t> :</a:t>
              </a:r>
              <a:endParaRPr lang="en-US" sz="14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69" name="Group 18"/>
          <p:cNvGrpSpPr/>
          <p:nvPr/>
        </p:nvGrpSpPr>
        <p:grpSpPr>
          <a:xfrm>
            <a:off x="1435988" y="3927226"/>
            <a:ext cx="514742" cy="936165"/>
            <a:chOff x="0" y="0"/>
            <a:chExt cx="833569" cy="1516018"/>
          </a:xfrm>
        </p:grpSpPr>
        <p:grpSp>
          <p:nvGrpSpPr>
            <p:cNvPr id="70" name="Group 19"/>
            <p:cNvGrpSpPr/>
            <p:nvPr/>
          </p:nvGrpSpPr>
          <p:grpSpPr>
            <a:xfrm>
              <a:off x="0" y="0"/>
              <a:ext cx="833569" cy="833569"/>
              <a:chOff x="0" y="0"/>
              <a:chExt cx="6350000" cy="6350000"/>
            </a:xfrm>
          </p:grpSpPr>
          <p:sp>
            <p:nvSpPr>
              <p:cNvPr id="73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grpSp>
          <p:nvGrpSpPr>
            <p:cNvPr id="71" name="Group 22"/>
            <p:cNvGrpSpPr/>
            <p:nvPr/>
          </p:nvGrpSpPr>
          <p:grpSpPr>
            <a:xfrm rot="5400000">
              <a:off x="75560" y="1102590"/>
              <a:ext cx="682449" cy="144408"/>
              <a:chOff x="0" y="0"/>
              <a:chExt cx="2028619" cy="429260"/>
            </a:xfrm>
          </p:grpSpPr>
          <p:sp>
            <p:nvSpPr>
              <p:cNvPr id="72" name="Freeform 23"/>
              <p:cNvSpPr/>
              <p:nvPr/>
            </p:nvSpPr>
            <p:spPr>
              <a:xfrm>
                <a:off x="0" y="-5080"/>
                <a:ext cx="202861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2028619" h="434340">
                    <a:moveTo>
                      <a:pt x="2010839" y="187960"/>
                    </a:moveTo>
                    <a:lnTo>
                      <a:pt x="1749219" y="11430"/>
                    </a:lnTo>
                    <a:cubicBezTo>
                      <a:pt x="1731439" y="0"/>
                      <a:pt x="1708579" y="3810"/>
                      <a:pt x="1695879" y="21590"/>
                    </a:cubicBezTo>
                    <a:cubicBezTo>
                      <a:pt x="1684449" y="39370"/>
                      <a:pt x="1688259" y="62230"/>
                      <a:pt x="1706039" y="74930"/>
                    </a:cubicBezTo>
                    <a:lnTo>
                      <a:pt x="186478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864789" y="257810"/>
                    </a:lnTo>
                    <a:lnTo>
                      <a:pt x="1706039" y="364490"/>
                    </a:lnTo>
                    <a:cubicBezTo>
                      <a:pt x="1688259" y="375920"/>
                      <a:pt x="1684449" y="400050"/>
                      <a:pt x="1695879" y="417830"/>
                    </a:cubicBezTo>
                    <a:cubicBezTo>
                      <a:pt x="1703499" y="429260"/>
                      <a:pt x="1714929" y="434340"/>
                      <a:pt x="1727629" y="434340"/>
                    </a:cubicBezTo>
                    <a:cubicBezTo>
                      <a:pt x="1735249" y="434340"/>
                      <a:pt x="1742869" y="431800"/>
                      <a:pt x="1749219" y="427990"/>
                    </a:cubicBezTo>
                    <a:lnTo>
                      <a:pt x="2012109" y="251460"/>
                    </a:lnTo>
                    <a:cubicBezTo>
                      <a:pt x="2022269" y="243840"/>
                      <a:pt x="2028619" y="232410"/>
                      <a:pt x="2028619" y="219710"/>
                    </a:cubicBezTo>
                    <a:cubicBezTo>
                      <a:pt x="2028619" y="207010"/>
                      <a:pt x="2022269" y="195580"/>
                      <a:pt x="2010839" y="18796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id="74" name="Group 24"/>
          <p:cNvGrpSpPr/>
          <p:nvPr/>
        </p:nvGrpSpPr>
        <p:grpSpPr>
          <a:xfrm>
            <a:off x="1032665" y="5026886"/>
            <a:ext cx="1321386" cy="1319207"/>
            <a:chOff x="0" y="0"/>
            <a:chExt cx="1830687" cy="1827668"/>
          </a:xfrm>
        </p:grpSpPr>
        <p:grpSp>
          <p:nvGrpSpPr>
            <p:cNvPr id="75" name="Group 25"/>
            <p:cNvGrpSpPr/>
            <p:nvPr/>
          </p:nvGrpSpPr>
          <p:grpSpPr>
            <a:xfrm>
              <a:off x="0" y="0"/>
              <a:ext cx="1830687" cy="1827668"/>
              <a:chOff x="0" y="0"/>
              <a:chExt cx="3216910" cy="3211605"/>
            </a:xfrm>
          </p:grpSpPr>
          <p:sp>
            <p:nvSpPr>
              <p:cNvPr id="77" name="Freeform 26"/>
              <p:cNvSpPr/>
              <p:nvPr/>
            </p:nvSpPr>
            <p:spPr>
              <a:xfrm>
                <a:off x="19050" y="223520"/>
                <a:ext cx="3178810" cy="2980465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80465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77996"/>
                      <a:pt x="7620" y="1799365"/>
                      <a:pt x="7620" y="2059715"/>
                    </a:cubicBezTo>
                    <a:cubicBezTo>
                      <a:pt x="7620" y="2254025"/>
                      <a:pt x="16510" y="2652805"/>
                      <a:pt x="21590" y="2844575"/>
                    </a:cubicBezTo>
                    <a:lnTo>
                      <a:pt x="130810" y="2958875"/>
                    </a:lnTo>
                    <a:cubicBezTo>
                      <a:pt x="275590" y="2966495"/>
                      <a:pt x="543560" y="2980465"/>
                      <a:pt x="793750" y="2980465"/>
                    </a:cubicBezTo>
                    <a:lnTo>
                      <a:pt x="3178810" y="2980465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8" name="Freeform 27"/>
              <p:cNvSpPr/>
              <p:nvPr/>
            </p:nvSpPr>
            <p:spPr>
              <a:xfrm>
                <a:off x="12700" y="217170"/>
                <a:ext cx="3191510" cy="2993165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93165">
                    <a:moveTo>
                      <a:pt x="3191510" y="2993165"/>
                    </a:moveTo>
                    <a:lnTo>
                      <a:pt x="800100" y="2993165"/>
                    </a:lnTo>
                    <a:cubicBezTo>
                      <a:pt x="547370" y="2993165"/>
                      <a:pt x="270510" y="2979195"/>
                      <a:pt x="137160" y="2971575"/>
                    </a:cubicBezTo>
                    <a:lnTo>
                      <a:pt x="134620" y="2971575"/>
                    </a:lnTo>
                    <a:lnTo>
                      <a:pt x="21590" y="2853465"/>
                    </a:lnTo>
                    <a:lnTo>
                      <a:pt x="21590" y="2850925"/>
                    </a:lnTo>
                    <a:cubicBezTo>
                      <a:pt x="16510" y="2647725"/>
                      <a:pt x="7620" y="2254025"/>
                      <a:pt x="7620" y="2066065"/>
                    </a:cubicBezTo>
                    <a:cubicBezTo>
                      <a:pt x="7620" y="1950495"/>
                      <a:pt x="6350" y="1773965"/>
                      <a:pt x="5080" y="1563456"/>
                    </a:cubicBezTo>
                    <a:cubicBezTo>
                      <a:pt x="3810" y="1294410"/>
                      <a:pt x="2540" y="990035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93165"/>
                    </a:lnTo>
                    <a:close/>
                    <a:moveTo>
                      <a:pt x="139700" y="2958875"/>
                    </a:moveTo>
                    <a:cubicBezTo>
                      <a:pt x="273050" y="2966495"/>
                      <a:pt x="548640" y="2980465"/>
                      <a:pt x="800100" y="2980465"/>
                    </a:cubicBezTo>
                    <a:lnTo>
                      <a:pt x="3178810" y="2980465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90035"/>
                      <a:pt x="16510" y="1294410"/>
                      <a:pt x="17780" y="1563456"/>
                    </a:cubicBezTo>
                    <a:cubicBezTo>
                      <a:pt x="19050" y="1773965"/>
                      <a:pt x="20320" y="1950495"/>
                      <a:pt x="20320" y="2066065"/>
                    </a:cubicBezTo>
                    <a:cubicBezTo>
                      <a:pt x="20320" y="2252755"/>
                      <a:pt x="29210" y="2643915"/>
                      <a:pt x="34290" y="2848385"/>
                    </a:cubicBezTo>
                    <a:lnTo>
                      <a:pt x="139700" y="2958875"/>
                    </a:lnTo>
                    <a:close/>
                    <a:moveTo>
                      <a:pt x="139700" y="2958875"/>
                    </a:moveTo>
                    <a:lnTo>
                      <a:pt x="133350" y="2833145"/>
                    </a:lnTo>
                    <a:lnTo>
                      <a:pt x="34290" y="2847115"/>
                    </a:lnTo>
                    <a:lnTo>
                      <a:pt x="139700" y="295887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79" name="Freeform 28"/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76" name="TextBox 29"/>
            <p:cNvSpPr txBox="1"/>
            <p:nvPr/>
          </p:nvSpPr>
          <p:spPr>
            <a:xfrm>
              <a:off x="99137" y="529497"/>
              <a:ext cx="1632413" cy="89153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662"/>
                </a:lnSpc>
              </a:pPr>
              <a:r>
                <a:rPr lang="en-US" sz="1200" spc="11" dirty="0" err="1">
                  <a:solidFill>
                    <a:srgbClr val="000000"/>
                  </a:solidFill>
                  <a:latin typeface="DM Sans"/>
                </a:rPr>
                <a:t>Penentuan</a:t>
              </a:r>
              <a:r>
                <a:rPr lang="en-US" sz="1200" spc="11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11" dirty="0" err="1">
                  <a:solidFill>
                    <a:srgbClr val="000000"/>
                  </a:solidFill>
                  <a:latin typeface="DM Sans"/>
                </a:rPr>
                <a:t>Bobot</a:t>
              </a:r>
              <a:r>
                <a:rPr lang="en-US" sz="1200" spc="11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11" dirty="0" err="1">
                  <a:solidFill>
                    <a:srgbClr val="000000"/>
                  </a:solidFill>
                  <a:latin typeface="DM Sans"/>
                </a:rPr>
                <a:t>Kriteria</a:t>
              </a:r>
              <a:r>
                <a:rPr lang="en-US" sz="1200" spc="11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11" dirty="0" err="1">
                  <a:solidFill>
                    <a:srgbClr val="000000"/>
                  </a:solidFill>
                  <a:latin typeface="DM Sans"/>
                </a:rPr>
                <a:t>dan</a:t>
              </a:r>
              <a:r>
                <a:rPr lang="en-US" sz="1200" spc="11" dirty="0">
                  <a:solidFill>
                    <a:srgbClr val="000000"/>
                  </a:solidFill>
                  <a:latin typeface="DM Sans"/>
                </a:rPr>
                <a:t> Sub </a:t>
              </a:r>
              <a:r>
                <a:rPr lang="en-US" sz="1200" spc="11" dirty="0" err="1">
                  <a:solidFill>
                    <a:srgbClr val="000000"/>
                  </a:solidFill>
                  <a:latin typeface="DM Sans"/>
                </a:rPr>
                <a:t>kriteria</a:t>
              </a:r>
              <a:endParaRPr lang="en-US" sz="1200" spc="11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80" name="Group 18"/>
          <p:cNvGrpSpPr/>
          <p:nvPr/>
        </p:nvGrpSpPr>
        <p:grpSpPr>
          <a:xfrm rot="10800000">
            <a:off x="3160083" y="3492924"/>
            <a:ext cx="514742" cy="936165"/>
            <a:chOff x="0" y="0"/>
            <a:chExt cx="833569" cy="1516018"/>
          </a:xfrm>
        </p:grpSpPr>
        <p:grpSp>
          <p:nvGrpSpPr>
            <p:cNvPr id="81" name="Group 19"/>
            <p:cNvGrpSpPr/>
            <p:nvPr/>
          </p:nvGrpSpPr>
          <p:grpSpPr>
            <a:xfrm>
              <a:off x="0" y="0"/>
              <a:ext cx="833569" cy="833569"/>
              <a:chOff x="0" y="0"/>
              <a:chExt cx="6350000" cy="6350000"/>
            </a:xfrm>
          </p:grpSpPr>
          <p:sp>
            <p:nvSpPr>
              <p:cNvPr id="84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grpSp>
          <p:nvGrpSpPr>
            <p:cNvPr id="82" name="Group 22"/>
            <p:cNvGrpSpPr/>
            <p:nvPr/>
          </p:nvGrpSpPr>
          <p:grpSpPr>
            <a:xfrm rot="5400000">
              <a:off x="75560" y="1102590"/>
              <a:ext cx="682449" cy="144408"/>
              <a:chOff x="0" y="0"/>
              <a:chExt cx="2028619" cy="429260"/>
            </a:xfrm>
          </p:grpSpPr>
          <p:sp>
            <p:nvSpPr>
              <p:cNvPr id="83" name="Freeform 23"/>
              <p:cNvSpPr/>
              <p:nvPr/>
            </p:nvSpPr>
            <p:spPr>
              <a:xfrm>
                <a:off x="0" y="-5080"/>
                <a:ext cx="202861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2028619" h="434340">
                    <a:moveTo>
                      <a:pt x="2010839" y="187960"/>
                    </a:moveTo>
                    <a:lnTo>
                      <a:pt x="1749219" y="11430"/>
                    </a:lnTo>
                    <a:cubicBezTo>
                      <a:pt x="1731439" y="0"/>
                      <a:pt x="1708579" y="3810"/>
                      <a:pt x="1695879" y="21590"/>
                    </a:cubicBezTo>
                    <a:cubicBezTo>
                      <a:pt x="1684449" y="39370"/>
                      <a:pt x="1688259" y="62230"/>
                      <a:pt x="1706039" y="74930"/>
                    </a:cubicBezTo>
                    <a:lnTo>
                      <a:pt x="186478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864789" y="257810"/>
                    </a:lnTo>
                    <a:lnTo>
                      <a:pt x="1706039" y="364490"/>
                    </a:lnTo>
                    <a:cubicBezTo>
                      <a:pt x="1688259" y="375920"/>
                      <a:pt x="1684449" y="400050"/>
                      <a:pt x="1695879" y="417830"/>
                    </a:cubicBezTo>
                    <a:cubicBezTo>
                      <a:pt x="1703499" y="429260"/>
                      <a:pt x="1714929" y="434340"/>
                      <a:pt x="1727629" y="434340"/>
                    </a:cubicBezTo>
                    <a:cubicBezTo>
                      <a:pt x="1735249" y="434340"/>
                      <a:pt x="1742869" y="431800"/>
                      <a:pt x="1749219" y="427990"/>
                    </a:cubicBezTo>
                    <a:lnTo>
                      <a:pt x="2012109" y="251460"/>
                    </a:lnTo>
                    <a:cubicBezTo>
                      <a:pt x="2022269" y="243840"/>
                      <a:pt x="2028619" y="232410"/>
                      <a:pt x="2028619" y="219710"/>
                    </a:cubicBezTo>
                    <a:cubicBezTo>
                      <a:pt x="2028619" y="207010"/>
                      <a:pt x="2022269" y="195580"/>
                      <a:pt x="2010839" y="18796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id="85" name="Group 84"/>
          <p:cNvGrpSpPr/>
          <p:nvPr/>
        </p:nvGrpSpPr>
        <p:grpSpPr>
          <a:xfrm>
            <a:off x="2756761" y="2062846"/>
            <a:ext cx="1321386" cy="1319207"/>
            <a:chOff x="0" y="0"/>
            <a:chExt cx="1830687" cy="1827668"/>
          </a:xfrm>
        </p:grpSpPr>
        <p:grpSp>
          <p:nvGrpSpPr>
            <p:cNvPr id="86" name="Group 85"/>
            <p:cNvGrpSpPr/>
            <p:nvPr/>
          </p:nvGrpSpPr>
          <p:grpSpPr>
            <a:xfrm>
              <a:off x="0" y="0"/>
              <a:ext cx="1830687" cy="1827668"/>
              <a:chOff x="0" y="0"/>
              <a:chExt cx="3216910" cy="3211605"/>
            </a:xfrm>
          </p:grpSpPr>
          <p:sp>
            <p:nvSpPr>
              <p:cNvPr id="88" name="Freeform 26"/>
              <p:cNvSpPr/>
              <p:nvPr/>
            </p:nvSpPr>
            <p:spPr>
              <a:xfrm>
                <a:off x="19050" y="223520"/>
                <a:ext cx="3178810" cy="2980465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80465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77996"/>
                      <a:pt x="7620" y="1799365"/>
                      <a:pt x="7620" y="2059715"/>
                    </a:cubicBezTo>
                    <a:cubicBezTo>
                      <a:pt x="7620" y="2254025"/>
                      <a:pt x="16510" y="2652805"/>
                      <a:pt x="21590" y="2844575"/>
                    </a:cubicBezTo>
                    <a:lnTo>
                      <a:pt x="130810" y="2958875"/>
                    </a:lnTo>
                    <a:cubicBezTo>
                      <a:pt x="275590" y="2966495"/>
                      <a:pt x="543560" y="2980465"/>
                      <a:pt x="793750" y="2980465"/>
                    </a:cubicBezTo>
                    <a:lnTo>
                      <a:pt x="3178810" y="2980465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9" name="Freeform 27"/>
              <p:cNvSpPr/>
              <p:nvPr/>
            </p:nvSpPr>
            <p:spPr>
              <a:xfrm>
                <a:off x="12700" y="217170"/>
                <a:ext cx="3191510" cy="2993165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93165">
                    <a:moveTo>
                      <a:pt x="3191510" y="2993165"/>
                    </a:moveTo>
                    <a:lnTo>
                      <a:pt x="800100" y="2993165"/>
                    </a:lnTo>
                    <a:cubicBezTo>
                      <a:pt x="547370" y="2993165"/>
                      <a:pt x="270510" y="2979195"/>
                      <a:pt x="137160" y="2971575"/>
                    </a:cubicBezTo>
                    <a:lnTo>
                      <a:pt x="134620" y="2971575"/>
                    </a:lnTo>
                    <a:lnTo>
                      <a:pt x="21590" y="2853465"/>
                    </a:lnTo>
                    <a:lnTo>
                      <a:pt x="21590" y="2850925"/>
                    </a:lnTo>
                    <a:cubicBezTo>
                      <a:pt x="16510" y="2647725"/>
                      <a:pt x="7620" y="2254025"/>
                      <a:pt x="7620" y="2066065"/>
                    </a:cubicBezTo>
                    <a:cubicBezTo>
                      <a:pt x="7620" y="1950495"/>
                      <a:pt x="6350" y="1773965"/>
                      <a:pt x="5080" y="1563456"/>
                    </a:cubicBezTo>
                    <a:cubicBezTo>
                      <a:pt x="3810" y="1294410"/>
                      <a:pt x="2540" y="990035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93165"/>
                    </a:lnTo>
                    <a:close/>
                    <a:moveTo>
                      <a:pt x="139700" y="2958875"/>
                    </a:moveTo>
                    <a:cubicBezTo>
                      <a:pt x="273050" y="2966495"/>
                      <a:pt x="548640" y="2980465"/>
                      <a:pt x="800100" y="2980465"/>
                    </a:cubicBezTo>
                    <a:lnTo>
                      <a:pt x="3178810" y="2980465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90035"/>
                      <a:pt x="16510" y="1294410"/>
                      <a:pt x="17780" y="1563456"/>
                    </a:cubicBezTo>
                    <a:cubicBezTo>
                      <a:pt x="19050" y="1773965"/>
                      <a:pt x="20320" y="1950495"/>
                      <a:pt x="20320" y="2066065"/>
                    </a:cubicBezTo>
                    <a:cubicBezTo>
                      <a:pt x="20320" y="2252755"/>
                      <a:pt x="29210" y="2643915"/>
                      <a:pt x="34290" y="2848385"/>
                    </a:cubicBezTo>
                    <a:lnTo>
                      <a:pt x="139700" y="2958875"/>
                    </a:lnTo>
                    <a:close/>
                    <a:moveTo>
                      <a:pt x="139700" y="2958875"/>
                    </a:moveTo>
                    <a:lnTo>
                      <a:pt x="133350" y="2833145"/>
                    </a:lnTo>
                    <a:lnTo>
                      <a:pt x="34290" y="2847115"/>
                    </a:lnTo>
                    <a:lnTo>
                      <a:pt x="139700" y="295887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90" name="Freeform 28"/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87" name="TextBox 29"/>
            <p:cNvSpPr txBox="1"/>
            <p:nvPr/>
          </p:nvSpPr>
          <p:spPr>
            <a:xfrm>
              <a:off x="99137" y="529497"/>
              <a:ext cx="1632413" cy="89153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662"/>
                </a:lnSpc>
              </a:pPr>
              <a:r>
                <a:rPr lang="en-US" sz="1200" spc="11" dirty="0" err="1">
                  <a:solidFill>
                    <a:srgbClr val="000000"/>
                  </a:solidFill>
                  <a:latin typeface="DM Sans"/>
                </a:rPr>
                <a:t>Membuat</a:t>
              </a:r>
              <a:r>
                <a:rPr lang="en-US" sz="1200" spc="11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11" dirty="0" err="1">
                  <a:solidFill>
                    <a:srgbClr val="000000"/>
                  </a:solidFill>
                  <a:latin typeface="DM Sans"/>
                </a:rPr>
                <a:t>matrik</a:t>
              </a:r>
              <a:r>
                <a:rPr lang="en-US" sz="1200" spc="11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11" dirty="0" err="1">
                  <a:solidFill>
                    <a:srgbClr val="000000"/>
                  </a:solidFill>
                  <a:latin typeface="DM Sans"/>
                </a:rPr>
                <a:t>ternormalisasi</a:t>
              </a:r>
              <a:endParaRPr lang="en-US" sz="1200" spc="11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91" name="Group 18"/>
          <p:cNvGrpSpPr/>
          <p:nvPr/>
        </p:nvGrpSpPr>
        <p:grpSpPr>
          <a:xfrm>
            <a:off x="5167597" y="3927225"/>
            <a:ext cx="514742" cy="936165"/>
            <a:chOff x="0" y="0"/>
            <a:chExt cx="833569" cy="1516018"/>
          </a:xfrm>
        </p:grpSpPr>
        <p:grpSp>
          <p:nvGrpSpPr>
            <p:cNvPr id="92" name="Group 19"/>
            <p:cNvGrpSpPr/>
            <p:nvPr/>
          </p:nvGrpSpPr>
          <p:grpSpPr>
            <a:xfrm>
              <a:off x="0" y="0"/>
              <a:ext cx="833569" cy="833569"/>
              <a:chOff x="0" y="0"/>
              <a:chExt cx="6350000" cy="6350000"/>
            </a:xfrm>
          </p:grpSpPr>
          <p:sp>
            <p:nvSpPr>
              <p:cNvPr id="95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grpSp>
          <p:nvGrpSpPr>
            <p:cNvPr id="93" name="Group 22"/>
            <p:cNvGrpSpPr/>
            <p:nvPr/>
          </p:nvGrpSpPr>
          <p:grpSpPr>
            <a:xfrm rot="5400000">
              <a:off x="75560" y="1102590"/>
              <a:ext cx="682449" cy="144408"/>
              <a:chOff x="0" y="0"/>
              <a:chExt cx="2028619" cy="429260"/>
            </a:xfrm>
          </p:grpSpPr>
          <p:sp>
            <p:nvSpPr>
              <p:cNvPr id="94" name="Freeform 23"/>
              <p:cNvSpPr/>
              <p:nvPr/>
            </p:nvSpPr>
            <p:spPr>
              <a:xfrm>
                <a:off x="0" y="-5080"/>
                <a:ext cx="202861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2028619" h="434340">
                    <a:moveTo>
                      <a:pt x="2010839" y="187960"/>
                    </a:moveTo>
                    <a:lnTo>
                      <a:pt x="1749219" y="11430"/>
                    </a:lnTo>
                    <a:cubicBezTo>
                      <a:pt x="1731439" y="0"/>
                      <a:pt x="1708579" y="3810"/>
                      <a:pt x="1695879" y="21590"/>
                    </a:cubicBezTo>
                    <a:cubicBezTo>
                      <a:pt x="1684449" y="39370"/>
                      <a:pt x="1688259" y="62230"/>
                      <a:pt x="1706039" y="74930"/>
                    </a:cubicBezTo>
                    <a:lnTo>
                      <a:pt x="186478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864789" y="257810"/>
                    </a:lnTo>
                    <a:lnTo>
                      <a:pt x="1706039" y="364490"/>
                    </a:lnTo>
                    <a:cubicBezTo>
                      <a:pt x="1688259" y="375920"/>
                      <a:pt x="1684449" y="400050"/>
                      <a:pt x="1695879" y="417830"/>
                    </a:cubicBezTo>
                    <a:cubicBezTo>
                      <a:pt x="1703499" y="429260"/>
                      <a:pt x="1714929" y="434340"/>
                      <a:pt x="1727629" y="434340"/>
                    </a:cubicBezTo>
                    <a:cubicBezTo>
                      <a:pt x="1735249" y="434340"/>
                      <a:pt x="1742869" y="431800"/>
                      <a:pt x="1749219" y="427990"/>
                    </a:cubicBezTo>
                    <a:lnTo>
                      <a:pt x="2012109" y="251460"/>
                    </a:lnTo>
                    <a:cubicBezTo>
                      <a:pt x="2022269" y="243840"/>
                      <a:pt x="2028619" y="232410"/>
                      <a:pt x="2028619" y="219710"/>
                    </a:cubicBezTo>
                    <a:cubicBezTo>
                      <a:pt x="2028619" y="207010"/>
                      <a:pt x="2022269" y="195580"/>
                      <a:pt x="2010839" y="18796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id="96" name="Group 24"/>
          <p:cNvGrpSpPr/>
          <p:nvPr/>
        </p:nvGrpSpPr>
        <p:grpSpPr>
          <a:xfrm>
            <a:off x="4764274" y="5034711"/>
            <a:ext cx="1321386" cy="1319207"/>
            <a:chOff x="0" y="0"/>
            <a:chExt cx="1830687" cy="1827668"/>
          </a:xfrm>
        </p:grpSpPr>
        <p:grpSp>
          <p:nvGrpSpPr>
            <p:cNvPr id="97" name="Group 25"/>
            <p:cNvGrpSpPr/>
            <p:nvPr/>
          </p:nvGrpSpPr>
          <p:grpSpPr>
            <a:xfrm>
              <a:off x="0" y="0"/>
              <a:ext cx="1830687" cy="1827668"/>
              <a:chOff x="0" y="0"/>
              <a:chExt cx="3216910" cy="3211605"/>
            </a:xfrm>
          </p:grpSpPr>
          <p:sp>
            <p:nvSpPr>
              <p:cNvPr id="99" name="Freeform 26"/>
              <p:cNvSpPr/>
              <p:nvPr/>
            </p:nvSpPr>
            <p:spPr>
              <a:xfrm>
                <a:off x="19050" y="223520"/>
                <a:ext cx="3178810" cy="2980465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80465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77996"/>
                      <a:pt x="7620" y="1799365"/>
                      <a:pt x="7620" y="2059715"/>
                    </a:cubicBezTo>
                    <a:cubicBezTo>
                      <a:pt x="7620" y="2254025"/>
                      <a:pt x="16510" y="2652805"/>
                      <a:pt x="21590" y="2844575"/>
                    </a:cubicBezTo>
                    <a:lnTo>
                      <a:pt x="130810" y="2958875"/>
                    </a:lnTo>
                    <a:cubicBezTo>
                      <a:pt x="275590" y="2966495"/>
                      <a:pt x="543560" y="2980465"/>
                      <a:pt x="793750" y="2980465"/>
                    </a:cubicBezTo>
                    <a:lnTo>
                      <a:pt x="3178810" y="2980465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0" name="Freeform 27"/>
              <p:cNvSpPr/>
              <p:nvPr/>
            </p:nvSpPr>
            <p:spPr>
              <a:xfrm>
                <a:off x="12700" y="217170"/>
                <a:ext cx="3191510" cy="2993165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93165">
                    <a:moveTo>
                      <a:pt x="3191510" y="2993165"/>
                    </a:moveTo>
                    <a:lnTo>
                      <a:pt x="800100" y="2993165"/>
                    </a:lnTo>
                    <a:cubicBezTo>
                      <a:pt x="547370" y="2993165"/>
                      <a:pt x="270510" y="2979195"/>
                      <a:pt x="137160" y="2971575"/>
                    </a:cubicBezTo>
                    <a:lnTo>
                      <a:pt x="134620" y="2971575"/>
                    </a:lnTo>
                    <a:lnTo>
                      <a:pt x="21590" y="2853465"/>
                    </a:lnTo>
                    <a:lnTo>
                      <a:pt x="21590" y="2850925"/>
                    </a:lnTo>
                    <a:cubicBezTo>
                      <a:pt x="16510" y="2647725"/>
                      <a:pt x="7620" y="2254025"/>
                      <a:pt x="7620" y="2066065"/>
                    </a:cubicBezTo>
                    <a:cubicBezTo>
                      <a:pt x="7620" y="1950495"/>
                      <a:pt x="6350" y="1773965"/>
                      <a:pt x="5080" y="1563456"/>
                    </a:cubicBezTo>
                    <a:cubicBezTo>
                      <a:pt x="3810" y="1294410"/>
                      <a:pt x="2540" y="990035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93165"/>
                    </a:lnTo>
                    <a:close/>
                    <a:moveTo>
                      <a:pt x="139700" y="2958875"/>
                    </a:moveTo>
                    <a:cubicBezTo>
                      <a:pt x="273050" y="2966495"/>
                      <a:pt x="548640" y="2980465"/>
                      <a:pt x="800100" y="2980465"/>
                    </a:cubicBezTo>
                    <a:lnTo>
                      <a:pt x="3178810" y="2980465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90035"/>
                      <a:pt x="16510" y="1294410"/>
                      <a:pt x="17780" y="1563456"/>
                    </a:cubicBezTo>
                    <a:cubicBezTo>
                      <a:pt x="19050" y="1773965"/>
                      <a:pt x="20320" y="1950495"/>
                      <a:pt x="20320" y="2066065"/>
                    </a:cubicBezTo>
                    <a:cubicBezTo>
                      <a:pt x="20320" y="2252755"/>
                      <a:pt x="29210" y="2643915"/>
                      <a:pt x="34290" y="2848385"/>
                    </a:cubicBezTo>
                    <a:lnTo>
                      <a:pt x="139700" y="2958875"/>
                    </a:lnTo>
                    <a:close/>
                    <a:moveTo>
                      <a:pt x="139700" y="2958875"/>
                    </a:moveTo>
                    <a:lnTo>
                      <a:pt x="133350" y="2833145"/>
                    </a:lnTo>
                    <a:lnTo>
                      <a:pt x="34290" y="2847115"/>
                    </a:lnTo>
                    <a:lnTo>
                      <a:pt x="139700" y="295887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01" name="Freeform 28"/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98" name="TextBox 29"/>
            <p:cNvSpPr txBox="1"/>
            <p:nvPr/>
          </p:nvSpPr>
          <p:spPr>
            <a:xfrm>
              <a:off x="170566" y="367639"/>
              <a:ext cx="1632413" cy="11935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662"/>
                </a:lnSpc>
              </a:pPr>
              <a:r>
                <a:rPr lang="en-US" sz="1200" spc="11" dirty="0" err="1">
                  <a:solidFill>
                    <a:srgbClr val="000000"/>
                  </a:solidFill>
                  <a:latin typeface="DM Sans"/>
                </a:rPr>
                <a:t>Membuat</a:t>
              </a:r>
              <a:r>
                <a:rPr lang="en-US" sz="1200" spc="11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11" dirty="0" err="1">
                  <a:solidFill>
                    <a:srgbClr val="000000"/>
                  </a:solidFill>
                  <a:latin typeface="DM Sans"/>
                </a:rPr>
                <a:t>matrik</a:t>
              </a:r>
              <a:r>
                <a:rPr lang="en-US" sz="1200" spc="11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11" dirty="0" err="1">
                  <a:solidFill>
                    <a:srgbClr val="000000"/>
                  </a:solidFill>
                  <a:latin typeface="DM Sans"/>
                </a:rPr>
                <a:t>ternormalisasi</a:t>
              </a:r>
              <a:r>
                <a:rPr lang="en-US" sz="1200" spc="11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11" dirty="0" err="1">
                  <a:solidFill>
                    <a:srgbClr val="000000"/>
                  </a:solidFill>
                  <a:latin typeface="DM Sans"/>
                </a:rPr>
                <a:t>dan</a:t>
              </a:r>
              <a:r>
                <a:rPr lang="en-US" sz="1200" spc="11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11" dirty="0" err="1">
                  <a:solidFill>
                    <a:srgbClr val="000000"/>
                  </a:solidFill>
                  <a:latin typeface="DM Sans"/>
                </a:rPr>
                <a:t>terbobot</a:t>
              </a:r>
              <a:endParaRPr lang="en-US" sz="1200" spc="11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102" name="Group 18"/>
          <p:cNvGrpSpPr/>
          <p:nvPr/>
        </p:nvGrpSpPr>
        <p:grpSpPr>
          <a:xfrm rot="10800000">
            <a:off x="7238197" y="3505802"/>
            <a:ext cx="514742" cy="936165"/>
            <a:chOff x="0" y="0"/>
            <a:chExt cx="833569" cy="1516018"/>
          </a:xfrm>
        </p:grpSpPr>
        <p:grpSp>
          <p:nvGrpSpPr>
            <p:cNvPr id="103" name="Group 19"/>
            <p:cNvGrpSpPr/>
            <p:nvPr/>
          </p:nvGrpSpPr>
          <p:grpSpPr>
            <a:xfrm>
              <a:off x="0" y="0"/>
              <a:ext cx="833569" cy="833569"/>
              <a:chOff x="0" y="0"/>
              <a:chExt cx="6350000" cy="6350000"/>
            </a:xfrm>
          </p:grpSpPr>
          <p:sp>
            <p:nvSpPr>
              <p:cNvPr id="106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grpSp>
          <p:nvGrpSpPr>
            <p:cNvPr id="104" name="Group 22"/>
            <p:cNvGrpSpPr/>
            <p:nvPr/>
          </p:nvGrpSpPr>
          <p:grpSpPr>
            <a:xfrm rot="5400000">
              <a:off x="75560" y="1102590"/>
              <a:ext cx="682449" cy="144408"/>
              <a:chOff x="0" y="0"/>
              <a:chExt cx="2028619" cy="429260"/>
            </a:xfrm>
          </p:grpSpPr>
          <p:sp>
            <p:nvSpPr>
              <p:cNvPr id="105" name="Freeform 23"/>
              <p:cNvSpPr/>
              <p:nvPr/>
            </p:nvSpPr>
            <p:spPr>
              <a:xfrm>
                <a:off x="0" y="-5080"/>
                <a:ext cx="202861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2028619" h="434340">
                    <a:moveTo>
                      <a:pt x="2010839" y="187960"/>
                    </a:moveTo>
                    <a:lnTo>
                      <a:pt x="1749219" y="11430"/>
                    </a:lnTo>
                    <a:cubicBezTo>
                      <a:pt x="1731439" y="0"/>
                      <a:pt x="1708579" y="3810"/>
                      <a:pt x="1695879" y="21590"/>
                    </a:cubicBezTo>
                    <a:cubicBezTo>
                      <a:pt x="1684449" y="39370"/>
                      <a:pt x="1688259" y="62230"/>
                      <a:pt x="1706039" y="74930"/>
                    </a:cubicBezTo>
                    <a:lnTo>
                      <a:pt x="186478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864789" y="257810"/>
                    </a:lnTo>
                    <a:lnTo>
                      <a:pt x="1706039" y="364490"/>
                    </a:lnTo>
                    <a:cubicBezTo>
                      <a:pt x="1688259" y="375920"/>
                      <a:pt x="1684449" y="400050"/>
                      <a:pt x="1695879" y="417830"/>
                    </a:cubicBezTo>
                    <a:cubicBezTo>
                      <a:pt x="1703499" y="429260"/>
                      <a:pt x="1714929" y="434340"/>
                      <a:pt x="1727629" y="434340"/>
                    </a:cubicBezTo>
                    <a:cubicBezTo>
                      <a:pt x="1735249" y="434340"/>
                      <a:pt x="1742869" y="431800"/>
                      <a:pt x="1749219" y="427990"/>
                    </a:cubicBezTo>
                    <a:lnTo>
                      <a:pt x="2012109" y="251460"/>
                    </a:lnTo>
                    <a:cubicBezTo>
                      <a:pt x="2022269" y="243840"/>
                      <a:pt x="2028619" y="232410"/>
                      <a:pt x="2028619" y="219710"/>
                    </a:cubicBezTo>
                    <a:cubicBezTo>
                      <a:pt x="2028619" y="207010"/>
                      <a:pt x="2022269" y="195580"/>
                      <a:pt x="2010839" y="18796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id="107" name="Group 106"/>
          <p:cNvGrpSpPr/>
          <p:nvPr/>
        </p:nvGrpSpPr>
        <p:grpSpPr>
          <a:xfrm>
            <a:off x="6839563" y="2080420"/>
            <a:ext cx="1310953" cy="1310860"/>
            <a:chOff x="7228" y="10841"/>
            <a:chExt cx="1816232" cy="1816104"/>
          </a:xfrm>
        </p:grpSpPr>
        <p:grpSp>
          <p:nvGrpSpPr>
            <p:cNvPr id="108" name="Group 107"/>
            <p:cNvGrpSpPr/>
            <p:nvPr/>
          </p:nvGrpSpPr>
          <p:grpSpPr>
            <a:xfrm>
              <a:off x="7228" y="10841"/>
              <a:ext cx="1816232" cy="1816104"/>
              <a:chOff x="12700" y="19050"/>
              <a:chExt cx="3191510" cy="3191285"/>
            </a:xfrm>
          </p:grpSpPr>
          <p:sp>
            <p:nvSpPr>
              <p:cNvPr id="110" name="Freeform 26"/>
              <p:cNvSpPr/>
              <p:nvPr/>
            </p:nvSpPr>
            <p:spPr>
              <a:xfrm>
                <a:off x="19049" y="223521"/>
                <a:ext cx="3178809" cy="2980465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80465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77996"/>
                      <a:pt x="7620" y="1799365"/>
                      <a:pt x="7620" y="2059715"/>
                    </a:cubicBezTo>
                    <a:cubicBezTo>
                      <a:pt x="7620" y="2254025"/>
                      <a:pt x="16510" y="2652805"/>
                      <a:pt x="21590" y="2844575"/>
                    </a:cubicBezTo>
                    <a:lnTo>
                      <a:pt x="130810" y="2958875"/>
                    </a:lnTo>
                    <a:cubicBezTo>
                      <a:pt x="275590" y="2966495"/>
                      <a:pt x="543560" y="2980465"/>
                      <a:pt x="793750" y="2980465"/>
                    </a:cubicBezTo>
                    <a:lnTo>
                      <a:pt x="3178810" y="2980465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1" name="Freeform 27"/>
              <p:cNvSpPr/>
              <p:nvPr/>
            </p:nvSpPr>
            <p:spPr>
              <a:xfrm>
                <a:off x="12700" y="217170"/>
                <a:ext cx="3191510" cy="2993165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93165">
                    <a:moveTo>
                      <a:pt x="3191510" y="2993165"/>
                    </a:moveTo>
                    <a:lnTo>
                      <a:pt x="800100" y="2993165"/>
                    </a:lnTo>
                    <a:cubicBezTo>
                      <a:pt x="547370" y="2993165"/>
                      <a:pt x="270510" y="2979195"/>
                      <a:pt x="137160" y="2971575"/>
                    </a:cubicBezTo>
                    <a:lnTo>
                      <a:pt x="134620" y="2971575"/>
                    </a:lnTo>
                    <a:lnTo>
                      <a:pt x="21590" y="2853465"/>
                    </a:lnTo>
                    <a:lnTo>
                      <a:pt x="21590" y="2850925"/>
                    </a:lnTo>
                    <a:cubicBezTo>
                      <a:pt x="16510" y="2647725"/>
                      <a:pt x="7620" y="2254025"/>
                      <a:pt x="7620" y="2066065"/>
                    </a:cubicBezTo>
                    <a:cubicBezTo>
                      <a:pt x="7620" y="1950495"/>
                      <a:pt x="6350" y="1773965"/>
                      <a:pt x="5080" y="1563456"/>
                    </a:cubicBezTo>
                    <a:cubicBezTo>
                      <a:pt x="3810" y="1294410"/>
                      <a:pt x="2540" y="990035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93165"/>
                    </a:lnTo>
                    <a:close/>
                    <a:moveTo>
                      <a:pt x="139700" y="2958875"/>
                    </a:moveTo>
                    <a:cubicBezTo>
                      <a:pt x="273050" y="2966495"/>
                      <a:pt x="548640" y="2980465"/>
                      <a:pt x="800100" y="2980465"/>
                    </a:cubicBezTo>
                    <a:lnTo>
                      <a:pt x="3178810" y="2980465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90035"/>
                      <a:pt x="16510" y="1294410"/>
                      <a:pt x="17780" y="1563456"/>
                    </a:cubicBezTo>
                    <a:cubicBezTo>
                      <a:pt x="19050" y="1773965"/>
                      <a:pt x="20320" y="1950495"/>
                      <a:pt x="20320" y="2066065"/>
                    </a:cubicBezTo>
                    <a:cubicBezTo>
                      <a:pt x="20320" y="2252755"/>
                      <a:pt x="29210" y="2643915"/>
                      <a:pt x="34290" y="2848385"/>
                    </a:cubicBezTo>
                    <a:lnTo>
                      <a:pt x="139700" y="2958875"/>
                    </a:lnTo>
                    <a:close/>
                    <a:moveTo>
                      <a:pt x="139700" y="2958875"/>
                    </a:moveTo>
                    <a:lnTo>
                      <a:pt x="133350" y="2833145"/>
                    </a:lnTo>
                    <a:lnTo>
                      <a:pt x="34290" y="2847115"/>
                    </a:lnTo>
                    <a:lnTo>
                      <a:pt x="139700" y="295887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12" name="Freeform 28"/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09" name="TextBox 29"/>
            <p:cNvSpPr txBox="1"/>
            <p:nvPr/>
          </p:nvSpPr>
          <p:spPr>
            <a:xfrm>
              <a:off x="239574" y="382377"/>
              <a:ext cx="1530570" cy="12081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662"/>
                </a:lnSpc>
              </a:pPr>
              <a:r>
                <a:rPr lang="en-US" sz="1200" spc="11" dirty="0" err="1">
                  <a:solidFill>
                    <a:srgbClr val="000000"/>
                  </a:solidFill>
                  <a:latin typeface="DM Sans"/>
                </a:rPr>
                <a:t>Menentukan</a:t>
              </a:r>
              <a:r>
                <a:rPr lang="en-US" sz="1200" spc="11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11" dirty="0" err="1">
                  <a:solidFill>
                    <a:srgbClr val="000000"/>
                  </a:solidFill>
                  <a:latin typeface="DM Sans"/>
                </a:rPr>
                <a:t>jarak</a:t>
              </a:r>
              <a:r>
                <a:rPr lang="en-US" sz="1200" spc="11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11" dirty="0" err="1">
                  <a:solidFill>
                    <a:srgbClr val="000000"/>
                  </a:solidFill>
                  <a:latin typeface="DM Sans"/>
                </a:rPr>
                <a:t>solusi</a:t>
              </a:r>
              <a:r>
                <a:rPr lang="en-US" sz="1200" spc="11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11" dirty="0" err="1">
                  <a:solidFill>
                    <a:srgbClr val="000000"/>
                  </a:solidFill>
                  <a:latin typeface="DM Sans"/>
                </a:rPr>
                <a:t>untuk</a:t>
              </a:r>
              <a:r>
                <a:rPr lang="en-US" sz="1200" spc="11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11" dirty="0" err="1">
                  <a:solidFill>
                    <a:srgbClr val="000000"/>
                  </a:solidFill>
                  <a:latin typeface="DM Sans"/>
                </a:rPr>
                <a:t>setiap</a:t>
              </a:r>
              <a:r>
                <a:rPr lang="en-US" sz="1200" spc="11" dirty="0">
                  <a:solidFill>
                    <a:srgbClr val="000000"/>
                  </a:solidFill>
                  <a:latin typeface="DM Sans"/>
                </a:rPr>
                <a:t> alternative</a:t>
              </a:r>
            </a:p>
          </p:txBody>
        </p:sp>
      </p:grpSp>
      <p:grpSp>
        <p:nvGrpSpPr>
          <p:cNvPr id="113" name="Group 18"/>
          <p:cNvGrpSpPr/>
          <p:nvPr/>
        </p:nvGrpSpPr>
        <p:grpSpPr>
          <a:xfrm>
            <a:off x="9553581" y="3927224"/>
            <a:ext cx="514742" cy="936165"/>
            <a:chOff x="0" y="0"/>
            <a:chExt cx="833569" cy="1516018"/>
          </a:xfrm>
        </p:grpSpPr>
        <p:grpSp>
          <p:nvGrpSpPr>
            <p:cNvPr id="114" name="Group 19"/>
            <p:cNvGrpSpPr/>
            <p:nvPr/>
          </p:nvGrpSpPr>
          <p:grpSpPr>
            <a:xfrm>
              <a:off x="0" y="0"/>
              <a:ext cx="833569" cy="833569"/>
              <a:chOff x="0" y="0"/>
              <a:chExt cx="6350000" cy="6350000"/>
            </a:xfrm>
          </p:grpSpPr>
          <p:sp>
            <p:nvSpPr>
              <p:cNvPr id="117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grpSp>
          <p:nvGrpSpPr>
            <p:cNvPr id="115" name="Group 22"/>
            <p:cNvGrpSpPr/>
            <p:nvPr/>
          </p:nvGrpSpPr>
          <p:grpSpPr>
            <a:xfrm rot="5400000">
              <a:off x="75560" y="1102590"/>
              <a:ext cx="682449" cy="144408"/>
              <a:chOff x="0" y="0"/>
              <a:chExt cx="2028619" cy="429260"/>
            </a:xfrm>
          </p:grpSpPr>
          <p:sp>
            <p:nvSpPr>
              <p:cNvPr id="116" name="Freeform 23"/>
              <p:cNvSpPr/>
              <p:nvPr/>
            </p:nvSpPr>
            <p:spPr>
              <a:xfrm>
                <a:off x="0" y="-5080"/>
                <a:ext cx="202861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2028619" h="434340">
                    <a:moveTo>
                      <a:pt x="2010839" y="187960"/>
                    </a:moveTo>
                    <a:lnTo>
                      <a:pt x="1749219" y="11430"/>
                    </a:lnTo>
                    <a:cubicBezTo>
                      <a:pt x="1731439" y="0"/>
                      <a:pt x="1708579" y="3810"/>
                      <a:pt x="1695879" y="21590"/>
                    </a:cubicBezTo>
                    <a:cubicBezTo>
                      <a:pt x="1684449" y="39370"/>
                      <a:pt x="1688259" y="62230"/>
                      <a:pt x="1706039" y="74930"/>
                    </a:cubicBezTo>
                    <a:lnTo>
                      <a:pt x="186478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864789" y="257810"/>
                    </a:lnTo>
                    <a:lnTo>
                      <a:pt x="1706039" y="364490"/>
                    </a:lnTo>
                    <a:cubicBezTo>
                      <a:pt x="1688259" y="375920"/>
                      <a:pt x="1684449" y="400050"/>
                      <a:pt x="1695879" y="417830"/>
                    </a:cubicBezTo>
                    <a:cubicBezTo>
                      <a:pt x="1703499" y="429260"/>
                      <a:pt x="1714929" y="434340"/>
                      <a:pt x="1727629" y="434340"/>
                    </a:cubicBezTo>
                    <a:cubicBezTo>
                      <a:pt x="1735249" y="434340"/>
                      <a:pt x="1742869" y="431800"/>
                      <a:pt x="1749219" y="427990"/>
                    </a:cubicBezTo>
                    <a:lnTo>
                      <a:pt x="2012109" y="251460"/>
                    </a:lnTo>
                    <a:cubicBezTo>
                      <a:pt x="2022269" y="243840"/>
                      <a:pt x="2028619" y="232410"/>
                      <a:pt x="2028619" y="219710"/>
                    </a:cubicBezTo>
                    <a:cubicBezTo>
                      <a:pt x="2028619" y="207010"/>
                      <a:pt x="2022269" y="195580"/>
                      <a:pt x="2010839" y="18796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id="118" name="Group 24"/>
          <p:cNvGrpSpPr/>
          <p:nvPr/>
        </p:nvGrpSpPr>
        <p:grpSpPr>
          <a:xfrm>
            <a:off x="9150258" y="5002929"/>
            <a:ext cx="1321386" cy="1319207"/>
            <a:chOff x="0" y="0"/>
            <a:chExt cx="1830687" cy="1827668"/>
          </a:xfrm>
        </p:grpSpPr>
        <p:grpSp>
          <p:nvGrpSpPr>
            <p:cNvPr id="119" name="Group 25"/>
            <p:cNvGrpSpPr/>
            <p:nvPr/>
          </p:nvGrpSpPr>
          <p:grpSpPr>
            <a:xfrm>
              <a:off x="0" y="0"/>
              <a:ext cx="1830687" cy="1827668"/>
              <a:chOff x="0" y="0"/>
              <a:chExt cx="3216910" cy="3211605"/>
            </a:xfrm>
          </p:grpSpPr>
          <p:sp>
            <p:nvSpPr>
              <p:cNvPr id="121" name="Freeform 26"/>
              <p:cNvSpPr/>
              <p:nvPr/>
            </p:nvSpPr>
            <p:spPr>
              <a:xfrm>
                <a:off x="19050" y="223520"/>
                <a:ext cx="3178810" cy="2980465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80465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77996"/>
                      <a:pt x="7620" y="1799365"/>
                      <a:pt x="7620" y="2059715"/>
                    </a:cubicBezTo>
                    <a:cubicBezTo>
                      <a:pt x="7620" y="2254025"/>
                      <a:pt x="16510" y="2652805"/>
                      <a:pt x="21590" y="2844575"/>
                    </a:cubicBezTo>
                    <a:lnTo>
                      <a:pt x="130810" y="2958875"/>
                    </a:lnTo>
                    <a:cubicBezTo>
                      <a:pt x="275590" y="2966495"/>
                      <a:pt x="543560" y="2980465"/>
                      <a:pt x="793750" y="2980465"/>
                    </a:cubicBezTo>
                    <a:lnTo>
                      <a:pt x="3178810" y="2980465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2" name="Freeform 27"/>
              <p:cNvSpPr/>
              <p:nvPr/>
            </p:nvSpPr>
            <p:spPr>
              <a:xfrm>
                <a:off x="12700" y="217170"/>
                <a:ext cx="3191510" cy="2993165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93165">
                    <a:moveTo>
                      <a:pt x="3191510" y="2993165"/>
                    </a:moveTo>
                    <a:lnTo>
                      <a:pt x="800100" y="2993165"/>
                    </a:lnTo>
                    <a:cubicBezTo>
                      <a:pt x="547370" y="2993165"/>
                      <a:pt x="270510" y="2979195"/>
                      <a:pt x="137160" y="2971575"/>
                    </a:cubicBezTo>
                    <a:lnTo>
                      <a:pt x="134620" y="2971575"/>
                    </a:lnTo>
                    <a:lnTo>
                      <a:pt x="21590" y="2853465"/>
                    </a:lnTo>
                    <a:lnTo>
                      <a:pt x="21590" y="2850925"/>
                    </a:lnTo>
                    <a:cubicBezTo>
                      <a:pt x="16510" y="2647725"/>
                      <a:pt x="7620" y="2254025"/>
                      <a:pt x="7620" y="2066065"/>
                    </a:cubicBezTo>
                    <a:cubicBezTo>
                      <a:pt x="7620" y="1950495"/>
                      <a:pt x="6350" y="1773965"/>
                      <a:pt x="5080" y="1563456"/>
                    </a:cubicBezTo>
                    <a:cubicBezTo>
                      <a:pt x="3810" y="1294410"/>
                      <a:pt x="2540" y="990035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93165"/>
                    </a:lnTo>
                    <a:close/>
                    <a:moveTo>
                      <a:pt x="139700" y="2958875"/>
                    </a:moveTo>
                    <a:cubicBezTo>
                      <a:pt x="273050" y="2966495"/>
                      <a:pt x="548640" y="2980465"/>
                      <a:pt x="800100" y="2980465"/>
                    </a:cubicBezTo>
                    <a:lnTo>
                      <a:pt x="3178810" y="2980465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90035"/>
                      <a:pt x="16510" y="1294410"/>
                      <a:pt x="17780" y="1563456"/>
                    </a:cubicBezTo>
                    <a:cubicBezTo>
                      <a:pt x="19050" y="1773965"/>
                      <a:pt x="20320" y="1950495"/>
                      <a:pt x="20320" y="2066065"/>
                    </a:cubicBezTo>
                    <a:cubicBezTo>
                      <a:pt x="20320" y="2252755"/>
                      <a:pt x="29210" y="2643915"/>
                      <a:pt x="34290" y="2848385"/>
                    </a:cubicBezTo>
                    <a:lnTo>
                      <a:pt x="139700" y="2958875"/>
                    </a:lnTo>
                    <a:close/>
                    <a:moveTo>
                      <a:pt x="139700" y="2958875"/>
                    </a:moveTo>
                    <a:lnTo>
                      <a:pt x="133350" y="2833145"/>
                    </a:lnTo>
                    <a:lnTo>
                      <a:pt x="34290" y="2847115"/>
                    </a:lnTo>
                    <a:lnTo>
                      <a:pt x="139700" y="295887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23" name="Freeform 28"/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20" name="TextBox 29"/>
            <p:cNvSpPr txBox="1"/>
            <p:nvPr/>
          </p:nvSpPr>
          <p:spPr>
            <a:xfrm>
              <a:off x="220988" y="371097"/>
              <a:ext cx="1515836" cy="12081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662"/>
                </a:lnSpc>
              </a:pPr>
              <a:r>
                <a:rPr lang="en-US" sz="1200" spc="11" dirty="0" err="1">
                  <a:solidFill>
                    <a:srgbClr val="000000"/>
                  </a:solidFill>
                  <a:latin typeface="DM Sans"/>
                </a:rPr>
                <a:t>Menghitung</a:t>
              </a:r>
              <a:r>
                <a:rPr lang="en-US" sz="1200" spc="11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11" dirty="0" err="1">
                  <a:solidFill>
                    <a:srgbClr val="000000"/>
                  </a:solidFill>
                  <a:latin typeface="DM Sans"/>
                </a:rPr>
                <a:t>dan</a:t>
              </a:r>
              <a:r>
                <a:rPr lang="en-US" sz="1200" spc="11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11" dirty="0" err="1">
                  <a:solidFill>
                    <a:srgbClr val="000000"/>
                  </a:solidFill>
                  <a:latin typeface="DM Sans"/>
                </a:rPr>
                <a:t>Merangking</a:t>
              </a:r>
              <a:r>
                <a:rPr lang="en-US" sz="1200" spc="11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11" dirty="0" err="1">
                  <a:solidFill>
                    <a:srgbClr val="000000"/>
                  </a:solidFill>
                  <a:latin typeface="DM Sans"/>
                </a:rPr>
                <a:t>nilai</a:t>
              </a:r>
              <a:r>
                <a:rPr lang="en-US" sz="1200" spc="11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11" dirty="0" err="1">
                  <a:solidFill>
                    <a:srgbClr val="000000"/>
                  </a:solidFill>
                  <a:latin typeface="DM Sans"/>
                </a:rPr>
                <a:t>preverensi</a:t>
              </a:r>
              <a:endParaRPr lang="en-US" sz="1200" spc="11" dirty="0">
                <a:solidFill>
                  <a:srgbClr val="000000"/>
                </a:solidFill>
                <a:latin typeface="DM Sans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533699" y="398705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 Black" panose="020F0A02020204030203" pitchFamily="34" charset="0"/>
              </a:rPr>
              <a:t>1</a:t>
            </a:r>
            <a:endParaRPr lang="en-US" dirty="0">
              <a:latin typeface="Lato Black" panose="020F0A02020204030203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264432" y="398705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 Black" panose="020F0A02020204030203" pitchFamily="34" charset="0"/>
              </a:rPr>
              <a:t>2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265308" y="399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 Black" panose="020F0A02020204030203" pitchFamily="34" charset="0"/>
              </a:rPr>
              <a:t>3</a:t>
            </a:r>
            <a:endParaRPr lang="en-US" dirty="0">
              <a:latin typeface="Lato Black" panose="020F0A02020204030203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335380" y="399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 Black" panose="020F0A02020204030203" pitchFamily="34" charset="0"/>
              </a:rPr>
              <a:t>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9651292" y="398461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 Black" panose="020F0A02020204030203" pitchFamily="34" charset="0"/>
              </a:rPr>
              <a:t>5</a:t>
            </a:r>
            <a:endParaRPr lang="en-US" dirty="0">
              <a:latin typeface="Lato Black" panose="020F0A02020204030203" pitchFamily="34" charset="0"/>
            </a:endParaRPr>
          </a:p>
        </p:txBody>
      </p:sp>
      <p:grpSp>
        <p:nvGrpSpPr>
          <p:cNvPr id="129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130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3742061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06562"/>
              </p:ext>
            </p:extLst>
          </p:nvPr>
        </p:nvGraphicFramePr>
        <p:xfrm>
          <a:off x="773805" y="2319407"/>
          <a:ext cx="4802747" cy="262036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30185"/>
                <a:gridCol w="1524355"/>
                <a:gridCol w="1462765"/>
                <a:gridCol w="985442"/>
              </a:tblGrid>
              <a:tr h="678231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Kode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Kriteria</a:t>
                      </a:r>
                      <a:endParaRPr lang="en-US" sz="1400" kern="1200" dirty="0">
                        <a:solidFill>
                          <a:srgbClr val="000000"/>
                        </a:solidFill>
                        <a:latin typeface="DM Sans Bold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Nama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Kriteria</a:t>
                      </a:r>
                      <a:endParaRPr lang="en-US" sz="1400" kern="1200" dirty="0">
                        <a:solidFill>
                          <a:srgbClr val="000000"/>
                        </a:solidFill>
                        <a:latin typeface="DM Sans Bold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Atribut</a:t>
                      </a:r>
                      <a:endParaRPr lang="en-US" sz="1400" kern="1200" dirty="0">
                        <a:solidFill>
                          <a:srgbClr val="000000"/>
                        </a:solidFill>
                        <a:latin typeface="DM Sans Bold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Bobot</a:t>
                      </a:r>
                      <a:endParaRPr lang="en-US" sz="1400" kern="1200" dirty="0">
                        <a:solidFill>
                          <a:srgbClr val="000000"/>
                        </a:solidFill>
                        <a:latin typeface="DM Sans Bold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00"/>
                    </a:solidFill>
                  </a:tcPr>
                </a:tc>
              </a:tr>
              <a:tr h="38842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K1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 err="1"/>
                        <a:t>Penghasilan</a:t>
                      </a:r>
                      <a:r>
                        <a:rPr lang="en-US" sz="1400" kern="1200" spc="25" dirty="0"/>
                        <a:t> Ayah</a:t>
                      </a:r>
                      <a:endParaRPr lang="en-US" sz="14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/>
                        <a:t>Cost</a:t>
                      </a:r>
                      <a:endParaRPr lang="en-US" sz="14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/>
                        <a:t>3</a:t>
                      </a:r>
                      <a:endParaRPr lang="en-US" sz="14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42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K2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 err="1"/>
                        <a:t>Penghasilan</a:t>
                      </a:r>
                      <a:r>
                        <a:rPr lang="en-US" sz="1400" kern="1200" spc="25" dirty="0"/>
                        <a:t> </a:t>
                      </a:r>
                      <a:r>
                        <a:rPr lang="en-US" sz="1400" kern="1200" spc="25" dirty="0" err="1"/>
                        <a:t>Ibu</a:t>
                      </a:r>
                      <a:endParaRPr lang="en-US" sz="14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/>
                        <a:t>Cost</a:t>
                      </a:r>
                      <a:endParaRPr lang="en-US" sz="14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/>
                        <a:t>3</a:t>
                      </a:r>
                      <a:endParaRPr lang="en-US" sz="14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42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K3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 err="1"/>
                        <a:t>Jumlah</a:t>
                      </a:r>
                      <a:r>
                        <a:rPr lang="en-US" sz="1400" kern="1200" spc="25" dirty="0"/>
                        <a:t> </a:t>
                      </a:r>
                      <a:r>
                        <a:rPr lang="en-US" sz="1400" kern="1200" spc="25" dirty="0" err="1"/>
                        <a:t>Saudara</a:t>
                      </a:r>
                      <a:endParaRPr lang="en-US" sz="14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/>
                        <a:t>Benefit</a:t>
                      </a:r>
                      <a:endParaRPr lang="en-US" sz="14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/>
                        <a:t>2</a:t>
                      </a:r>
                      <a:endParaRPr lang="en-US" sz="14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42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K4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 err="1"/>
                        <a:t>Pekerjaan</a:t>
                      </a:r>
                      <a:r>
                        <a:rPr lang="en-US" sz="1400" kern="1200" spc="25" dirty="0"/>
                        <a:t> Ayah</a:t>
                      </a:r>
                      <a:endParaRPr lang="en-US" sz="14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/>
                        <a:t>Cost</a:t>
                      </a:r>
                      <a:endParaRPr lang="en-US" sz="14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/>
                        <a:t>1</a:t>
                      </a:r>
                      <a:endParaRPr lang="en-US" sz="14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42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K5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/>
                        <a:t>Pekerjaan Ibu</a:t>
                      </a:r>
                      <a:endParaRPr lang="en-US" sz="1400" kern="1200" spc="25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/>
                        <a:t>Cost</a:t>
                      </a:r>
                      <a:endParaRPr lang="en-US" sz="14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/>
                        <a:t>1</a:t>
                      </a:r>
                      <a:endParaRPr lang="en-US" sz="14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10498" y="1880767"/>
            <a:ext cx="29584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DM Sans Bold"/>
              </a:rPr>
              <a:t>Tabel</a:t>
            </a:r>
            <a:r>
              <a:rPr lang="en-US" sz="1400" dirty="0">
                <a:solidFill>
                  <a:srgbClr val="000000"/>
                </a:solidFill>
                <a:latin typeface="DM Sans Bold"/>
              </a:rPr>
              <a:t> 3.1  </a:t>
            </a:r>
            <a:r>
              <a:rPr lang="en-US" sz="1400" dirty="0" err="1">
                <a:solidFill>
                  <a:srgbClr val="000000"/>
                </a:solidFill>
                <a:latin typeface="DM Sans Bold"/>
              </a:rPr>
              <a:t>Bobot</a:t>
            </a:r>
            <a:r>
              <a:rPr lang="en-US" sz="1400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DM Sans Bold"/>
              </a:rPr>
              <a:t>Kriteria</a:t>
            </a:r>
            <a:endParaRPr lang="en-US" sz="1400" dirty="0">
              <a:solidFill>
                <a:srgbClr val="000000"/>
              </a:solidFill>
              <a:latin typeface="DM Sans Bold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90410"/>
              </p:ext>
            </p:extLst>
          </p:nvPr>
        </p:nvGraphicFramePr>
        <p:xfrm>
          <a:off x="6482372" y="721216"/>
          <a:ext cx="4855337" cy="5829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4706"/>
                <a:gridCol w="1378039"/>
                <a:gridCol w="1584102"/>
                <a:gridCol w="798490"/>
              </a:tblGrid>
              <a:tr h="146466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Kode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Kriteria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DM Sans Bold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Nama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Kriteria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DM Sans Bold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Sub </a:t>
                      </a: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Kriteria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DM Sans Bold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Nilai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DM Sans Bold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00"/>
                    </a:solidFill>
                  </a:tcPr>
                </a:tc>
              </a:tr>
              <a:tr h="192528">
                <a:tc rowSpan="6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K1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DM Sans Bold"/>
                        <a:ea typeface="+mn-ea"/>
                        <a:cs typeface="+mn-cs"/>
                      </a:endParaRPr>
                    </a:p>
                  </a:txBody>
                  <a:tcPr marL="54457" marR="54457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0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err="1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Penghasilan</a:t>
                      </a: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Ayah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&lt;500.000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500.000 – 1.000.000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1.000.000 – 2.000.000</a:t>
                      </a:r>
                      <a:endParaRPr lang="en-US" sz="900" kern="1200" spc="25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2.000.000 – 3.000.000</a:t>
                      </a:r>
                      <a:endParaRPr lang="en-US" sz="900" kern="1200" spc="25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4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3.000.000 – 5.000.000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5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&gt;5.000.000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6</a:t>
                      </a:r>
                      <a:endParaRPr lang="en-US" sz="900" kern="1200" spc="25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528">
                <a:tc rowSpan="6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K2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DM Sans Bold"/>
                        <a:ea typeface="+mn-ea"/>
                        <a:cs typeface="+mn-cs"/>
                      </a:endParaRPr>
                    </a:p>
                  </a:txBody>
                  <a:tcPr marL="54457" marR="54457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0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err="1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Penghasilan</a:t>
                      </a: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spc="25" dirty="0" err="1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Ibu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&lt;500.000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</a:t>
                      </a:r>
                      <a:endParaRPr lang="en-US" sz="900" kern="1200" spc="25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500.000 – 1.000.000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1.000.000 – 2.000.000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2.000.000 – 3.000.000</a:t>
                      </a:r>
                      <a:endParaRPr lang="en-US" sz="900" kern="1200" spc="25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4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3.000.000 – 5.000.000</a:t>
                      </a:r>
                      <a:endParaRPr lang="en-US" sz="900" kern="1200" spc="25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5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&gt;5.000.000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6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528">
                <a:tc rowSpan="5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K3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DM Sans Bold"/>
                        <a:ea typeface="+mn-ea"/>
                        <a:cs typeface="+mn-cs"/>
                      </a:endParaRPr>
                    </a:p>
                  </a:txBody>
                  <a:tcPr marL="54457" marR="54457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0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err="1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Jml</a:t>
                      </a: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spc="25" dirty="0" err="1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Saudara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 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2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2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4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2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&gt;5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2528">
                <a:tc rowSpan="5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K4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DM Sans Bold"/>
                        <a:ea typeface="+mn-ea"/>
                        <a:cs typeface="+mn-cs"/>
                      </a:endParaRPr>
                    </a:p>
                  </a:txBody>
                  <a:tcPr marL="54457" marR="54457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0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err="1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Pekerjaan</a:t>
                      </a: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Ayah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Guru/</a:t>
                      </a:r>
                      <a:r>
                        <a:rPr lang="en-US" sz="900" kern="1200" spc="25" dirty="0" err="1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Dosen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5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err="1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Pegawai</a:t>
                      </a: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spc="25" dirty="0" err="1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Swasta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4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err="1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Wiraswasta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err="1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Petani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err="1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Buruh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528">
                <a:tc rowSpan="5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DM Sans Bold"/>
                          <a:ea typeface="+mn-ea"/>
                          <a:cs typeface="+mn-cs"/>
                        </a:rPr>
                        <a:t>K5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DM Sans Bold"/>
                        <a:ea typeface="+mn-ea"/>
                        <a:cs typeface="+mn-cs"/>
                      </a:endParaRPr>
                    </a:p>
                  </a:txBody>
                  <a:tcPr marL="54457" marR="54457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0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Pekerjaan Ibu</a:t>
                      </a:r>
                      <a:endParaRPr lang="en-US" sz="900" kern="1200" spc="25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Guru/</a:t>
                      </a:r>
                      <a:r>
                        <a:rPr lang="en-US" sz="900" kern="1200" spc="25" dirty="0" err="1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Dosen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5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err="1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Pegawai</a:t>
                      </a: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spc="25" dirty="0" err="1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Swasta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4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err="1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Wiraswasta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err="1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Petani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Buruh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9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</a:t>
                      </a:r>
                      <a:endParaRPr lang="en-US" sz="9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54457" marR="54457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775846" y="400443"/>
            <a:ext cx="2563523" cy="3165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latin typeface="DM Sans Bold"/>
              </a:rPr>
              <a:t>Tabel</a:t>
            </a:r>
            <a:r>
              <a:rPr lang="en-US" sz="1400" dirty="0">
                <a:solidFill>
                  <a:srgbClr val="000000"/>
                </a:solidFill>
                <a:latin typeface="DM Sans Bold"/>
              </a:rPr>
              <a:t> 3.2 </a:t>
            </a:r>
            <a:r>
              <a:rPr lang="en-US" sz="1400" dirty="0" err="1">
                <a:solidFill>
                  <a:srgbClr val="000000"/>
                </a:solidFill>
                <a:latin typeface="DM Sans Bold"/>
              </a:rPr>
              <a:t>Bobot</a:t>
            </a:r>
            <a:r>
              <a:rPr lang="en-US" sz="1400" dirty="0">
                <a:solidFill>
                  <a:srgbClr val="000000"/>
                </a:solidFill>
                <a:latin typeface="DM Sans Bold"/>
              </a:rPr>
              <a:t> sub </a:t>
            </a:r>
            <a:r>
              <a:rPr lang="en-US" sz="1400" dirty="0" err="1">
                <a:solidFill>
                  <a:srgbClr val="000000"/>
                </a:solidFill>
                <a:latin typeface="DM Sans Bold"/>
              </a:rPr>
              <a:t>kriteria</a:t>
            </a:r>
            <a:endParaRPr lang="en-US" sz="1400" dirty="0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704" y="4910358"/>
            <a:ext cx="4774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indent="28321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85750" algn="l"/>
              </a:tabLst>
            </a:pPr>
            <a:r>
              <a:rPr lang="en-US" sz="1200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2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200" spc="25" dirty="0" err="1">
                <a:solidFill>
                  <a:srgbClr val="000000"/>
                </a:solidFill>
                <a:latin typeface="DM Sans"/>
              </a:rPr>
              <a:t>bagian</a:t>
            </a:r>
            <a:r>
              <a:rPr lang="en-US" sz="12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2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2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200" spc="25" dirty="0" err="1">
                <a:solidFill>
                  <a:srgbClr val="000000"/>
                </a:solidFill>
                <a:latin typeface="DM Sans"/>
              </a:rPr>
              <a:t>jumlah</a:t>
            </a:r>
            <a:r>
              <a:rPr lang="en-US" sz="12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200" spc="25" dirty="0" err="1">
                <a:solidFill>
                  <a:srgbClr val="000000"/>
                </a:solidFill>
                <a:latin typeface="DM Sans"/>
              </a:rPr>
              <a:t>saudara</a:t>
            </a:r>
            <a:r>
              <a:rPr lang="en-US" sz="12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200" spc="25" dirty="0" err="1">
                <a:solidFill>
                  <a:srgbClr val="000000"/>
                </a:solidFill>
                <a:latin typeface="DM Sans"/>
              </a:rPr>
              <a:t>merupakan</a:t>
            </a:r>
            <a:r>
              <a:rPr lang="en-US" sz="12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200" spc="25" dirty="0" err="1">
                <a:solidFill>
                  <a:srgbClr val="000000"/>
                </a:solidFill>
                <a:latin typeface="DM Sans"/>
              </a:rPr>
              <a:t>atribut</a:t>
            </a:r>
            <a:r>
              <a:rPr lang="en-US" sz="1200" spc="25" dirty="0">
                <a:solidFill>
                  <a:srgbClr val="000000"/>
                </a:solidFill>
                <a:latin typeface="DM Sans"/>
              </a:rPr>
              <a:t> benefit </a:t>
            </a:r>
            <a:r>
              <a:rPr lang="en-US" sz="1200" spc="25" dirty="0" err="1">
                <a:solidFill>
                  <a:srgbClr val="000000"/>
                </a:solidFill>
                <a:latin typeface="DM Sans"/>
              </a:rPr>
              <a:t>dimana</a:t>
            </a:r>
            <a:r>
              <a:rPr lang="en-US" sz="12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200" spc="25" dirty="0" err="1">
                <a:solidFill>
                  <a:srgbClr val="000000"/>
                </a:solidFill>
                <a:latin typeface="DM Sans"/>
              </a:rPr>
              <a:t>semakin</a:t>
            </a:r>
            <a:r>
              <a:rPr lang="en-US" sz="12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200" spc="25" dirty="0" err="1">
                <a:solidFill>
                  <a:srgbClr val="000000"/>
                </a:solidFill>
                <a:latin typeface="DM Sans"/>
              </a:rPr>
              <a:t>tinggi</a:t>
            </a:r>
            <a:r>
              <a:rPr lang="en-US" sz="12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2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2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200" spc="25" dirty="0" err="1">
                <a:solidFill>
                  <a:srgbClr val="000000"/>
                </a:solidFill>
                <a:latin typeface="DM Sans"/>
              </a:rPr>
              <a:t>semakin</a:t>
            </a:r>
            <a:r>
              <a:rPr lang="en-US" sz="12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200" spc="25" dirty="0" err="1">
                <a:solidFill>
                  <a:srgbClr val="000000"/>
                </a:solidFill>
                <a:latin typeface="DM Sans"/>
              </a:rPr>
              <a:t>banyak</a:t>
            </a:r>
            <a:r>
              <a:rPr lang="en-US" sz="12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200" spc="25" dirty="0" err="1">
                <a:solidFill>
                  <a:srgbClr val="000000"/>
                </a:solidFill>
                <a:latin typeface="DM Sans"/>
              </a:rPr>
              <a:t>mendapatkan</a:t>
            </a:r>
            <a:r>
              <a:rPr lang="en-US" sz="12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200" spc="25" dirty="0" err="1">
                <a:solidFill>
                  <a:srgbClr val="000000"/>
                </a:solidFill>
                <a:latin typeface="DM Sans"/>
              </a:rPr>
              <a:t>kesempatan</a:t>
            </a:r>
            <a:r>
              <a:rPr lang="en-US" sz="12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200" spc="25" dirty="0" err="1">
                <a:solidFill>
                  <a:srgbClr val="000000"/>
                </a:solidFill>
                <a:latin typeface="DM Sans"/>
              </a:rPr>
              <a:t>memperoleh</a:t>
            </a:r>
            <a:r>
              <a:rPr lang="en-US" sz="12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200" spc="25" dirty="0" err="1">
                <a:solidFill>
                  <a:srgbClr val="000000"/>
                </a:solidFill>
                <a:latin typeface="DM Sans"/>
              </a:rPr>
              <a:t>beasiswa</a:t>
            </a:r>
            <a:r>
              <a:rPr lang="en-US" sz="1200" spc="25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01705" y="387564"/>
            <a:ext cx="4774848" cy="1523381"/>
            <a:chOff x="0" y="406598"/>
            <a:chExt cx="14870258" cy="1728566"/>
          </a:xfrm>
        </p:grpSpPr>
        <p:sp>
          <p:nvSpPr>
            <p:cNvPr id="10" name="TextBox 9"/>
            <p:cNvSpPr txBox="1"/>
            <p:nvPr/>
          </p:nvSpPr>
          <p:spPr>
            <a:xfrm>
              <a:off x="0" y="406598"/>
              <a:ext cx="14870258" cy="409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DM Sans Bold"/>
                </a:rPr>
                <a:t>Penentuan</a:t>
              </a:r>
              <a:r>
                <a:rPr lang="en-US" dirty="0">
                  <a:solidFill>
                    <a:srgbClr val="000000"/>
                  </a:solidFill>
                  <a:latin typeface="DM Sans Bold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DM Sans Bold"/>
                </a:rPr>
                <a:t>Bobot</a:t>
              </a:r>
              <a:r>
                <a:rPr lang="en-US" dirty="0">
                  <a:solidFill>
                    <a:srgbClr val="000000"/>
                  </a:solidFill>
                  <a:latin typeface="DM Sans Bold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DM Sans Bold"/>
                </a:rPr>
                <a:t>Kriteria</a:t>
              </a:r>
              <a:r>
                <a:rPr lang="en-US" dirty="0">
                  <a:solidFill>
                    <a:srgbClr val="000000"/>
                  </a:solidFill>
                  <a:latin typeface="DM Sans Bold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DM Sans Bold"/>
                </a:rPr>
                <a:t>dan</a:t>
              </a:r>
              <a:r>
                <a:rPr lang="en-US" dirty="0">
                  <a:solidFill>
                    <a:srgbClr val="000000"/>
                  </a:solidFill>
                  <a:latin typeface="DM Sans Bold"/>
                </a:rPr>
                <a:t> Sub </a:t>
              </a:r>
              <a:r>
                <a:rPr lang="en-US" dirty="0" err="1">
                  <a:solidFill>
                    <a:srgbClr val="000000"/>
                  </a:solidFill>
                  <a:latin typeface="DM Sans Bold"/>
                </a:rPr>
                <a:t>kriteria</a:t>
              </a:r>
              <a:endParaRPr lang="en-US" dirty="0">
                <a:solidFill>
                  <a:srgbClr val="000000"/>
                </a:solidFill>
                <a:latin typeface="DM Sans Bol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0" y="877932"/>
              <a:ext cx="14870258" cy="12572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spc="25" dirty="0" err="1">
                  <a:solidFill>
                    <a:srgbClr val="000000"/>
                  </a:solidFill>
                  <a:latin typeface="DM Sans"/>
                </a:rPr>
                <a:t>Penentuan</a:t>
              </a:r>
              <a:r>
                <a:rPr lang="en-US" sz="12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25" dirty="0" err="1">
                  <a:solidFill>
                    <a:srgbClr val="000000"/>
                  </a:solidFill>
                  <a:latin typeface="DM Sans"/>
                </a:rPr>
                <a:t>bobot</a:t>
              </a:r>
              <a:r>
                <a:rPr lang="en-US" sz="12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25" dirty="0" err="1">
                  <a:solidFill>
                    <a:srgbClr val="000000"/>
                  </a:solidFill>
                  <a:latin typeface="DM Sans"/>
                </a:rPr>
                <a:t>kriteria</a:t>
              </a:r>
              <a:r>
                <a:rPr lang="en-US" sz="12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25" dirty="0" err="1">
                  <a:solidFill>
                    <a:srgbClr val="000000"/>
                  </a:solidFill>
                  <a:latin typeface="DM Sans"/>
                </a:rPr>
                <a:t>dan</a:t>
              </a:r>
              <a:r>
                <a:rPr lang="en-US" sz="1200" spc="25" dirty="0">
                  <a:solidFill>
                    <a:srgbClr val="000000"/>
                  </a:solidFill>
                  <a:latin typeface="DM Sans"/>
                </a:rPr>
                <a:t> sub </a:t>
              </a:r>
              <a:r>
                <a:rPr lang="en-US" sz="1200" spc="25" dirty="0" err="1">
                  <a:solidFill>
                    <a:srgbClr val="000000"/>
                  </a:solidFill>
                  <a:latin typeface="DM Sans"/>
                </a:rPr>
                <a:t>kriteria</a:t>
              </a:r>
              <a:r>
                <a:rPr lang="en-US" sz="12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25" dirty="0" err="1">
                  <a:solidFill>
                    <a:srgbClr val="000000"/>
                  </a:solidFill>
                  <a:latin typeface="DM Sans"/>
                </a:rPr>
                <a:t>ini</a:t>
              </a:r>
              <a:r>
                <a:rPr lang="en-US" sz="12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25" dirty="0" err="1">
                  <a:solidFill>
                    <a:srgbClr val="000000"/>
                  </a:solidFill>
                  <a:latin typeface="DM Sans"/>
                </a:rPr>
                <a:t>didapatkan</a:t>
              </a:r>
              <a:r>
                <a:rPr lang="en-US" sz="12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25" dirty="0" err="1">
                  <a:solidFill>
                    <a:srgbClr val="000000"/>
                  </a:solidFill>
                  <a:latin typeface="DM Sans"/>
                </a:rPr>
                <a:t>dari</a:t>
              </a:r>
              <a:r>
                <a:rPr lang="en-US" sz="12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25" dirty="0" err="1">
                  <a:solidFill>
                    <a:srgbClr val="000000"/>
                  </a:solidFill>
                  <a:latin typeface="DM Sans"/>
                </a:rPr>
                <a:t>hasil</a:t>
              </a:r>
              <a:r>
                <a:rPr lang="en-US" sz="12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25" dirty="0" err="1">
                  <a:solidFill>
                    <a:srgbClr val="000000"/>
                  </a:solidFill>
                  <a:latin typeface="DM Sans"/>
                </a:rPr>
                <a:t>wawancara</a:t>
              </a:r>
              <a:r>
                <a:rPr lang="en-US" sz="1200" spc="25" dirty="0">
                  <a:solidFill>
                    <a:srgbClr val="000000"/>
                  </a:solidFill>
                  <a:latin typeface="DM Sans"/>
                </a:rPr>
                <a:t> yang </a:t>
              </a:r>
              <a:r>
                <a:rPr lang="en-US" sz="1200" spc="25" dirty="0" err="1">
                  <a:solidFill>
                    <a:srgbClr val="000000"/>
                  </a:solidFill>
                  <a:latin typeface="DM Sans"/>
                </a:rPr>
                <a:t>telah</a:t>
              </a:r>
              <a:r>
                <a:rPr lang="en-US" sz="1200" spc="25" dirty="0">
                  <a:solidFill>
                    <a:srgbClr val="000000"/>
                  </a:solidFill>
                  <a:latin typeface="DM Sans"/>
                </a:rPr>
                <a:t> di </a:t>
              </a:r>
              <a:r>
                <a:rPr lang="en-US" sz="1200" spc="25" dirty="0" err="1">
                  <a:solidFill>
                    <a:srgbClr val="000000"/>
                  </a:solidFill>
                  <a:latin typeface="DM Sans"/>
                </a:rPr>
                <a:t>deskripsikan</a:t>
              </a:r>
              <a:r>
                <a:rPr lang="en-US" sz="12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25" dirty="0" err="1">
                  <a:solidFill>
                    <a:srgbClr val="000000"/>
                  </a:solidFill>
                  <a:latin typeface="DM Sans"/>
                </a:rPr>
                <a:t>pada</a:t>
              </a:r>
              <a:r>
                <a:rPr lang="en-US" sz="1200" spc="25" dirty="0">
                  <a:solidFill>
                    <a:srgbClr val="000000"/>
                  </a:solidFill>
                  <a:latin typeface="DM Sans"/>
                </a:rPr>
                <a:t> point </a:t>
              </a:r>
              <a:r>
                <a:rPr lang="en-US" sz="1200" spc="25" dirty="0" err="1" smtClean="0">
                  <a:solidFill>
                    <a:srgbClr val="000000"/>
                  </a:solidFill>
                  <a:latin typeface="DM Sans"/>
                </a:rPr>
                <a:t>Pengumpulan</a:t>
              </a:r>
              <a:r>
                <a:rPr lang="en-US" sz="1200" spc="25" dirty="0" smtClean="0">
                  <a:solidFill>
                    <a:srgbClr val="000000"/>
                  </a:solidFill>
                  <a:latin typeface="DM Sans"/>
                </a:rPr>
                <a:t> data, yang </a:t>
              </a:r>
              <a:r>
                <a:rPr lang="en-US" sz="1200" spc="25" dirty="0" err="1" smtClean="0">
                  <a:solidFill>
                    <a:srgbClr val="000000"/>
                  </a:solidFill>
                  <a:latin typeface="DM Sans"/>
                </a:rPr>
                <a:t>dimana</a:t>
              </a:r>
              <a:r>
                <a:rPr lang="en-US" sz="1200" spc="25" dirty="0" smtClean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25" dirty="0" err="1">
                  <a:solidFill>
                    <a:srgbClr val="000000"/>
                  </a:solidFill>
                  <a:latin typeface="DM Sans"/>
                </a:rPr>
                <a:t>hasil</a:t>
              </a:r>
              <a:r>
                <a:rPr lang="en-US" sz="12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25" dirty="0" err="1">
                  <a:solidFill>
                    <a:srgbClr val="000000"/>
                  </a:solidFill>
                  <a:latin typeface="DM Sans"/>
                </a:rPr>
                <a:t>dari</a:t>
              </a:r>
              <a:r>
                <a:rPr lang="en-US" sz="12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25" dirty="0" err="1">
                  <a:solidFill>
                    <a:srgbClr val="000000"/>
                  </a:solidFill>
                  <a:latin typeface="DM Sans"/>
                </a:rPr>
                <a:t>kesepakatan</a:t>
              </a:r>
              <a:r>
                <a:rPr lang="en-US" sz="12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25" dirty="0" err="1">
                  <a:solidFill>
                    <a:srgbClr val="000000"/>
                  </a:solidFill>
                  <a:latin typeface="DM Sans"/>
                </a:rPr>
                <a:t>pembobotan</a:t>
              </a:r>
              <a:r>
                <a:rPr lang="en-US" sz="12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25" dirty="0" err="1">
                  <a:solidFill>
                    <a:srgbClr val="000000"/>
                  </a:solidFill>
                  <a:latin typeface="DM Sans"/>
                </a:rPr>
                <a:t>tersebut</a:t>
              </a:r>
              <a:r>
                <a:rPr lang="en-US" sz="12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25" dirty="0" err="1">
                  <a:solidFill>
                    <a:srgbClr val="000000"/>
                  </a:solidFill>
                  <a:latin typeface="DM Sans"/>
                </a:rPr>
                <a:t>tercantum</a:t>
              </a:r>
              <a:r>
                <a:rPr lang="en-US" sz="12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25" dirty="0" err="1">
                  <a:solidFill>
                    <a:srgbClr val="000000"/>
                  </a:solidFill>
                  <a:latin typeface="DM Sans"/>
                </a:rPr>
                <a:t>pada</a:t>
              </a:r>
              <a:r>
                <a:rPr lang="en-US" sz="12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25" dirty="0" err="1">
                  <a:solidFill>
                    <a:srgbClr val="000000"/>
                  </a:solidFill>
                  <a:latin typeface="DM Sans"/>
                </a:rPr>
                <a:t>tabel</a:t>
              </a:r>
              <a:r>
                <a:rPr lang="en-US" sz="12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200" spc="25" dirty="0" err="1">
                  <a:solidFill>
                    <a:srgbClr val="000000"/>
                  </a:solidFill>
                  <a:latin typeface="DM Sans"/>
                </a:rPr>
                <a:t>berikut</a:t>
              </a:r>
              <a:r>
                <a:rPr lang="en-US" sz="1200" spc="25" dirty="0">
                  <a:solidFill>
                    <a:srgbClr val="000000"/>
                  </a:solidFill>
                  <a:latin typeface="DM Sans"/>
                </a:rPr>
                <a:t> :</a:t>
              </a:r>
            </a:p>
          </p:txBody>
        </p:sp>
      </p:grpSp>
      <p:grpSp>
        <p:nvGrpSpPr>
          <p:cNvPr id="12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13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189712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9739" y="193183"/>
            <a:ext cx="209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Perancangan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7" t="26403" r="10742" b="14052"/>
          <a:stretch/>
        </p:blipFill>
        <p:spPr>
          <a:xfrm>
            <a:off x="283985" y="1226936"/>
            <a:ext cx="4317566" cy="2211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50377" y="3256443"/>
            <a:ext cx="41511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diagram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konteks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diatas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adalah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menggambarkan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bagaimana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berjalannya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sistem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secara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keseluruhan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dimana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admin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melakukan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action login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uplad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kemudian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sistem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menghasilkan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output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perhitungan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yang di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tunjukkan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admin.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9" r="1440"/>
          <a:stretch/>
        </p:blipFill>
        <p:spPr>
          <a:xfrm>
            <a:off x="5352088" y="1119960"/>
            <a:ext cx="6639615" cy="4567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0442635" y="857604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M Sans Bold"/>
              </a:rPr>
              <a:t>DFD Level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42768" y="5681506"/>
            <a:ext cx="94172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DFD level 1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menjelaskan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gambaran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sistem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alur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pertama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yaitu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melalui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proses login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lalu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setelah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mendapat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akses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sebagai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admin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maka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admin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dapat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melakukan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proses upload data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proses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pengolahan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memasukkan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hasil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inputan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tabel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analisis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grpSp>
        <p:nvGrpSpPr>
          <p:cNvPr id="9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12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4"/>
          <p:cNvGrpSpPr/>
          <p:nvPr/>
        </p:nvGrpSpPr>
        <p:grpSpPr>
          <a:xfrm>
            <a:off x="450377" y="857604"/>
            <a:ext cx="4203338" cy="4266457"/>
            <a:chOff x="0" y="0"/>
            <a:chExt cx="35298919" cy="17813378"/>
          </a:xfrm>
        </p:grpSpPr>
        <p:sp>
          <p:nvSpPr>
            <p:cNvPr id="18" name="Freeform 5"/>
            <p:cNvSpPr/>
            <p:nvPr/>
          </p:nvSpPr>
          <p:spPr>
            <a:xfrm>
              <a:off x="0" y="0"/>
              <a:ext cx="35298918" cy="17813378"/>
            </a:xfrm>
            <a:custGeom>
              <a:avLst/>
              <a:gdLst/>
              <a:ahLst/>
              <a:cxnLst/>
              <a:rect l="l" t="t" r="r" b="b"/>
              <a:pathLst>
                <a:path w="35298918" h="17813378">
                  <a:moveTo>
                    <a:pt x="0" y="0"/>
                  </a:moveTo>
                  <a:lnTo>
                    <a:pt x="0" y="17813378"/>
                  </a:lnTo>
                  <a:lnTo>
                    <a:pt x="35298918" y="17813378"/>
                  </a:lnTo>
                  <a:lnTo>
                    <a:pt x="35298918" y="0"/>
                  </a:lnTo>
                  <a:lnTo>
                    <a:pt x="0" y="0"/>
                  </a:lnTo>
                  <a:close/>
                  <a:moveTo>
                    <a:pt x="35237961" y="17752419"/>
                  </a:moveTo>
                  <a:lnTo>
                    <a:pt x="59690" y="17752419"/>
                  </a:lnTo>
                  <a:lnTo>
                    <a:pt x="59690" y="59690"/>
                  </a:lnTo>
                  <a:lnTo>
                    <a:pt x="35237961" y="59690"/>
                  </a:lnTo>
                  <a:lnTo>
                    <a:pt x="35237961" y="1775241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3" name="Group 9"/>
          <p:cNvGrpSpPr/>
          <p:nvPr/>
        </p:nvGrpSpPr>
        <p:grpSpPr>
          <a:xfrm rot="2068160">
            <a:off x="3962157" y="431412"/>
            <a:ext cx="1210910" cy="1189682"/>
            <a:chOff x="0" y="0"/>
            <a:chExt cx="3216910" cy="3160517"/>
          </a:xfrm>
        </p:grpSpPr>
        <p:sp>
          <p:nvSpPr>
            <p:cNvPr id="24" name="Freeform 10"/>
            <p:cNvSpPr/>
            <p:nvPr/>
          </p:nvSpPr>
          <p:spPr>
            <a:xfrm>
              <a:off x="19050" y="223520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Freeform 11"/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6" name="Freeform 12"/>
            <p:cNvSpPr/>
            <p:nvPr/>
          </p:nvSpPr>
          <p:spPr>
            <a:xfrm>
              <a:off x="299720" y="19050"/>
              <a:ext cx="617220" cy="304800"/>
            </a:xfrm>
            <a:custGeom>
              <a:avLst/>
              <a:gdLst/>
              <a:ahLst/>
              <a:cxnLst/>
              <a:rect l="l" t="t" r="r" b="b"/>
              <a:pathLst>
                <a:path w="617220" h="304800">
                  <a:moveTo>
                    <a:pt x="600710" y="0"/>
                  </a:moveTo>
                  <a:lnTo>
                    <a:pt x="617220" y="77470"/>
                  </a:lnTo>
                  <a:lnTo>
                    <a:pt x="600710" y="190500"/>
                  </a:lnTo>
                  <a:lnTo>
                    <a:pt x="589280" y="297180"/>
                  </a:lnTo>
                  <a:lnTo>
                    <a:pt x="5080" y="304800"/>
                  </a:lnTo>
                  <a:lnTo>
                    <a:pt x="5080" y="255270"/>
                  </a:lnTo>
                  <a:lnTo>
                    <a:pt x="16510" y="148590"/>
                  </a:lnTo>
                  <a:lnTo>
                    <a:pt x="0" y="2159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TextBox 4"/>
          <p:cNvSpPr txBox="1"/>
          <p:nvPr/>
        </p:nvSpPr>
        <p:spPr>
          <a:xfrm rot="2068160">
            <a:off x="4010408" y="703733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DM Sans Bold"/>
              </a:rPr>
              <a:t>Diagram</a:t>
            </a:r>
          </a:p>
          <a:p>
            <a:pPr algn="ctr"/>
            <a:r>
              <a:rPr lang="en-US" dirty="0" err="1" smtClean="0">
                <a:solidFill>
                  <a:srgbClr val="000000"/>
                </a:solidFill>
                <a:latin typeface="DM Sans Bold"/>
              </a:rPr>
              <a:t>Konteks</a:t>
            </a:r>
            <a:endParaRPr lang="en-US" dirty="0">
              <a:solidFill>
                <a:srgbClr val="000000"/>
              </a:solidFill>
              <a:latin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503385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20704" r="11539" b="16268"/>
          <a:stretch/>
        </p:blipFill>
        <p:spPr>
          <a:xfrm>
            <a:off x="274321" y="845950"/>
            <a:ext cx="5734594" cy="2824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50863" y="3716829"/>
            <a:ext cx="5558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DFD level 2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menjelaskan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tentang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proses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upload data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8" t="10884" r="10129" b="8034"/>
          <a:stretch/>
        </p:blipFill>
        <p:spPr>
          <a:xfrm>
            <a:off x="6113417" y="1743983"/>
            <a:ext cx="5734594" cy="3344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0279700" y="1470188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M Sans Bold"/>
              </a:rPr>
              <a:t>DFD Level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0863" y="5088075"/>
            <a:ext cx="11397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DFD level 3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menjelaskan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tentang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proses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input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, proses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ini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dimulai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admin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mengakses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kemudian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sistem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memberikan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akses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berdasarkan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id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kemudian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setelah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diberi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akses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oleh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sistem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admin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bisa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mengisi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dihitung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dalam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form yang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telah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dicantumkan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oleh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sistem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setelah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admin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mengisi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form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menginput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maka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proses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berjalan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di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pengolahan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yaitu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diubah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menjadi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angka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sub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kemudian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dimasukkan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dalam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analisis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grpSp>
        <p:nvGrpSpPr>
          <p:cNvPr id="10" name="Group 4"/>
          <p:cNvGrpSpPr/>
          <p:nvPr/>
        </p:nvGrpSpPr>
        <p:grpSpPr>
          <a:xfrm>
            <a:off x="450376" y="857605"/>
            <a:ext cx="5569813" cy="3695066"/>
            <a:chOff x="0" y="0"/>
            <a:chExt cx="35298919" cy="17813378"/>
          </a:xfrm>
        </p:grpSpPr>
        <p:sp>
          <p:nvSpPr>
            <p:cNvPr id="11" name="Freeform 5"/>
            <p:cNvSpPr/>
            <p:nvPr/>
          </p:nvSpPr>
          <p:spPr>
            <a:xfrm>
              <a:off x="0" y="0"/>
              <a:ext cx="35298918" cy="17813378"/>
            </a:xfrm>
            <a:custGeom>
              <a:avLst/>
              <a:gdLst/>
              <a:ahLst/>
              <a:cxnLst/>
              <a:rect l="l" t="t" r="r" b="b"/>
              <a:pathLst>
                <a:path w="35298918" h="17813378">
                  <a:moveTo>
                    <a:pt x="0" y="0"/>
                  </a:moveTo>
                  <a:lnTo>
                    <a:pt x="0" y="17813378"/>
                  </a:lnTo>
                  <a:lnTo>
                    <a:pt x="35298918" y="17813378"/>
                  </a:lnTo>
                  <a:lnTo>
                    <a:pt x="35298918" y="0"/>
                  </a:lnTo>
                  <a:lnTo>
                    <a:pt x="0" y="0"/>
                  </a:lnTo>
                  <a:close/>
                  <a:moveTo>
                    <a:pt x="35237961" y="17752419"/>
                  </a:moveTo>
                  <a:lnTo>
                    <a:pt x="59690" y="17752419"/>
                  </a:lnTo>
                  <a:lnTo>
                    <a:pt x="59690" y="59690"/>
                  </a:lnTo>
                  <a:lnTo>
                    <a:pt x="35237961" y="59690"/>
                  </a:lnTo>
                  <a:lnTo>
                    <a:pt x="35237961" y="1775241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9"/>
          <p:cNvGrpSpPr/>
          <p:nvPr/>
        </p:nvGrpSpPr>
        <p:grpSpPr>
          <a:xfrm rot="2208422">
            <a:off x="5285989" y="362669"/>
            <a:ext cx="1210910" cy="1189682"/>
            <a:chOff x="0" y="0"/>
            <a:chExt cx="3216910" cy="3160517"/>
          </a:xfrm>
        </p:grpSpPr>
        <p:sp>
          <p:nvSpPr>
            <p:cNvPr id="13" name="Freeform 10"/>
            <p:cNvSpPr/>
            <p:nvPr/>
          </p:nvSpPr>
          <p:spPr>
            <a:xfrm>
              <a:off x="19050" y="223520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1"/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2"/>
            <p:cNvSpPr/>
            <p:nvPr/>
          </p:nvSpPr>
          <p:spPr>
            <a:xfrm>
              <a:off x="299720" y="19050"/>
              <a:ext cx="617220" cy="304800"/>
            </a:xfrm>
            <a:custGeom>
              <a:avLst/>
              <a:gdLst/>
              <a:ahLst/>
              <a:cxnLst/>
              <a:rect l="l" t="t" r="r" b="b"/>
              <a:pathLst>
                <a:path w="617220" h="304800">
                  <a:moveTo>
                    <a:pt x="600710" y="0"/>
                  </a:moveTo>
                  <a:lnTo>
                    <a:pt x="617220" y="77470"/>
                  </a:lnTo>
                  <a:lnTo>
                    <a:pt x="600710" y="190500"/>
                  </a:lnTo>
                  <a:lnTo>
                    <a:pt x="589280" y="297180"/>
                  </a:lnTo>
                  <a:lnTo>
                    <a:pt x="5080" y="304800"/>
                  </a:lnTo>
                  <a:lnTo>
                    <a:pt x="5080" y="255270"/>
                  </a:lnTo>
                  <a:lnTo>
                    <a:pt x="16510" y="148590"/>
                  </a:lnTo>
                  <a:lnTo>
                    <a:pt x="0" y="2159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TextBox 4"/>
          <p:cNvSpPr txBox="1"/>
          <p:nvPr/>
        </p:nvSpPr>
        <p:spPr>
          <a:xfrm rot="2208422">
            <a:off x="5411184" y="674978"/>
            <a:ext cx="9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DM Sans Bold"/>
              </a:rPr>
              <a:t>DFD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DM Sans Bold"/>
              </a:rPr>
              <a:t>Level </a:t>
            </a:r>
            <a:r>
              <a:rPr lang="en-US" dirty="0">
                <a:solidFill>
                  <a:srgbClr val="000000"/>
                </a:solidFill>
                <a:latin typeface="DM Sans Bold"/>
              </a:rPr>
              <a:t>2</a:t>
            </a:r>
          </a:p>
        </p:txBody>
      </p:sp>
      <p:grpSp>
        <p:nvGrpSpPr>
          <p:cNvPr id="16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17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243862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ata skripsi\GUI\flowchart_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9" r="29343"/>
          <a:stretch/>
        </p:blipFill>
        <p:spPr bwMode="auto">
          <a:xfrm>
            <a:off x="1058091" y="404948"/>
            <a:ext cx="2429692" cy="5956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8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20"/>
          <p:cNvGrpSpPr/>
          <p:nvPr/>
        </p:nvGrpSpPr>
        <p:grpSpPr>
          <a:xfrm>
            <a:off x="4740467" y="895343"/>
            <a:ext cx="5984202" cy="4598618"/>
            <a:chOff x="-2" y="313429"/>
            <a:chExt cx="9241168" cy="3830769"/>
          </a:xfrm>
        </p:grpSpPr>
        <p:sp>
          <p:nvSpPr>
            <p:cNvPr id="10" name="TextBox 21"/>
            <p:cNvSpPr txBox="1"/>
            <p:nvPr/>
          </p:nvSpPr>
          <p:spPr>
            <a:xfrm>
              <a:off x="-2" y="313429"/>
              <a:ext cx="9241166" cy="751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99"/>
                </a:lnSpc>
              </a:pPr>
              <a:r>
                <a:rPr lang="en-US" sz="4400" dirty="0" smtClean="0">
                  <a:solidFill>
                    <a:srgbClr val="000000"/>
                  </a:solidFill>
                  <a:latin typeface="DM Sans Bold"/>
                </a:rPr>
                <a:t>FLOWCHART</a:t>
              </a:r>
              <a:endParaRPr lang="en-US" sz="4400" dirty="0">
                <a:solidFill>
                  <a:srgbClr val="000000"/>
                </a:solidFill>
                <a:latin typeface="DM Sans Bold"/>
              </a:endParaRP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0" y="1343021"/>
              <a:ext cx="9241166" cy="28011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Alur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pada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flowchart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tersebut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adalah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dimana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pertama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admin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melakukan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login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jika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akun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tidak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sesuai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maka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akan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dikembalikan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login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kemudian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jika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berhasil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masuk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sistem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lalu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admin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bisa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menginput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data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siswa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dan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input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kriteria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kemudian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melakukan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perhitungan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topsis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lalu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menghasilkan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ranking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prioritas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siswa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7312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872341" y="715606"/>
            <a:ext cx="6735683" cy="50517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75463" y="1568746"/>
            <a:ext cx="5923127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dirty="0" smtClean="0">
                <a:solidFill>
                  <a:srgbClr val="000000"/>
                </a:solidFill>
                <a:latin typeface="DM Sans Bold"/>
              </a:rPr>
              <a:t>HASIL</a:t>
            </a:r>
          </a:p>
          <a:p>
            <a:pPr algn="ctr"/>
            <a:r>
              <a:rPr lang="en-US" sz="6500" dirty="0" smtClean="0">
                <a:solidFill>
                  <a:srgbClr val="000000"/>
                </a:solidFill>
                <a:latin typeface="DM Sans Bold"/>
              </a:rPr>
              <a:t>DAN</a:t>
            </a:r>
          </a:p>
          <a:p>
            <a:pPr algn="ctr"/>
            <a:r>
              <a:rPr lang="en-US" sz="6500" dirty="0" smtClean="0">
                <a:solidFill>
                  <a:srgbClr val="000000"/>
                </a:solidFill>
                <a:latin typeface="DM Sans Bold"/>
              </a:rPr>
              <a:t>PEMBAHASAN</a:t>
            </a:r>
            <a:endParaRPr lang="en-US" sz="6500" dirty="0">
              <a:solidFill>
                <a:srgbClr val="000000"/>
              </a:solidFill>
              <a:latin typeface="DM Sans Bold"/>
            </a:endParaRPr>
          </a:p>
        </p:txBody>
      </p:sp>
      <p:grpSp>
        <p:nvGrpSpPr>
          <p:cNvPr id="5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6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3564328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1" y="690435"/>
            <a:ext cx="5342708" cy="2855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91301" y="3782187"/>
            <a:ext cx="5342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spc="25" dirty="0" err="1">
                <a:solidFill>
                  <a:srgbClr val="000000"/>
                </a:solidFill>
                <a:latin typeface="DM Sans"/>
              </a:rPr>
              <a:t>Berikut</a:t>
            </a:r>
            <a:r>
              <a:rPr lang="en-US" sz="20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000" spc="25" dirty="0" err="1">
                <a:solidFill>
                  <a:srgbClr val="000000"/>
                </a:solidFill>
                <a:latin typeface="DM Sans"/>
              </a:rPr>
              <a:t>merupakan</a:t>
            </a:r>
            <a:r>
              <a:rPr lang="en-US" sz="20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000" spc="25" dirty="0" err="1">
                <a:solidFill>
                  <a:srgbClr val="000000"/>
                </a:solidFill>
                <a:latin typeface="DM Sans"/>
              </a:rPr>
              <a:t>tampilan</a:t>
            </a:r>
            <a:r>
              <a:rPr lang="en-US" sz="2000" spc="25" dirty="0">
                <a:solidFill>
                  <a:srgbClr val="000000"/>
                </a:solidFill>
                <a:latin typeface="DM Sans"/>
              </a:rPr>
              <a:t> login, </a:t>
            </a:r>
            <a:r>
              <a:rPr lang="en-US" sz="2000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2000" spc="25" dirty="0">
                <a:solidFill>
                  <a:srgbClr val="000000"/>
                </a:solidFill>
                <a:latin typeface="DM Sans"/>
              </a:rPr>
              <a:t> proses login </a:t>
            </a:r>
            <a:r>
              <a:rPr lang="en-US" sz="2000" spc="25" dirty="0" err="1">
                <a:solidFill>
                  <a:srgbClr val="000000"/>
                </a:solidFill>
                <a:latin typeface="DM Sans"/>
              </a:rPr>
              <a:t>memerlukan</a:t>
            </a:r>
            <a:r>
              <a:rPr lang="en-US" sz="2000" spc="25" dirty="0">
                <a:solidFill>
                  <a:srgbClr val="000000"/>
                </a:solidFill>
                <a:latin typeface="DM Sans"/>
              </a:rPr>
              <a:t> username </a:t>
            </a:r>
            <a:r>
              <a:rPr lang="en-US" sz="2000" spc="25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2000" spc="25" dirty="0">
                <a:solidFill>
                  <a:srgbClr val="000000"/>
                </a:solidFill>
                <a:latin typeface="DM Sans"/>
              </a:rPr>
              <a:t> password </a:t>
            </a:r>
            <a:r>
              <a:rPr lang="en-US" sz="2000" spc="25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2000" spc="25" dirty="0">
                <a:solidFill>
                  <a:srgbClr val="000000"/>
                </a:solidFill>
                <a:latin typeface="DM Sans"/>
              </a:rPr>
              <a:t> admin yang </a:t>
            </a:r>
            <a:r>
              <a:rPr lang="en-US" sz="2000" spc="25" dirty="0" err="1">
                <a:solidFill>
                  <a:srgbClr val="000000"/>
                </a:solidFill>
                <a:latin typeface="DM Sans"/>
              </a:rPr>
              <a:t>diambil</a:t>
            </a:r>
            <a:r>
              <a:rPr lang="en-US" sz="20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000" spc="25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2000" spc="25" dirty="0">
                <a:solidFill>
                  <a:srgbClr val="000000"/>
                </a:solidFill>
                <a:latin typeface="DM Sans"/>
              </a:rPr>
              <a:t> database.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464152"/>
            <a:ext cx="5744464" cy="3065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943600" y="2394312"/>
            <a:ext cx="5744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20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000" spc="25" dirty="0" err="1">
                <a:solidFill>
                  <a:srgbClr val="000000"/>
                </a:solidFill>
                <a:latin typeface="DM Sans"/>
              </a:rPr>
              <a:t>tampilan</a:t>
            </a:r>
            <a:r>
              <a:rPr lang="en-US" sz="2000" spc="25" dirty="0">
                <a:solidFill>
                  <a:srgbClr val="000000"/>
                </a:solidFill>
                <a:latin typeface="DM Sans"/>
              </a:rPr>
              <a:t> dashboard </a:t>
            </a:r>
            <a:r>
              <a:rPr lang="en-US" sz="2000" spc="25" dirty="0" err="1">
                <a:solidFill>
                  <a:srgbClr val="000000"/>
                </a:solidFill>
                <a:latin typeface="DM Sans"/>
              </a:rPr>
              <a:t>merupakan</a:t>
            </a:r>
            <a:r>
              <a:rPr lang="en-US" sz="20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000" spc="25" dirty="0" err="1">
                <a:solidFill>
                  <a:srgbClr val="000000"/>
                </a:solidFill>
                <a:latin typeface="DM Sans"/>
              </a:rPr>
              <a:t>tampilan</a:t>
            </a:r>
            <a:r>
              <a:rPr lang="en-US" sz="2000" spc="25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z="2000" spc="25" dirty="0" err="1">
                <a:solidFill>
                  <a:srgbClr val="000000"/>
                </a:solidFill>
                <a:latin typeface="DM Sans"/>
              </a:rPr>
              <a:t>ditunjukkan</a:t>
            </a:r>
            <a:r>
              <a:rPr lang="en-US" sz="20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000" spc="25" dirty="0" err="1">
                <a:solidFill>
                  <a:srgbClr val="000000"/>
                </a:solidFill>
                <a:latin typeface="DM Sans"/>
              </a:rPr>
              <a:t>setelah</a:t>
            </a:r>
            <a:r>
              <a:rPr lang="en-US" sz="2000" spc="25" dirty="0">
                <a:solidFill>
                  <a:srgbClr val="000000"/>
                </a:solidFill>
                <a:latin typeface="DM Sans"/>
              </a:rPr>
              <a:t> proses login.</a:t>
            </a:r>
          </a:p>
        </p:txBody>
      </p:sp>
      <p:grpSp>
        <p:nvGrpSpPr>
          <p:cNvPr id="11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12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5" name="Group 4"/>
          <p:cNvGrpSpPr/>
          <p:nvPr/>
        </p:nvGrpSpPr>
        <p:grpSpPr>
          <a:xfrm>
            <a:off x="310101" y="515044"/>
            <a:ext cx="5538618" cy="4573392"/>
            <a:chOff x="0" y="0"/>
            <a:chExt cx="35298919" cy="17813378"/>
          </a:xfrm>
        </p:grpSpPr>
        <p:sp>
          <p:nvSpPr>
            <p:cNvPr id="16" name="Freeform 5"/>
            <p:cNvSpPr/>
            <p:nvPr/>
          </p:nvSpPr>
          <p:spPr>
            <a:xfrm>
              <a:off x="0" y="0"/>
              <a:ext cx="35298918" cy="17813378"/>
            </a:xfrm>
            <a:custGeom>
              <a:avLst/>
              <a:gdLst/>
              <a:ahLst/>
              <a:cxnLst/>
              <a:rect l="l" t="t" r="r" b="b"/>
              <a:pathLst>
                <a:path w="35298918" h="17813378">
                  <a:moveTo>
                    <a:pt x="0" y="0"/>
                  </a:moveTo>
                  <a:lnTo>
                    <a:pt x="0" y="17813378"/>
                  </a:lnTo>
                  <a:lnTo>
                    <a:pt x="35298918" y="17813378"/>
                  </a:lnTo>
                  <a:lnTo>
                    <a:pt x="35298918" y="0"/>
                  </a:lnTo>
                  <a:lnTo>
                    <a:pt x="0" y="0"/>
                  </a:lnTo>
                  <a:close/>
                  <a:moveTo>
                    <a:pt x="35237961" y="17752419"/>
                  </a:moveTo>
                  <a:lnTo>
                    <a:pt x="59690" y="17752419"/>
                  </a:lnTo>
                  <a:lnTo>
                    <a:pt x="59690" y="59690"/>
                  </a:lnTo>
                  <a:lnTo>
                    <a:pt x="35237961" y="59690"/>
                  </a:lnTo>
                  <a:lnTo>
                    <a:pt x="35237961" y="1775241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4"/>
          <p:cNvGrpSpPr/>
          <p:nvPr/>
        </p:nvGrpSpPr>
        <p:grpSpPr>
          <a:xfrm>
            <a:off x="5893489" y="1944900"/>
            <a:ext cx="5911824" cy="4665450"/>
            <a:chOff x="0" y="0"/>
            <a:chExt cx="35298919" cy="17813378"/>
          </a:xfrm>
        </p:grpSpPr>
        <p:sp>
          <p:nvSpPr>
            <p:cNvPr id="18" name="Freeform 5"/>
            <p:cNvSpPr/>
            <p:nvPr/>
          </p:nvSpPr>
          <p:spPr>
            <a:xfrm>
              <a:off x="0" y="0"/>
              <a:ext cx="35298918" cy="17813378"/>
            </a:xfrm>
            <a:custGeom>
              <a:avLst/>
              <a:gdLst/>
              <a:ahLst/>
              <a:cxnLst/>
              <a:rect l="l" t="t" r="r" b="b"/>
              <a:pathLst>
                <a:path w="35298918" h="17813378">
                  <a:moveTo>
                    <a:pt x="0" y="0"/>
                  </a:moveTo>
                  <a:lnTo>
                    <a:pt x="0" y="17813378"/>
                  </a:lnTo>
                  <a:lnTo>
                    <a:pt x="35298918" y="17813378"/>
                  </a:lnTo>
                  <a:lnTo>
                    <a:pt x="35298918" y="0"/>
                  </a:lnTo>
                  <a:lnTo>
                    <a:pt x="0" y="0"/>
                  </a:lnTo>
                  <a:close/>
                  <a:moveTo>
                    <a:pt x="35237961" y="17752419"/>
                  </a:moveTo>
                  <a:lnTo>
                    <a:pt x="59690" y="17752419"/>
                  </a:lnTo>
                  <a:lnTo>
                    <a:pt x="59690" y="59690"/>
                  </a:lnTo>
                  <a:lnTo>
                    <a:pt x="35237961" y="59690"/>
                  </a:lnTo>
                  <a:lnTo>
                    <a:pt x="35237961" y="1775241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9" name="AutoShape 5"/>
          <p:cNvSpPr/>
          <p:nvPr/>
        </p:nvSpPr>
        <p:spPr>
          <a:xfrm>
            <a:off x="9244766" y="1787796"/>
            <a:ext cx="2443298" cy="34177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0" name="TextBox 9"/>
          <p:cNvSpPr txBox="1"/>
          <p:nvPr/>
        </p:nvSpPr>
        <p:spPr>
          <a:xfrm>
            <a:off x="9244765" y="1760234"/>
            <a:ext cx="244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DM Sans Bold"/>
              </a:rPr>
              <a:t>Halaman</a:t>
            </a:r>
            <a:r>
              <a:rPr lang="en-US" dirty="0">
                <a:solidFill>
                  <a:schemeClr val="bg1"/>
                </a:solidFill>
                <a:latin typeface="DM Sans Bold"/>
              </a:rPr>
              <a:t> Dashboard</a:t>
            </a:r>
          </a:p>
        </p:txBody>
      </p:sp>
      <p:sp>
        <p:nvSpPr>
          <p:cNvPr id="20" name="AutoShape 5"/>
          <p:cNvSpPr/>
          <p:nvPr/>
        </p:nvSpPr>
        <p:spPr>
          <a:xfrm>
            <a:off x="489790" y="344839"/>
            <a:ext cx="784189" cy="34177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" name="TextBox 5"/>
          <p:cNvSpPr txBox="1"/>
          <p:nvPr/>
        </p:nvSpPr>
        <p:spPr>
          <a:xfrm>
            <a:off x="489790" y="344839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M Sans Bold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853742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/>
          <p:cNvSpPr/>
          <p:nvPr/>
        </p:nvSpPr>
        <p:spPr>
          <a:xfrm>
            <a:off x="4129430" y="2973244"/>
            <a:ext cx="3362236" cy="796472"/>
          </a:xfrm>
          <a:prstGeom prst="rect">
            <a:avLst/>
          </a:prstGeom>
          <a:solidFill>
            <a:srgbClr val="FFE500"/>
          </a:solidFill>
        </p:spPr>
      </p:sp>
      <p:sp>
        <p:nvSpPr>
          <p:cNvPr id="7" name="TextBox 6"/>
          <p:cNvSpPr txBox="1"/>
          <p:nvPr/>
        </p:nvSpPr>
        <p:spPr>
          <a:xfrm>
            <a:off x="4129430" y="2973244"/>
            <a:ext cx="3362236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050"/>
              </a:lnSpc>
            </a:pPr>
            <a:r>
              <a:rPr lang="en-US" sz="4000" dirty="0" err="1" smtClean="0">
                <a:solidFill>
                  <a:srgbClr val="000000"/>
                </a:solidFill>
                <a:latin typeface="DM Sans Bold"/>
              </a:rPr>
              <a:t>Pembahasan</a:t>
            </a:r>
            <a:endParaRPr lang="en-US" sz="4000" dirty="0">
              <a:solidFill>
                <a:srgbClr val="000000"/>
              </a:solidFill>
              <a:latin typeface="DM Sans Bold"/>
            </a:endParaRPr>
          </a:p>
        </p:txBody>
      </p:sp>
      <p:grpSp>
        <p:nvGrpSpPr>
          <p:cNvPr id="11" name="Group 8"/>
          <p:cNvGrpSpPr/>
          <p:nvPr/>
        </p:nvGrpSpPr>
        <p:grpSpPr>
          <a:xfrm rot="592083">
            <a:off x="787551" y="966144"/>
            <a:ext cx="2577028" cy="1605888"/>
            <a:chOff x="0" y="0"/>
            <a:chExt cx="2179390" cy="2141184"/>
          </a:xfrm>
        </p:grpSpPr>
        <p:grpSp>
          <p:nvGrpSpPr>
            <p:cNvPr id="12" name="Group 9"/>
            <p:cNvGrpSpPr/>
            <p:nvPr/>
          </p:nvGrpSpPr>
          <p:grpSpPr>
            <a:xfrm>
              <a:off x="0" y="0"/>
              <a:ext cx="2179390" cy="2141184"/>
              <a:chOff x="0" y="0"/>
              <a:chExt cx="3216910" cy="3160517"/>
            </a:xfrm>
          </p:grpSpPr>
          <p:sp>
            <p:nvSpPr>
              <p:cNvPr id="14" name="Freeform 10"/>
              <p:cNvSpPr/>
              <p:nvPr/>
            </p:nvSpPr>
            <p:spPr>
              <a:xfrm>
                <a:off x="19050" y="223520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" name="Freeform 11"/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6" name="Freeform 12"/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129903" y="209148"/>
              <a:ext cx="1962719" cy="6565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/>
              <a:r>
                <a:rPr lang="en-US" sz="1600" b="1" dirty="0"/>
                <a:t>01</a:t>
              </a:r>
            </a:p>
            <a:p>
              <a:pPr algn="r"/>
              <a:r>
                <a:rPr lang="en-US" sz="1600" b="1" dirty="0" err="1"/>
                <a:t>Pendahuluan</a:t>
              </a:r>
              <a:endParaRPr lang="en-US" sz="1600" b="1" dirty="0"/>
            </a:p>
          </p:txBody>
        </p:sp>
      </p:grpSp>
      <p:sp>
        <p:nvSpPr>
          <p:cNvPr id="17" name="TextBox 13"/>
          <p:cNvSpPr txBox="1"/>
          <p:nvPr/>
        </p:nvSpPr>
        <p:spPr>
          <a:xfrm rot="608083">
            <a:off x="862999" y="1639219"/>
            <a:ext cx="2353600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1400" dirty="0" err="1">
                <a:solidFill>
                  <a:srgbClr val="000000"/>
                </a:solidFill>
                <a:latin typeface="DM Sans"/>
              </a:rPr>
              <a:t>Latar</a:t>
            </a:r>
            <a:r>
              <a:rPr lang="en-US" sz="1400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DM Sans"/>
              </a:rPr>
              <a:t>belakang</a:t>
            </a:r>
            <a:r>
              <a:rPr lang="en-US" sz="1400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DM Sans"/>
              </a:rPr>
              <a:t>Rumusan</a:t>
            </a:r>
            <a:r>
              <a:rPr lang="en-US" sz="1400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DM Sans"/>
              </a:rPr>
              <a:t>Masalah</a:t>
            </a:r>
            <a:r>
              <a:rPr lang="en-US" sz="1400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DM Sans"/>
              </a:rPr>
              <a:t>Batasan</a:t>
            </a:r>
            <a:r>
              <a:rPr lang="en-US" sz="1400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DM Sans"/>
              </a:rPr>
              <a:t>Masalah</a:t>
            </a:r>
            <a:r>
              <a:rPr lang="en-US" sz="1400" dirty="0">
                <a:solidFill>
                  <a:srgbClr val="000000"/>
                </a:solidFill>
                <a:latin typeface="DM Sans"/>
              </a:rPr>
              <a:t>,</a:t>
            </a:r>
          </a:p>
          <a:p>
            <a:pPr algn="just"/>
            <a:r>
              <a:rPr lang="en-US" sz="1400" dirty="0" err="1">
                <a:solidFill>
                  <a:srgbClr val="000000"/>
                </a:solidFill>
                <a:latin typeface="DM Sans"/>
              </a:rPr>
              <a:t>Tujuan</a:t>
            </a:r>
            <a:r>
              <a:rPr lang="en-US" sz="1400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DM Sans"/>
              </a:rPr>
              <a:t>Penelitian</a:t>
            </a:r>
            <a:r>
              <a:rPr lang="en-US" sz="1400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DM Sans"/>
              </a:rPr>
              <a:t>Manfaat</a:t>
            </a:r>
            <a:r>
              <a:rPr lang="en-US" sz="1400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DM Sans"/>
              </a:rPr>
              <a:t>Penelitian</a:t>
            </a:r>
            <a:endParaRPr lang="en-US" sz="1400" dirty="0">
              <a:solidFill>
                <a:srgbClr val="000000"/>
              </a:solidFill>
              <a:latin typeface="DM Sans"/>
            </a:endParaRPr>
          </a:p>
        </p:txBody>
      </p:sp>
      <p:grpSp>
        <p:nvGrpSpPr>
          <p:cNvPr id="34" name="Group 32"/>
          <p:cNvGrpSpPr/>
          <p:nvPr/>
        </p:nvGrpSpPr>
        <p:grpSpPr>
          <a:xfrm rot="-782125">
            <a:off x="821614" y="4409815"/>
            <a:ext cx="2998335" cy="1605888"/>
            <a:chOff x="0" y="0"/>
            <a:chExt cx="2179390" cy="2141184"/>
          </a:xfrm>
        </p:grpSpPr>
        <p:grpSp>
          <p:nvGrpSpPr>
            <p:cNvPr id="35" name="Group 33"/>
            <p:cNvGrpSpPr/>
            <p:nvPr/>
          </p:nvGrpSpPr>
          <p:grpSpPr>
            <a:xfrm>
              <a:off x="0" y="0"/>
              <a:ext cx="2179390" cy="2141184"/>
              <a:chOff x="0" y="0"/>
              <a:chExt cx="3216910" cy="3160517"/>
            </a:xfrm>
          </p:grpSpPr>
          <p:sp>
            <p:nvSpPr>
              <p:cNvPr id="37" name="Freeform 34"/>
              <p:cNvSpPr/>
              <p:nvPr/>
            </p:nvSpPr>
            <p:spPr>
              <a:xfrm>
                <a:off x="19050" y="223520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8" name="Freeform 35"/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9" name="Freeform 36"/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6" name="TextBox 37"/>
            <p:cNvSpPr txBox="1"/>
            <p:nvPr/>
          </p:nvSpPr>
          <p:spPr>
            <a:xfrm>
              <a:off x="794105" y="217566"/>
              <a:ext cx="1259683" cy="6565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/>
              <a:r>
                <a:rPr lang="en-US" sz="1600" b="1" dirty="0">
                  <a:latin typeface="DM Sans" pitchFamily="2" charset="0"/>
                </a:rPr>
                <a:t>02</a:t>
              </a:r>
            </a:p>
            <a:p>
              <a:pPr algn="r"/>
              <a:r>
                <a:rPr lang="en-US" sz="1600" b="1" dirty="0" err="1">
                  <a:latin typeface="DM Sans" pitchFamily="2" charset="0"/>
                </a:rPr>
                <a:t>Tinjauan</a:t>
              </a:r>
              <a:r>
                <a:rPr lang="en-US" sz="1600" b="1" dirty="0">
                  <a:latin typeface="DM Sans" pitchFamily="2" charset="0"/>
                </a:rPr>
                <a:t> </a:t>
              </a:r>
              <a:r>
                <a:rPr lang="en-US" sz="1600" b="1" dirty="0" err="1">
                  <a:latin typeface="DM Sans" pitchFamily="2" charset="0"/>
                </a:rPr>
                <a:t>Pustaka</a:t>
              </a:r>
              <a:endParaRPr lang="en-US" sz="1600" b="1" dirty="0">
                <a:latin typeface="DM Sans" pitchFamily="2" charset="0"/>
              </a:endParaRPr>
            </a:p>
          </p:txBody>
        </p:sp>
      </p:grpSp>
      <p:sp>
        <p:nvSpPr>
          <p:cNvPr id="40" name="TextBox 37"/>
          <p:cNvSpPr txBox="1"/>
          <p:nvPr/>
        </p:nvSpPr>
        <p:spPr>
          <a:xfrm rot="20817875">
            <a:off x="1082727" y="5154378"/>
            <a:ext cx="2641902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1600" dirty="0" err="1">
                <a:latin typeface="DM Sans" pitchFamily="2" charset="0"/>
              </a:rPr>
              <a:t>Penelitian</a:t>
            </a:r>
            <a:r>
              <a:rPr lang="en-US" sz="1600" dirty="0">
                <a:latin typeface="DM Sans" pitchFamily="2" charset="0"/>
              </a:rPr>
              <a:t> </a:t>
            </a:r>
            <a:r>
              <a:rPr lang="en-US" sz="1600" dirty="0" err="1">
                <a:latin typeface="DM Sans" pitchFamily="2" charset="0"/>
              </a:rPr>
              <a:t>Terkait</a:t>
            </a:r>
            <a:r>
              <a:rPr lang="en-US" sz="1600" dirty="0">
                <a:latin typeface="DM Sans" pitchFamily="2" charset="0"/>
              </a:rPr>
              <a:t>, Program Indonesia </a:t>
            </a:r>
            <a:r>
              <a:rPr lang="en-US" sz="1600" dirty="0" err="1">
                <a:latin typeface="DM Sans" pitchFamily="2" charset="0"/>
              </a:rPr>
              <a:t>Pintar</a:t>
            </a:r>
            <a:r>
              <a:rPr lang="en-US" sz="1600" dirty="0">
                <a:latin typeface="DM Sans" pitchFamily="2" charset="0"/>
              </a:rPr>
              <a:t>, </a:t>
            </a:r>
            <a:r>
              <a:rPr lang="en-US" sz="1600" dirty="0" err="1">
                <a:latin typeface="DM Sans" pitchFamily="2" charset="0"/>
              </a:rPr>
              <a:t>Metode</a:t>
            </a:r>
            <a:r>
              <a:rPr lang="en-US" sz="1600" dirty="0">
                <a:latin typeface="DM Sans" pitchFamily="2" charset="0"/>
              </a:rPr>
              <a:t> </a:t>
            </a:r>
            <a:r>
              <a:rPr lang="en-US" sz="1600" dirty="0" err="1">
                <a:latin typeface="DM Sans" pitchFamily="2" charset="0"/>
              </a:rPr>
              <a:t>Topsis</a:t>
            </a:r>
            <a:endParaRPr lang="en-US" sz="1600" dirty="0">
              <a:latin typeface="DM Sans" pitchFamily="2" charset="0"/>
            </a:endParaRPr>
          </a:p>
        </p:txBody>
      </p:sp>
      <p:grpSp>
        <p:nvGrpSpPr>
          <p:cNvPr id="41" name="Group 54"/>
          <p:cNvGrpSpPr/>
          <p:nvPr/>
        </p:nvGrpSpPr>
        <p:grpSpPr>
          <a:xfrm rot="13407825">
            <a:off x="3352234" y="2477135"/>
            <a:ext cx="938963" cy="198686"/>
            <a:chOff x="0" y="0"/>
            <a:chExt cx="2028619" cy="429260"/>
          </a:xfrm>
        </p:grpSpPr>
        <p:sp>
          <p:nvSpPr>
            <p:cNvPr id="42" name="Freeform 55"/>
            <p:cNvSpPr/>
            <p:nvPr/>
          </p:nvSpPr>
          <p:spPr>
            <a:xfrm>
              <a:off x="0" y="-5080"/>
              <a:ext cx="2028619" cy="434340"/>
            </a:xfrm>
            <a:custGeom>
              <a:avLst/>
              <a:gdLst/>
              <a:ahLst/>
              <a:cxnLst/>
              <a:rect l="l" t="t" r="r" b="b"/>
              <a:pathLst>
                <a:path w="2028619" h="434340">
                  <a:moveTo>
                    <a:pt x="2010839" y="187960"/>
                  </a:moveTo>
                  <a:lnTo>
                    <a:pt x="1749219" y="11430"/>
                  </a:lnTo>
                  <a:cubicBezTo>
                    <a:pt x="1731439" y="0"/>
                    <a:pt x="1708579" y="3810"/>
                    <a:pt x="1695879" y="21590"/>
                  </a:cubicBezTo>
                  <a:cubicBezTo>
                    <a:pt x="1684449" y="39370"/>
                    <a:pt x="1688259" y="62230"/>
                    <a:pt x="1706039" y="74930"/>
                  </a:cubicBezTo>
                  <a:lnTo>
                    <a:pt x="1864789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864789" y="257810"/>
                  </a:lnTo>
                  <a:lnTo>
                    <a:pt x="1706039" y="364490"/>
                  </a:lnTo>
                  <a:cubicBezTo>
                    <a:pt x="1688259" y="375920"/>
                    <a:pt x="1684449" y="400050"/>
                    <a:pt x="1695879" y="417830"/>
                  </a:cubicBezTo>
                  <a:cubicBezTo>
                    <a:pt x="1703499" y="429260"/>
                    <a:pt x="1714929" y="434340"/>
                    <a:pt x="1727629" y="434340"/>
                  </a:cubicBezTo>
                  <a:cubicBezTo>
                    <a:pt x="1735249" y="434340"/>
                    <a:pt x="1742869" y="431800"/>
                    <a:pt x="1749219" y="427990"/>
                  </a:cubicBezTo>
                  <a:lnTo>
                    <a:pt x="2012109" y="251460"/>
                  </a:lnTo>
                  <a:cubicBezTo>
                    <a:pt x="2022269" y="243840"/>
                    <a:pt x="2028619" y="232410"/>
                    <a:pt x="2028619" y="219710"/>
                  </a:cubicBezTo>
                  <a:cubicBezTo>
                    <a:pt x="2028619" y="207010"/>
                    <a:pt x="2022269" y="195580"/>
                    <a:pt x="2010839" y="1879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3" name="Group 48"/>
          <p:cNvGrpSpPr/>
          <p:nvPr/>
        </p:nvGrpSpPr>
        <p:grpSpPr>
          <a:xfrm rot="8063491">
            <a:off x="3706195" y="4110344"/>
            <a:ext cx="938963" cy="198686"/>
            <a:chOff x="0" y="0"/>
            <a:chExt cx="2028619" cy="429260"/>
          </a:xfrm>
        </p:grpSpPr>
        <p:sp>
          <p:nvSpPr>
            <p:cNvPr id="44" name="Freeform 49"/>
            <p:cNvSpPr/>
            <p:nvPr/>
          </p:nvSpPr>
          <p:spPr>
            <a:xfrm>
              <a:off x="0" y="-5080"/>
              <a:ext cx="2028619" cy="434340"/>
            </a:xfrm>
            <a:custGeom>
              <a:avLst/>
              <a:gdLst/>
              <a:ahLst/>
              <a:cxnLst/>
              <a:rect l="l" t="t" r="r" b="b"/>
              <a:pathLst>
                <a:path w="2028619" h="434340">
                  <a:moveTo>
                    <a:pt x="2010839" y="187960"/>
                  </a:moveTo>
                  <a:lnTo>
                    <a:pt x="1749219" y="11430"/>
                  </a:lnTo>
                  <a:cubicBezTo>
                    <a:pt x="1731439" y="0"/>
                    <a:pt x="1708579" y="3810"/>
                    <a:pt x="1695879" y="21590"/>
                  </a:cubicBezTo>
                  <a:cubicBezTo>
                    <a:pt x="1684449" y="39370"/>
                    <a:pt x="1688259" y="62230"/>
                    <a:pt x="1706039" y="74930"/>
                  </a:cubicBezTo>
                  <a:lnTo>
                    <a:pt x="1864789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864789" y="257810"/>
                  </a:lnTo>
                  <a:lnTo>
                    <a:pt x="1706039" y="364490"/>
                  </a:lnTo>
                  <a:cubicBezTo>
                    <a:pt x="1688259" y="375920"/>
                    <a:pt x="1684449" y="400050"/>
                    <a:pt x="1695879" y="417830"/>
                  </a:cubicBezTo>
                  <a:cubicBezTo>
                    <a:pt x="1703499" y="429260"/>
                    <a:pt x="1714929" y="434340"/>
                    <a:pt x="1727629" y="434340"/>
                  </a:cubicBezTo>
                  <a:cubicBezTo>
                    <a:pt x="1735249" y="434340"/>
                    <a:pt x="1742869" y="431800"/>
                    <a:pt x="1749219" y="427990"/>
                  </a:cubicBezTo>
                  <a:lnTo>
                    <a:pt x="2012109" y="251460"/>
                  </a:lnTo>
                  <a:cubicBezTo>
                    <a:pt x="2022269" y="243840"/>
                    <a:pt x="2028619" y="232410"/>
                    <a:pt x="2028619" y="219710"/>
                  </a:cubicBezTo>
                  <a:cubicBezTo>
                    <a:pt x="2028619" y="207010"/>
                    <a:pt x="2022269" y="195580"/>
                    <a:pt x="2010839" y="1879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6"/>
          <p:cNvGrpSpPr/>
          <p:nvPr/>
        </p:nvGrpSpPr>
        <p:grpSpPr>
          <a:xfrm rot="-782125">
            <a:off x="7591173" y="689201"/>
            <a:ext cx="3244584" cy="1605888"/>
            <a:chOff x="0" y="0"/>
            <a:chExt cx="2179390" cy="2141184"/>
          </a:xfrm>
        </p:grpSpPr>
        <p:grpSp>
          <p:nvGrpSpPr>
            <p:cNvPr id="48" name="Group 27"/>
            <p:cNvGrpSpPr/>
            <p:nvPr/>
          </p:nvGrpSpPr>
          <p:grpSpPr>
            <a:xfrm>
              <a:off x="0" y="0"/>
              <a:ext cx="2179390" cy="2141184"/>
              <a:chOff x="0" y="0"/>
              <a:chExt cx="3216910" cy="3160517"/>
            </a:xfrm>
          </p:grpSpPr>
          <p:sp>
            <p:nvSpPr>
              <p:cNvPr id="50" name="Freeform 28"/>
              <p:cNvSpPr/>
              <p:nvPr/>
            </p:nvSpPr>
            <p:spPr>
              <a:xfrm>
                <a:off x="19050" y="223520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1" name="Freeform 29"/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2" name="Freeform 30"/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9" name="TextBox 31"/>
            <p:cNvSpPr txBox="1"/>
            <p:nvPr/>
          </p:nvSpPr>
          <p:spPr>
            <a:xfrm>
              <a:off x="831575" y="270077"/>
              <a:ext cx="1259683" cy="6565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/>
              <a:r>
                <a:rPr lang="en-US" sz="1600" b="1" dirty="0">
                  <a:latin typeface="DM Sans" pitchFamily="2" charset="0"/>
                </a:rPr>
                <a:t>03</a:t>
              </a:r>
            </a:p>
            <a:p>
              <a:pPr algn="r"/>
              <a:r>
                <a:rPr lang="en-US" sz="1600" b="1" dirty="0" err="1">
                  <a:latin typeface="DM Sans" pitchFamily="2" charset="0"/>
                </a:rPr>
                <a:t>Metode</a:t>
              </a:r>
              <a:r>
                <a:rPr lang="en-US" sz="1600" b="1" dirty="0">
                  <a:latin typeface="DM Sans" pitchFamily="2" charset="0"/>
                </a:rPr>
                <a:t> </a:t>
              </a:r>
              <a:r>
                <a:rPr lang="en-US" sz="1600" b="1" dirty="0" err="1">
                  <a:latin typeface="DM Sans" pitchFamily="2" charset="0"/>
                </a:rPr>
                <a:t>Penelitian</a:t>
              </a:r>
              <a:endParaRPr lang="en-US" sz="1600" b="1" dirty="0">
                <a:latin typeface="DM Sans" pitchFamily="2" charset="0"/>
              </a:endParaRPr>
            </a:p>
          </p:txBody>
        </p:sp>
      </p:grpSp>
      <p:sp>
        <p:nvSpPr>
          <p:cNvPr id="53" name="TextBox 31"/>
          <p:cNvSpPr txBox="1"/>
          <p:nvPr/>
        </p:nvSpPr>
        <p:spPr>
          <a:xfrm rot="20817875">
            <a:off x="7773209" y="1426924"/>
            <a:ext cx="300368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dirty="0" err="1">
                <a:latin typeface="DM Sans" pitchFamily="2" charset="0"/>
              </a:rPr>
              <a:t>Tahapan</a:t>
            </a:r>
            <a:r>
              <a:rPr lang="en-US" sz="1600" dirty="0">
                <a:latin typeface="DM Sans" pitchFamily="2" charset="0"/>
              </a:rPr>
              <a:t> </a:t>
            </a:r>
            <a:r>
              <a:rPr lang="en-US" sz="1600" dirty="0" err="1" smtClean="0">
                <a:latin typeface="DM Sans" pitchFamily="2" charset="0"/>
              </a:rPr>
              <a:t>Penelitian</a:t>
            </a:r>
            <a:r>
              <a:rPr lang="en-US" sz="1600" dirty="0" smtClean="0">
                <a:latin typeface="DM Sans" pitchFamily="2" charset="0"/>
              </a:rPr>
              <a:t>, </a:t>
            </a:r>
            <a:r>
              <a:rPr lang="en-US" sz="1600" dirty="0" err="1">
                <a:latin typeface="DM Sans" pitchFamily="2" charset="0"/>
              </a:rPr>
              <a:t>P</a:t>
            </a:r>
            <a:r>
              <a:rPr lang="en-US" sz="1600" dirty="0" err="1" smtClean="0">
                <a:latin typeface="DM Sans" pitchFamily="2" charset="0"/>
              </a:rPr>
              <a:t>engolahan</a:t>
            </a:r>
            <a:r>
              <a:rPr lang="en-US" sz="1600" dirty="0" smtClean="0">
                <a:latin typeface="DM Sans" pitchFamily="2" charset="0"/>
              </a:rPr>
              <a:t> </a:t>
            </a:r>
            <a:r>
              <a:rPr lang="en-US" sz="1600" dirty="0">
                <a:latin typeface="DM Sans" pitchFamily="2" charset="0"/>
              </a:rPr>
              <a:t>data </a:t>
            </a:r>
            <a:r>
              <a:rPr lang="en-US" sz="1600" dirty="0" err="1">
                <a:latin typeface="DM Sans" pitchFamily="2" charset="0"/>
              </a:rPr>
              <a:t>dengan</a:t>
            </a:r>
            <a:r>
              <a:rPr lang="en-US" sz="1600" dirty="0">
                <a:latin typeface="DM Sans" pitchFamily="2" charset="0"/>
              </a:rPr>
              <a:t> </a:t>
            </a:r>
            <a:r>
              <a:rPr lang="en-US" sz="1600" dirty="0" err="1" smtClean="0">
                <a:latin typeface="DM Sans" pitchFamily="2" charset="0"/>
              </a:rPr>
              <a:t>topsis</a:t>
            </a:r>
            <a:r>
              <a:rPr lang="en-US" sz="1600" dirty="0" smtClean="0">
                <a:latin typeface="DM Sans" pitchFamily="2" charset="0"/>
              </a:rPr>
              <a:t>, </a:t>
            </a:r>
            <a:r>
              <a:rPr lang="en-US" sz="1600" dirty="0" err="1" smtClean="0">
                <a:latin typeface="DM Sans" pitchFamily="2" charset="0"/>
              </a:rPr>
              <a:t>Rancangan</a:t>
            </a:r>
            <a:r>
              <a:rPr lang="en-US" sz="1600" dirty="0" smtClean="0">
                <a:latin typeface="DM Sans" pitchFamily="2" charset="0"/>
              </a:rPr>
              <a:t> </a:t>
            </a:r>
            <a:r>
              <a:rPr lang="en-US" sz="1600" dirty="0" err="1">
                <a:latin typeface="DM Sans" pitchFamily="2" charset="0"/>
              </a:rPr>
              <a:t>sistem</a:t>
            </a:r>
            <a:endParaRPr lang="en-US" sz="1600" dirty="0">
              <a:latin typeface="DM Sans" pitchFamily="2" charset="0"/>
            </a:endParaRPr>
          </a:p>
        </p:txBody>
      </p:sp>
      <p:grpSp>
        <p:nvGrpSpPr>
          <p:cNvPr id="56" name="Group 38"/>
          <p:cNvGrpSpPr/>
          <p:nvPr/>
        </p:nvGrpSpPr>
        <p:grpSpPr>
          <a:xfrm rot="428281">
            <a:off x="8709608" y="2590417"/>
            <a:ext cx="2818525" cy="1605888"/>
            <a:chOff x="0" y="0"/>
            <a:chExt cx="2179390" cy="2141184"/>
          </a:xfrm>
        </p:grpSpPr>
        <p:grpSp>
          <p:nvGrpSpPr>
            <p:cNvPr id="57" name="Group 39"/>
            <p:cNvGrpSpPr/>
            <p:nvPr/>
          </p:nvGrpSpPr>
          <p:grpSpPr>
            <a:xfrm>
              <a:off x="0" y="0"/>
              <a:ext cx="2179390" cy="2141184"/>
              <a:chOff x="0" y="0"/>
              <a:chExt cx="3216910" cy="3160517"/>
            </a:xfrm>
          </p:grpSpPr>
          <p:sp>
            <p:nvSpPr>
              <p:cNvPr id="59" name="Freeform 40"/>
              <p:cNvSpPr/>
              <p:nvPr/>
            </p:nvSpPr>
            <p:spPr>
              <a:xfrm>
                <a:off x="19050" y="223520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0" name="Freeform 41"/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61" name="Freeform 42"/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8" name="TextBox 43"/>
            <p:cNvSpPr txBox="1"/>
            <p:nvPr/>
          </p:nvSpPr>
          <p:spPr>
            <a:xfrm>
              <a:off x="135921" y="288317"/>
              <a:ext cx="1966734" cy="6565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/>
              <a:r>
                <a:rPr lang="en-US" sz="1600" b="1" dirty="0">
                  <a:latin typeface="DM Sans" pitchFamily="2" charset="0"/>
                </a:rPr>
                <a:t>04</a:t>
              </a:r>
            </a:p>
            <a:p>
              <a:pPr algn="r"/>
              <a:r>
                <a:rPr lang="en-US" sz="1600" b="1" dirty="0" err="1">
                  <a:latin typeface="DM Sans" pitchFamily="2" charset="0"/>
                </a:rPr>
                <a:t>Hasil</a:t>
              </a:r>
              <a:r>
                <a:rPr lang="en-US" sz="1600" b="1" dirty="0">
                  <a:latin typeface="DM Sans" pitchFamily="2" charset="0"/>
                </a:rPr>
                <a:t> Dan </a:t>
              </a:r>
              <a:r>
                <a:rPr lang="en-US" sz="1600" b="1" dirty="0" err="1">
                  <a:latin typeface="DM Sans" pitchFamily="2" charset="0"/>
                </a:rPr>
                <a:t>Pembahasan</a:t>
              </a:r>
              <a:endParaRPr lang="en-US" sz="1600" b="1" dirty="0">
                <a:latin typeface="DM Sans" pitchFamily="2" charset="0"/>
              </a:endParaRPr>
            </a:p>
          </p:txBody>
        </p:sp>
      </p:grpSp>
      <p:sp>
        <p:nvSpPr>
          <p:cNvPr id="62" name="TextBox 43"/>
          <p:cNvSpPr txBox="1"/>
          <p:nvPr/>
        </p:nvSpPr>
        <p:spPr>
          <a:xfrm rot="428281">
            <a:off x="8824316" y="3359684"/>
            <a:ext cx="2575730" cy="646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 err="1" smtClean="0">
                <a:latin typeface="DM Sans" pitchFamily="2" charset="0"/>
              </a:rPr>
              <a:t>Pembahasan</a:t>
            </a:r>
            <a:r>
              <a:rPr lang="en-US" sz="1400" dirty="0" smtClean="0">
                <a:latin typeface="DM Sans" pitchFamily="2" charset="0"/>
              </a:rPr>
              <a:t> </a:t>
            </a:r>
            <a:r>
              <a:rPr lang="en-US" sz="1400" dirty="0" err="1" smtClean="0">
                <a:latin typeface="DM Sans" pitchFamily="2" charset="0"/>
              </a:rPr>
              <a:t>penelitian</a:t>
            </a:r>
            <a:r>
              <a:rPr lang="en-US" sz="1400" dirty="0" smtClean="0">
                <a:latin typeface="DM Sans" pitchFamily="2" charset="0"/>
              </a:rPr>
              <a:t>, interface </a:t>
            </a:r>
            <a:r>
              <a:rPr lang="en-US" sz="1400" dirty="0">
                <a:latin typeface="DM Sans" pitchFamily="2" charset="0"/>
              </a:rPr>
              <a:t>UI,</a:t>
            </a:r>
          </a:p>
          <a:p>
            <a:r>
              <a:rPr lang="en-US" sz="1400" dirty="0" err="1">
                <a:latin typeface="DM Sans" pitchFamily="2" charset="0"/>
              </a:rPr>
              <a:t>Hasil</a:t>
            </a:r>
            <a:r>
              <a:rPr lang="en-US" sz="1400" dirty="0">
                <a:latin typeface="DM Sans" pitchFamily="2" charset="0"/>
              </a:rPr>
              <a:t> </a:t>
            </a:r>
            <a:r>
              <a:rPr lang="en-US" sz="1400" dirty="0" err="1">
                <a:latin typeface="DM Sans" pitchFamily="2" charset="0"/>
              </a:rPr>
              <a:t>Penghitungan</a:t>
            </a:r>
            <a:r>
              <a:rPr lang="en-US" sz="1400" dirty="0">
                <a:latin typeface="DM Sans" pitchFamily="2" charset="0"/>
              </a:rPr>
              <a:t> Data </a:t>
            </a:r>
            <a:r>
              <a:rPr lang="en-US" sz="1400" dirty="0" err="1">
                <a:latin typeface="DM Sans" pitchFamily="2" charset="0"/>
              </a:rPr>
              <a:t>Siswa</a:t>
            </a:r>
            <a:endParaRPr lang="en-US" sz="1400" dirty="0">
              <a:latin typeface="DM Sans" pitchFamily="2" charset="0"/>
            </a:endParaRPr>
          </a:p>
        </p:txBody>
      </p:sp>
      <p:grpSp>
        <p:nvGrpSpPr>
          <p:cNvPr id="71" name="Group 32"/>
          <p:cNvGrpSpPr/>
          <p:nvPr/>
        </p:nvGrpSpPr>
        <p:grpSpPr>
          <a:xfrm rot="-782125">
            <a:off x="7716116" y="4587394"/>
            <a:ext cx="1502150" cy="1365790"/>
            <a:chOff x="0" y="0"/>
            <a:chExt cx="2179390" cy="2141184"/>
          </a:xfrm>
        </p:grpSpPr>
        <p:grpSp>
          <p:nvGrpSpPr>
            <p:cNvPr id="72" name="Group 33"/>
            <p:cNvGrpSpPr/>
            <p:nvPr/>
          </p:nvGrpSpPr>
          <p:grpSpPr>
            <a:xfrm>
              <a:off x="0" y="0"/>
              <a:ext cx="2179390" cy="2141184"/>
              <a:chOff x="0" y="0"/>
              <a:chExt cx="3216910" cy="3160517"/>
            </a:xfrm>
          </p:grpSpPr>
          <p:sp>
            <p:nvSpPr>
              <p:cNvPr id="74" name="Freeform 34"/>
              <p:cNvSpPr/>
              <p:nvPr/>
            </p:nvSpPr>
            <p:spPr>
              <a:xfrm>
                <a:off x="19050" y="223520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5" name="Freeform 35"/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76" name="Freeform 36"/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73" name="TextBox 37"/>
            <p:cNvSpPr txBox="1"/>
            <p:nvPr/>
          </p:nvSpPr>
          <p:spPr>
            <a:xfrm>
              <a:off x="683691" y="285813"/>
              <a:ext cx="1259683" cy="656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/>
              <a:r>
                <a:rPr lang="en-US" sz="1600" b="1" dirty="0">
                  <a:latin typeface="DM Sans" pitchFamily="2" charset="0"/>
                </a:rPr>
                <a:t>05</a:t>
              </a:r>
            </a:p>
            <a:p>
              <a:pPr algn="r"/>
              <a:r>
                <a:rPr lang="en-US" sz="1600" b="1" dirty="0" err="1">
                  <a:latin typeface="DM Sans" pitchFamily="2" charset="0"/>
                </a:rPr>
                <a:t>Penutup</a:t>
              </a:r>
              <a:endParaRPr lang="en-US" sz="1600" b="1" dirty="0">
                <a:latin typeface="DM Sans" pitchFamily="2" charset="0"/>
              </a:endParaRPr>
            </a:p>
          </p:txBody>
        </p:sp>
      </p:grpSp>
      <p:sp>
        <p:nvSpPr>
          <p:cNvPr id="77" name="TextBox 37"/>
          <p:cNvSpPr txBox="1"/>
          <p:nvPr/>
        </p:nvSpPr>
        <p:spPr>
          <a:xfrm rot="20817875">
            <a:off x="7917422" y="5384167"/>
            <a:ext cx="133941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1600" dirty="0" err="1">
                <a:latin typeface="DM Sans" pitchFamily="2" charset="0"/>
              </a:rPr>
              <a:t>Kesimpulan</a:t>
            </a:r>
            <a:r>
              <a:rPr lang="en-US" sz="1600" dirty="0">
                <a:latin typeface="DM Sans" pitchFamily="2" charset="0"/>
              </a:rPr>
              <a:t>, Saran</a:t>
            </a:r>
          </a:p>
        </p:txBody>
      </p:sp>
      <p:grpSp>
        <p:nvGrpSpPr>
          <p:cNvPr id="78" name="Group 52"/>
          <p:cNvGrpSpPr/>
          <p:nvPr/>
        </p:nvGrpSpPr>
        <p:grpSpPr>
          <a:xfrm rot="19434643">
            <a:off x="6744517" y="2383890"/>
            <a:ext cx="938963" cy="198686"/>
            <a:chOff x="0" y="0"/>
            <a:chExt cx="2028619" cy="429260"/>
          </a:xfrm>
        </p:grpSpPr>
        <p:sp>
          <p:nvSpPr>
            <p:cNvPr id="79" name="Freeform 53"/>
            <p:cNvSpPr/>
            <p:nvPr/>
          </p:nvSpPr>
          <p:spPr>
            <a:xfrm>
              <a:off x="0" y="-5080"/>
              <a:ext cx="2028619" cy="434340"/>
            </a:xfrm>
            <a:custGeom>
              <a:avLst/>
              <a:gdLst/>
              <a:ahLst/>
              <a:cxnLst/>
              <a:rect l="l" t="t" r="r" b="b"/>
              <a:pathLst>
                <a:path w="2028619" h="434340">
                  <a:moveTo>
                    <a:pt x="2010839" y="187960"/>
                  </a:moveTo>
                  <a:lnTo>
                    <a:pt x="1749219" y="11430"/>
                  </a:lnTo>
                  <a:cubicBezTo>
                    <a:pt x="1731439" y="0"/>
                    <a:pt x="1708579" y="3810"/>
                    <a:pt x="1695879" y="21590"/>
                  </a:cubicBezTo>
                  <a:cubicBezTo>
                    <a:pt x="1684449" y="39370"/>
                    <a:pt x="1688259" y="62230"/>
                    <a:pt x="1706039" y="74930"/>
                  </a:cubicBezTo>
                  <a:lnTo>
                    <a:pt x="1864789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864789" y="257810"/>
                  </a:lnTo>
                  <a:lnTo>
                    <a:pt x="1706039" y="364490"/>
                  </a:lnTo>
                  <a:cubicBezTo>
                    <a:pt x="1688259" y="375920"/>
                    <a:pt x="1684449" y="400050"/>
                    <a:pt x="1695879" y="417830"/>
                  </a:cubicBezTo>
                  <a:cubicBezTo>
                    <a:pt x="1703499" y="429260"/>
                    <a:pt x="1714929" y="434340"/>
                    <a:pt x="1727629" y="434340"/>
                  </a:cubicBezTo>
                  <a:cubicBezTo>
                    <a:pt x="1735249" y="434340"/>
                    <a:pt x="1742869" y="431800"/>
                    <a:pt x="1749219" y="427990"/>
                  </a:cubicBezTo>
                  <a:lnTo>
                    <a:pt x="2012109" y="251460"/>
                  </a:lnTo>
                  <a:cubicBezTo>
                    <a:pt x="2022269" y="243840"/>
                    <a:pt x="2028619" y="232410"/>
                    <a:pt x="2028619" y="219710"/>
                  </a:cubicBezTo>
                  <a:cubicBezTo>
                    <a:pt x="2028619" y="207010"/>
                    <a:pt x="2022269" y="195580"/>
                    <a:pt x="2010839" y="1879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0" name="Group 44"/>
          <p:cNvGrpSpPr/>
          <p:nvPr/>
        </p:nvGrpSpPr>
        <p:grpSpPr>
          <a:xfrm>
            <a:off x="7655386" y="3230598"/>
            <a:ext cx="938963" cy="198686"/>
            <a:chOff x="0" y="0"/>
            <a:chExt cx="2028619" cy="429260"/>
          </a:xfrm>
        </p:grpSpPr>
        <p:sp>
          <p:nvSpPr>
            <p:cNvPr id="81" name="Freeform 45"/>
            <p:cNvSpPr/>
            <p:nvPr/>
          </p:nvSpPr>
          <p:spPr>
            <a:xfrm>
              <a:off x="0" y="-5080"/>
              <a:ext cx="2028619" cy="434340"/>
            </a:xfrm>
            <a:custGeom>
              <a:avLst/>
              <a:gdLst/>
              <a:ahLst/>
              <a:cxnLst/>
              <a:rect l="l" t="t" r="r" b="b"/>
              <a:pathLst>
                <a:path w="2028619" h="434340">
                  <a:moveTo>
                    <a:pt x="2010839" y="187960"/>
                  </a:moveTo>
                  <a:lnTo>
                    <a:pt x="1749219" y="11430"/>
                  </a:lnTo>
                  <a:cubicBezTo>
                    <a:pt x="1731439" y="0"/>
                    <a:pt x="1708579" y="3810"/>
                    <a:pt x="1695879" y="21590"/>
                  </a:cubicBezTo>
                  <a:cubicBezTo>
                    <a:pt x="1684449" y="39370"/>
                    <a:pt x="1688259" y="62230"/>
                    <a:pt x="1706039" y="74930"/>
                  </a:cubicBezTo>
                  <a:lnTo>
                    <a:pt x="1864789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864789" y="257810"/>
                  </a:lnTo>
                  <a:lnTo>
                    <a:pt x="1706039" y="364490"/>
                  </a:lnTo>
                  <a:cubicBezTo>
                    <a:pt x="1688259" y="375920"/>
                    <a:pt x="1684449" y="400050"/>
                    <a:pt x="1695879" y="417830"/>
                  </a:cubicBezTo>
                  <a:cubicBezTo>
                    <a:pt x="1703499" y="429260"/>
                    <a:pt x="1714929" y="434340"/>
                    <a:pt x="1727629" y="434340"/>
                  </a:cubicBezTo>
                  <a:cubicBezTo>
                    <a:pt x="1735249" y="434340"/>
                    <a:pt x="1742869" y="431800"/>
                    <a:pt x="1749219" y="427990"/>
                  </a:cubicBezTo>
                  <a:lnTo>
                    <a:pt x="2012109" y="251460"/>
                  </a:lnTo>
                  <a:cubicBezTo>
                    <a:pt x="2022269" y="243840"/>
                    <a:pt x="2028619" y="232410"/>
                    <a:pt x="2028619" y="219710"/>
                  </a:cubicBezTo>
                  <a:cubicBezTo>
                    <a:pt x="2028619" y="207010"/>
                    <a:pt x="2022269" y="195580"/>
                    <a:pt x="2010839" y="1879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2" name="Group 50"/>
          <p:cNvGrpSpPr/>
          <p:nvPr/>
        </p:nvGrpSpPr>
        <p:grpSpPr>
          <a:xfrm rot="1910472">
            <a:off x="7161497" y="4130122"/>
            <a:ext cx="938963" cy="198686"/>
            <a:chOff x="0" y="0"/>
            <a:chExt cx="2028619" cy="429260"/>
          </a:xfrm>
        </p:grpSpPr>
        <p:sp>
          <p:nvSpPr>
            <p:cNvPr id="83" name="Freeform 51"/>
            <p:cNvSpPr/>
            <p:nvPr/>
          </p:nvSpPr>
          <p:spPr>
            <a:xfrm>
              <a:off x="0" y="-5080"/>
              <a:ext cx="2028619" cy="434340"/>
            </a:xfrm>
            <a:custGeom>
              <a:avLst/>
              <a:gdLst/>
              <a:ahLst/>
              <a:cxnLst/>
              <a:rect l="l" t="t" r="r" b="b"/>
              <a:pathLst>
                <a:path w="2028619" h="434340">
                  <a:moveTo>
                    <a:pt x="2010839" y="187960"/>
                  </a:moveTo>
                  <a:lnTo>
                    <a:pt x="1749219" y="11430"/>
                  </a:lnTo>
                  <a:cubicBezTo>
                    <a:pt x="1731439" y="0"/>
                    <a:pt x="1708579" y="3810"/>
                    <a:pt x="1695879" y="21590"/>
                  </a:cubicBezTo>
                  <a:cubicBezTo>
                    <a:pt x="1684449" y="39370"/>
                    <a:pt x="1688259" y="62230"/>
                    <a:pt x="1706039" y="74930"/>
                  </a:cubicBezTo>
                  <a:lnTo>
                    <a:pt x="1864789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864789" y="257810"/>
                  </a:lnTo>
                  <a:lnTo>
                    <a:pt x="1706039" y="364490"/>
                  </a:lnTo>
                  <a:cubicBezTo>
                    <a:pt x="1688259" y="375920"/>
                    <a:pt x="1684449" y="400050"/>
                    <a:pt x="1695879" y="417830"/>
                  </a:cubicBezTo>
                  <a:cubicBezTo>
                    <a:pt x="1703499" y="429260"/>
                    <a:pt x="1714929" y="434340"/>
                    <a:pt x="1727629" y="434340"/>
                  </a:cubicBezTo>
                  <a:cubicBezTo>
                    <a:pt x="1735249" y="434340"/>
                    <a:pt x="1742869" y="431800"/>
                    <a:pt x="1749219" y="427990"/>
                  </a:cubicBezTo>
                  <a:lnTo>
                    <a:pt x="2012109" y="251460"/>
                  </a:lnTo>
                  <a:cubicBezTo>
                    <a:pt x="2022269" y="243840"/>
                    <a:pt x="2028619" y="232410"/>
                    <a:pt x="2028619" y="219710"/>
                  </a:cubicBezTo>
                  <a:cubicBezTo>
                    <a:pt x="2028619" y="207010"/>
                    <a:pt x="2022269" y="195580"/>
                    <a:pt x="2010839" y="1879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4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85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3323790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2" y="902964"/>
            <a:ext cx="5636527" cy="2967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09431" y="4064696"/>
            <a:ext cx="5636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tampilan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menampilkan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merupakan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yanga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diambil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database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tabel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tampilan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ui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menampilkan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No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Tanggal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lahir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Tempat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lahir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Jenis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Kelamin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Alamat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Nama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Wali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action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ada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menu edit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mengedit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lalu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action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hapus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juga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input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095" y="3666442"/>
            <a:ext cx="5387026" cy="2800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387152" y="2053870"/>
            <a:ext cx="5351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tampilan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input data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admin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bisa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melakukan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input data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dimana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form input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terdiri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Nama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Tempat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lahir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Tanggal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lahir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Jenis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Kelamin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Alamat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Nama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Ayah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Kandung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Nama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ibu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kandung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Nama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wali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Kelas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grpSp>
        <p:nvGrpSpPr>
          <p:cNvPr id="10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11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4"/>
          <p:cNvGrpSpPr/>
          <p:nvPr/>
        </p:nvGrpSpPr>
        <p:grpSpPr>
          <a:xfrm>
            <a:off x="310100" y="515043"/>
            <a:ext cx="5914819" cy="5951911"/>
            <a:chOff x="0" y="0"/>
            <a:chExt cx="35298919" cy="17813378"/>
          </a:xfrm>
        </p:grpSpPr>
        <p:sp>
          <p:nvSpPr>
            <p:cNvPr id="13" name="Freeform 5"/>
            <p:cNvSpPr/>
            <p:nvPr/>
          </p:nvSpPr>
          <p:spPr>
            <a:xfrm>
              <a:off x="0" y="0"/>
              <a:ext cx="35298918" cy="17813378"/>
            </a:xfrm>
            <a:custGeom>
              <a:avLst/>
              <a:gdLst/>
              <a:ahLst/>
              <a:cxnLst/>
              <a:rect l="l" t="t" r="r" b="b"/>
              <a:pathLst>
                <a:path w="35298918" h="17813378">
                  <a:moveTo>
                    <a:pt x="0" y="0"/>
                  </a:moveTo>
                  <a:lnTo>
                    <a:pt x="0" y="17813378"/>
                  </a:lnTo>
                  <a:lnTo>
                    <a:pt x="35298918" y="17813378"/>
                  </a:lnTo>
                  <a:lnTo>
                    <a:pt x="35298918" y="0"/>
                  </a:lnTo>
                  <a:lnTo>
                    <a:pt x="0" y="0"/>
                  </a:lnTo>
                  <a:close/>
                  <a:moveTo>
                    <a:pt x="35237961" y="17752419"/>
                  </a:moveTo>
                  <a:lnTo>
                    <a:pt x="59690" y="17752419"/>
                  </a:lnTo>
                  <a:lnTo>
                    <a:pt x="59690" y="59690"/>
                  </a:lnTo>
                  <a:lnTo>
                    <a:pt x="35237961" y="59690"/>
                  </a:lnTo>
                  <a:lnTo>
                    <a:pt x="35237961" y="1775241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5" name="AutoShape 5"/>
          <p:cNvSpPr/>
          <p:nvPr/>
        </p:nvSpPr>
        <p:spPr>
          <a:xfrm>
            <a:off x="489790" y="344839"/>
            <a:ext cx="1229828" cy="34177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" name="TextBox 4"/>
          <p:cNvSpPr txBox="1"/>
          <p:nvPr/>
        </p:nvSpPr>
        <p:spPr>
          <a:xfrm>
            <a:off x="489790" y="29239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</a:t>
            </a:r>
            <a:r>
              <a:rPr lang="en-US" b="1" dirty="0" err="1">
                <a:solidFill>
                  <a:schemeClr val="bg1"/>
                </a:solidFill>
              </a:rPr>
              <a:t>Siswa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4"/>
          <p:cNvGrpSpPr/>
          <p:nvPr/>
        </p:nvGrpSpPr>
        <p:grpSpPr>
          <a:xfrm>
            <a:off x="6305276" y="1805755"/>
            <a:ext cx="5590549" cy="4758818"/>
            <a:chOff x="0" y="0"/>
            <a:chExt cx="35298919" cy="17813378"/>
          </a:xfrm>
        </p:grpSpPr>
        <p:sp>
          <p:nvSpPr>
            <p:cNvPr id="17" name="Freeform 5"/>
            <p:cNvSpPr/>
            <p:nvPr/>
          </p:nvSpPr>
          <p:spPr>
            <a:xfrm>
              <a:off x="0" y="0"/>
              <a:ext cx="35298918" cy="17813378"/>
            </a:xfrm>
            <a:custGeom>
              <a:avLst/>
              <a:gdLst/>
              <a:ahLst/>
              <a:cxnLst/>
              <a:rect l="l" t="t" r="r" b="b"/>
              <a:pathLst>
                <a:path w="35298918" h="17813378">
                  <a:moveTo>
                    <a:pt x="0" y="0"/>
                  </a:moveTo>
                  <a:lnTo>
                    <a:pt x="0" y="17813378"/>
                  </a:lnTo>
                  <a:lnTo>
                    <a:pt x="35298918" y="17813378"/>
                  </a:lnTo>
                  <a:lnTo>
                    <a:pt x="35298918" y="0"/>
                  </a:lnTo>
                  <a:lnTo>
                    <a:pt x="0" y="0"/>
                  </a:lnTo>
                  <a:close/>
                  <a:moveTo>
                    <a:pt x="35237961" y="17752419"/>
                  </a:moveTo>
                  <a:lnTo>
                    <a:pt x="59690" y="17752419"/>
                  </a:lnTo>
                  <a:lnTo>
                    <a:pt x="59690" y="59690"/>
                  </a:lnTo>
                  <a:lnTo>
                    <a:pt x="35237961" y="59690"/>
                  </a:lnTo>
                  <a:lnTo>
                    <a:pt x="35237961" y="1775241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1" name="AutoShape 5"/>
          <p:cNvSpPr/>
          <p:nvPr/>
        </p:nvSpPr>
        <p:spPr>
          <a:xfrm>
            <a:off x="9948904" y="1680107"/>
            <a:ext cx="1743516" cy="34177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8" name="TextBox 7"/>
          <p:cNvSpPr txBox="1"/>
          <p:nvPr/>
        </p:nvSpPr>
        <p:spPr>
          <a:xfrm>
            <a:off x="9948904" y="1652545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Input Data </a:t>
            </a:r>
            <a:r>
              <a:rPr lang="en-US" b="1" dirty="0" err="1">
                <a:solidFill>
                  <a:schemeClr val="bg1"/>
                </a:solidFill>
              </a:rPr>
              <a:t>Siswa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5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382" y="339634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DM Sans Bold"/>
              </a:rPr>
              <a:t>Halaman</a:t>
            </a:r>
            <a:r>
              <a:rPr lang="en-US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M Sans Bold"/>
              </a:rPr>
              <a:t>Perhitungan</a:t>
            </a:r>
            <a:endParaRPr lang="en-US" dirty="0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382" y="708966"/>
            <a:ext cx="11531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halaman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perhitungan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ini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menampilkan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tampilan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proses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perhitungan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yaitu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Matrik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Pembagi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Matrik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Normalisasi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Matrik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Normalisasi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Terbobot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Solusi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Negatif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Positif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Tabel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jarak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Negatif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Positif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Tabel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preferensi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69" y="1724629"/>
            <a:ext cx="8011886" cy="3896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87380" y="132800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DM Sans Bold"/>
              </a:rPr>
              <a:t>Matrik</a:t>
            </a:r>
            <a:r>
              <a:rPr lang="en-US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M Sans Bold"/>
              </a:rPr>
              <a:t>Nilai</a:t>
            </a:r>
            <a:endParaRPr lang="en-US" dirty="0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380" y="5787177"/>
            <a:ext cx="11689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Matrik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hasil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ini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diambil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tabel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analisa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database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yaitu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menampilkan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ter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kemudian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diubah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menjadi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grpSp>
        <p:nvGrpSpPr>
          <p:cNvPr id="10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11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1147309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031" y="242343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DM Sans Bold"/>
              </a:rPr>
              <a:t>Nilai</a:t>
            </a:r>
            <a:r>
              <a:rPr lang="en-US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M Sans Bold"/>
              </a:rPr>
              <a:t>Pembagi</a:t>
            </a:r>
            <a:endParaRPr lang="en-US" dirty="0">
              <a:solidFill>
                <a:srgbClr val="000000"/>
              </a:solidFill>
              <a:latin typeface="DM Sans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620757"/>
            <a:ext cx="8046720" cy="1435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464732" y="620757"/>
            <a:ext cx="350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pembagi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ini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digunakan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sebagai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pembagi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mencari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matrik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normalisasi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2507237"/>
            <a:ext cx="8046720" cy="3904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464732" y="2532531"/>
            <a:ext cx="350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pc="25" dirty="0" err="1">
                <a:solidFill>
                  <a:srgbClr val="000000"/>
                </a:solidFill>
                <a:latin typeface="DM Sans"/>
              </a:rPr>
              <a:t>Matrik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Normalisasi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merupakan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didapatkan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matrik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dibagi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pembagi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7383" y="216319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DM Sans Bold"/>
              </a:rPr>
              <a:t>Matrik</a:t>
            </a:r>
            <a:r>
              <a:rPr lang="en-US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M Sans Bold"/>
              </a:rPr>
              <a:t>Normalisasi</a:t>
            </a:r>
            <a:endParaRPr lang="en-US" dirty="0">
              <a:solidFill>
                <a:srgbClr val="000000"/>
              </a:solidFill>
              <a:latin typeface="DM Sans Bold"/>
            </a:endParaRPr>
          </a:p>
        </p:txBody>
      </p:sp>
      <p:grpSp>
        <p:nvGrpSpPr>
          <p:cNvPr id="10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11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1101663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" y="692332"/>
            <a:ext cx="6583680" cy="3194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78823" y="209006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DM Sans Bold"/>
              </a:rPr>
              <a:t>Matrik</a:t>
            </a:r>
            <a:r>
              <a:rPr lang="en-US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M Sans Bold"/>
              </a:rPr>
              <a:t>Normalisasi</a:t>
            </a:r>
            <a:r>
              <a:rPr lang="en-US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M Sans Bold"/>
              </a:rPr>
              <a:t>Terbobot</a:t>
            </a:r>
            <a:endParaRPr lang="en-US" dirty="0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6011" y="692332"/>
            <a:ext cx="4715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pc="25" dirty="0" err="1">
                <a:solidFill>
                  <a:srgbClr val="000000"/>
                </a:solidFill>
                <a:latin typeface="DM Sans"/>
              </a:rPr>
              <a:t>Menampilkan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matrik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normalisasi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terbobot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didapatkan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matrik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normalisasi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dikalikan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bobot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pc="25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" y="4369924"/>
            <a:ext cx="6583680" cy="1504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78823" y="4000592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DM Sans Bold"/>
              </a:rPr>
              <a:t>Solusi</a:t>
            </a:r>
            <a:r>
              <a:rPr lang="en-US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M Sans Bold"/>
              </a:rPr>
              <a:t>Negatif</a:t>
            </a:r>
            <a:r>
              <a:rPr lang="en-US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M Sans Bold"/>
              </a:rPr>
              <a:t>dan</a:t>
            </a:r>
            <a:r>
              <a:rPr lang="en-US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M Sans Bold"/>
              </a:rPr>
              <a:t>Positif</a:t>
            </a:r>
            <a:endParaRPr lang="en-US" dirty="0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84571" y="4218768"/>
            <a:ext cx="4807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Solusi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negatif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positif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didapatkan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normalisasi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terbobot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ketentuan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postif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jika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memiliki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atribut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benefit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maka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diambil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terbesar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jika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memiliki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atribut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cost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maka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diambil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terkecil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kemudian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solusi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negatif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ketentuan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diambil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terkecil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jika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memiliki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atribut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benefit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diambil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terbesar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jika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memiliki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atribut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cost.</a:t>
            </a:r>
          </a:p>
        </p:txBody>
      </p:sp>
      <p:grpSp>
        <p:nvGrpSpPr>
          <p:cNvPr id="10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11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33591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93" y="864928"/>
            <a:ext cx="5507652" cy="2795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13121" y="3846689"/>
            <a:ext cx="5548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Menampilkan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tabel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jarak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negative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positif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didapatkan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perhitungan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tabel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normalisasi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terbobot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solusi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negatif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positif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04" y="3532785"/>
            <a:ext cx="5882640" cy="2921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005604" y="2874962"/>
            <a:ext cx="5598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Tabel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preferensi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merupakan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hasil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akhir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penghitungan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topsis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grpSp>
        <p:nvGrpSpPr>
          <p:cNvPr id="10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11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4"/>
          <p:cNvGrpSpPr/>
          <p:nvPr/>
        </p:nvGrpSpPr>
        <p:grpSpPr>
          <a:xfrm>
            <a:off x="310100" y="464024"/>
            <a:ext cx="5606395" cy="4326344"/>
            <a:chOff x="0" y="0"/>
            <a:chExt cx="35298919" cy="17813378"/>
          </a:xfrm>
        </p:grpSpPr>
        <p:sp>
          <p:nvSpPr>
            <p:cNvPr id="13" name="Freeform 5"/>
            <p:cNvSpPr/>
            <p:nvPr/>
          </p:nvSpPr>
          <p:spPr>
            <a:xfrm>
              <a:off x="0" y="0"/>
              <a:ext cx="35298918" cy="17813378"/>
            </a:xfrm>
            <a:custGeom>
              <a:avLst/>
              <a:gdLst/>
              <a:ahLst/>
              <a:cxnLst/>
              <a:rect l="l" t="t" r="r" b="b"/>
              <a:pathLst>
                <a:path w="35298918" h="17813378">
                  <a:moveTo>
                    <a:pt x="0" y="0"/>
                  </a:moveTo>
                  <a:lnTo>
                    <a:pt x="0" y="17813378"/>
                  </a:lnTo>
                  <a:lnTo>
                    <a:pt x="35298918" y="17813378"/>
                  </a:lnTo>
                  <a:lnTo>
                    <a:pt x="35298918" y="0"/>
                  </a:lnTo>
                  <a:lnTo>
                    <a:pt x="0" y="0"/>
                  </a:lnTo>
                  <a:close/>
                  <a:moveTo>
                    <a:pt x="35237961" y="17752419"/>
                  </a:moveTo>
                  <a:lnTo>
                    <a:pt x="59690" y="17752419"/>
                  </a:lnTo>
                  <a:lnTo>
                    <a:pt x="59690" y="59690"/>
                  </a:lnTo>
                  <a:lnTo>
                    <a:pt x="35237961" y="59690"/>
                  </a:lnTo>
                  <a:lnTo>
                    <a:pt x="35237961" y="1775241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4" name="AutoShape 5"/>
          <p:cNvSpPr/>
          <p:nvPr/>
        </p:nvSpPr>
        <p:spPr>
          <a:xfrm>
            <a:off x="489789" y="344839"/>
            <a:ext cx="2597630" cy="34177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" name="TextBox 4"/>
          <p:cNvSpPr txBox="1"/>
          <p:nvPr/>
        </p:nvSpPr>
        <p:spPr>
          <a:xfrm>
            <a:off x="477153" y="317277"/>
            <a:ext cx="261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Tabel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Jarak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negatif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positif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5" name="Group 4"/>
          <p:cNvGrpSpPr/>
          <p:nvPr/>
        </p:nvGrpSpPr>
        <p:grpSpPr>
          <a:xfrm>
            <a:off x="5994774" y="2497540"/>
            <a:ext cx="5982579" cy="4053385"/>
            <a:chOff x="0" y="0"/>
            <a:chExt cx="35298919" cy="17813378"/>
          </a:xfrm>
        </p:grpSpPr>
        <p:sp>
          <p:nvSpPr>
            <p:cNvPr id="16" name="Freeform 5"/>
            <p:cNvSpPr/>
            <p:nvPr/>
          </p:nvSpPr>
          <p:spPr>
            <a:xfrm>
              <a:off x="0" y="0"/>
              <a:ext cx="35298918" cy="17813378"/>
            </a:xfrm>
            <a:custGeom>
              <a:avLst/>
              <a:gdLst/>
              <a:ahLst/>
              <a:cxnLst/>
              <a:rect l="l" t="t" r="r" b="b"/>
              <a:pathLst>
                <a:path w="35298918" h="17813378">
                  <a:moveTo>
                    <a:pt x="0" y="0"/>
                  </a:moveTo>
                  <a:lnTo>
                    <a:pt x="0" y="17813378"/>
                  </a:lnTo>
                  <a:lnTo>
                    <a:pt x="35298918" y="17813378"/>
                  </a:lnTo>
                  <a:lnTo>
                    <a:pt x="35298918" y="0"/>
                  </a:lnTo>
                  <a:lnTo>
                    <a:pt x="0" y="0"/>
                  </a:lnTo>
                  <a:close/>
                  <a:moveTo>
                    <a:pt x="35237961" y="17752419"/>
                  </a:moveTo>
                  <a:lnTo>
                    <a:pt x="59690" y="17752419"/>
                  </a:lnTo>
                  <a:lnTo>
                    <a:pt x="59690" y="59690"/>
                  </a:lnTo>
                  <a:lnTo>
                    <a:pt x="35237961" y="59690"/>
                  </a:lnTo>
                  <a:lnTo>
                    <a:pt x="35237961" y="1775241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AutoShape 5"/>
          <p:cNvSpPr/>
          <p:nvPr/>
        </p:nvSpPr>
        <p:spPr>
          <a:xfrm>
            <a:off x="9867204" y="2314037"/>
            <a:ext cx="1812244" cy="34177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8" name="TextBox 7"/>
          <p:cNvSpPr txBox="1"/>
          <p:nvPr/>
        </p:nvSpPr>
        <p:spPr>
          <a:xfrm>
            <a:off x="9867204" y="2284440"/>
            <a:ext cx="170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Tabel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Preferensi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57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8829" y="300755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DM Sans Bold"/>
              </a:rPr>
              <a:t>Hasil</a:t>
            </a:r>
            <a:r>
              <a:rPr lang="en-US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M Sans Bold"/>
              </a:rPr>
              <a:t>Cetak</a:t>
            </a:r>
            <a:r>
              <a:rPr lang="en-US" dirty="0">
                <a:solidFill>
                  <a:srgbClr val="000000"/>
                </a:solidFill>
                <a:latin typeface="DM Sans Bold"/>
              </a:rPr>
              <a:t> PDF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19" y="762420"/>
            <a:ext cx="9052560" cy="4824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518519" y="5771584"/>
            <a:ext cx="905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cetak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pdf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ini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merupakan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action yang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digunakan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hasil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penyeleksian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di convert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dalam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file pdf yang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bisa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di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cetak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grpSp>
        <p:nvGrpSpPr>
          <p:cNvPr id="7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8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3906791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057" y="404759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DM Sans Bold"/>
              </a:rPr>
              <a:t>Penghitungan</a:t>
            </a:r>
            <a:r>
              <a:rPr lang="en-US" dirty="0">
                <a:solidFill>
                  <a:srgbClr val="000000"/>
                </a:solidFill>
                <a:latin typeface="DM Sans Bold"/>
              </a:rPr>
              <a:t> Data </a:t>
            </a:r>
            <a:r>
              <a:rPr lang="en-US" dirty="0" err="1">
                <a:solidFill>
                  <a:srgbClr val="000000"/>
                </a:solidFill>
                <a:latin typeface="DM Sans Bold"/>
              </a:rPr>
              <a:t>Siswa</a:t>
            </a:r>
            <a:endParaRPr lang="en-US" dirty="0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705" y="774091"/>
            <a:ext cx="11665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spc="25" dirty="0">
                <a:solidFill>
                  <a:srgbClr val="000000"/>
                </a:solidFill>
                <a:latin typeface="DM Sans"/>
              </a:rPr>
              <a:t>Data yang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digunakan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adalah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kelas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1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sampai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kelas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6, proses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pertama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adalah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membuat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penilaian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berdasarkan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ada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tabel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dibawah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664731"/>
              </p:ext>
            </p:extLst>
          </p:nvPr>
        </p:nvGraphicFramePr>
        <p:xfrm>
          <a:off x="328328" y="1485463"/>
          <a:ext cx="11547565" cy="47283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71232"/>
                <a:gridCol w="1846639"/>
                <a:gridCol w="2426242"/>
                <a:gridCol w="1169988"/>
                <a:gridCol w="1880339"/>
                <a:gridCol w="1953125"/>
              </a:tblGrid>
              <a:tr h="381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Nama</a:t>
                      </a:r>
                      <a:endParaRPr lang="en-US" sz="1200" b="1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4637" marR="64637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Penghasilan</a:t>
                      </a:r>
                      <a:r>
                        <a:rPr lang="en-US" sz="12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ayah</a:t>
                      </a:r>
                    </a:p>
                  </a:txBody>
                  <a:tcPr marL="64637" marR="64637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Penghasilan</a:t>
                      </a:r>
                      <a:r>
                        <a:rPr lang="en-US" sz="12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Ibu</a:t>
                      </a:r>
                      <a:endParaRPr lang="en-US" sz="1200" b="1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4637" marR="64637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Jumlah Sudara</a:t>
                      </a:r>
                    </a:p>
                  </a:txBody>
                  <a:tcPr marL="64637" marR="64637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Pekerjaan</a:t>
                      </a:r>
                      <a:r>
                        <a:rPr lang="en-US" sz="12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Ayah</a:t>
                      </a:r>
                    </a:p>
                  </a:txBody>
                  <a:tcPr marL="64637" marR="64637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Pekerjaan</a:t>
                      </a:r>
                      <a:r>
                        <a:rPr lang="en-US" sz="12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Ibu</a:t>
                      </a:r>
                      <a:endParaRPr lang="en-US" sz="1200" b="1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4637" marR="64637" marT="0" marB="0">
                    <a:solidFill>
                      <a:srgbClr val="FFFF00"/>
                    </a:solidFill>
                  </a:tcPr>
                </a:tc>
              </a:tr>
              <a:tr h="3238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NADIN SYAKILLA YUMNAA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500.000-1.000.000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&lt;500.000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petani</a:t>
                      </a:r>
                      <a:endParaRPr lang="en-US" sz="12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wiraswasta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4637" marR="64637" marT="0" marB="0"/>
                </a:tc>
              </a:tr>
              <a:tr h="3815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BIBIT FITRIANA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500.000-1.000.000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500.000-1.000.000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petani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pegawai swasta</a:t>
                      </a:r>
                    </a:p>
                  </a:txBody>
                  <a:tcPr marL="64637" marR="64637" marT="0" marB="0"/>
                </a:tc>
              </a:tr>
              <a:tr h="4051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ANANDA SANIA ZAHWA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1.000.000-2.000.000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1.000.000 - 2.000.000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wiraswasta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pegawai swasta</a:t>
                      </a:r>
                    </a:p>
                  </a:txBody>
                  <a:tcPr marL="64637" marR="64637" marT="0" marB="0"/>
                </a:tc>
              </a:tr>
              <a:tr h="4051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ALBESARIN BRILIAN BILLY M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1.000.000-2.000.000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&lt;500.000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wiraswasta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wiraswasta</a:t>
                      </a:r>
                    </a:p>
                  </a:txBody>
                  <a:tcPr marL="64637" marR="64637" marT="0" marB="0"/>
                </a:tc>
              </a:tr>
              <a:tr h="4051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M DAREL PUTRA AHSANI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500.000-1.000.000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&lt;500.000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petani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wiraswasta</a:t>
                      </a:r>
                    </a:p>
                  </a:txBody>
                  <a:tcPr marL="64637" marR="64637" marT="0" marB="0"/>
                </a:tc>
              </a:tr>
              <a:tr h="4051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FATIH NIYAZ HISYAMUDDIN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1.000.000-2.000.000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&lt;500.000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wiraswasta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wiraswasta</a:t>
                      </a:r>
                    </a:p>
                  </a:txBody>
                  <a:tcPr marL="64637" marR="64637" marT="0" marB="0"/>
                </a:tc>
              </a:tr>
              <a:tr h="3815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AUFA EZAR MUZAFFAR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1.000.000-2.000.000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1.000.000-2.000.000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wiraswasta</a:t>
                      </a:r>
                      <a:endParaRPr lang="en-US" sz="12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pegawai swasta</a:t>
                      </a:r>
                    </a:p>
                  </a:txBody>
                  <a:tcPr marL="64637" marR="64637" marT="0" marB="0"/>
                </a:tc>
              </a:tr>
              <a:tr h="572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DZAKIRA SYAHLAA NUHA WIBOWO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500.000-1.000.000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1.000.000-2.000.000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petani</a:t>
                      </a:r>
                      <a:endParaRPr lang="en-US" sz="12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wiraswasta</a:t>
                      </a:r>
                      <a:endParaRPr lang="en-US" sz="12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4637" marR="64637" marT="0" marB="0"/>
                </a:tc>
              </a:tr>
              <a:tr h="4051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NAUVAL ADELIO AULIA AKBAR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2.000.000-3.000.000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&lt;500.000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pegawai</a:t>
                      </a: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swasta</a:t>
                      </a:r>
                      <a:endParaRPr lang="en-US" sz="12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wiraswasta</a:t>
                      </a:r>
                      <a:endParaRPr lang="en-US" sz="12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4637" marR="64637" marT="0" marB="0"/>
                </a:tc>
              </a:tr>
              <a:tr h="3815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KANAYA MEILIA PUTRI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500.000-1.000.000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&lt;500.000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wiraswasta</a:t>
                      </a: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wiraswasta</a:t>
                      </a:r>
                      <a:endParaRPr lang="en-US" sz="12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4637" marR="64637" marT="0" marB="0"/>
                </a:tc>
              </a:tr>
              <a:tr h="202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…………………………………………………….</a:t>
                      </a:r>
                      <a:endParaRPr lang="en-US" sz="12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………………………………………….</a:t>
                      </a:r>
                      <a:endParaRPr lang="en-US" sz="12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…………………………………………………………</a:t>
                      </a:r>
                      <a:endParaRPr lang="en-US" sz="12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…………………….</a:t>
                      </a:r>
                      <a:endParaRPr lang="en-US" sz="12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………………………………………….</a:t>
                      </a:r>
                      <a:endParaRPr lang="en-US" sz="12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4637" marR="646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………………………………………..</a:t>
                      </a:r>
                      <a:endParaRPr lang="en-US" sz="12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4637" marR="64637" marT="0" marB="0"/>
                </a:tc>
              </a:tr>
            </a:tbl>
          </a:graphicData>
        </a:graphic>
      </p:graphicFrame>
      <p:grpSp>
        <p:nvGrpSpPr>
          <p:cNvPr id="7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8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17872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138" y="865270"/>
            <a:ext cx="11242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Setelah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itu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adalah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membuat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di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setiap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telah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ditentukan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hasil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ada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tabel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berikut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866067"/>
              </p:ext>
            </p:extLst>
          </p:nvPr>
        </p:nvGraphicFramePr>
        <p:xfrm>
          <a:off x="352694" y="1369694"/>
          <a:ext cx="11482254" cy="39119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93829"/>
                <a:gridCol w="1955481"/>
                <a:gridCol w="1956821"/>
                <a:gridCol w="1864341"/>
                <a:gridCol w="1905891"/>
                <a:gridCol w="1905891"/>
              </a:tblGrid>
              <a:tr h="25596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Data </a:t>
                      </a:r>
                      <a:r>
                        <a:rPr lang="en-US" sz="12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Siswa</a:t>
                      </a:r>
                      <a:endParaRPr lang="en-US" sz="1200" b="1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48927" marR="48927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Penghasilan</a:t>
                      </a:r>
                      <a:r>
                        <a:rPr lang="en-US" sz="12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Ayah</a:t>
                      </a:r>
                    </a:p>
                  </a:txBody>
                  <a:tcPr marL="48927" marR="48927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Penghasilan</a:t>
                      </a:r>
                      <a:r>
                        <a:rPr lang="en-US" sz="12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Ibu</a:t>
                      </a:r>
                      <a:endParaRPr lang="en-US" sz="1200" b="1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48927" marR="48927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US" sz="12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Saudara</a:t>
                      </a:r>
                      <a:endParaRPr lang="en-US" sz="1200" b="1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48927" marR="48927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Pekerjaan</a:t>
                      </a:r>
                      <a:r>
                        <a:rPr lang="en-US" sz="12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Ayah</a:t>
                      </a:r>
                    </a:p>
                  </a:txBody>
                  <a:tcPr marL="48927" marR="48927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Pekerjaan</a:t>
                      </a:r>
                      <a:r>
                        <a:rPr lang="en-US" sz="12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Ibu</a:t>
                      </a:r>
                      <a:endParaRPr lang="en-US" sz="1200" b="1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48927" marR="48927" marT="0" marB="0">
                    <a:solidFill>
                      <a:srgbClr val="FFFF00"/>
                    </a:solidFill>
                  </a:tcPr>
                </a:tc>
              </a:tr>
              <a:tr h="23297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NADIN SYAKILLA YUMNAA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</a:t>
                      </a:r>
                      <a:endParaRPr lang="en-US" sz="12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</a:t>
                      </a:r>
                      <a:endParaRPr lang="en-US" sz="12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</a:t>
                      </a:r>
                      <a:endParaRPr lang="en-US" sz="12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8927" marR="48927" marT="0" marB="0"/>
                </a:tc>
              </a:tr>
              <a:tr h="255961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BIBIT FITRIANA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8927" marR="48927" marT="0" marB="0"/>
                </a:tc>
              </a:tr>
              <a:tr h="253491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ANANDA SANIA ZAHWA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8927" marR="48927" marT="0" marB="0"/>
                </a:tc>
              </a:tr>
              <a:tr h="22206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ALBESARIN BRILIAN BILLY M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8927" marR="48927" marT="0" marB="0"/>
                </a:tc>
              </a:tr>
              <a:tr h="235132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M DAREL PUTRA AHSANI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8927" marR="48927" marT="0" marB="0"/>
                </a:tc>
              </a:tr>
              <a:tr h="26125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FATIH NIYAZ HISYAMUDDIN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8927" marR="48927" marT="0" marB="0"/>
                </a:tc>
              </a:tr>
              <a:tr h="255961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AUFA EZAR MUZAFFAR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8927" marR="48927" marT="0" marB="0"/>
                </a:tc>
              </a:tr>
              <a:tr h="41024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DZAKIRA SYAHLAA NUHA WIBOWO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8927" marR="48927" marT="0" marB="0"/>
                </a:tc>
              </a:tr>
              <a:tr h="43107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NAUVAL ADELIO AULIA AKBAR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8927" marR="48927" marT="0" marB="0"/>
                </a:tc>
              </a:tr>
              <a:tr h="383942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KANAYA MEILIA PUTRI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8927" marR="48927" marT="0" marB="0"/>
                </a:tc>
              </a:tr>
              <a:tr h="255961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…………………….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………………….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…………………..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………………….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…………………..</a:t>
                      </a:r>
                    </a:p>
                  </a:txBody>
                  <a:tcPr marL="48927" marR="48927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…………………..</a:t>
                      </a:r>
                    </a:p>
                  </a:txBody>
                  <a:tcPr marL="48927" marR="48927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138" y="5417966"/>
            <a:ext cx="8603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25" dirty="0">
                <a:solidFill>
                  <a:srgbClr val="000000"/>
                </a:solidFill>
                <a:latin typeface="DM Sans"/>
              </a:rPr>
              <a:t>Data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tabel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diatas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merupakan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berdasarkan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sub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grpSp>
        <p:nvGrpSpPr>
          <p:cNvPr id="7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8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156102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383" y="198284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M Sans Bold"/>
              </a:rPr>
              <a:t>Matrix </a:t>
            </a:r>
            <a:r>
              <a:rPr lang="en-US" dirty="0" err="1">
                <a:solidFill>
                  <a:srgbClr val="000000"/>
                </a:solidFill>
                <a:latin typeface="DM Sans Bold"/>
              </a:rPr>
              <a:t>normalisasi</a:t>
            </a:r>
            <a:endParaRPr lang="en-US" dirty="0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383" y="513024"/>
            <a:ext cx="11534503" cy="61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Membuat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matrik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ternormalisasi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yaitu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menentukan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pembagi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terlebih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dahulu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lalu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kemudian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data yang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sudah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ternilai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tabel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dibagi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pembagi</a:t>
            </a:r>
            <a:endParaRPr lang="en-US" sz="1600" spc="25" dirty="0">
              <a:solidFill>
                <a:srgbClr val="000000"/>
              </a:solidFill>
              <a:latin typeface="DM San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0075"/>
              </p:ext>
            </p:extLst>
          </p:nvPr>
        </p:nvGraphicFramePr>
        <p:xfrm>
          <a:off x="398644" y="1251573"/>
          <a:ext cx="11423242" cy="5218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58637"/>
                <a:gridCol w="2067089"/>
                <a:gridCol w="2067089"/>
                <a:gridCol w="1962705"/>
                <a:gridCol w="1964078"/>
                <a:gridCol w="1903644"/>
              </a:tblGrid>
              <a:tr h="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742950" algn="l"/>
                        </a:tabLst>
                      </a:pPr>
                      <a:r>
                        <a:rPr lang="en-US" sz="16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742950" algn="l"/>
                        </a:tabLst>
                      </a:pPr>
                      <a:r>
                        <a:rPr lang="en-US" sz="16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Penghasilan</a:t>
                      </a:r>
                      <a:r>
                        <a:rPr lang="en-US" sz="16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Ayah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742950" algn="l"/>
                        </a:tabLst>
                      </a:pPr>
                      <a:r>
                        <a:rPr lang="en-US" sz="16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Penghasilan</a:t>
                      </a:r>
                      <a:r>
                        <a:rPr lang="en-US" sz="16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Ibu</a:t>
                      </a:r>
                      <a:endParaRPr lang="en-US" sz="1600" b="1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742950" algn="l"/>
                        </a:tabLst>
                      </a:pPr>
                      <a:r>
                        <a:rPr lang="en-US" sz="16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US" sz="16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Saudara</a:t>
                      </a:r>
                      <a:endParaRPr lang="en-US" sz="1600" b="1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742950" algn="l"/>
                        </a:tabLst>
                      </a:pPr>
                      <a:r>
                        <a:rPr lang="en-US" sz="16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Pekerjaan</a:t>
                      </a:r>
                      <a:r>
                        <a:rPr lang="en-US" sz="16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Ayah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742950" algn="l"/>
                        </a:tabLst>
                      </a:pPr>
                      <a:r>
                        <a:rPr lang="en-US" sz="16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Pekerjaan</a:t>
                      </a:r>
                      <a:r>
                        <a:rPr lang="en-US" sz="16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Ibu</a:t>
                      </a:r>
                      <a:endParaRPr lang="en-US" sz="1600" b="1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Pembagi</a:t>
                      </a:r>
                      <a:endParaRPr lang="en-US" sz="1600" b="1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36.3456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28.1425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19.2614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36.5103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36.7287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7383" y="1920240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DM Sans Bold"/>
              </a:rPr>
              <a:t>Tabel</a:t>
            </a:r>
            <a:r>
              <a:rPr lang="en-US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M Sans Bold"/>
              </a:rPr>
              <a:t>Matrik</a:t>
            </a:r>
            <a:r>
              <a:rPr lang="en-US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M Sans Bold"/>
              </a:rPr>
              <a:t>ternormalisasi</a:t>
            </a:r>
            <a:endParaRPr lang="en-US" dirty="0">
              <a:solidFill>
                <a:srgbClr val="000000"/>
              </a:solidFill>
              <a:latin typeface="DM Sans Bold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376474"/>
              </p:ext>
            </p:extLst>
          </p:nvPr>
        </p:nvGraphicFramePr>
        <p:xfrm>
          <a:off x="404950" y="2410378"/>
          <a:ext cx="11416936" cy="33620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93700"/>
                <a:gridCol w="1959056"/>
                <a:gridCol w="1959056"/>
                <a:gridCol w="1469289"/>
                <a:gridCol w="1714173"/>
                <a:gridCol w="1621662"/>
              </a:tblGrid>
              <a:tr h="36092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742950" algn="l"/>
                        </a:tabLst>
                      </a:pPr>
                      <a:r>
                        <a:rPr lang="en-US" sz="14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238" marR="63238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742950" algn="l"/>
                        </a:tabLst>
                      </a:pPr>
                      <a:r>
                        <a:rPr lang="en-US" sz="14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Penghasilan</a:t>
                      </a:r>
                      <a:r>
                        <a:rPr lang="en-US" sz="14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Ayah</a:t>
                      </a:r>
                    </a:p>
                  </a:txBody>
                  <a:tcPr marL="63238" marR="63238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742950" algn="l"/>
                        </a:tabLst>
                      </a:pPr>
                      <a:r>
                        <a:rPr lang="en-US" sz="14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Penghasilan</a:t>
                      </a:r>
                      <a:r>
                        <a:rPr lang="en-US" sz="14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Ibu</a:t>
                      </a:r>
                      <a:endParaRPr lang="en-US" sz="1400" b="1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3238" marR="63238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742950" algn="l"/>
                        </a:tabLst>
                      </a:pPr>
                      <a:r>
                        <a:rPr lang="en-US" sz="14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US" sz="14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Saudara</a:t>
                      </a:r>
                      <a:endParaRPr lang="en-US" sz="1400" b="1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3238" marR="63238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742950" algn="l"/>
                        </a:tabLst>
                      </a:pPr>
                      <a:r>
                        <a:rPr lang="en-US" sz="14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Pekerjaan</a:t>
                      </a:r>
                      <a:r>
                        <a:rPr lang="en-US" sz="14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Ayah</a:t>
                      </a:r>
                    </a:p>
                  </a:txBody>
                  <a:tcPr marL="63238" marR="63238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742950" algn="l"/>
                        </a:tabLst>
                      </a:pPr>
                      <a:r>
                        <a:rPr lang="en-US" sz="14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Pekerjaan</a:t>
                      </a:r>
                      <a:r>
                        <a:rPr lang="en-US" sz="14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Ibu</a:t>
                      </a:r>
                      <a:endParaRPr lang="en-US" sz="1400" b="1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3238" marR="63238" marT="0" marB="0">
                    <a:solidFill>
                      <a:srgbClr val="FFFF00"/>
                    </a:solidFill>
                  </a:tcPr>
                </a:tc>
              </a:tr>
              <a:tr h="28864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NADIN SYAKILLA YUMNAA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0.055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0.0355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0.1038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0.0548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0.0817</a:t>
                      </a:r>
                    </a:p>
                  </a:txBody>
                  <a:tcPr marL="63238" marR="63238" marT="0" marB="0"/>
                </a:tc>
              </a:tr>
              <a:tr h="17566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BIBIT FITRIANA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0.055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0.0711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0.1038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0.0548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0.1089</a:t>
                      </a:r>
                    </a:p>
                  </a:txBody>
                  <a:tcPr marL="63238" marR="63238" marT="0" marB="0"/>
                </a:tc>
              </a:tr>
              <a:tr h="20481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ANANDA SANIA ZAHWA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0.0825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0.1066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0.0519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0.0822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0.1089</a:t>
                      </a:r>
                    </a:p>
                  </a:txBody>
                  <a:tcPr marL="63238" marR="63238" marT="0" marB="0"/>
                </a:tc>
              </a:tr>
              <a:tr h="235132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ALBESARIN BRILIAN BILLY M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0.0825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0.0355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0.1558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0.0822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0.0817</a:t>
                      </a:r>
                    </a:p>
                  </a:txBody>
                  <a:tcPr marL="63238" marR="63238" marT="0" marB="0"/>
                </a:tc>
              </a:tr>
              <a:tr h="19594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M DAREL PUTRA AHSANI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0.055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0.0355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0.1038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0.0548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0.0817</a:t>
                      </a:r>
                    </a:p>
                  </a:txBody>
                  <a:tcPr marL="63238" marR="63238" marT="0" marB="0"/>
                </a:tc>
              </a:tr>
              <a:tr h="20900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FATIH NIYAZ HISYAMUDDIN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0.0825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0.0355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0.0519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0.0822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0.0817</a:t>
                      </a:r>
                    </a:p>
                  </a:txBody>
                  <a:tcPr marL="63238" marR="63238" marT="0" marB="0"/>
                </a:tc>
              </a:tr>
              <a:tr h="24819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AUFA EZAR MUZAFFAR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0.0825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0.1066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0.0519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0.0822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0.1089</a:t>
                      </a:r>
                    </a:p>
                  </a:txBody>
                  <a:tcPr marL="63238" marR="63238" marT="0" marB="0"/>
                </a:tc>
              </a:tr>
              <a:tr h="235131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DZAKIRA SYAHLAA NUHA WIBOWO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0.055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0.1066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0.0519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0.0548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0.0817</a:t>
                      </a:r>
                    </a:p>
                  </a:txBody>
                  <a:tcPr marL="63238" marR="63238" marT="0" marB="0"/>
                </a:tc>
              </a:tr>
              <a:tr h="24819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NAUVAL ADELIO AULIA AKBAR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0.1101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0.0355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0.1038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0.1096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0.0817</a:t>
                      </a:r>
                    </a:p>
                  </a:txBody>
                  <a:tcPr marL="63238" marR="63238" marT="0" marB="0"/>
                </a:tc>
              </a:tr>
              <a:tr h="28738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KANAYA MEILIA PUTRI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0.055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0.0355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0.0519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0.0822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0.0817</a:t>
                      </a:r>
                    </a:p>
                  </a:txBody>
                  <a:tcPr marL="63238" marR="63238" marT="0" marB="0"/>
                </a:tc>
              </a:tr>
              <a:tr h="17566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………………….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……………………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…………………..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………………</a:t>
                      </a:r>
                    </a:p>
                  </a:txBody>
                  <a:tcPr marL="63238" marR="63238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………………</a:t>
                      </a:r>
                    </a:p>
                  </a:txBody>
                  <a:tcPr marL="63238" marR="63238" marT="0" marB="0"/>
                </a:tc>
              </a:tr>
            </a:tbl>
          </a:graphicData>
        </a:graphic>
      </p:graphicFrame>
      <p:grpSp>
        <p:nvGrpSpPr>
          <p:cNvPr id="10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11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45791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634" y="222069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M Sans Bold"/>
              </a:rPr>
              <a:t>Matrix </a:t>
            </a:r>
            <a:r>
              <a:rPr lang="en-US" dirty="0" err="1">
                <a:solidFill>
                  <a:srgbClr val="000000"/>
                </a:solidFill>
                <a:latin typeface="DM Sans Bold"/>
              </a:rPr>
              <a:t>normalisasi</a:t>
            </a:r>
            <a:r>
              <a:rPr lang="en-US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M Sans Bold"/>
              </a:rPr>
              <a:t>Terbobot</a:t>
            </a:r>
            <a:endParaRPr lang="en-US" dirty="0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634" y="591401"/>
            <a:ext cx="11652069" cy="61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Setelah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menetukan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matrik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normalisasi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kemudian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selanjutnya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adalah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menetukan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matrik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normalisasi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terbobot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mengalikan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matrik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normalisasi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bobot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5348"/>
              </p:ext>
            </p:extLst>
          </p:nvPr>
        </p:nvGraphicFramePr>
        <p:xfrm>
          <a:off x="430489" y="1378422"/>
          <a:ext cx="11547567" cy="27475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74018"/>
                <a:gridCol w="2004158"/>
                <a:gridCol w="2004158"/>
                <a:gridCol w="1377858"/>
                <a:gridCol w="1628377"/>
                <a:gridCol w="1658998"/>
              </a:tblGrid>
              <a:tr h="31008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2219" marR="62219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742950" algn="l"/>
                        </a:tabLst>
                      </a:pPr>
                      <a:r>
                        <a:rPr lang="en-US" sz="12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Penghasilan</a:t>
                      </a:r>
                      <a:r>
                        <a:rPr lang="en-US" sz="12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Ayah</a:t>
                      </a:r>
                    </a:p>
                  </a:txBody>
                  <a:tcPr marL="62219" marR="62219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742950" algn="l"/>
                        </a:tabLst>
                      </a:pPr>
                      <a:r>
                        <a:rPr lang="en-US" sz="12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Penghasilan</a:t>
                      </a:r>
                      <a:r>
                        <a:rPr lang="en-US" sz="12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Ibu</a:t>
                      </a:r>
                      <a:endParaRPr lang="en-US" sz="1200" b="1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2219" marR="62219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742950" algn="l"/>
                        </a:tabLst>
                      </a:pPr>
                      <a:r>
                        <a:rPr lang="en-US" sz="12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US" sz="12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Saudara</a:t>
                      </a:r>
                      <a:endParaRPr lang="en-US" sz="1200" b="1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2219" marR="62219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742950" algn="l"/>
                        </a:tabLst>
                      </a:pPr>
                      <a:r>
                        <a:rPr lang="en-US" sz="12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Pekerjaan</a:t>
                      </a:r>
                      <a:r>
                        <a:rPr lang="en-US" sz="12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Ayah</a:t>
                      </a:r>
                    </a:p>
                  </a:txBody>
                  <a:tcPr marL="62219" marR="62219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742950" algn="l"/>
                        </a:tabLst>
                      </a:pPr>
                      <a:r>
                        <a:rPr lang="en-US" sz="12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Pekerjaan</a:t>
                      </a:r>
                      <a:r>
                        <a:rPr lang="en-US" sz="12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Ibu</a:t>
                      </a:r>
                      <a:endParaRPr lang="en-US" sz="1200" b="1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2219" marR="62219" marT="0" marB="0">
                    <a:solidFill>
                      <a:srgbClr val="FFFF00"/>
                    </a:solidFill>
                  </a:tcPr>
                </a:tc>
              </a:tr>
              <a:tr h="24128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NADIN SYAKILLA YUMNAA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0.165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0.1065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0.2076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0.0548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0.0817</a:t>
                      </a:r>
                    </a:p>
                  </a:txBody>
                  <a:tcPr marL="62219" marR="62219" marT="0" marB="0"/>
                </a:tc>
              </a:tr>
              <a:tr h="17283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BIBIT FITRIANA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0.165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0.2133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0.2076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0.0548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0.1089</a:t>
                      </a:r>
                    </a:p>
                  </a:txBody>
                  <a:tcPr marL="62219" marR="62219" marT="0" marB="0"/>
                </a:tc>
              </a:tr>
              <a:tr h="2309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ANANDA SANIA ZAHWA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0.2475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0.3198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0.1038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0.0822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0.1089</a:t>
                      </a:r>
                    </a:p>
                  </a:txBody>
                  <a:tcPr marL="62219" marR="62219" marT="0" marB="0"/>
                </a:tc>
              </a:tr>
              <a:tr h="22206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ALBESARIN BRILIAN BILLY M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0.2475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0.1065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0.3116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0.0822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0.0817</a:t>
                      </a:r>
                    </a:p>
                  </a:txBody>
                  <a:tcPr marL="62219" marR="62219" marT="0" marB="0"/>
                </a:tc>
              </a:tr>
              <a:tr h="22206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M DAREL PUTRA AHSANI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0.165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0.1065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0.2076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0.0548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0.0817</a:t>
                      </a:r>
                    </a:p>
                  </a:txBody>
                  <a:tcPr marL="62219" marR="62219" marT="0" marB="0"/>
                </a:tc>
              </a:tr>
              <a:tr h="22206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FATIH NIYAZ HISYAMUDDIN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0.2475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0.1065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0.1038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0.0822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0.0817</a:t>
                      </a:r>
                    </a:p>
                  </a:txBody>
                  <a:tcPr marL="62219" marR="62219" marT="0" marB="0"/>
                </a:tc>
              </a:tr>
              <a:tr h="19594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AUFA EZAR MUZAFFAR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0.2475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0.3198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0.1038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0.0822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0.1089</a:t>
                      </a:r>
                    </a:p>
                  </a:txBody>
                  <a:tcPr marL="62219" marR="62219" marT="0" marB="0"/>
                </a:tc>
              </a:tr>
              <a:tr h="24819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DZAKIRA SYAHLAA NUHA WIBOWO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0.165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0.3198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0.1038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0.0548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0.0817</a:t>
                      </a:r>
                    </a:p>
                  </a:txBody>
                  <a:tcPr marL="62219" marR="62219" marT="0" marB="0"/>
                </a:tc>
              </a:tr>
              <a:tr h="20900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NAUVAL ADELIO AULIA AKBAR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0.3303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0.1065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0.2076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0.1096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0.0817</a:t>
                      </a:r>
                    </a:p>
                  </a:txBody>
                  <a:tcPr marL="62219" marR="62219" marT="0" marB="0"/>
                </a:tc>
              </a:tr>
              <a:tr h="22206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KANAYA MEILIA PUTRI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0.165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0.1065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0.1038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0.0822</a:t>
                      </a: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0.0817</a:t>
                      </a:r>
                    </a:p>
                  </a:txBody>
                  <a:tcPr marL="62219" marR="62219" marT="0" marB="0"/>
                </a:tc>
              </a:tr>
              <a:tr h="22813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………………………………………………………………..</a:t>
                      </a:r>
                      <a:endParaRPr lang="en-US" sz="12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………………………….…………………</a:t>
                      </a:r>
                      <a:endParaRPr lang="en-US" sz="12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…………………………………………</a:t>
                      </a:r>
                      <a:endParaRPr lang="en-US" sz="12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……………...……………</a:t>
                      </a:r>
                      <a:endParaRPr lang="en-US" sz="12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…………………………………</a:t>
                      </a:r>
                      <a:endParaRPr lang="en-US" sz="12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2219" marR="62219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……………………………………</a:t>
                      </a:r>
                      <a:endParaRPr lang="en-US" sz="12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2219" marR="62219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9634" y="4232366"/>
            <a:ext cx="11652069" cy="113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Kemudian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menentukan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solusi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positif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negative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ketentuan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postif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jika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memiliki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atribut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benefit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maka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diambil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terbesar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jika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memiliki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atribut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cost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maka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diambil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terkecil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kemudian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solusi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negatif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ketentuan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diambil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terkecil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jika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memiliki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atribut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benefit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diambil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terbesar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jika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memiliki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atribut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cost.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765438"/>
              </p:ext>
            </p:extLst>
          </p:nvPr>
        </p:nvGraphicFramePr>
        <p:xfrm>
          <a:off x="444137" y="5537198"/>
          <a:ext cx="11547566" cy="4565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39143"/>
                <a:gridCol w="1907177"/>
                <a:gridCol w="2024743"/>
                <a:gridCol w="1397726"/>
                <a:gridCol w="1658983"/>
                <a:gridCol w="1619794"/>
              </a:tblGrid>
              <a:tr h="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0.3116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0.0548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0.0272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0.4128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0.5331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0.1038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0.1369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0.1361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9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10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4147102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30"/>
          <p:cNvGrpSpPr/>
          <p:nvPr/>
        </p:nvGrpSpPr>
        <p:grpSpPr>
          <a:xfrm>
            <a:off x="565242" y="307488"/>
            <a:ext cx="4714524" cy="837533"/>
            <a:chOff x="0" y="0"/>
            <a:chExt cx="5166576" cy="3270894"/>
          </a:xfrm>
        </p:grpSpPr>
        <p:sp>
          <p:nvSpPr>
            <p:cNvPr id="13" name="Freeform 31"/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Freeform 32"/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solidFill>
              <a:srgbClr val="FFE500"/>
            </a:solidFill>
          </p:spPr>
        </p:sp>
      </p:grpSp>
      <p:sp>
        <p:nvSpPr>
          <p:cNvPr id="4" name="TextBox 3"/>
          <p:cNvSpPr txBox="1"/>
          <p:nvPr/>
        </p:nvSpPr>
        <p:spPr>
          <a:xfrm>
            <a:off x="632946" y="269003"/>
            <a:ext cx="4584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000000"/>
                </a:solidFill>
                <a:latin typeface="DM Sans Bold"/>
              </a:rPr>
              <a:t>Latar</a:t>
            </a:r>
            <a:r>
              <a:rPr lang="en-US" sz="4800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DM Sans Bold"/>
              </a:rPr>
              <a:t>Belakang</a:t>
            </a:r>
            <a:endParaRPr lang="en-US" sz="4800" dirty="0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005" y="1291072"/>
            <a:ext cx="11117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pc="18" dirty="0">
                <a:solidFill>
                  <a:srgbClr val="000000"/>
                </a:solidFill>
                <a:latin typeface="DM Sans"/>
              </a:rPr>
              <a:t>Program Indonesia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Pintar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merupakan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sebuah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bantuan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pemerintah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ditujukan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kepada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kalangan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tidak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mampu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meringankan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pembayaran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tanggungan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pendidikan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bantuan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ini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berupa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uang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tunai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perluasan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akses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kesempatan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belajar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005" y="2214402"/>
            <a:ext cx="11117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pc="18" dirty="0">
                <a:solidFill>
                  <a:srgbClr val="000000"/>
                </a:solidFill>
                <a:latin typeface="DM Sans"/>
              </a:rPr>
              <a:t>Madrasah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Ibtidaiyah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Al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Afkar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merupakan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sebuah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madrasah yang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beralamatkan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di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jl.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Serut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Sewu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Serut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Sewu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Rejosari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Kebonsari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Madiun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Jawa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Timur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63173. Madrasah yang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dipimpin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oleh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Rohwiati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Rohmah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S.Pd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sebagai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kepala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sekolah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merupakan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salah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satu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madrasah yang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memperoleh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bantuan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Program Indonesia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Pintar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004" y="3406541"/>
            <a:ext cx="11117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pc="18" dirty="0" err="1">
                <a:solidFill>
                  <a:srgbClr val="000000"/>
                </a:solidFill>
                <a:latin typeface="DM Sans"/>
              </a:rPr>
              <a:t>Tahapan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pengajuan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beasiswa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PIP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yaitu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setelah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adanya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pengumuman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Kemenag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bahwa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beasiswa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PIP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telah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dibuka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pihak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madrasah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diinstruksikan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mengirimkan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akan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menerima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beasiswa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selanjutnya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madrasah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melakukan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pemilihan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akan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di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kirim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nya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ke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Kemenag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mendapat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beasiswa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7004" y="4606870"/>
            <a:ext cx="11117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pc="18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seleksi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tahap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pertama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ini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dilakukan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secara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kesepakatan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antar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guru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yaitu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memilih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berdasarkan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latar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belakang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ekonomi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,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7004" y="5253201"/>
            <a:ext cx="11234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pc="18" dirty="0" err="1">
                <a:solidFill>
                  <a:srgbClr val="000000"/>
                </a:solidFill>
                <a:latin typeface="DM Sans"/>
              </a:rPr>
              <a:t>pemilihan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secara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kesepakatan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ini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dirasa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kurang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efektif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dikarenakan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kurang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jelasnya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digunakan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sebagai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acuan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pemilihan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maka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itu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penulis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menyarankan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menetukan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pemilihan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kemudian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membuatkan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sistem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penyeleksian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dimana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menjadi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acuan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berdasarkan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disepakati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pc="18" dirty="0" err="1">
                <a:solidFill>
                  <a:srgbClr val="000000"/>
                </a:solidFill>
                <a:latin typeface="DM Sans"/>
              </a:rPr>
              <a:t>pihak</a:t>
            </a:r>
            <a:r>
              <a:rPr lang="en-US" spc="18" dirty="0">
                <a:solidFill>
                  <a:srgbClr val="000000"/>
                </a:solidFill>
                <a:latin typeface="DM Sans"/>
              </a:rPr>
              <a:t> madrasah,</a:t>
            </a:r>
          </a:p>
        </p:txBody>
      </p:sp>
      <p:grpSp>
        <p:nvGrpSpPr>
          <p:cNvPr id="10" name="Group 31"/>
          <p:cNvGrpSpPr/>
          <p:nvPr/>
        </p:nvGrpSpPr>
        <p:grpSpPr>
          <a:xfrm>
            <a:off x="231821" y="193184"/>
            <a:ext cx="11745532" cy="6413678"/>
            <a:chOff x="0" y="0"/>
            <a:chExt cx="27846681" cy="19253837"/>
          </a:xfrm>
        </p:grpSpPr>
        <p:sp>
          <p:nvSpPr>
            <p:cNvPr id="11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346132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194" y="222069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DM Sans Bold"/>
              </a:rPr>
              <a:t>Jarak</a:t>
            </a:r>
            <a:r>
              <a:rPr lang="en-US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M Sans Bold"/>
              </a:rPr>
              <a:t>positif</a:t>
            </a:r>
            <a:r>
              <a:rPr lang="en-US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M Sans Bold"/>
              </a:rPr>
              <a:t>dan</a:t>
            </a:r>
            <a:r>
              <a:rPr lang="en-US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M Sans Bold"/>
              </a:rPr>
              <a:t>Negatif</a:t>
            </a:r>
            <a:endParaRPr lang="en-US" dirty="0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194" y="591401"/>
            <a:ext cx="117304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Setelah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menentukan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notmalisasi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terbobot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solusi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positif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negative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kemudian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menentukan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jarak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solusi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positif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negative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ketentuan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menetukan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jarak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positif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yaitu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positif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setiap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di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kurangi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matrik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terbobot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setiap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lalu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di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pangkatkan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dua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kemudian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dijumlahkan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setiap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matrik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menentukan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jarak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negatif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yaitu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matrik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terbobot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setiap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dikurangi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solusi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negatif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setiap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lalu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masing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masing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dijumlahkan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495005"/>
              </p:ext>
            </p:extLst>
          </p:nvPr>
        </p:nvGraphicFramePr>
        <p:xfrm>
          <a:off x="364217" y="2168915"/>
          <a:ext cx="11483793" cy="31310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54640"/>
                <a:gridCol w="5159874"/>
                <a:gridCol w="2769279"/>
              </a:tblGrid>
              <a:tr h="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Nama</a:t>
                      </a:r>
                      <a:r>
                        <a:rPr lang="en-US" sz="16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Siswa</a:t>
                      </a:r>
                      <a:endParaRPr lang="en-US" sz="1600" b="1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D+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D-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NADIN SYAKILLA YUMNAA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0.1174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0.5137</a:t>
                      </a: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BIBIT FITRIANA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0.4265</a:t>
                      </a: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ANANDA SANIA ZAHWA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0.3208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0.2767</a:t>
                      </a: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ALBESARIN BRILIAN BILLY M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0.1026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0.5084</a:t>
                      </a: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M DAREL PUTRA AHSANI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0.1174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0.5137</a:t>
                      </a: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FATIH NIYAZ HISYAMUDDIN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0.2318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0.464</a:t>
                      </a: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AUFA EZAR MUZAFFAR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0.3208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0.2767</a:t>
                      </a:r>
                    </a:p>
                  </a:txBody>
                  <a:tcPr marL="68580" marR="68580" marT="0" marB="0"/>
                </a:tc>
              </a:tr>
              <a:tr h="1651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DZAKIRA SYAHLAA NUHA WIBOWO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0.3027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0.3415</a:t>
                      </a: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NAUVAL ADELIO AULIA AKBAR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0.4509</a:t>
                      </a: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KANAYA MEILIA PUTRI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0.2166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0.4993</a:t>
                      </a: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……………………………………………………………</a:t>
                      </a:r>
                      <a:endParaRPr lang="en-US" sz="16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……………………………………………………………………………………………</a:t>
                      </a:r>
                      <a:endParaRPr lang="en-US" sz="16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 smtClean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………………………………………………</a:t>
                      </a:r>
                      <a:endParaRPr lang="en-US" sz="1600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7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8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1232777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194" y="800537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DM Sans Bold"/>
              </a:rPr>
              <a:t>Nilai</a:t>
            </a:r>
            <a:r>
              <a:rPr lang="en-US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M Sans Bold"/>
              </a:rPr>
              <a:t>preferensi</a:t>
            </a:r>
            <a:r>
              <a:rPr lang="en-US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M Sans Bold"/>
              </a:rPr>
              <a:t>dan</a:t>
            </a:r>
            <a:r>
              <a:rPr lang="en-US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M Sans Bold"/>
              </a:rPr>
              <a:t>perankingan</a:t>
            </a:r>
            <a:endParaRPr lang="en-US" dirty="0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194" y="1169869"/>
            <a:ext cx="11782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Kemudian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menentukan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preferensi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ketentuan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membagi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jarak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negatif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hasil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penjumlahan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antara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jarak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negative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jarak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positif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78755"/>
              </p:ext>
            </p:extLst>
          </p:nvPr>
        </p:nvGraphicFramePr>
        <p:xfrm>
          <a:off x="391886" y="1816200"/>
          <a:ext cx="11521440" cy="28701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245059"/>
                <a:gridCol w="3247431"/>
                <a:gridCol w="2028950"/>
              </a:tblGrid>
              <a:tr h="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Alternatif</a:t>
                      </a:r>
                      <a:endParaRPr lang="en-US" sz="1600" b="1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Hasil</a:t>
                      </a:r>
                      <a:r>
                        <a:rPr lang="en-US" sz="16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spc="25" dirty="0" err="1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Akhir</a:t>
                      </a:r>
                      <a:endParaRPr lang="en-US" sz="1600" b="1" kern="1200" spc="25" dirty="0">
                        <a:solidFill>
                          <a:srgbClr val="000000"/>
                        </a:solidFill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WELYANANDRA NUR HIDAYAT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0.909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AHMAD AZZAM FAIRUZ MUZAKI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0.909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AZIZAH APRILIA AINURDINA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0.8561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MUHAMMAD HAMMUDY RAMADHANI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0.8339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GEISHA NOVALISA FERNANDA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0.8339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NAYLA HABIBATUL ISRO'ATIN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0.8321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ALBESARIN BRILIAN BILLY 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0.8321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RIDA AMANDA CAHYANI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0.8279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ADHYASTA AFIF PRIBADI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0.8279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YOPINO WIDAYANTO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0.814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25" dirty="0">
                          <a:solidFill>
                            <a:srgbClr val="000000"/>
                          </a:solidFill>
                          <a:latin typeface="DM Sans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8195" y="4693269"/>
            <a:ext cx="11782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penghitungan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semua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table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diatas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merupakan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sample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beberapa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penghitungan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lebih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lengkap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terletak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halaman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25" dirty="0" err="1">
                <a:solidFill>
                  <a:srgbClr val="000000"/>
                </a:solidFill>
                <a:latin typeface="DM Sans"/>
              </a:rPr>
              <a:t>lampiran</a:t>
            </a:r>
            <a:r>
              <a:rPr lang="en-US" sz="1600" spc="25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grpSp>
        <p:nvGrpSpPr>
          <p:cNvPr id="8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9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1439930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/>
          <p:nvPr/>
        </p:nvGrpSpPr>
        <p:grpSpPr>
          <a:xfrm>
            <a:off x="1028703" y="859808"/>
            <a:ext cx="4457697" cy="5143151"/>
            <a:chOff x="0" y="0"/>
            <a:chExt cx="3216910" cy="3160517"/>
          </a:xfrm>
        </p:grpSpPr>
        <p:sp>
          <p:nvSpPr>
            <p:cNvPr id="5" name="Freeform 10"/>
            <p:cNvSpPr/>
            <p:nvPr/>
          </p:nvSpPr>
          <p:spPr>
            <a:xfrm>
              <a:off x="19050" y="223520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11"/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Freeform 12"/>
            <p:cNvSpPr/>
            <p:nvPr/>
          </p:nvSpPr>
          <p:spPr>
            <a:xfrm>
              <a:off x="299720" y="19050"/>
              <a:ext cx="617220" cy="304800"/>
            </a:xfrm>
            <a:custGeom>
              <a:avLst/>
              <a:gdLst/>
              <a:ahLst/>
              <a:cxnLst/>
              <a:rect l="l" t="t" r="r" b="b"/>
              <a:pathLst>
                <a:path w="617220" h="304800">
                  <a:moveTo>
                    <a:pt x="600710" y="0"/>
                  </a:moveTo>
                  <a:lnTo>
                    <a:pt x="617220" y="77470"/>
                  </a:lnTo>
                  <a:lnTo>
                    <a:pt x="600710" y="190500"/>
                  </a:lnTo>
                  <a:lnTo>
                    <a:pt x="589280" y="297180"/>
                  </a:lnTo>
                  <a:lnTo>
                    <a:pt x="5080" y="304800"/>
                  </a:lnTo>
                  <a:lnTo>
                    <a:pt x="5080" y="255270"/>
                  </a:lnTo>
                  <a:lnTo>
                    <a:pt x="16510" y="148590"/>
                  </a:lnTo>
                  <a:lnTo>
                    <a:pt x="0" y="2159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7"/>
              </a:ext>
            </a:extLst>
          </a:blip>
          <a:srcRect/>
          <a:stretch>
            <a:fillRect/>
          </a:stretch>
        </p:blipFill>
        <p:spPr>
          <a:xfrm>
            <a:off x="1644877" y="1365131"/>
            <a:ext cx="3287397" cy="1041623"/>
          </a:xfrm>
          <a:prstGeom prst="rect">
            <a:avLst/>
          </a:prstGeom>
        </p:spPr>
      </p:pic>
      <p:grpSp>
        <p:nvGrpSpPr>
          <p:cNvPr id="9" name="Group 17"/>
          <p:cNvGrpSpPr/>
          <p:nvPr/>
        </p:nvGrpSpPr>
        <p:grpSpPr>
          <a:xfrm>
            <a:off x="1444660" y="1619654"/>
            <a:ext cx="3697417" cy="3879060"/>
            <a:chOff x="-240734" y="-967154"/>
            <a:chExt cx="4929889" cy="4038267"/>
          </a:xfrm>
        </p:grpSpPr>
        <p:sp>
          <p:nvSpPr>
            <p:cNvPr id="10" name="TextBox 18"/>
            <p:cNvSpPr txBox="1"/>
            <p:nvPr/>
          </p:nvSpPr>
          <p:spPr>
            <a:xfrm>
              <a:off x="-240734" y="251518"/>
              <a:ext cx="4929889" cy="28195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/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Berdasarkan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hasil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dari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penelitian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yang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sudah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dilakukan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dapat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disimpulkan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bahwa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: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Dengan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menggunakan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metode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 smtClean="0">
                  <a:solidFill>
                    <a:srgbClr val="000000"/>
                  </a:solidFill>
                  <a:latin typeface="DM Sans"/>
                </a:rPr>
                <a:t>topsis</a:t>
              </a:r>
              <a:r>
                <a:rPr lang="en-US" sz="1600" spc="18" dirty="0" smtClean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dapat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menyaring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siswa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dengan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urutan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siswa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diprioritaskan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untuk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mendapatkan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beasiswa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berdasarkan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kriteria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penghasilan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ayah,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penghasilan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ibu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,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jumlah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saudara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,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pekerjaan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ayah,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pekerjaan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ibu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.</a:t>
              </a:r>
            </a:p>
          </p:txBody>
        </p:sp>
        <p:sp>
          <p:nvSpPr>
            <p:cNvPr id="11" name="TextBox 19"/>
            <p:cNvSpPr txBox="1"/>
            <p:nvPr/>
          </p:nvSpPr>
          <p:spPr>
            <a:xfrm>
              <a:off x="0" y="-967154"/>
              <a:ext cx="4435644" cy="457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800" spc="25" dirty="0" err="1">
                  <a:solidFill>
                    <a:srgbClr val="000000"/>
                  </a:solidFill>
                  <a:latin typeface="DM Sans Bold"/>
                </a:rPr>
                <a:t>Kesimpulan</a:t>
              </a:r>
              <a:endParaRPr lang="en-US" sz="2800" spc="25" dirty="0">
                <a:solidFill>
                  <a:srgbClr val="000000"/>
                </a:solidFill>
                <a:latin typeface="DM Sans Bold"/>
              </a:endParaRPr>
            </a:p>
          </p:txBody>
        </p:sp>
      </p:grpSp>
      <p:grpSp>
        <p:nvGrpSpPr>
          <p:cNvPr id="12" name="Group 6"/>
          <p:cNvGrpSpPr/>
          <p:nvPr/>
        </p:nvGrpSpPr>
        <p:grpSpPr>
          <a:xfrm>
            <a:off x="498590" y="3042284"/>
            <a:ext cx="1079185" cy="3408496"/>
            <a:chOff x="0" y="0"/>
            <a:chExt cx="2034741" cy="6426526"/>
          </a:xfrm>
        </p:grpSpPr>
        <p:pic>
          <p:nvPicPr>
            <p:cNvPr id="13" name="Picture 7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577221" y="0"/>
              <a:ext cx="887823" cy="1547728"/>
            </a:xfrm>
            <a:prstGeom prst="rect">
              <a:avLst/>
            </a:prstGeom>
          </p:spPr>
        </p:pic>
        <p:pic>
          <p:nvPicPr>
            <p:cNvPr id="14" name="Picture 8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958" t="958" r="2927" b="627"/>
            <a:stretch>
              <a:fillRect/>
            </a:stretch>
          </p:blipFill>
          <p:spPr>
            <a:xfrm>
              <a:off x="537705" y="2364591"/>
              <a:ext cx="1319940" cy="4061935"/>
            </a:xfrm>
            <a:prstGeom prst="rect">
              <a:avLst/>
            </a:prstGeom>
          </p:spPr>
        </p:pic>
        <p:pic>
          <p:nvPicPr>
            <p:cNvPr id="15" name="Picture 9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r="368" b="450"/>
            <a:stretch>
              <a:fillRect/>
            </a:stretch>
          </p:blipFill>
          <p:spPr>
            <a:xfrm>
              <a:off x="0" y="1060625"/>
              <a:ext cx="2034741" cy="2132421"/>
            </a:xfrm>
            <a:prstGeom prst="rect">
              <a:avLst/>
            </a:prstGeom>
          </p:spPr>
        </p:pic>
      </p:grpSp>
      <p:grpSp>
        <p:nvGrpSpPr>
          <p:cNvPr id="16" name="Group 9"/>
          <p:cNvGrpSpPr/>
          <p:nvPr/>
        </p:nvGrpSpPr>
        <p:grpSpPr>
          <a:xfrm>
            <a:off x="6546625" y="889657"/>
            <a:ext cx="4457697" cy="5115358"/>
            <a:chOff x="0" y="0"/>
            <a:chExt cx="3216910" cy="3160517"/>
          </a:xfrm>
        </p:grpSpPr>
        <p:sp>
          <p:nvSpPr>
            <p:cNvPr id="17" name="Freeform 10"/>
            <p:cNvSpPr/>
            <p:nvPr/>
          </p:nvSpPr>
          <p:spPr>
            <a:xfrm>
              <a:off x="19050" y="223520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1"/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Freeform 12"/>
            <p:cNvSpPr/>
            <p:nvPr/>
          </p:nvSpPr>
          <p:spPr>
            <a:xfrm>
              <a:off x="299720" y="19050"/>
              <a:ext cx="617220" cy="304800"/>
            </a:xfrm>
            <a:custGeom>
              <a:avLst/>
              <a:gdLst/>
              <a:ahLst/>
              <a:cxnLst/>
              <a:rect l="l" t="t" r="r" b="b"/>
              <a:pathLst>
                <a:path w="617220" h="304800">
                  <a:moveTo>
                    <a:pt x="600710" y="0"/>
                  </a:moveTo>
                  <a:lnTo>
                    <a:pt x="617220" y="77470"/>
                  </a:lnTo>
                  <a:lnTo>
                    <a:pt x="600710" y="190500"/>
                  </a:lnTo>
                  <a:lnTo>
                    <a:pt x="589280" y="297180"/>
                  </a:lnTo>
                  <a:lnTo>
                    <a:pt x="5080" y="304800"/>
                  </a:lnTo>
                  <a:lnTo>
                    <a:pt x="5080" y="255270"/>
                  </a:lnTo>
                  <a:lnTo>
                    <a:pt x="16510" y="148590"/>
                  </a:lnTo>
                  <a:lnTo>
                    <a:pt x="0" y="2159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7"/>
              </a:ext>
            </a:extLst>
          </a:blip>
          <a:srcRect/>
          <a:stretch>
            <a:fillRect/>
          </a:stretch>
        </p:blipFill>
        <p:spPr>
          <a:xfrm>
            <a:off x="7162799" y="1333435"/>
            <a:ext cx="3287397" cy="1041623"/>
          </a:xfrm>
          <a:prstGeom prst="rect">
            <a:avLst/>
          </a:prstGeom>
        </p:spPr>
      </p:pic>
      <p:sp>
        <p:nvSpPr>
          <p:cNvPr id="21" name="TextBox 19"/>
          <p:cNvSpPr txBox="1"/>
          <p:nvPr/>
        </p:nvSpPr>
        <p:spPr>
          <a:xfrm>
            <a:off x="7285397" y="1699338"/>
            <a:ext cx="3326733" cy="453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200" spc="25" dirty="0">
                <a:solidFill>
                  <a:srgbClr val="000000"/>
                </a:solidFill>
                <a:latin typeface="DM Sans Bold"/>
              </a:rPr>
              <a:t>Saran</a:t>
            </a:r>
          </a:p>
        </p:txBody>
      </p:sp>
      <p:grpSp>
        <p:nvGrpSpPr>
          <p:cNvPr id="22" name="Group 10"/>
          <p:cNvGrpSpPr/>
          <p:nvPr/>
        </p:nvGrpSpPr>
        <p:grpSpPr>
          <a:xfrm>
            <a:off x="5701854" y="3090052"/>
            <a:ext cx="1309611" cy="3291514"/>
            <a:chOff x="0" y="0"/>
            <a:chExt cx="2745800" cy="6426526"/>
          </a:xfrm>
        </p:grpSpPr>
        <p:pic>
          <p:nvPicPr>
            <p:cNvPr id="23" name="Picture 11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1065808" y="2508150"/>
              <a:ext cx="1488983" cy="3918376"/>
            </a:xfrm>
            <a:prstGeom prst="rect">
              <a:avLst/>
            </a:prstGeom>
          </p:spPr>
        </p:pic>
        <p:pic>
          <p:nvPicPr>
            <p:cNvPr id="24" name="Picture 12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1380558" y="0"/>
              <a:ext cx="859482" cy="1324132"/>
            </a:xfrm>
            <a:prstGeom prst="rect">
              <a:avLst/>
            </a:prstGeom>
          </p:spPr>
        </p:pic>
        <p:pic>
          <p:nvPicPr>
            <p:cNvPr id="25" name="Picture 13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 r="743"/>
            <a:stretch>
              <a:fillRect/>
            </a:stretch>
          </p:blipFill>
          <p:spPr>
            <a:xfrm>
              <a:off x="0" y="826024"/>
              <a:ext cx="2745800" cy="3364252"/>
            </a:xfrm>
            <a:prstGeom prst="rect">
              <a:avLst/>
            </a:prstGeom>
          </p:spPr>
        </p:pic>
      </p:grpSp>
      <p:sp>
        <p:nvSpPr>
          <p:cNvPr id="26" name="TextBox 18"/>
          <p:cNvSpPr txBox="1"/>
          <p:nvPr/>
        </p:nvSpPr>
        <p:spPr>
          <a:xfrm>
            <a:off x="7244518" y="2792176"/>
            <a:ext cx="3287397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Sistem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telah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dibuat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diharapkan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bisa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mengoptimalkan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penerimaan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beasiswa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PIP,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pengembangan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sistem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lebih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lanjut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disarankan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melakukan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beberapa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hal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berikut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Komplektifitas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bisa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ditingkatkan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spc="18" dirty="0" err="1" smtClean="0">
                <a:solidFill>
                  <a:srgbClr val="000000"/>
                </a:solidFill>
                <a:latin typeface="DM Sans"/>
              </a:rPr>
              <a:t>Menggunakan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 smtClean="0">
                <a:solidFill>
                  <a:srgbClr val="000000"/>
                </a:solidFill>
                <a:latin typeface="DM Sans"/>
              </a:rPr>
              <a:t>metode</a:t>
            </a:r>
            <a:r>
              <a:rPr lang="en-US" sz="1600" spc="18" dirty="0" smtClean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perhitungan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lain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lebih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akurat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642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5"/>
              </a:ext>
            </a:extLst>
          </a:blip>
          <a:srcRect/>
          <a:stretch>
            <a:fillRect/>
          </a:stretch>
        </p:blipFill>
        <p:spPr>
          <a:xfrm>
            <a:off x="7230340" y="4046233"/>
            <a:ext cx="909617" cy="1401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4151" y="1722647"/>
            <a:ext cx="8620871" cy="1486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100"/>
              </a:lnSpc>
            </a:pPr>
            <a:r>
              <a:rPr lang="en-US" sz="8800" dirty="0">
                <a:solidFill>
                  <a:srgbClr val="000000"/>
                </a:solidFill>
                <a:latin typeface="DM Sans Bold"/>
              </a:rPr>
              <a:t>Thank you!</a:t>
            </a:r>
          </a:p>
        </p:txBody>
      </p:sp>
      <p:pic>
        <p:nvPicPr>
          <p:cNvPr id="6" name="Picture 25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7"/>
              </a:ext>
            </a:extLst>
          </a:blip>
          <a:srcRect r="743"/>
          <a:stretch>
            <a:fillRect/>
          </a:stretch>
        </p:blipFill>
        <p:spPr>
          <a:xfrm>
            <a:off x="5882512" y="4932057"/>
            <a:ext cx="2695657" cy="3302816"/>
          </a:xfrm>
          <a:prstGeom prst="rect">
            <a:avLst/>
          </a:prstGeom>
        </p:spPr>
      </p:pic>
      <p:grpSp>
        <p:nvGrpSpPr>
          <p:cNvPr id="7" name="Group 5"/>
          <p:cNvGrpSpPr/>
          <p:nvPr/>
        </p:nvGrpSpPr>
        <p:grpSpPr>
          <a:xfrm>
            <a:off x="4542200" y="3889420"/>
            <a:ext cx="1585986" cy="1558183"/>
            <a:chOff x="177671" y="181265"/>
            <a:chExt cx="3117954" cy="3063295"/>
          </a:xfrm>
        </p:grpSpPr>
        <p:grpSp>
          <p:nvGrpSpPr>
            <p:cNvPr id="8" name="Group 6"/>
            <p:cNvGrpSpPr/>
            <p:nvPr/>
          </p:nvGrpSpPr>
          <p:grpSpPr>
            <a:xfrm rot="-426806">
              <a:off x="177671" y="181265"/>
              <a:ext cx="3117954" cy="3063295"/>
              <a:chOff x="0" y="0"/>
              <a:chExt cx="3216910" cy="3160517"/>
            </a:xfrm>
          </p:grpSpPr>
          <p:sp>
            <p:nvSpPr>
              <p:cNvPr id="10" name="Freeform 7"/>
              <p:cNvSpPr/>
              <p:nvPr/>
            </p:nvSpPr>
            <p:spPr>
              <a:xfrm>
                <a:off x="19050" y="223520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Freeform 8"/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2" name="Freeform 9"/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9" name="TextBox 10"/>
            <p:cNvSpPr txBox="1"/>
            <p:nvPr/>
          </p:nvSpPr>
          <p:spPr>
            <a:xfrm rot="21173194">
              <a:off x="775714" y="862489"/>
              <a:ext cx="1947781" cy="18479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ct val="150000"/>
                </a:lnSpc>
              </a:pPr>
              <a:r>
                <a:rPr lang="en-US" sz="1400" spc="25" dirty="0">
                  <a:solidFill>
                    <a:srgbClr val="000000"/>
                  </a:solidFill>
                  <a:latin typeface="DM Sans"/>
                </a:rPr>
                <a:t>Have a great day ahead.</a:t>
              </a:r>
            </a:p>
          </p:txBody>
        </p:sp>
      </p:grpSp>
      <p:sp>
        <p:nvSpPr>
          <p:cNvPr id="13" name="TextBox 2"/>
          <p:cNvSpPr txBox="1"/>
          <p:nvPr/>
        </p:nvSpPr>
        <p:spPr>
          <a:xfrm>
            <a:off x="7556359" y="519531"/>
            <a:ext cx="3933043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359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  <a:latin typeface="DM Sans"/>
              </a:rPr>
              <a:t>July 26,</a:t>
            </a:r>
            <a:r>
              <a:rPr lang="en-US" u="none" dirty="0" smtClean="0">
                <a:solidFill>
                  <a:srgbClr val="000000"/>
                </a:solidFill>
                <a:latin typeface="DM Sans"/>
              </a:rPr>
              <a:t> </a:t>
            </a:r>
            <a:r>
              <a:rPr lang="en-US" u="none" dirty="0">
                <a:solidFill>
                  <a:srgbClr val="000000"/>
                </a:solidFill>
                <a:latin typeface="DM Sans"/>
              </a:rPr>
              <a:t>2021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666574" y="519531"/>
            <a:ext cx="5399375" cy="400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DM Sans"/>
              </a:rPr>
              <a:t>Universitas</a:t>
            </a:r>
            <a:r>
              <a:rPr lang="en-US" dirty="0" smtClean="0">
                <a:solidFill>
                  <a:srgbClr val="000000"/>
                </a:solidFill>
                <a:latin typeface="DM San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DM Sans"/>
              </a:rPr>
              <a:t>Muhammadiyah</a:t>
            </a:r>
            <a:r>
              <a:rPr lang="en-US" dirty="0" smtClean="0">
                <a:solidFill>
                  <a:srgbClr val="000000"/>
                </a:solidFill>
                <a:latin typeface="DM San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DM Sans"/>
              </a:rPr>
              <a:t>Ponorogo</a:t>
            </a:r>
            <a:endParaRPr lang="en-US" u="none" dirty="0">
              <a:solidFill>
                <a:srgbClr val="000000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49952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9"/>
          <p:cNvGrpSpPr/>
          <p:nvPr/>
        </p:nvGrpSpPr>
        <p:grpSpPr>
          <a:xfrm>
            <a:off x="712681" y="385443"/>
            <a:ext cx="3392579" cy="2866030"/>
            <a:chOff x="0" y="0"/>
            <a:chExt cx="3216910" cy="3160517"/>
          </a:xfrm>
        </p:grpSpPr>
        <p:sp>
          <p:nvSpPr>
            <p:cNvPr id="9" name="Freeform 10"/>
            <p:cNvSpPr/>
            <p:nvPr/>
          </p:nvSpPr>
          <p:spPr>
            <a:xfrm>
              <a:off x="19050" y="223520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Freeform 11"/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2"/>
            <p:cNvSpPr/>
            <p:nvPr/>
          </p:nvSpPr>
          <p:spPr>
            <a:xfrm>
              <a:off x="299720" y="19050"/>
              <a:ext cx="617220" cy="304800"/>
            </a:xfrm>
            <a:custGeom>
              <a:avLst/>
              <a:gdLst/>
              <a:ahLst/>
              <a:cxnLst/>
              <a:rect l="l" t="t" r="r" b="b"/>
              <a:pathLst>
                <a:path w="617220" h="304800">
                  <a:moveTo>
                    <a:pt x="600710" y="0"/>
                  </a:moveTo>
                  <a:lnTo>
                    <a:pt x="617220" y="77470"/>
                  </a:lnTo>
                  <a:lnTo>
                    <a:pt x="600710" y="190500"/>
                  </a:lnTo>
                  <a:lnTo>
                    <a:pt x="589280" y="297180"/>
                  </a:lnTo>
                  <a:lnTo>
                    <a:pt x="5080" y="304800"/>
                  </a:lnTo>
                  <a:lnTo>
                    <a:pt x="5080" y="255270"/>
                  </a:lnTo>
                  <a:lnTo>
                    <a:pt x="16510" y="148590"/>
                  </a:lnTo>
                  <a:lnTo>
                    <a:pt x="0" y="2159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6" name="AutoShape 4"/>
          <p:cNvSpPr/>
          <p:nvPr/>
        </p:nvSpPr>
        <p:spPr>
          <a:xfrm>
            <a:off x="1093798" y="710603"/>
            <a:ext cx="2796073" cy="516699"/>
          </a:xfrm>
          <a:prstGeom prst="rect">
            <a:avLst/>
          </a:prstGeom>
          <a:solidFill>
            <a:srgbClr val="FFE500"/>
          </a:solidFill>
        </p:spPr>
      </p:sp>
      <p:grpSp>
        <p:nvGrpSpPr>
          <p:cNvPr id="13" name="Group 17"/>
          <p:cNvGrpSpPr/>
          <p:nvPr/>
        </p:nvGrpSpPr>
        <p:grpSpPr>
          <a:xfrm>
            <a:off x="785864" y="742430"/>
            <a:ext cx="3411940" cy="2373583"/>
            <a:chOff x="77728" y="-258205"/>
            <a:chExt cx="4435644" cy="2471004"/>
          </a:xfrm>
        </p:grpSpPr>
        <p:sp>
          <p:nvSpPr>
            <p:cNvPr id="14" name="TextBox 18"/>
            <p:cNvSpPr txBox="1"/>
            <p:nvPr/>
          </p:nvSpPr>
          <p:spPr>
            <a:xfrm>
              <a:off x="207095" y="325457"/>
              <a:ext cx="3961459" cy="18873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Bagaimana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mengoptimalisasi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penyeleksian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penerimaan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bantuan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PIP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menggunakan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metode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TOPSIS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pada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Madrasah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Ibtidaiyah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Al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Afkar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.</a:t>
              </a:r>
            </a:p>
          </p:txBody>
        </p:sp>
        <p:sp>
          <p:nvSpPr>
            <p:cNvPr id="15" name="TextBox 19"/>
            <p:cNvSpPr txBox="1"/>
            <p:nvPr/>
          </p:nvSpPr>
          <p:spPr>
            <a:xfrm>
              <a:off x="77728" y="-258205"/>
              <a:ext cx="4435644" cy="426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000" spc="25" dirty="0" err="1">
                  <a:solidFill>
                    <a:srgbClr val="000000"/>
                  </a:solidFill>
                  <a:latin typeface="DM Sans Bold"/>
                </a:rPr>
                <a:t>Rumusan</a:t>
              </a:r>
              <a:r>
                <a:rPr lang="en-US" sz="2000" spc="25" dirty="0">
                  <a:solidFill>
                    <a:srgbClr val="000000"/>
                  </a:solidFill>
                  <a:latin typeface="DM Sans Bold"/>
                </a:rPr>
                <a:t> </a:t>
              </a:r>
              <a:r>
                <a:rPr lang="en-US" sz="2000" spc="25" dirty="0" err="1" smtClean="0">
                  <a:solidFill>
                    <a:srgbClr val="000000"/>
                  </a:solidFill>
                  <a:latin typeface="DM Sans Bold"/>
                </a:rPr>
                <a:t>Masalah</a:t>
              </a:r>
              <a:r>
                <a:rPr lang="en-US" sz="2000" spc="25" dirty="0" smtClean="0">
                  <a:solidFill>
                    <a:srgbClr val="000000"/>
                  </a:solidFill>
                  <a:latin typeface="DM Sans Bold"/>
                </a:rPr>
                <a:t>:</a:t>
              </a:r>
              <a:endParaRPr lang="en-US" sz="2000" spc="25" dirty="0">
                <a:solidFill>
                  <a:srgbClr val="000000"/>
                </a:solidFill>
                <a:latin typeface="DM Sans Bold"/>
              </a:endParaRPr>
            </a:p>
          </p:txBody>
        </p:sp>
      </p:grpSp>
      <p:grpSp>
        <p:nvGrpSpPr>
          <p:cNvPr id="17" name="Group 9"/>
          <p:cNvGrpSpPr/>
          <p:nvPr/>
        </p:nvGrpSpPr>
        <p:grpSpPr>
          <a:xfrm>
            <a:off x="7468350" y="260620"/>
            <a:ext cx="4325372" cy="5232230"/>
            <a:chOff x="0" y="0"/>
            <a:chExt cx="3216910" cy="3160517"/>
          </a:xfrm>
        </p:grpSpPr>
        <p:sp>
          <p:nvSpPr>
            <p:cNvPr id="18" name="Freeform 10"/>
            <p:cNvSpPr/>
            <p:nvPr/>
          </p:nvSpPr>
          <p:spPr>
            <a:xfrm>
              <a:off x="19050" y="223520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Freeform 11"/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Freeform 12"/>
            <p:cNvSpPr/>
            <p:nvPr/>
          </p:nvSpPr>
          <p:spPr>
            <a:xfrm>
              <a:off x="299720" y="19050"/>
              <a:ext cx="617220" cy="304800"/>
            </a:xfrm>
            <a:custGeom>
              <a:avLst/>
              <a:gdLst/>
              <a:ahLst/>
              <a:cxnLst/>
              <a:rect l="l" t="t" r="r" b="b"/>
              <a:pathLst>
                <a:path w="617220" h="304800">
                  <a:moveTo>
                    <a:pt x="600710" y="0"/>
                  </a:moveTo>
                  <a:lnTo>
                    <a:pt x="617220" y="77470"/>
                  </a:lnTo>
                  <a:lnTo>
                    <a:pt x="600710" y="190500"/>
                  </a:lnTo>
                  <a:lnTo>
                    <a:pt x="589280" y="297180"/>
                  </a:lnTo>
                  <a:lnTo>
                    <a:pt x="5080" y="304800"/>
                  </a:lnTo>
                  <a:lnTo>
                    <a:pt x="5080" y="255270"/>
                  </a:lnTo>
                  <a:lnTo>
                    <a:pt x="16510" y="148590"/>
                  </a:lnTo>
                  <a:lnTo>
                    <a:pt x="0" y="2159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1" name="AutoShape 4"/>
          <p:cNvSpPr/>
          <p:nvPr/>
        </p:nvSpPr>
        <p:spPr>
          <a:xfrm>
            <a:off x="7871346" y="891504"/>
            <a:ext cx="3633260" cy="545688"/>
          </a:xfrm>
          <a:prstGeom prst="rect">
            <a:avLst/>
          </a:prstGeom>
          <a:solidFill>
            <a:srgbClr val="FFE500"/>
          </a:solidFill>
        </p:spPr>
      </p:sp>
      <p:grpSp>
        <p:nvGrpSpPr>
          <p:cNvPr id="22" name="Group 17"/>
          <p:cNvGrpSpPr/>
          <p:nvPr/>
        </p:nvGrpSpPr>
        <p:grpSpPr>
          <a:xfrm>
            <a:off x="7416191" y="915498"/>
            <a:ext cx="4640536" cy="4363861"/>
            <a:chOff x="-45405" y="-65378"/>
            <a:chExt cx="4558778" cy="2824748"/>
          </a:xfrm>
        </p:grpSpPr>
        <p:sp>
          <p:nvSpPr>
            <p:cNvPr id="23" name="TextBox 18"/>
            <p:cNvSpPr txBox="1"/>
            <p:nvPr/>
          </p:nvSpPr>
          <p:spPr>
            <a:xfrm>
              <a:off x="-45405" y="368667"/>
              <a:ext cx="4016384" cy="239070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800100" lvl="1" indent="-342900" algn="just">
                <a:buFont typeface="+mj-lt"/>
                <a:buAutoNum type="arabicPeriod"/>
              </a:pP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Sistem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ini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ditujukan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untuk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MI Al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Afkar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.</a:t>
              </a:r>
            </a:p>
            <a:p>
              <a:pPr marL="800100" lvl="1" indent="-342900" algn="just">
                <a:buFont typeface="+mj-lt"/>
                <a:buAutoNum type="arabicPeriod"/>
              </a:pP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Sistem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ini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berbasis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web.</a:t>
              </a:r>
            </a:p>
            <a:p>
              <a:pPr marL="800100" lvl="1" indent="-342900" algn="just">
                <a:buFont typeface="+mj-lt"/>
                <a:buAutoNum type="arabicPeriod"/>
              </a:pP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Sistem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ini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dibuat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dengan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algoritma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TOPSIS</a:t>
              </a:r>
            </a:p>
            <a:p>
              <a:pPr marL="800100" lvl="1" indent="-342900" algn="just">
                <a:buFont typeface="+mj-lt"/>
                <a:buAutoNum type="arabicPeriod"/>
              </a:pP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Kriteria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yang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akan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digunakan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untuk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penyeleksian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adalah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penghasilan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ayah,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penghasilan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ibu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,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jumlah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saudara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,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pekerjaan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ayah,dan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pekerjaan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ibu</a:t>
              </a:r>
              <a:endParaRPr lang="en-US" sz="1600" spc="18" dirty="0">
                <a:solidFill>
                  <a:srgbClr val="000000"/>
                </a:solidFill>
                <a:latin typeface="DM Sans"/>
              </a:endParaRPr>
            </a:p>
            <a:p>
              <a:pPr marL="800100" lvl="1" indent="-342900" algn="just">
                <a:buFont typeface="+mj-lt"/>
                <a:buAutoNum type="arabicPeriod"/>
              </a:pP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Data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siswa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yang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digunakan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berasal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dari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MI Al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Afkar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berjumlah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137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siswa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.</a:t>
              </a:r>
            </a:p>
            <a:p>
              <a:pPr marL="800100" lvl="1" indent="-342900" algn="just">
                <a:buFont typeface="+mj-lt"/>
                <a:buAutoNum type="arabicPeriod"/>
              </a:pP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Penelitian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ini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hanya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berfokus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pada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penyeleksian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siswa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tahap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awal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.</a:t>
              </a:r>
            </a:p>
          </p:txBody>
        </p:sp>
        <p:sp>
          <p:nvSpPr>
            <p:cNvPr id="24" name="TextBox 19"/>
            <p:cNvSpPr txBox="1"/>
            <p:nvPr/>
          </p:nvSpPr>
          <p:spPr>
            <a:xfrm>
              <a:off x="77729" y="-65378"/>
              <a:ext cx="4435644" cy="426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000" spc="25" dirty="0" err="1">
                  <a:solidFill>
                    <a:srgbClr val="000000"/>
                  </a:solidFill>
                  <a:latin typeface="DM Sans Bold"/>
                </a:rPr>
                <a:t>Batasan</a:t>
              </a:r>
              <a:r>
                <a:rPr lang="en-US" sz="2000" spc="25" dirty="0">
                  <a:solidFill>
                    <a:srgbClr val="000000"/>
                  </a:solidFill>
                  <a:latin typeface="DM Sans Bold"/>
                </a:rPr>
                <a:t> </a:t>
              </a:r>
              <a:r>
                <a:rPr lang="en-US" sz="2000" spc="25" dirty="0" err="1" smtClean="0">
                  <a:solidFill>
                    <a:srgbClr val="000000"/>
                  </a:solidFill>
                  <a:latin typeface="DM Sans Bold"/>
                </a:rPr>
                <a:t>Masalah</a:t>
              </a:r>
              <a:r>
                <a:rPr lang="en-US" sz="2000" spc="25" dirty="0" smtClean="0">
                  <a:solidFill>
                    <a:srgbClr val="000000"/>
                  </a:solidFill>
                  <a:latin typeface="DM Sans Bold"/>
                </a:rPr>
                <a:t>:</a:t>
              </a:r>
              <a:endParaRPr lang="en-US" sz="2000" spc="25" dirty="0">
                <a:solidFill>
                  <a:srgbClr val="000000"/>
                </a:solidFill>
                <a:latin typeface="DM Sans Bold"/>
              </a:endParaRPr>
            </a:p>
          </p:txBody>
        </p:sp>
      </p:grpSp>
      <p:grpSp>
        <p:nvGrpSpPr>
          <p:cNvPr id="25" name="Group 9"/>
          <p:cNvGrpSpPr/>
          <p:nvPr/>
        </p:nvGrpSpPr>
        <p:grpSpPr>
          <a:xfrm>
            <a:off x="4225161" y="278596"/>
            <a:ext cx="3132722" cy="4526657"/>
            <a:chOff x="0" y="0"/>
            <a:chExt cx="3216910" cy="3160517"/>
          </a:xfrm>
        </p:grpSpPr>
        <p:sp>
          <p:nvSpPr>
            <p:cNvPr id="26" name="Freeform 10"/>
            <p:cNvSpPr/>
            <p:nvPr/>
          </p:nvSpPr>
          <p:spPr>
            <a:xfrm>
              <a:off x="19050" y="223520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7" name="Freeform 11"/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8" name="Freeform 12"/>
            <p:cNvSpPr/>
            <p:nvPr/>
          </p:nvSpPr>
          <p:spPr>
            <a:xfrm>
              <a:off x="299720" y="19050"/>
              <a:ext cx="617220" cy="304800"/>
            </a:xfrm>
            <a:custGeom>
              <a:avLst/>
              <a:gdLst/>
              <a:ahLst/>
              <a:cxnLst/>
              <a:rect l="l" t="t" r="r" b="b"/>
              <a:pathLst>
                <a:path w="617220" h="304800">
                  <a:moveTo>
                    <a:pt x="600710" y="0"/>
                  </a:moveTo>
                  <a:lnTo>
                    <a:pt x="617220" y="77470"/>
                  </a:lnTo>
                  <a:lnTo>
                    <a:pt x="600710" y="190500"/>
                  </a:lnTo>
                  <a:lnTo>
                    <a:pt x="589280" y="297180"/>
                  </a:lnTo>
                  <a:lnTo>
                    <a:pt x="5080" y="304800"/>
                  </a:lnTo>
                  <a:lnTo>
                    <a:pt x="5080" y="255270"/>
                  </a:lnTo>
                  <a:lnTo>
                    <a:pt x="16510" y="148590"/>
                  </a:lnTo>
                  <a:lnTo>
                    <a:pt x="0" y="2159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9" name="AutoShape 4"/>
          <p:cNvSpPr/>
          <p:nvPr/>
        </p:nvSpPr>
        <p:spPr>
          <a:xfrm>
            <a:off x="4496244" y="768370"/>
            <a:ext cx="2389314" cy="516699"/>
          </a:xfrm>
          <a:prstGeom prst="rect">
            <a:avLst/>
          </a:prstGeom>
          <a:solidFill>
            <a:srgbClr val="FFE500"/>
          </a:solidFill>
        </p:spPr>
      </p:sp>
      <p:grpSp>
        <p:nvGrpSpPr>
          <p:cNvPr id="30" name="Group 17"/>
          <p:cNvGrpSpPr/>
          <p:nvPr/>
        </p:nvGrpSpPr>
        <p:grpSpPr>
          <a:xfrm>
            <a:off x="4372731" y="850982"/>
            <a:ext cx="2846992" cy="3804827"/>
            <a:chOff x="168874" y="-33966"/>
            <a:chExt cx="3961459" cy="3960991"/>
          </a:xfrm>
        </p:grpSpPr>
        <p:sp>
          <p:nvSpPr>
            <p:cNvPr id="31" name="TextBox 18"/>
            <p:cNvSpPr txBox="1"/>
            <p:nvPr/>
          </p:nvSpPr>
          <p:spPr>
            <a:xfrm>
              <a:off x="168874" y="501720"/>
              <a:ext cx="3961459" cy="342530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Tujuan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Penelitian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ini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adalah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: </a:t>
              </a:r>
            </a:p>
            <a:p>
              <a:pPr algn="just">
                <a:lnSpc>
                  <a:spcPct val="150000"/>
                </a:lnSpc>
              </a:pP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Membuat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sebuah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sistem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 smtClean="0">
                  <a:solidFill>
                    <a:srgbClr val="000000"/>
                  </a:solidFill>
                  <a:latin typeface="DM Sans"/>
                </a:rPr>
                <a:t>mengoptimalisasi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 smtClean="0">
                  <a:solidFill>
                    <a:srgbClr val="000000"/>
                  </a:solidFill>
                  <a:latin typeface="DM Sans"/>
                </a:rPr>
                <a:t>pendukung</a:t>
              </a:r>
              <a:r>
                <a:rPr lang="en-US" sz="1600" spc="18" dirty="0" smtClean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 smtClean="0">
                  <a:solidFill>
                    <a:srgbClr val="000000"/>
                  </a:solidFill>
                  <a:latin typeface="DM Sans"/>
                </a:rPr>
                <a:t>keputusan</a:t>
              </a:r>
              <a:r>
                <a:rPr lang="en-US" sz="1600" spc="18" dirty="0" smtClean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 smtClean="0">
                  <a:solidFill>
                    <a:srgbClr val="000000"/>
                  </a:solidFill>
                  <a:latin typeface="DM Sans"/>
                </a:rPr>
                <a:t>penerimaan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 smtClean="0">
                  <a:solidFill>
                    <a:srgbClr val="000000"/>
                  </a:solidFill>
                  <a:latin typeface="DM Sans"/>
                </a:rPr>
                <a:t>bantuan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smtClean="0">
                  <a:solidFill>
                    <a:srgbClr val="000000"/>
                  </a:solidFill>
                  <a:latin typeface="DM Sans"/>
                </a:rPr>
                <a:t>PIP 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yang di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tujukan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untuk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MI AL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Afkar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guna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membantu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penyeleksian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tahap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awal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penerimaan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600" spc="18" dirty="0" err="1">
                  <a:solidFill>
                    <a:srgbClr val="000000"/>
                  </a:solidFill>
                  <a:latin typeface="DM Sans"/>
                </a:rPr>
                <a:t>beasiswa</a:t>
              </a:r>
              <a:r>
                <a:rPr lang="en-US" sz="1600" spc="18" dirty="0">
                  <a:solidFill>
                    <a:srgbClr val="000000"/>
                  </a:solidFill>
                  <a:latin typeface="DM Sans"/>
                </a:rPr>
                <a:t> PIP agar optimal.</a:t>
              </a:r>
            </a:p>
          </p:txBody>
        </p:sp>
        <p:sp>
          <p:nvSpPr>
            <p:cNvPr id="32" name="TextBox 19"/>
            <p:cNvSpPr txBox="1"/>
            <p:nvPr/>
          </p:nvSpPr>
          <p:spPr>
            <a:xfrm>
              <a:off x="457525" y="-33966"/>
              <a:ext cx="3461427" cy="3204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2000" spc="25" dirty="0" err="1">
                  <a:solidFill>
                    <a:srgbClr val="000000"/>
                  </a:solidFill>
                  <a:latin typeface="DM Sans Bold"/>
                </a:rPr>
                <a:t>Tujuan</a:t>
              </a:r>
              <a:r>
                <a:rPr lang="en-US" sz="2000" spc="25" dirty="0">
                  <a:solidFill>
                    <a:srgbClr val="000000"/>
                  </a:solidFill>
                  <a:latin typeface="DM Sans Bold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 Bold"/>
                </a:rPr>
                <a:t>Penelitian</a:t>
              </a:r>
              <a:r>
                <a:rPr lang="en-US" sz="2000" spc="25" dirty="0">
                  <a:solidFill>
                    <a:srgbClr val="000000"/>
                  </a:solidFill>
                  <a:latin typeface="DM Sans Bold"/>
                </a:rPr>
                <a:t>:</a:t>
              </a:r>
            </a:p>
          </p:txBody>
        </p:sp>
      </p:grpSp>
      <p:grpSp>
        <p:nvGrpSpPr>
          <p:cNvPr id="33" name="Group 9"/>
          <p:cNvGrpSpPr/>
          <p:nvPr/>
        </p:nvGrpSpPr>
        <p:grpSpPr>
          <a:xfrm>
            <a:off x="700386" y="3430566"/>
            <a:ext cx="3391481" cy="2759273"/>
            <a:chOff x="0" y="0"/>
            <a:chExt cx="3216910" cy="3160517"/>
          </a:xfrm>
        </p:grpSpPr>
        <p:sp>
          <p:nvSpPr>
            <p:cNvPr id="34" name="Freeform 10"/>
            <p:cNvSpPr/>
            <p:nvPr/>
          </p:nvSpPr>
          <p:spPr>
            <a:xfrm>
              <a:off x="19050" y="223520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" name="Freeform 11"/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6" name="Freeform 12"/>
            <p:cNvSpPr/>
            <p:nvPr/>
          </p:nvSpPr>
          <p:spPr>
            <a:xfrm>
              <a:off x="299720" y="19050"/>
              <a:ext cx="617220" cy="304800"/>
            </a:xfrm>
            <a:custGeom>
              <a:avLst/>
              <a:gdLst/>
              <a:ahLst/>
              <a:cxnLst/>
              <a:rect l="l" t="t" r="r" b="b"/>
              <a:pathLst>
                <a:path w="617220" h="304800">
                  <a:moveTo>
                    <a:pt x="600710" y="0"/>
                  </a:moveTo>
                  <a:lnTo>
                    <a:pt x="617220" y="77470"/>
                  </a:lnTo>
                  <a:lnTo>
                    <a:pt x="600710" y="190500"/>
                  </a:lnTo>
                  <a:lnTo>
                    <a:pt x="589280" y="297180"/>
                  </a:lnTo>
                  <a:lnTo>
                    <a:pt x="5080" y="304800"/>
                  </a:lnTo>
                  <a:lnTo>
                    <a:pt x="5080" y="255270"/>
                  </a:lnTo>
                  <a:lnTo>
                    <a:pt x="16510" y="148590"/>
                  </a:lnTo>
                  <a:lnTo>
                    <a:pt x="0" y="2159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7" name="AutoShape 4"/>
          <p:cNvSpPr/>
          <p:nvPr/>
        </p:nvSpPr>
        <p:spPr>
          <a:xfrm>
            <a:off x="1081503" y="3755726"/>
            <a:ext cx="2796073" cy="516699"/>
          </a:xfrm>
          <a:prstGeom prst="rect">
            <a:avLst/>
          </a:prstGeom>
          <a:solidFill>
            <a:srgbClr val="FFE500"/>
          </a:solidFill>
        </p:spPr>
      </p:sp>
      <p:grpSp>
        <p:nvGrpSpPr>
          <p:cNvPr id="38" name="Group 17"/>
          <p:cNvGrpSpPr/>
          <p:nvPr/>
        </p:nvGrpSpPr>
        <p:grpSpPr>
          <a:xfrm>
            <a:off x="817041" y="3826383"/>
            <a:ext cx="3047192" cy="2142516"/>
            <a:chOff x="134243" y="-217782"/>
            <a:chExt cx="3961459" cy="2230453"/>
          </a:xfrm>
        </p:grpSpPr>
        <p:sp>
          <p:nvSpPr>
            <p:cNvPr id="39" name="TextBox 18"/>
            <p:cNvSpPr txBox="1"/>
            <p:nvPr/>
          </p:nvSpPr>
          <p:spPr>
            <a:xfrm>
              <a:off x="134243" y="442666"/>
              <a:ext cx="3961459" cy="157000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 algn="just">
                <a:buFont typeface="+mj-lt"/>
                <a:buAutoNum type="arabicPeriod"/>
              </a:pPr>
              <a:r>
                <a:rPr lang="en-US" sz="1400" spc="18" dirty="0" err="1">
                  <a:solidFill>
                    <a:srgbClr val="000000"/>
                  </a:solidFill>
                  <a:latin typeface="DM Sans"/>
                </a:rPr>
                <a:t>Sistem</a:t>
              </a:r>
              <a:r>
                <a:rPr lang="en-US" sz="14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18" dirty="0" err="1">
                  <a:solidFill>
                    <a:srgbClr val="000000"/>
                  </a:solidFill>
                  <a:latin typeface="DM Sans"/>
                </a:rPr>
                <a:t>pendukung</a:t>
              </a:r>
              <a:r>
                <a:rPr lang="en-US" sz="14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18" dirty="0" err="1">
                  <a:solidFill>
                    <a:srgbClr val="000000"/>
                  </a:solidFill>
                  <a:latin typeface="DM Sans"/>
                </a:rPr>
                <a:t>keputusan</a:t>
              </a:r>
              <a:r>
                <a:rPr lang="en-US" sz="14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18" dirty="0" err="1">
                  <a:solidFill>
                    <a:srgbClr val="000000"/>
                  </a:solidFill>
                  <a:latin typeface="DM Sans"/>
                </a:rPr>
                <a:t>penerimaan</a:t>
              </a:r>
              <a:r>
                <a:rPr lang="en-US" sz="14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18" dirty="0" err="1">
                  <a:solidFill>
                    <a:srgbClr val="000000"/>
                  </a:solidFill>
                  <a:latin typeface="DM Sans"/>
                </a:rPr>
                <a:t>beasiswa</a:t>
              </a:r>
              <a:r>
                <a:rPr lang="en-US" sz="14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18" dirty="0" err="1">
                  <a:solidFill>
                    <a:srgbClr val="000000"/>
                  </a:solidFill>
                  <a:latin typeface="DM Sans"/>
                </a:rPr>
                <a:t>diharapkan</a:t>
              </a:r>
              <a:r>
                <a:rPr lang="en-US" sz="14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18" dirty="0" err="1">
                  <a:solidFill>
                    <a:srgbClr val="000000"/>
                  </a:solidFill>
                  <a:latin typeface="DM Sans"/>
                </a:rPr>
                <a:t>berguna</a:t>
              </a:r>
              <a:r>
                <a:rPr lang="en-US" sz="14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18" dirty="0" err="1">
                  <a:solidFill>
                    <a:srgbClr val="000000"/>
                  </a:solidFill>
                  <a:latin typeface="DM Sans"/>
                </a:rPr>
                <a:t>bagi</a:t>
              </a:r>
              <a:r>
                <a:rPr lang="en-US" sz="1400" spc="18" dirty="0">
                  <a:solidFill>
                    <a:srgbClr val="000000"/>
                  </a:solidFill>
                  <a:latin typeface="DM Sans"/>
                </a:rPr>
                <a:t> MI Al </a:t>
              </a:r>
              <a:r>
                <a:rPr lang="en-US" sz="1400" spc="18" dirty="0" err="1">
                  <a:solidFill>
                    <a:srgbClr val="000000"/>
                  </a:solidFill>
                  <a:latin typeface="DM Sans"/>
                </a:rPr>
                <a:t>Afkar</a:t>
              </a:r>
              <a:r>
                <a:rPr lang="en-US" sz="1400" spc="18" dirty="0">
                  <a:solidFill>
                    <a:srgbClr val="000000"/>
                  </a:solidFill>
                  <a:latin typeface="DM Sans"/>
                </a:rPr>
                <a:t>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en-US" sz="1400" spc="18" dirty="0" err="1">
                  <a:solidFill>
                    <a:srgbClr val="000000"/>
                  </a:solidFill>
                  <a:latin typeface="DM Sans"/>
                </a:rPr>
                <a:t>Mahasiswa</a:t>
              </a:r>
              <a:r>
                <a:rPr lang="en-US" sz="14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18" dirty="0" err="1">
                  <a:solidFill>
                    <a:srgbClr val="000000"/>
                  </a:solidFill>
                  <a:latin typeface="DM Sans"/>
                </a:rPr>
                <a:t>diharapkan</a:t>
              </a:r>
              <a:r>
                <a:rPr lang="en-US" sz="14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18" dirty="0" err="1">
                  <a:solidFill>
                    <a:srgbClr val="000000"/>
                  </a:solidFill>
                  <a:latin typeface="DM Sans"/>
                </a:rPr>
                <a:t>bisa</a:t>
              </a:r>
              <a:r>
                <a:rPr lang="en-US" sz="14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18" dirty="0" err="1">
                  <a:solidFill>
                    <a:srgbClr val="000000"/>
                  </a:solidFill>
                  <a:latin typeface="DM Sans"/>
                </a:rPr>
                <a:t>mendapatkan</a:t>
              </a:r>
              <a:r>
                <a:rPr lang="en-US" sz="14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18" dirty="0" err="1">
                  <a:solidFill>
                    <a:srgbClr val="000000"/>
                  </a:solidFill>
                  <a:latin typeface="DM Sans"/>
                </a:rPr>
                <a:t>ilmu</a:t>
              </a:r>
              <a:r>
                <a:rPr lang="en-US" sz="14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18" dirty="0" err="1">
                  <a:solidFill>
                    <a:srgbClr val="000000"/>
                  </a:solidFill>
                  <a:latin typeface="DM Sans"/>
                </a:rPr>
                <a:t>dari</a:t>
              </a:r>
              <a:r>
                <a:rPr lang="en-US" sz="14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18" dirty="0" err="1">
                  <a:solidFill>
                    <a:srgbClr val="000000"/>
                  </a:solidFill>
                  <a:latin typeface="DM Sans"/>
                </a:rPr>
                <a:t>penelitian</a:t>
              </a:r>
              <a:r>
                <a:rPr lang="en-US" sz="1400" spc="18" dirty="0">
                  <a:solidFill>
                    <a:srgbClr val="000000"/>
                  </a:solidFill>
                  <a:latin typeface="DM Sans"/>
                </a:rPr>
                <a:t> yang </a:t>
              </a:r>
              <a:r>
                <a:rPr lang="en-US" sz="1400" spc="18" dirty="0" err="1">
                  <a:solidFill>
                    <a:srgbClr val="000000"/>
                  </a:solidFill>
                  <a:latin typeface="DM Sans"/>
                </a:rPr>
                <a:t>telah</a:t>
              </a:r>
              <a:r>
                <a:rPr lang="en-US" sz="1400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1400" spc="18" dirty="0" err="1">
                  <a:solidFill>
                    <a:srgbClr val="000000"/>
                  </a:solidFill>
                  <a:latin typeface="DM Sans"/>
                </a:rPr>
                <a:t>dilakukan</a:t>
              </a:r>
              <a:r>
                <a:rPr lang="en-US" sz="1400" spc="18" dirty="0">
                  <a:solidFill>
                    <a:srgbClr val="000000"/>
                  </a:solidFill>
                  <a:latin typeface="DM Sans"/>
                </a:rPr>
                <a:t>.</a:t>
              </a:r>
            </a:p>
          </p:txBody>
        </p:sp>
        <p:sp>
          <p:nvSpPr>
            <p:cNvPr id="40" name="TextBox 19"/>
            <p:cNvSpPr txBox="1"/>
            <p:nvPr/>
          </p:nvSpPr>
          <p:spPr>
            <a:xfrm>
              <a:off x="652196" y="-217782"/>
              <a:ext cx="3286708" cy="3204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000" spc="25" dirty="0" err="1">
                  <a:solidFill>
                    <a:srgbClr val="000000"/>
                  </a:solidFill>
                  <a:latin typeface="DM Sans Bold"/>
                </a:rPr>
                <a:t>Manfaat</a:t>
              </a:r>
              <a:r>
                <a:rPr lang="en-US" sz="2000" spc="25" dirty="0">
                  <a:solidFill>
                    <a:srgbClr val="000000"/>
                  </a:solidFill>
                  <a:latin typeface="DM Sans Bold"/>
                </a:rPr>
                <a:t> </a:t>
              </a:r>
              <a:r>
                <a:rPr lang="en-US" sz="2000" spc="25" dirty="0" err="1" smtClean="0">
                  <a:solidFill>
                    <a:srgbClr val="000000"/>
                  </a:solidFill>
                  <a:latin typeface="DM Sans Bold"/>
                </a:rPr>
                <a:t>Penelitian</a:t>
              </a:r>
              <a:r>
                <a:rPr lang="en-US" sz="2000" spc="25" dirty="0" smtClean="0">
                  <a:solidFill>
                    <a:srgbClr val="000000"/>
                  </a:solidFill>
                  <a:latin typeface="DM Sans Bold"/>
                </a:rPr>
                <a:t>:</a:t>
              </a:r>
              <a:endParaRPr lang="en-US" sz="2000" spc="25" dirty="0">
                <a:solidFill>
                  <a:srgbClr val="000000"/>
                </a:solidFill>
                <a:latin typeface="DM Sans Bold"/>
              </a:endParaRPr>
            </a:p>
          </p:txBody>
        </p:sp>
      </p:grpSp>
      <p:grpSp>
        <p:nvGrpSpPr>
          <p:cNvPr id="41" name="Group 31"/>
          <p:cNvGrpSpPr/>
          <p:nvPr/>
        </p:nvGrpSpPr>
        <p:grpSpPr>
          <a:xfrm>
            <a:off x="231821" y="193184"/>
            <a:ext cx="11745532" cy="6413678"/>
            <a:chOff x="0" y="0"/>
            <a:chExt cx="27846681" cy="19253837"/>
          </a:xfrm>
        </p:grpSpPr>
        <p:sp>
          <p:nvSpPr>
            <p:cNvPr id="42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160185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4"/>
          <p:cNvSpPr/>
          <p:nvPr/>
        </p:nvSpPr>
        <p:spPr>
          <a:xfrm>
            <a:off x="4463789" y="261310"/>
            <a:ext cx="3311244" cy="450055"/>
          </a:xfrm>
          <a:prstGeom prst="rect">
            <a:avLst/>
          </a:prstGeom>
          <a:solidFill>
            <a:srgbClr val="FFE500"/>
          </a:solidFill>
        </p:spPr>
      </p:sp>
      <p:grpSp>
        <p:nvGrpSpPr>
          <p:cNvPr id="30" name="Group 29"/>
          <p:cNvGrpSpPr/>
          <p:nvPr/>
        </p:nvGrpSpPr>
        <p:grpSpPr>
          <a:xfrm>
            <a:off x="350529" y="850510"/>
            <a:ext cx="2830547" cy="2001577"/>
            <a:chOff x="0" y="0"/>
            <a:chExt cx="23006398" cy="14657978"/>
          </a:xfrm>
        </p:grpSpPr>
        <p:sp>
          <p:nvSpPr>
            <p:cNvPr id="31" name="Freeform 30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l="l" t="t" r="r" b="b"/>
              <a:pathLst>
                <a:path w="23006397" h="14657978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2" name="AutoShape 5"/>
          <p:cNvSpPr/>
          <p:nvPr/>
        </p:nvSpPr>
        <p:spPr>
          <a:xfrm>
            <a:off x="393703" y="757981"/>
            <a:ext cx="881300" cy="22920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3" name="TextBox 32"/>
          <p:cNvSpPr txBox="1"/>
          <p:nvPr/>
        </p:nvSpPr>
        <p:spPr>
          <a:xfrm>
            <a:off x="464303" y="743534"/>
            <a:ext cx="720548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 dirty="0" err="1" smtClean="0">
                <a:solidFill>
                  <a:srgbClr val="FFFFFF"/>
                </a:solidFill>
                <a:latin typeface="DM Sans Bold"/>
              </a:rPr>
              <a:t>penulis</a:t>
            </a:r>
            <a:endParaRPr lang="en-US" sz="1357" dirty="0">
              <a:solidFill>
                <a:srgbClr val="FFFFFF"/>
              </a:solidFill>
              <a:latin typeface="DM Sans Bold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264555" y="861013"/>
            <a:ext cx="2830547" cy="1991074"/>
            <a:chOff x="0" y="0"/>
            <a:chExt cx="23006398" cy="14657978"/>
          </a:xfrm>
        </p:grpSpPr>
        <p:sp>
          <p:nvSpPr>
            <p:cNvPr id="35" name="Freeform 34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l="l" t="t" r="r" b="b"/>
              <a:pathLst>
                <a:path w="23006397" h="14657978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6" name="AutoShape 5"/>
          <p:cNvSpPr/>
          <p:nvPr/>
        </p:nvSpPr>
        <p:spPr>
          <a:xfrm>
            <a:off x="3333487" y="755605"/>
            <a:ext cx="881300" cy="22920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7" name="TextBox 36"/>
          <p:cNvSpPr txBox="1"/>
          <p:nvPr/>
        </p:nvSpPr>
        <p:spPr>
          <a:xfrm>
            <a:off x="3404087" y="741158"/>
            <a:ext cx="720548" cy="232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 dirty="0" err="1" smtClean="0">
                <a:solidFill>
                  <a:srgbClr val="FFFFFF"/>
                </a:solidFill>
                <a:latin typeface="DM Sans Bold"/>
              </a:rPr>
              <a:t>Judul</a:t>
            </a:r>
            <a:endParaRPr lang="en-US" sz="1357" dirty="0">
              <a:solidFill>
                <a:srgbClr val="FFFFFF"/>
              </a:solidFill>
              <a:latin typeface="DM Sans Bold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139944" y="861014"/>
            <a:ext cx="2830547" cy="1991074"/>
            <a:chOff x="0" y="0"/>
            <a:chExt cx="23006398" cy="14657978"/>
          </a:xfrm>
        </p:grpSpPr>
        <p:sp>
          <p:nvSpPr>
            <p:cNvPr id="39" name="Freeform 38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l="l" t="t" r="r" b="b"/>
              <a:pathLst>
                <a:path w="23006397" h="14657978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0" name="AutoShape 5"/>
          <p:cNvSpPr/>
          <p:nvPr/>
        </p:nvSpPr>
        <p:spPr>
          <a:xfrm>
            <a:off x="6221755" y="755605"/>
            <a:ext cx="881300" cy="22920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1" name="TextBox 40"/>
          <p:cNvSpPr txBox="1"/>
          <p:nvPr/>
        </p:nvSpPr>
        <p:spPr>
          <a:xfrm>
            <a:off x="6292355" y="741158"/>
            <a:ext cx="720548" cy="232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 dirty="0" err="1" smtClean="0">
                <a:solidFill>
                  <a:srgbClr val="FFFFFF"/>
                </a:solidFill>
                <a:latin typeface="DM Sans Bold"/>
              </a:rPr>
              <a:t>Tujuan</a:t>
            </a:r>
            <a:endParaRPr lang="en-US" sz="1357" dirty="0">
              <a:solidFill>
                <a:srgbClr val="FFFFFF"/>
              </a:solidFill>
              <a:latin typeface="DM Sans Bold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9041091" y="846566"/>
            <a:ext cx="2830547" cy="2005521"/>
            <a:chOff x="0" y="0"/>
            <a:chExt cx="23006398" cy="14657978"/>
          </a:xfrm>
        </p:grpSpPr>
        <p:sp>
          <p:nvSpPr>
            <p:cNvPr id="43" name="Freeform 42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l="l" t="t" r="r" b="b"/>
              <a:pathLst>
                <a:path w="23006397" h="14657978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4" name="AutoShape 5"/>
          <p:cNvSpPr/>
          <p:nvPr/>
        </p:nvSpPr>
        <p:spPr>
          <a:xfrm>
            <a:off x="9122902" y="754037"/>
            <a:ext cx="881300" cy="22920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5" name="TextBox 44"/>
          <p:cNvSpPr txBox="1"/>
          <p:nvPr/>
        </p:nvSpPr>
        <p:spPr>
          <a:xfrm>
            <a:off x="9193502" y="739590"/>
            <a:ext cx="720548" cy="232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 dirty="0" err="1" smtClean="0">
                <a:solidFill>
                  <a:srgbClr val="FFFFFF"/>
                </a:solidFill>
                <a:latin typeface="DM Sans Bold"/>
              </a:rPr>
              <a:t>Hasil</a:t>
            </a:r>
            <a:endParaRPr lang="en-US" sz="1357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5666" y="1261691"/>
            <a:ext cx="2626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18" dirty="0">
                <a:solidFill>
                  <a:srgbClr val="000000"/>
                </a:solidFill>
                <a:latin typeface="DM Sans"/>
              </a:rPr>
              <a:t>Dina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Ayudia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Gunadi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Widi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Nurcahyo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Sumijan</a:t>
            </a:r>
            <a:endParaRPr lang="en-US" sz="1400" spc="18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36948" y="1184058"/>
            <a:ext cx="28195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Optimalisasi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Penentuan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Penerima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Bantuan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Program Indonesia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Pintar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Metode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TOPSIS (2021)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138096" y="1106328"/>
            <a:ext cx="28323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membangun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suatu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SPK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penerapan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metode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Technique for Order Preference  by Similarity to Ideal Solution (TOPSIS) yang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bisa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membantu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merkomendasikan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kepada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penerima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beasiswa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041091" y="1132463"/>
            <a:ext cx="283054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Hasil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pemrosesan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memperoleh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keputusan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tepat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cepat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akurat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dikarenakan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SPK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meminimalkan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kesalahan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dalam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proses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kalkulasi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normalisasi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data.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50529" y="3489451"/>
            <a:ext cx="2830547" cy="2364716"/>
            <a:chOff x="0" y="0"/>
            <a:chExt cx="23006398" cy="14657978"/>
          </a:xfrm>
        </p:grpSpPr>
        <p:sp>
          <p:nvSpPr>
            <p:cNvPr id="51" name="Freeform 50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l="l" t="t" r="r" b="b"/>
              <a:pathLst>
                <a:path w="23006397" h="14657978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2" name="AutoShape 5"/>
          <p:cNvSpPr/>
          <p:nvPr/>
        </p:nvSpPr>
        <p:spPr>
          <a:xfrm>
            <a:off x="406582" y="3396922"/>
            <a:ext cx="881300" cy="22920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3" name="TextBox 52"/>
          <p:cNvSpPr txBox="1"/>
          <p:nvPr/>
        </p:nvSpPr>
        <p:spPr>
          <a:xfrm>
            <a:off x="477182" y="3382475"/>
            <a:ext cx="720548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 dirty="0" err="1" smtClean="0">
                <a:solidFill>
                  <a:srgbClr val="FFFFFF"/>
                </a:solidFill>
                <a:latin typeface="DM Sans Bold"/>
              </a:rPr>
              <a:t>penulis</a:t>
            </a:r>
            <a:endParaRPr lang="en-US" sz="1357" dirty="0">
              <a:solidFill>
                <a:srgbClr val="FFFFFF"/>
              </a:solidFill>
              <a:latin typeface="DM Sans Bold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264555" y="3499954"/>
            <a:ext cx="2830547" cy="2364716"/>
            <a:chOff x="0" y="0"/>
            <a:chExt cx="23006398" cy="14657978"/>
          </a:xfrm>
        </p:grpSpPr>
        <p:sp>
          <p:nvSpPr>
            <p:cNvPr id="55" name="Freeform 54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l="l" t="t" r="r" b="b"/>
              <a:pathLst>
                <a:path w="23006397" h="14657978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6" name="AutoShape 5"/>
          <p:cNvSpPr/>
          <p:nvPr/>
        </p:nvSpPr>
        <p:spPr>
          <a:xfrm>
            <a:off x="3294850" y="3420304"/>
            <a:ext cx="881300" cy="22920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7" name="TextBox 56"/>
          <p:cNvSpPr txBox="1"/>
          <p:nvPr/>
        </p:nvSpPr>
        <p:spPr>
          <a:xfrm>
            <a:off x="3365450" y="3405857"/>
            <a:ext cx="720548" cy="232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 dirty="0" err="1" smtClean="0">
                <a:solidFill>
                  <a:srgbClr val="FFFFFF"/>
                </a:solidFill>
                <a:latin typeface="DM Sans Bold"/>
              </a:rPr>
              <a:t>Judul</a:t>
            </a:r>
            <a:endParaRPr lang="en-US" sz="1357" dirty="0">
              <a:solidFill>
                <a:srgbClr val="FFFFFF"/>
              </a:solidFill>
              <a:latin typeface="DM Sans Bold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139944" y="3499954"/>
            <a:ext cx="2830547" cy="2364716"/>
            <a:chOff x="0" y="0"/>
            <a:chExt cx="23006398" cy="14657978"/>
          </a:xfrm>
        </p:grpSpPr>
        <p:sp>
          <p:nvSpPr>
            <p:cNvPr id="59" name="Freeform 58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l="l" t="t" r="r" b="b"/>
              <a:pathLst>
                <a:path w="23006397" h="14657978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0" name="AutoShape 5"/>
          <p:cNvSpPr/>
          <p:nvPr/>
        </p:nvSpPr>
        <p:spPr>
          <a:xfrm>
            <a:off x="6195997" y="3420304"/>
            <a:ext cx="881300" cy="22920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1" name="TextBox 60"/>
          <p:cNvSpPr txBox="1"/>
          <p:nvPr/>
        </p:nvSpPr>
        <p:spPr>
          <a:xfrm>
            <a:off x="6266597" y="3405857"/>
            <a:ext cx="720548" cy="232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 dirty="0" err="1" smtClean="0">
                <a:solidFill>
                  <a:srgbClr val="FFFFFF"/>
                </a:solidFill>
                <a:latin typeface="DM Sans Bold"/>
              </a:rPr>
              <a:t>Tujuan</a:t>
            </a:r>
            <a:endParaRPr lang="en-US" sz="1357" dirty="0">
              <a:solidFill>
                <a:srgbClr val="FFFFFF"/>
              </a:solidFill>
              <a:latin typeface="DM Sans Bold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9041091" y="3485507"/>
            <a:ext cx="2830547" cy="2364716"/>
            <a:chOff x="0" y="0"/>
            <a:chExt cx="23006398" cy="14657978"/>
          </a:xfrm>
        </p:grpSpPr>
        <p:sp>
          <p:nvSpPr>
            <p:cNvPr id="63" name="Freeform 62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l="l" t="t" r="r" b="b"/>
              <a:pathLst>
                <a:path w="23006397" h="14657978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4" name="AutoShape 5"/>
          <p:cNvSpPr/>
          <p:nvPr/>
        </p:nvSpPr>
        <p:spPr>
          <a:xfrm>
            <a:off x="9135781" y="3418736"/>
            <a:ext cx="881300" cy="22920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5" name="TextBox 64"/>
          <p:cNvSpPr txBox="1"/>
          <p:nvPr/>
        </p:nvSpPr>
        <p:spPr>
          <a:xfrm>
            <a:off x="9206381" y="3404289"/>
            <a:ext cx="720548" cy="232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 dirty="0" err="1" smtClean="0">
                <a:solidFill>
                  <a:srgbClr val="FFFFFF"/>
                </a:solidFill>
                <a:latin typeface="DM Sans Bold"/>
              </a:rPr>
              <a:t>Hasil</a:t>
            </a:r>
            <a:endParaRPr lang="en-US" sz="1357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25666" y="3900632"/>
            <a:ext cx="2626627" cy="102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Deddy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Kusbianto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P.1,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Elok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Nur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Hamdana2, Dimas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Dwiki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Fahreza3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236948" y="3822999"/>
            <a:ext cx="281951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Sistem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Pendukung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keputusan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prioritas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calon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penerima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program Indonesia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pintar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SMP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menggunakan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metode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topsis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(2018)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138096" y="3622437"/>
            <a:ext cx="28323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Membuat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sebuah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mekanisme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dalam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menetapkan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prioritas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calon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penerima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bantuan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PIP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yaitu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menyertakan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kriteria-kriteria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lebih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mendasar,beberapa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yaitu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Status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Aktif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Siswa,Surat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Keterangan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Miskin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Kondisi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Yatim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Piatu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Gaji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Orang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Tua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Presentasi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Absensi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041091" y="3771404"/>
            <a:ext cx="283054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aplikasi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program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ini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mendapatkan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hasil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akhir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yaitu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perangkingan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prioritas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calon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akan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mendapatkan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bantuan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PIP.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50529" y="2872514"/>
            <a:ext cx="1144073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Perbedaan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: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Perbedaan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penelitian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dilakukan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saat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ini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adalah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terletak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penyeleksian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objek.Penelitian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saya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menekankan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implementasi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metode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lalu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disesuaikan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keadaan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lapangan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atau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tempat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penelitian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50529" y="5894031"/>
            <a:ext cx="11352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Perbedaan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: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Perbedaan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penelitian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ini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adalah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terletak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objek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diterapkan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di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penelitian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saya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menyesuaikan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kondisi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tempat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penelitian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552675" y="208704"/>
            <a:ext cx="3222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DM Sans Bold"/>
              </a:rPr>
              <a:t>Penetilian</a:t>
            </a:r>
            <a:r>
              <a:rPr lang="en-US" sz="2800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DM Sans Bold"/>
              </a:rPr>
              <a:t>Terkait</a:t>
            </a:r>
            <a:endParaRPr lang="en-US" sz="2800" dirty="0">
              <a:solidFill>
                <a:srgbClr val="000000"/>
              </a:solidFill>
              <a:latin typeface="DM Sans Bold"/>
            </a:endParaRPr>
          </a:p>
        </p:txBody>
      </p:sp>
      <p:grpSp>
        <p:nvGrpSpPr>
          <p:cNvPr id="73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74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2711110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4463789" y="261310"/>
            <a:ext cx="3311244" cy="450055"/>
          </a:xfrm>
          <a:prstGeom prst="rect">
            <a:avLst/>
          </a:prstGeom>
          <a:solidFill>
            <a:srgbClr val="FFE500"/>
          </a:solidFill>
        </p:spPr>
      </p:sp>
      <p:grpSp>
        <p:nvGrpSpPr>
          <p:cNvPr id="5" name="Group 4"/>
          <p:cNvGrpSpPr/>
          <p:nvPr/>
        </p:nvGrpSpPr>
        <p:grpSpPr>
          <a:xfrm>
            <a:off x="350529" y="979300"/>
            <a:ext cx="2830547" cy="2001577"/>
            <a:chOff x="0" y="0"/>
            <a:chExt cx="23006398" cy="14657978"/>
          </a:xfrm>
        </p:grpSpPr>
        <p:sp>
          <p:nvSpPr>
            <p:cNvPr id="6" name="Freeform 5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l="l" t="t" r="r" b="b"/>
              <a:pathLst>
                <a:path w="23006397" h="14657978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7" name="AutoShape 5"/>
          <p:cNvSpPr/>
          <p:nvPr/>
        </p:nvSpPr>
        <p:spPr>
          <a:xfrm>
            <a:off x="393703" y="886771"/>
            <a:ext cx="881300" cy="22920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8" name="TextBox 7"/>
          <p:cNvSpPr txBox="1"/>
          <p:nvPr/>
        </p:nvSpPr>
        <p:spPr>
          <a:xfrm>
            <a:off x="464303" y="872324"/>
            <a:ext cx="720548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 dirty="0" err="1" smtClean="0">
                <a:solidFill>
                  <a:srgbClr val="FFFFFF"/>
                </a:solidFill>
                <a:latin typeface="DM Sans Bold"/>
              </a:rPr>
              <a:t>penulis</a:t>
            </a:r>
            <a:endParaRPr lang="en-US" sz="1357" dirty="0">
              <a:solidFill>
                <a:srgbClr val="FFFFFF"/>
              </a:solidFill>
              <a:latin typeface="DM Sans Bold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64555" y="989803"/>
            <a:ext cx="2830547" cy="1991074"/>
            <a:chOff x="0" y="0"/>
            <a:chExt cx="23006398" cy="14657978"/>
          </a:xfrm>
        </p:grpSpPr>
        <p:sp>
          <p:nvSpPr>
            <p:cNvPr id="10" name="Freeform 9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l="l" t="t" r="r" b="b"/>
              <a:pathLst>
                <a:path w="23006397" h="14657978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1" name="AutoShape 5"/>
          <p:cNvSpPr/>
          <p:nvPr/>
        </p:nvSpPr>
        <p:spPr>
          <a:xfrm>
            <a:off x="3333487" y="884395"/>
            <a:ext cx="881300" cy="22920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2" name="TextBox 11"/>
          <p:cNvSpPr txBox="1"/>
          <p:nvPr/>
        </p:nvSpPr>
        <p:spPr>
          <a:xfrm>
            <a:off x="3404087" y="869948"/>
            <a:ext cx="720548" cy="232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 dirty="0" err="1" smtClean="0">
                <a:solidFill>
                  <a:srgbClr val="FFFFFF"/>
                </a:solidFill>
                <a:latin typeface="DM Sans Bold"/>
              </a:rPr>
              <a:t>Judul</a:t>
            </a:r>
            <a:endParaRPr lang="en-US" sz="1357" dirty="0">
              <a:solidFill>
                <a:srgbClr val="FFFFFF"/>
              </a:solidFill>
              <a:latin typeface="DM Sans Bold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139944" y="989804"/>
            <a:ext cx="2830547" cy="1991074"/>
            <a:chOff x="0" y="0"/>
            <a:chExt cx="23006398" cy="14657978"/>
          </a:xfrm>
        </p:grpSpPr>
        <p:sp>
          <p:nvSpPr>
            <p:cNvPr id="14" name="Freeform 13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l="l" t="t" r="r" b="b"/>
              <a:pathLst>
                <a:path w="23006397" h="14657978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5" name="AutoShape 5"/>
          <p:cNvSpPr/>
          <p:nvPr/>
        </p:nvSpPr>
        <p:spPr>
          <a:xfrm>
            <a:off x="6221755" y="884395"/>
            <a:ext cx="881300" cy="22920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6" name="TextBox 15"/>
          <p:cNvSpPr txBox="1"/>
          <p:nvPr/>
        </p:nvSpPr>
        <p:spPr>
          <a:xfrm>
            <a:off x="6292355" y="869948"/>
            <a:ext cx="720548" cy="232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 dirty="0" err="1" smtClean="0">
                <a:solidFill>
                  <a:srgbClr val="FFFFFF"/>
                </a:solidFill>
                <a:latin typeface="DM Sans Bold"/>
              </a:rPr>
              <a:t>Tujuan</a:t>
            </a:r>
            <a:endParaRPr lang="en-US" sz="1357" dirty="0">
              <a:solidFill>
                <a:srgbClr val="FFFFFF"/>
              </a:solidFill>
              <a:latin typeface="DM Sans Bold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041091" y="975356"/>
            <a:ext cx="2830547" cy="2005521"/>
            <a:chOff x="0" y="0"/>
            <a:chExt cx="23006398" cy="14657978"/>
          </a:xfrm>
        </p:grpSpPr>
        <p:sp>
          <p:nvSpPr>
            <p:cNvPr id="18" name="Freeform 17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l="l" t="t" r="r" b="b"/>
              <a:pathLst>
                <a:path w="23006397" h="14657978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9" name="AutoShape 5"/>
          <p:cNvSpPr/>
          <p:nvPr/>
        </p:nvSpPr>
        <p:spPr>
          <a:xfrm>
            <a:off x="9122902" y="882827"/>
            <a:ext cx="881300" cy="22920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0" name="TextBox 19"/>
          <p:cNvSpPr txBox="1"/>
          <p:nvPr/>
        </p:nvSpPr>
        <p:spPr>
          <a:xfrm>
            <a:off x="9193502" y="868380"/>
            <a:ext cx="720548" cy="232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 dirty="0" err="1" smtClean="0">
                <a:solidFill>
                  <a:srgbClr val="FFFFFF"/>
                </a:solidFill>
                <a:latin typeface="DM Sans Bold"/>
              </a:rPr>
              <a:t>Hasil</a:t>
            </a:r>
            <a:endParaRPr lang="en-US" sz="1357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5666" y="1390481"/>
            <a:ext cx="2626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18" dirty="0">
                <a:solidFill>
                  <a:srgbClr val="000000"/>
                </a:solidFill>
                <a:latin typeface="DM Sans"/>
              </a:rPr>
              <a:t>Nova Noor Kamala Sari,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Widiatry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Nadya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Chitayae</a:t>
            </a:r>
            <a:endParaRPr lang="en-US" sz="1400" spc="18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36948" y="1312848"/>
            <a:ext cx="281951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Sistem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Pendukung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Keputusan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Seleksi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Penerima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Beasiswa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BBP-PPA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Metode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Topsis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Berbasis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Web (2018)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38096" y="1235118"/>
            <a:ext cx="28323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membuat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sebuah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mekanisme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pengambilan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keputusan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menyeleksi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penerimaan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Beasiswa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BBP-PPA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menggunakan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metode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TOPSIS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berbasis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web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Sekolah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Tinggi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Ilmu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Ekonomi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Palangka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041091" y="1138421"/>
            <a:ext cx="28305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Menghasilkan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mekanisme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pengambilan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keputusan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seleksi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penerimaan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bbeasiswa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</a:p>
          <a:p>
            <a:pPr algn="just"/>
            <a:r>
              <a:rPr lang="en-US" sz="1400" spc="18" dirty="0">
                <a:solidFill>
                  <a:srgbClr val="000000"/>
                </a:solidFill>
                <a:latin typeface="DM Sans"/>
              </a:rPr>
              <a:t>BBP- PPA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berbasis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Web yang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dapat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menghasilkan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info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berupa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hasil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penyeleksian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berhak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memperoleh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Beasiswa</a:t>
            </a:r>
            <a:endParaRPr lang="en-US" sz="1400" spc="18" dirty="0">
              <a:solidFill>
                <a:srgbClr val="000000"/>
              </a:solidFill>
              <a:latin typeface="DM Sans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50529" y="3901579"/>
            <a:ext cx="2830547" cy="1822302"/>
            <a:chOff x="0" y="0"/>
            <a:chExt cx="23006398" cy="14657978"/>
          </a:xfrm>
        </p:grpSpPr>
        <p:sp>
          <p:nvSpPr>
            <p:cNvPr id="26" name="Freeform 25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l="l" t="t" r="r" b="b"/>
              <a:pathLst>
                <a:path w="23006397" h="14657978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7" name="AutoShape 5"/>
          <p:cNvSpPr/>
          <p:nvPr/>
        </p:nvSpPr>
        <p:spPr>
          <a:xfrm>
            <a:off x="406582" y="3809050"/>
            <a:ext cx="881300" cy="22920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8" name="TextBox 27"/>
          <p:cNvSpPr txBox="1"/>
          <p:nvPr/>
        </p:nvSpPr>
        <p:spPr>
          <a:xfrm>
            <a:off x="477182" y="3794603"/>
            <a:ext cx="720548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 dirty="0" err="1" smtClean="0">
                <a:solidFill>
                  <a:srgbClr val="FFFFFF"/>
                </a:solidFill>
                <a:latin typeface="DM Sans Bold"/>
              </a:rPr>
              <a:t>penulis</a:t>
            </a:r>
            <a:endParaRPr lang="en-US" sz="1357" dirty="0">
              <a:solidFill>
                <a:srgbClr val="FFFFFF"/>
              </a:solidFill>
              <a:latin typeface="DM Sans Bold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264555" y="3912082"/>
            <a:ext cx="2830547" cy="1811799"/>
            <a:chOff x="0" y="0"/>
            <a:chExt cx="23006398" cy="14657978"/>
          </a:xfrm>
        </p:grpSpPr>
        <p:sp>
          <p:nvSpPr>
            <p:cNvPr id="30" name="Freeform 29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l="l" t="t" r="r" b="b"/>
              <a:pathLst>
                <a:path w="23006397" h="14657978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1" name="AutoShape 5"/>
          <p:cNvSpPr/>
          <p:nvPr/>
        </p:nvSpPr>
        <p:spPr>
          <a:xfrm>
            <a:off x="3294850" y="3832432"/>
            <a:ext cx="881300" cy="22920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2" name="TextBox 31"/>
          <p:cNvSpPr txBox="1"/>
          <p:nvPr/>
        </p:nvSpPr>
        <p:spPr>
          <a:xfrm>
            <a:off x="3365450" y="3817985"/>
            <a:ext cx="720548" cy="232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 dirty="0" err="1" smtClean="0">
                <a:solidFill>
                  <a:srgbClr val="FFFFFF"/>
                </a:solidFill>
                <a:latin typeface="DM Sans Bold"/>
              </a:rPr>
              <a:t>Judul</a:t>
            </a:r>
            <a:endParaRPr lang="en-US" sz="1357" dirty="0">
              <a:solidFill>
                <a:srgbClr val="FFFFFF"/>
              </a:solidFill>
              <a:latin typeface="DM Sans Bold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139944" y="3912082"/>
            <a:ext cx="2830547" cy="1811799"/>
            <a:chOff x="0" y="0"/>
            <a:chExt cx="23006398" cy="14657978"/>
          </a:xfrm>
        </p:grpSpPr>
        <p:sp>
          <p:nvSpPr>
            <p:cNvPr id="34" name="Freeform 33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l="l" t="t" r="r" b="b"/>
              <a:pathLst>
                <a:path w="23006397" h="14657978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5" name="AutoShape 5"/>
          <p:cNvSpPr/>
          <p:nvPr/>
        </p:nvSpPr>
        <p:spPr>
          <a:xfrm>
            <a:off x="6195997" y="3832432"/>
            <a:ext cx="881300" cy="22920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6" name="TextBox 35"/>
          <p:cNvSpPr txBox="1"/>
          <p:nvPr/>
        </p:nvSpPr>
        <p:spPr>
          <a:xfrm>
            <a:off x="6266597" y="3817985"/>
            <a:ext cx="720548" cy="232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 dirty="0" err="1" smtClean="0">
                <a:solidFill>
                  <a:srgbClr val="FFFFFF"/>
                </a:solidFill>
                <a:latin typeface="DM Sans Bold"/>
              </a:rPr>
              <a:t>Tujuan</a:t>
            </a:r>
            <a:endParaRPr lang="en-US" sz="1357" dirty="0">
              <a:solidFill>
                <a:srgbClr val="FFFFFF"/>
              </a:solidFill>
              <a:latin typeface="DM Sans Bold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041091" y="3897635"/>
            <a:ext cx="2830547" cy="1826246"/>
            <a:chOff x="0" y="0"/>
            <a:chExt cx="23006398" cy="14657978"/>
          </a:xfrm>
        </p:grpSpPr>
        <p:sp>
          <p:nvSpPr>
            <p:cNvPr id="38" name="Freeform 37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l="l" t="t" r="r" b="b"/>
              <a:pathLst>
                <a:path w="23006397" h="14657978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9" name="AutoShape 5"/>
          <p:cNvSpPr/>
          <p:nvPr/>
        </p:nvSpPr>
        <p:spPr>
          <a:xfrm>
            <a:off x="9135781" y="3830864"/>
            <a:ext cx="881300" cy="22920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0" name="TextBox 39"/>
          <p:cNvSpPr txBox="1"/>
          <p:nvPr/>
        </p:nvSpPr>
        <p:spPr>
          <a:xfrm>
            <a:off x="9206381" y="3816417"/>
            <a:ext cx="720548" cy="232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 dirty="0" err="1" smtClean="0">
                <a:solidFill>
                  <a:srgbClr val="FFFFFF"/>
                </a:solidFill>
                <a:latin typeface="DM Sans Bold"/>
              </a:rPr>
              <a:t>Hasil</a:t>
            </a:r>
            <a:endParaRPr lang="en-US" sz="1357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5666" y="4312760"/>
            <a:ext cx="26266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Danang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Arbian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, S.ST,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M.Kom</a:t>
            </a:r>
            <a:endParaRPr lang="en-US" sz="1400" spc="18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36948" y="4235127"/>
            <a:ext cx="281951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Sistem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Pendukung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Keputusan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(SPK)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Pemberian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Beasiswa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Berbasis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TOPSIS (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Studi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Kasus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Yayasan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Pendidikan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Al-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Hikmah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Bululawang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Malang)(2017)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38096" y="4130101"/>
            <a:ext cx="28323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Mengimplemetasikan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metode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TOPSIS,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dalam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penentuan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penerimaan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beasiswa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dasar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sudah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ditetapkan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juga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merancang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mekanisme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pengambilan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keputusan</a:t>
            </a:r>
            <a:endParaRPr lang="en-US" sz="1400" spc="18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41091" y="4128940"/>
            <a:ext cx="283054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Penelitian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ini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menghasilkan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mekanisme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pengambilan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keputusan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penetapan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berhak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mendapatkan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beasiswa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menggunakan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metode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TOPSIS</a:t>
            </a:r>
            <a:r>
              <a:rPr lang="en-US" sz="1400" dirty="0"/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0152" y="2936909"/>
            <a:ext cx="116014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Perbedaan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: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Penelitian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ini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ditujukan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penerima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beasiswa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BBP-PPA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Sekolah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Tinggi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Ilmu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Ekonomi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Palangkaraya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digunakan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penelitian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ini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adalah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penghasilan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orang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tua,Prestasi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, IPK,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Jumlah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tanggunagan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Kepemilikan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rumah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Jumlah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tagihan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listrik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Kendaraan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pribadi</a:t>
            </a:r>
            <a:endParaRPr lang="en-US" sz="1400" spc="18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7721" y="5787707"/>
            <a:ext cx="114459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Perbedaan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: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Sistem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ini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ditujukan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Yayasan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pendidikan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terkait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,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digunakan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adalah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,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estrakurikuler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wajib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nilai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rata-rata semester,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jumlah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penghasilan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orang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tua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jarak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kediaman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menuju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tempat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sekolah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jumlah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tanggungan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552675" y="208704"/>
            <a:ext cx="3222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DM Sans Bold"/>
              </a:rPr>
              <a:t>Penetilian</a:t>
            </a:r>
            <a:r>
              <a:rPr lang="en-US" sz="2800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DM Sans Bold"/>
              </a:rPr>
              <a:t>Terkait</a:t>
            </a:r>
            <a:endParaRPr lang="en-US" sz="2800" dirty="0">
              <a:solidFill>
                <a:srgbClr val="000000"/>
              </a:solidFill>
              <a:latin typeface="DM Sans Bold"/>
            </a:endParaRPr>
          </a:p>
        </p:txBody>
      </p:sp>
      <p:grpSp>
        <p:nvGrpSpPr>
          <p:cNvPr id="48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49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2334970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4463789" y="699190"/>
            <a:ext cx="3311244" cy="450055"/>
          </a:xfrm>
          <a:prstGeom prst="rect">
            <a:avLst/>
          </a:prstGeom>
          <a:solidFill>
            <a:srgbClr val="FFE500"/>
          </a:solidFill>
        </p:spPr>
      </p:sp>
      <p:grpSp>
        <p:nvGrpSpPr>
          <p:cNvPr id="5" name="Group 4"/>
          <p:cNvGrpSpPr/>
          <p:nvPr/>
        </p:nvGrpSpPr>
        <p:grpSpPr>
          <a:xfrm>
            <a:off x="312198" y="1636123"/>
            <a:ext cx="2830547" cy="3280685"/>
            <a:chOff x="0" y="0"/>
            <a:chExt cx="23006398" cy="14657978"/>
          </a:xfrm>
        </p:grpSpPr>
        <p:sp>
          <p:nvSpPr>
            <p:cNvPr id="6" name="Freeform 5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l="l" t="t" r="r" b="b"/>
              <a:pathLst>
                <a:path w="23006397" h="14657978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7" name="AutoShape 5"/>
          <p:cNvSpPr/>
          <p:nvPr/>
        </p:nvSpPr>
        <p:spPr>
          <a:xfrm>
            <a:off x="355372" y="1543594"/>
            <a:ext cx="881300" cy="22920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8" name="TextBox 7"/>
          <p:cNvSpPr txBox="1"/>
          <p:nvPr/>
        </p:nvSpPr>
        <p:spPr>
          <a:xfrm>
            <a:off x="425972" y="1529147"/>
            <a:ext cx="720548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 dirty="0" err="1" smtClean="0">
                <a:solidFill>
                  <a:srgbClr val="FFFFFF"/>
                </a:solidFill>
                <a:latin typeface="DM Sans Bold"/>
              </a:rPr>
              <a:t>penulis</a:t>
            </a:r>
            <a:endParaRPr lang="en-US" sz="1357" dirty="0">
              <a:solidFill>
                <a:srgbClr val="FFFFFF"/>
              </a:solidFill>
              <a:latin typeface="DM Sans Bold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26224" y="1646625"/>
            <a:ext cx="2830547" cy="3270183"/>
            <a:chOff x="0" y="0"/>
            <a:chExt cx="23006398" cy="14657978"/>
          </a:xfrm>
        </p:grpSpPr>
        <p:sp>
          <p:nvSpPr>
            <p:cNvPr id="10" name="Freeform 9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l="l" t="t" r="r" b="b"/>
              <a:pathLst>
                <a:path w="23006397" h="14657978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1" name="AutoShape 5"/>
          <p:cNvSpPr/>
          <p:nvPr/>
        </p:nvSpPr>
        <p:spPr>
          <a:xfrm>
            <a:off x="3295156" y="1541218"/>
            <a:ext cx="881300" cy="22920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2" name="TextBox 11"/>
          <p:cNvSpPr txBox="1"/>
          <p:nvPr/>
        </p:nvSpPr>
        <p:spPr>
          <a:xfrm>
            <a:off x="3365756" y="1526771"/>
            <a:ext cx="720548" cy="232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 dirty="0" err="1" smtClean="0">
                <a:solidFill>
                  <a:srgbClr val="FFFFFF"/>
                </a:solidFill>
                <a:latin typeface="DM Sans Bold"/>
              </a:rPr>
              <a:t>Judul</a:t>
            </a:r>
            <a:endParaRPr lang="en-US" sz="1357" dirty="0">
              <a:solidFill>
                <a:srgbClr val="FFFFFF"/>
              </a:solidFill>
              <a:latin typeface="DM Sans Bold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101613" y="1646626"/>
            <a:ext cx="2830547" cy="3270183"/>
            <a:chOff x="0" y="0"/>
            <a:chExt cx="23006398" cy="14657978"/>
          </a:xfrm>
        </p:grpSpPr>
        <p:sp>
          <p:nvSpPr>
            <p:cNvPr id="14" name="Freeform 13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l="l" t="t" r="r" b="b"/>
              <a:pathLst>
                <a:path w="23006397" h="14657978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5" name="AutoShape 5"/>
          <p:cNvSpPr/>
          <p:nvPr/>
        </p:nvSpPr>
        <p:spPr>
          <a:xfrm>
            <a:off x="6183424" y="1541218"/>
            <a:ext cx="881300" cy="22920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6" name="TextBox 15"/>
          <p:cNvSpPr txBox="1"/>
          <p:nvPr/>
        </p:nvSpPr>
        <p:spPr>
          <a:xfrm>
            <a:off x="6254024" y="1526771"/>
            <a:ext cx="720548" cy="232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 dirty="0" err="1" smtClean="0">
                <a:solidFill>
                  <a:srgbClr val="FFFFFF"/>
                </a:solidFill>
                <a:latin typeface="DM Sans Bold"/>
              </a:rPr>
              <a:t>Tujuan</a:t>
            </a:r>
            <a:endParaRPr lang="en-US" sz="1357" dirty="0">
              <a:solidFill>
                <a:srgbClr val="FFFFFF"/>
              </a:solidFill>
              <a:latin typeface="DM Sans Bold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002760" y="1632179"/>
            <a:ext cx="2830547" cy="3284631"/>
            <a:chOff x="0" y="0"/>
            <a:chExt cx="23006398" cy="14657978"/>
          </a:xfrm>
        </p:grpSpPr>
        <p:sp>
          <p:nvSpPr>
            <p:cNvPr id="18" name="Freeform 17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l="l" t="t" r="r" b="b"/>
              <a:pathLst>
                <a:path w="23006397" h="14657978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9" name="AutoShape 5"/>
          <p:cNvSpPr/>
          <p:nvPr/>
        </p:nvSpPr>
        <p:spPr>
          <a:xfrm>
            <a:off x="9084571" y="1539650"/>
            <a:ext cx="881300" cy="22920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0" name="TextBox 19"/>
          <p:cNvSpPr txBox="1"/>
          <p:nvPr/>
        </p:nvSpPr>
        <p:spPr>
          <a:xfrm>
            <a:off x="9155171" y="1525203"/>
            <a:ext cx="720548" cy="232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 dirty="0" err="1" smtClean="0">
                <a:solidFill>
                  <a:srgbClr val="FFFFFF"/>
                </a:solidFill>
                <a:latin typeface="DM Sans Bold"/>
              </a:rPr>
              <a:t>Hasil</a:t>
            </a:r>
            <a:endParaRPr lang="en-US" sz="1357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7335" y="2047304"/>
            <a:ext cx="2626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Wahyuni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Eka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Sari,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Muslimin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B,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Selvia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Rani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98617" y="1969671"/>
            <a:ext cx="28195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Perbandingan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Metode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SAW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Topsis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Sistem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Pendukung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Keputusan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Seleksi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Penerima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 smtClean="0">
                <a:solidFill>
                  <a:srgbClr val="000000"/>
                </a:solidFill>
                <a:latin typeface="DM Sans"/>
              </a:rPr>
              <a:t>Beasiswa</a:t>
            </a:r>
            <a:r>
              <a:rPr lang="en-US" sz="1400" spc="18" dirty="0" smtClean="0">
                <a:solidFill>
                  <a:srgbClr val="000000"/>
                </a:solidFill>
                <a:latin typeface="DM Sans"/>
              </a:rPr>
              <a:t>(2021)</a:t>
            </a:r>
            <a:endParaRPr lang="en-US" sz="1400" spc="18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99765" y="1891941"/>
            <a:ext cx="28323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Membandingkan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metode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di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antara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SAW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TOPSIS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mengetahui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metode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baik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seleksi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beasiswa</a:t>
            </a:r>
            <a:endParaRPr lang="en-US" sz="1400" spc="18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02760" y="1808267"/>
            <a:ext cx="283054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Penelitian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ini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mendapatkan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hasil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perbandingan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antara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metode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SAW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juga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TOPSIS, 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yaitu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berdasarkan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20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siswa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mendafatar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beasiswa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memperoleh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hasil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bahwa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metode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SAW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mendapat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akurasi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sebesar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45%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metode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TOPSIS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mendapatkan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hasil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sebesar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60%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akurasi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, 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pengujian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ini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dilakukan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membandingkan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hasil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antara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menggunakan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metode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SPK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metode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manual 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2197" y="5044856"/>
            <a:ext cx="115211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Penelitian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ini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merupakan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acuan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diambilnya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metode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TOPSIS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dijadikan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metode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penelitian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saya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perbedaan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metode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ini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adalah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terletak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tema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yaitu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pada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penelitian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ini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bertama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membandingkan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dua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algoritma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dijadikan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sebagai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SPK,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penelitian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saya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menekankan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implementasi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sistem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teori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berdasarkan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penelitian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terdahulu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diterapkan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 di </a:t>
            </a:r>
            <a:r>
              <a:rPr lang="en-US" sz="1400" spc="18" dirty="0" err="1">
                <a:solidFill>
                  <a:srgbClr val="000000"/>
                </a:solidFill>
                <a:latin typeface="DM Sans"/>
              </a:rPr>
              <a:t>lapangan</a:t>
            </a:r>
            <a:r>
              <a:rPr lang="en-US" sz="1400" spc="18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52675" y="646584"/>
            <a:ext cx="3222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DM Sans Bold"/>
              </a:rPr>
              <a:t>Penetilian</a:t>
            </a:r>
            <a:r>
              <a:rPr lang="en-US" sz="2800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DM Sans Bold"/>
              </a:rPr>
              <a:t>Terkait</a:t>
            </a:r>
            <a:endParaRPr lang="en-US" sz="2800" dirty="0">
              <a:solidFill>
                <a:srgbClr val="000000"/>
              </a:solidFill>
              <a:latin typeface="DM Sans Bold"/>
            </a:endParaRPr>
          </a:p>
        </p:txBody>
      </p:sp>
      <p:grpSp>
        <p:nvGrpSpPr>
          <p:cNvPr id="27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28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250724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/>
          <p:nvPr/>
        </p:nvGrpSpPr>
        <p:grpSpPr>
          <a:xfrm>
            <a:off x="1028703" y="859808"/>
            <a:ext cx="4457697" cy="5143151"/>
            <a:chOff x="0" y="0"/>
            <a:chExt cx="3216910" cy="3160517"/>
          </a:xfrm>
        </p:grpSpPr>
        <p:sp>
          <p:nvSpPr>
            <p:cNvPr id="5" name="Freeform 10"/>
            <p:cNvSpPr/>
            <p:nvPr/>
          </p:nvSpPr>
          <p:spPr>
            <a:xfrm>
              <a:off x="19050" y="223520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11"/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Freeform 12"/>
            <p:cNvSpPr/>
            <p:nvPr/>
          </p:nvSpPr>
          <p:spPr>
            <a:xfrm>
              <a:off x="299720" y="19050"/>
              <a:ext cx="617220" cy="304800"/>
            </a:xfrm>
            <a:custGeom>
              <a:avLst/>
              <a:gdLst/>
              <a:ahLst/>
              <a:cxnLst/>
              <a:rect l="l" t="t" r="r" b="b"/>
              <a:pathLst>
                <a:path w="617220" h="304800">
                  <a:moveTo>
                    <a:pt x="600710" y="0"/>
                  </a:moveTo>
                  <a:lnTo>
                    <a:pt x="617220" y="77470"/>
                  </a:lnTo>
                  <a:lnTo>
                    <a:pt x="600710" y="190500"/>
                  </a:lnTo>
                  <a:lnTo>
                    <a:pt x="589280" y="297180"/>
                  </a:lnTo>
                  <a:lnTo>
                    <a:pt x="5080" y="304800"/>
                  </a:lnTo>
                  <a:lnTo>
                    <a:pt x="5080" y="255270"/>
                  </a:lnTo>
                  <a:lnTo>
                    <a:pt x="16510" y="148590"/>
                  </a:lnTo>
                  <a:lnTo>
                    <a:pt x="0" y="2159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7"/>
              </a:ext>
            </a:extLst>
          </a:blip>
          <a:srcRect/>
          <a:stretch>
            <a:fillRect/>
          </a:stretch>
        </p:blipFill>
        <p:spPr>
          <a:xfrm>
            <a:off x="1644877" y="1365131"/>
            <a:ext cx="3287397" cy="1041623"/>
          </a:xfrm>
          <a:prstGeom prst="rect">
            <a:avLst/>
          </a:prstGeom>
        </p:spPr>
      </p:pic>
      <p:grpSp>
        <p:nvGrpSpPr>
          <p:cNvPr id="10" name="Group 17"/>
          <p:cNvGrpSpPr/>
          <p:nvPr/>
        </p:nvGrpSpPr>
        <p:grpSpPr>
          <a:xfrm>
            <a:off x="1625210" y="1579379"/>
            <a:ext cx="3326733" cy="3904726"/>
            <a:chOff x="0" y="-1009082"/>
            <a:chExt cx="4435644" cy="4064987"/>
          </a:xfrm>
        </p:grpSpPr>
        <p:sp>
          <p:nvSpPr>
            <p:cNvPr id="11" name="TextBox 18"/>
            <p:cNvSpPr txBox="1"/>
            <p:nvPr/>
          </p:nvSpPr>
          <p:spPr>
            <a:xfrm>
              <a:off x="0" y="172224"/>
              <a:ext cx="4435644" cy="28836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/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Program Indonesia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Pintar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atau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disingkat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PIP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merupakan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bantuan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berupa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uang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tunai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,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dan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perluasan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akses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,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serta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kesempatan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studi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dari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pemerintah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yang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diperuntukan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siswa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dan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juga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mahasiswa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dari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kalangan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keluarga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tidak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mampu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ataupun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rentan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miskin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untuk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membayar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pc="18" dirty="0" err="1">
                  <a:solidFill>
                    <a:srgbClr val="000000"/>
                  </a:solidFill>
                  <a:latin typeface="DM Sans"/>
                </a:rPr>
                <a:t>pendidikan</a:t>
              </a:r>
              <a:r>
                <a:rPr lang="en-US" spc="18" dirty="0">
                  <a:solidFill>
                    <a:srgbClr val="000000"/>
                  </a:solidFill>
                  <a:latin typeface="DM Sans"/>
                </a:rPr>
                <a:t>.</a:t>
              </a:r>
            </a:p>
          </p:txBody>
        </p:sp>
        <p:sp>
          <p:nvSpPr>
            <p:cNvPr id="12" name="TextBox 19"/>
            <p:cNvSpPr txBox="1"/>
            <p:nvPr/>
          </p:nvSpPr>
          <p:spPr>
            <a:xfrm>
              <a:off x="0" y="-1009082"/>
              <a:ext cx="4435644" cy="426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pc="25" dirty="0">
                  <a:solidFill>
                    <a:srgbClr val="000000"/>
                  </a:solidFill>
                  <a:latin typeface="DM Sans Bold"/>
                </a:rPr>
                <a:t>Program Indonesia </a:t>
              </a:r>
              <a:r>
                <a:rPr lang="en-US" spc="25" dirty="0" err="1">
                  <a:solidFill>
                    <a:srgbClr val="000000"/>
                  </a:solidFill>
                  <a:latin typeface="DM Sans Bold"/>
                </a:rPr>
                <a:t>Pintar</a:t>
              </a:r>
              <a:endParaRPr lang="en-US" spc="25" dirty="0">
                <a:solidFill>
                  <a:srgbClr val="000000"/>
                </a:solidFill>
                <a:latin typeface="DM Sans Bold"/>
              </a:endParaRPr>
            </a:p>
          </p:txBody>
        </p:sp>
      </p:grpSp>
      <p:grpSp>
        <p:nvGrpSpPr>
          <p:cNvPr id="13" name="Group 6"/>
          <p:cNvGrpSpPr/>
          <p:nvPr/>
        </p:nvGrpSpPr>
        <p:grpSpPr>
          <a:xfrm>
            <a:off x="498590" y="3042284"/>
            <a:ext cx="1079185" cy="3408496"/>
            <a:chOff x="0" y="0"/>
            <a:chExt cx="2034741" cy="6426526"/>
          </a:xfrm>
        </p:grpSpPr>
        <p:pic>
          <p:nvPicPr>
            <p:cNvPr id="14" name="Picture 7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577221" y="0"/>
              <a:ext cx="887823" cy="1547728"/>
            </a:xfrm>
            <a:prstGeom prst="rect">
              <a:avLst/>
            </a:prstGeom>
          </p:spPr>
        </p:pic>
        <p:pic>
          <p:nvPicPr>
            <p:cNvPr id="15" name="Picture 8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958" t="958" r="2927" b="627"/>
            <a:stretch>
              <a:fillRect/>
            </a:stretch>
          </p:blipFill>
          <p:spPr>
            <a:xfrm>
              <a:off x="537705" y="2364591"/>
              <a:ext cx="1319940" cy="4061935"/>
            </a:xfrm>
            <a:prstGeom prst="rect">
              <a:avLst/>
            </a:prstGeom>
          </p:spPr>
        </p:pic>
        <p:pic>
          <p:nvPicPr>
            <p:cNvPr id="16" name="Picture 9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r="368" b="450"/>
            <a:stretch>
              <a:fillRect/>
            </a:stretch>
          </p:blipFill>
          <p:spPr>
            <a:xfrm>
              <a:off x="0" y="1060625"/>
              <a:ext cx="2034741" cy="2132421"/>
            </a:xfrm>
            <a:prstGeom prst="rect">
              <a:avLst/>
            </a:prstGeom>
          </p:spPr>
        </p:pic>
      </p:grpSp>
      <p:grpSp>
        <p:nvGrpSpPr>
          <p:cNvPr id="17" name="Group 9"/>
          <p:cNvGrpSpPr/>
          <p:nvPr/>
        </p:nvGrpSpPr>
        <p:grpSpPr>
          <a:xfrm>
            <a:off x="6546625" y="889657"/>
            <a:ext cx="4457697" cy="5115358"/>
            <a:chOff x="0" y="0"/>
            <a:chExt cx="3216910" cy="3160517"/>
          </a:xfrm>
        </p:grpSpPr>
        <p:sp>
          <p:nvSpPr>
            <p:cNvPr id="18" name="Freeform 10"/>
            <p:cNvSpPr/>
            <p:nvPr/>
          </p:nvSpPr>
          <p:spPr>
            <a:xfrm>
              <a:off x="19050" y="223520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Freeform 11"/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Freeform 12"/>
            <p:cNvSpPr/>
            <p:nvPr/>
          </p:nvSpPr>
          <p:spPr>
            <a:xfrm>
              <a:off x="299720" y="19050"/>
              <a:ext cx="617220" cy="304800"/>
            </a:xfrm>
            <a:custGeom>
              <a:avLst/>
              <a:gdLst/>
              <a:ahLst/>
              <a:cxnLst/>
              <a:rect l="l" t="t" r="r" b="b"/>
              <a:pathLst>
                <a:path w="617220" h="304800">
                  <a:moveTo>
                    <a:pt x="600710" y="0"/>
                  </a:moveTo>
                  <a:lnTo>
                    <a:pt x="617220" y="77470"/>
                  </a:lnTo>
                  <a:lnTo>
                    <a:pt x="600710" y="190500"/>
                  </a:lnTo>
                  <a:lnTo>
                    <a:pt x="589280" y="297180"/>
                  </a:lnTo>
                  <a:lnTo>
                    <a:pt x="5080" y="304800"/>
                  </a:lnTo>
                  <a:lnTo>
                    <a:pt x="5080" y="255270"/>
                  </a:lnTo>
                  <a:lnTo>
                    <a:pt x="16510" y="148590"/>
                  </a:lnTo>
                  <a:lnTo>
                    <a:pt x="0" y="2159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7"/>
              </a:ext>
            </a:extLst>
          </a:blip>
          <a:srcRect/>
          <a:stretch>
            <a:fillRect/>
          </a:stretch>
        </p:blipFill>
        <p:spPr>
          <a:xfrm>
            <a:off x="7162799" y="1333435"/>
            <a:ext cx="3287397" cy="1041623"/>
          </a:xfrm>
          <a:prstGeom prst="rect">
            <a:avLst/>
          </a:prstGeom>
        </p:spPr>
      </p:pic>
      <p:sp>
        <p:nvSpPr>
          <p:cNvPr id="22" name="TextBox 19"/>
          <p:cNvSpPr txBox="1"/>
          <p:nvPr/>
        </p:nvSpPr>
        <p:spPr>
          <a:xfrm>
            <a:off x="7143132" y="1602278"/>
            <a:ext cx="3326733" cy="43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25" dirty="0" err="1">
                <a:solidFill>
                  <a:srgbClr val="000000"/>
                </a:solidFill>
                <a:latin typeface="DM Sans Bold"/>
              </a:rPr>
              <a:t>Metode</a:t>
            </a:r>
            <a:r>
              <a:rPr lang="en-US" sz="2500" spc="25" dirty="0">
                <a:solidFill>
                  <a:srgbClr val="000000"/>
                </a:solidFill>
                <a:latin typeface="DM Sans Bold"/>
              </a:rPr>
              <a:t> TOPSIS</a:t>
            </a:r>
          </a:p>
        </p:txBody>
      </p:sp>
      <p:grpSp>
        <p:nvGrpSpPr>
          <p:cNvPr id="23" name="Group 10"/>
          <p:cNvGrpSpPr/>
          <p:nvPr/>
        </p:nvGrpSpPr>
        <p:grpSpPr>
          <a:xfrm>
            <a:off x="5701854" y="3090052"/>
            <a:ext cx="1309611" cy="3291514"/>
            <a:chOff x="0" y="0"/>
            <a:chExt cx="2745800" cy="6426526"/>
          </a:xfrm>
        </p:grpSpPr>
        <p:pic>
          <p:nvPicPr>
            <p:cNvPr id="24" name="Picture 11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1065808" y="2508150"/>
              <a:ext cx="1488983" cy="3918376"/>
            </a:xfrm>
            <a:prstGeom prst="rect">
              <a:avLst/>
            </a:prstGeom>
          </p:spPr>
        </p:pic>
        <p:pic>
          <p:nvPicPr>
            <p:cNvPr id="25" name="Picture 12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1380558" y="0"/>
              <a:ext cx="859482" cy="1324132"/>
            </a:xfrm>
            <a:prstGeom prst="rect">
              <a:avLst/>
            </a:prstGeom>
          </p:spPr>
        </p:pic>
        <p:pic>
          <p:nvPicPr>
            <p:cNvPr id="26" name="Picture 13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 r="743"/>
            <a:stretch>
              <a:fillRect/>
            </a:stretch>
          </p:blipFill>
          <p:spPr>
            <a:xfrm>
              <a:off x="0" y="826024"/>
              <a:ext cx="2745800" cy="3364252"/>
            </a:xfrm>
            <a:prstGeom prst="rect">
              <a:avLst/>
            </a:prstGeom>
          </p:spPr>
        </p:pic>
      </p:grpSp>
      <p:sp>
        <p:nvSpPr>
          <p:cNvPr id="27" name="TextBox 18"/>
          <p:cNvSpPr txBox="1"/>
          <p:nvPr/>
        </p:nvSpPr>
        <p:spPr>
          <a:xfrm>
            <a:off x="7033912" y="2705324"/>
            <a:ext cx="3829705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1600" spc="18" dirty="0">
                <a:solidFill>
                  <a:srgbClr val="000000"/>
                </a:solidFill>
                <a:latin typeface="DM Sans"/>
              </a:rPr>
              <a:t>TOPSIS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dipublikasikan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pertama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kalinya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oleh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Hwang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Yoon di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tahun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1981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dipakai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menjadi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salah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satu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cara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untuk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menangani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permasalahan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lebih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satu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kriteria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. TOPSIS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merekomendasikan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suatu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solusi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dari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alternatif-alternatif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yang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memungkinkan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metode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menimbang-nimbang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setiap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beberapa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alternatif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alternative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lebih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baik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dan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alternatif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lebih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buruk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diantara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beberapa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 alternative </a:t>
            </a:r>
            <a:r>
              <a:rPr lang="en-US" sz="1600" spc="18" dirty="0" err="1">
                <a:solidFill>
                  <a:srgbClr val="000000"/>
                </a:solidFill>
                <a:latin typeface="DM Sans"/>
              </a:rPr>
              <a:t>permasalahan</a:t>
            </a:r>
            <a:r>
              <a:rPr lang="en-US" sz="1600" spc="18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grpSp>
        <p:nvGrpSpPr>
          <p:cNvPr id="33" name="Group 31"/>
          <p:cNvGrpSpPr/>
          <p:nvPr/>
        </p:nvGrpSpPr>
        <p:grpSpPr>
          <a:xfrm>
            <a:off x="231821" y="193183"/>
            <a:ext cx="11745532" cy="6490952"/>
            <a:chOff x="0" y="0"/>
            <a:chExt cx="27846681" cy="19253837"/>
          </a:xfrm>
        </p:grpSpPr>
        <p:sp>
          <p:nvSpPr>
            <p:cNvPr id="34" name="Freeform 32"/>
            <p:cNvSpPr/>
            <p:nvPr/>
          </p:nvSpPr>
          <p:spPr>
            <a:xfrm>
              <a:off x="0" y="0"/>
              <a:ext cx="27846682" cy="19253837"/>
            </a:xfrm>
            <a:custGeom>
              <a:avLst/>
              <a:gdLst/>
              <a:ahLst/>
              <a:cxnLst/>
              <a:rect l="l" t="t" r="r" b="b"/>
              <a:pathLst>
                <a:path w="27846682" h="19253837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1027281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/>
          <p:nvPr/>
        </p:nvGrpSpPr>
        <p:grpSpPr>
          <a:xfrm>
            <a:off x="6993243" y="1064389"/>
            <a:ext cx="3979296" cy="4465104"/>
            <a:chOff x="0" y="0"/>
            <a:chExt cx="3216910" cy="3160517"/>
          </a:xfrm>
        </p:grpSpPr>
        <p:sp>
          <p:nvSpPr>
            <p:cNvPr id="5" name="Freeform 10"/>
            <p:cNvSpPr/>
            <p:nvPr/>
          </p:nvSpPr>
          <p:spPr>
            <a:xfrm>
              <a:off x="19050" y="223520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11"/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Freeform 12"/>
            <p:cNvSpPr/>
            <p:nvPr/>
          </p:nvSpPr>
          <p:spPr>
            <a:xfrm>
              <a:off x="299720" y="19050"/>
              <a:ext cx="617220" cy="304800"/>
            </a:xfrm>
            <a:custGeom>
              <a:avLst/>
              <a:gdLst/>
              <a:ahLst/>
              <a:cxnLst/>
              <a:rect l="l" t="t" r="r" b="b"/>
              <a:pathLst>
                <a:path w="617220" h="304800">
                  <a:moveTo>
                    <a:pt x="600710" y="0"/>
                  </a:moveTo>
                  <a:lnTo>
                    <a:pt x="617220" y="77470"/>
                  </a:lnTo>
                  <a:lnTo>
                    <a:pt x="600710" y="190500"/>
                  </a:lnTo>
                  <a:lnTo>
                    <a:pt x="589280" y="297180"/>
                  </a:lnTo>
                  <a:lnTo>
                    <a:pt x="5080" y="304800"/>
                  </a:lnTo>
                  <a:lnTo>
                    <a:pt x="5080" y="255270"/>
                  </a:lnTo>
                  <a:lnTo>
                    <a:pt x="16510" y="148590"/>
                  </a:lnTo>
                  <a:lnTo>
                    <a:pt x="0" y="2159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Rectangle 7"/>
          <p:cNvSpPr/>
          <p:nvPr/>
        </p:nvSpPr>
        <p:spPr>
          <a:xfrm>
            <a:off x="7532869" y="1864774"/>
            <a:ext cx="2891942" cy="32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9" name="Group 20"/>
          <p:cNvGrpSpPr/>
          <p:nvPr/>
        </p:nvGrpSpPr>
        <p:grpSpPr>
          <a:xfrm>
            <a:off x="859390" y="2015435"/>
            <a:ext cx="5984202" cy="3151299"/>
            <a:chOff x="-2" y="313429"/>
            <a:chExt cx="9241168" cy="2625114"/>
          </a:xfrm>
        </p:grpSpPr>
        <p:sp>
          <p:nvSpPr>
            <p:cNvPr id="10" name="TextBox 21"/>
            <p:cNvSpPr txBox="1"/>
            <p:nvPr/>
          </p:nvSpPr>
          <p:spPr>
            <a:xfrm>
              <a:off x="-2" y="313429"/>
              <a:ext cx="9241166" cy="7634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7699"/>
                </a:lnSpc>
              </a:pPr>
              <a:r>
                <a:rPr lang="en-US" sz="4400" dirty="0" err="1" smtClean="0">
                  <a:solidFill>
                    <a:srgbClr val="000000"/>
                  </a:solidFill>
                  <a:latin typeface="DM Sans Bold"/>
                </a:rPr>
                <a:t>Tahapan</a:t>
              </a:r>
              <a:r>
                <a:rPr lang="en-US" sz="4400" dirty="0" smtClean="0">
                  <a:solidFill>
                    <a:srgbClr val="000000"/>
                  </a:solidFill>
                  <a:latin typeface="DM Sans Bold"/>
                </a:rPr>
                <a:t> </a:t>
              </a:r>
              <a:r>
                <a:rPr lang="en-US" sz="4400" dirty="0" err="1" smtClean="0">
                  <a:solidFill>
                    <a:srgbClr val="000000"/>
                  </a:solidFill>
                  <a:latin typeface="DM Sans Bold"/>
                </a:rPr>
                <a:t>Penelitian</a:t>
              </a:r>
              <a:endParaRPr lang="en-US" sz="4400" dirty="0">
                <a:solidFill>
                  <a:srgbClr val="000000"/>
                </a:solidFill>
                <a:latin typeface="DM Sans Bold"/>
              </a:endParaRP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0" y="1343021"/>
              <a:ext cx="9241166" cy="15955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Pada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tahapan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penelitian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ini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digunakan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sebagai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acuan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dalam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pelaksanaan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penelitian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agar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hasil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yang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diperoleh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sesuai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dengan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tujuan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yang </a:t>
              </a:r>
              <a:r>
                <a:rPr lang="en-US" sz="2000" spc="25" dirty="0" err="1">
                  <a:solidFill>
                    <a:srgbClr val="000000"/>
                  </a:solidFill>
                  <a:latin typeface="DM Sans"/>
                </a:rPr>
                <a:t>akan</a:t>
              </a:r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000" spc="25" dirty="0" err="1" smtClean="0">
                  <a:solidFill>
                    <a:srgbClr val="000000"/>
                  </a:solidFill>
                  <a:latin typeface="DM Sans"/>
                </a:rPr>
                <a:t>dicapai</a:t>
              </a:r>
              <a:endParaRPr lang="en-US" sz="20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813253" y="1908053"/>
            <a:ext cx="2304510" cy="2490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spc="25" dirty="0" err="1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Studi</a:t>
            </a:r>
            <a:r>
              <a:rPr lang="en-US" sz="1200" spc="25" dirty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 </a:t>
            </a:r>
            <a:r>
              <a:rPr lang="en-US" sz="1200" spc="25" dirty="0" err="1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literatur</a:t>
            </a:r>
            <a:endParaRPr lang="en-US" sz="1200" spc="25" dirty="0">
              <a:ln w="6350">
                <a:noFill/>
              </a:ln>
              <a:solidFill>
                <a:srgbClr val="000000"/>
              </a:solidFill>
              <a:latin typeface="DM San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90941" y="2265319"/>
            <a:ext cx="4936" cy="241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001101" y="2963799"/>
            <a:ext cx="4936" cy="241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006181" y="3651666"/>
            <a:ext cx="4936" cy="241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019793" y="4343342"/>
            <a:ext cx="4936" cy="241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532868" y="2559307"/>
            <a:ext cx="2891943" cy="32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 17"/>
          <p:cNvSpPr/>
          <p:nvPr/>
        </p:nvSpPr>
        <p:spPr>
          <a:xfrm>
            <a:off x="7803329" y="2602586"/>
            <a:ext cx="2304510" cy="2490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Pengumpulan</a:t>
            </a:r>
            <a:r>
              <a:rPr lang="en-US" sz="1200" spc="25" dirty="0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 data</a:t>
            </a:r>
            <a:endParaRPr lang="en-US" sz="1200" spc="25" dirty="0">
              <a:ln w="6350">
                <a:noFill/>
              </a:ln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32869" y="3254323"/>
            <a:ext cx="2891942" cy="32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ectangle 19"/>
          <p:cNvSpPr/>
          <p:nvPr/>
        </p:nvSpPr>
        <p:spPr>
          <a:xfrm>
            <a:off x="7817779" y="3296941"/>
            <a:ext cx="2304510" cy="2490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Analisis</a:t>
            </a:r>
            <a:r>
              <a:rPr lang="en-US" sz="1200" spc="25" dirty="0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 data</a:t>
            </a:r>
            <a:endParaRPr lang="en-US" sz="1200" spc="25" dirty="0">
              <a:ln w="6350">
                <a:noFill/>
              </a:ln>
              <a:solidFill>
                <a:srgbClr val="000000"/>
              </a:solidFill>
              <a:latin typeface="DM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32868" y="3948856"/>
            <a:ext cx="2891943" cy="32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7532869" y="4017232"/>
            <a:ext cx="2891942" cy="2203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Pengolahan</a:t>
            </a:r>
            <a:r>
              <a:rPr lang="en-US" sz="1200" spc="25" dirty="0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 data </a:t>
            </a: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dengan</a:t>
            </a:r>
            <a:r>
              <a:rPr lang="en-US" sz="1200" spc="25" dirty="0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 </a:t>
            </a: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Topsis</a:t>
            </a:r>
            <a:endParaRPr lang="en-US" sz="1200" spc="25" dirty="0">
              <a:ln w="6350">
                <a:noFill/>
              </a:ln>
              <a:solidFill>
                <a:srgbClr val="000000"/>
              </a:solidFill>
              <a:latin typeface="DM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39945" y="4643872"/>
            <a:ext cx="2891943" cy="32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Rectangle 23"/>
          <p:cNvSpPr/>
          <p:nvPr/>
        </p:nvSpPr>
        <p:spPr>
          <a:xfrm>
            <a:off x="7539946" y="4712248"/>
            <a:ext cx="2891942" cy="2203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Pembuatan</a:t>
            </a:r>
            <a:r>
              <a:rPr lang="en-US" sz="1200" spc="25" dirty="0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 </a:t>
            </a:r>
            <a:r>
              <a:rPr lang="en-US" sz="1200" spc="25" dirty="0" err="1" smtClean="0">
                <a:ln w="6350">
                  <a:noFill/>
                </a:ln>
                <a:solidFill>
                  <a:srgbClr val="000000"/>
                </a:solidFill>
                <a:latin typeface="DM Sans"/>
              </a:rPr>
              <a:t>Sistem</a:t>
            </a:r>
            <a:endParaRPr lang="en-US" sz="1200" spc="25" dirty="0">
              <a:ln w="6350">
                <a:noFill/>
              </a:ln>
              <a:solidFill>
                <a:srgbClr val="000000"/>
              </a:solidFill>
              <a:latin typeface="DM Sans"/>
            </a:endParaRPr>
          </a:p>
        </p:txBody>
      </p:sp>
      <p:sp>
        <p:nvSpPr>
          <p:cNvPr id="25" name="Freeform 32"/>
          <p:cNvSpPr/>
          <p:nvPr/>
        </p:nvSpPr>
        <p:spPr>
          <a:xfrm>
            <a:off x="231821" y="193183"/>
            <a:ext cx="11745532" cy="6490952"/>
          </a:xfrm>
          <a:custGeom>
            <a:avLst/>
            <a:gdLst/>
            <a:ahLst/>
            <a:cxnLst/>
            <a:rect l="l" t="t" r="r" b="b"/>
            <a:pathLst>
              <a:path w="27846682" h="19253837">
                <a:moveTo>
                  <a:pt x="0" y="0"/>
                </a:moveTo>
                <a:lnTo>
                  <a:pt x="0" y="19253837"/>
                </a:lnTo>
                <a:lnTo>
                  <a:pt x="27846682" y="19253837"/>
                </a:lnTo>
                <a:lnTo>
                  <a:pt x="27846682" y="0"/>
                </a:lnTo>
                <a:lnTo>
                  <a:pt x="0" y="0"/>
                </a:lnTo>
                <a:close/>
                <a:moveTo>
                  <a:pt x="27785721" y="19192877"/>
                </a:moveTo>
                <a:lnTo>
                  <a:pt x="59690" y="19192877"/>
                </a:lnTo>
                <a:lnTo>
                  <a:pt x="59690" y="59690"/>
                </a:lnTo>
                <a:lnTo>
                  <a:pt x="27785721" y="59690"/>
                </a:lnTo>
                <a:lnTo>
                  <a:pt x="27785721" y="19192877"/>
                </a:lnTo>
                <a:close/>
              </a:path>
            </a:pathLst>
          </a:custGeom>
          <a:solidFill>
            <a:srgbClr val="000000"/>
          </a:solidFill>
        </p:spPr>
      </p:sp>
    </p:spTree>
    <p:extLst>
      <p:ext uri="{BB962C8B-B14F-4D97-AF65-F5344CB8AC3E}">
        <p14:creationId xmlns:p14="http://schemas.microsoft.com/office/powerpoint/2010/main" val="128321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3092</Words>
  <Application>Microsoft Office PowerPoint</Application>
  <PresentationFormat>Widescreen</PresentationFormat>
  <Paragraphs>708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Calibri Light</vt:lpstr>
      <vt:lpstr>Century Gothic</vt:lpstr>
      <vt:lpstr>DM Sans</vt:lpstr>
      <vt:lpstr>DM Sans Bold</vt:lpstr>
      <vt:lpstr>Lato Black</vt:lpstr>
      <vt:lpstr>Montserrat</vt:lpstr>
      <vt:lpstr>Times New Roman</vt:lpstr>
      <vt:lpstr>Office Theme</vt:lpstr>
      <vt:lpstr>OPTIMALISASI PEMILIHAN CALON PENERIMA BEASISWA PIP DENGAN MENGGUNAKAN METODE TOPSIS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48</cp:revision>
  <dcterms:created xsi:type="dcterms:W3CDTF">2021-07-24T02:10:12Z</dcterms:created>
  <dcterms:modified xsi:type="dcterms:W3CDTF">2021-07-25T22:54:33Z</dcterms:modified>
</cp:coreProperties>
</file>