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7"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60"/>
  </p:normalViewPr>
  <p:slideViewPr>
    <p:cSldViewPr snapToGrid="0">
      <p:cViewPr>
        <p:scale>
          <a:sx n="80" d="100"/>
          <a:sy n="80" d="100"/>
        </p:scale>
        <p:origin x="-312" y="-7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8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21-07-2023</a:t>
            </a:fld>
            <a:endParaRPr lang="en-IN"/>
          </a:p>
        </p:txBody>
      </p:sp>
      <p:sp>
        <p:nvSpPr>
          <p:cNvPr id="104869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9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9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p:cNvSpPr>
          <p:nvPr>
            <p:ph type="sldImg"/>
          </p:nvPr>
        </p:nvSpPr>
        <p:spPr/>
      </p:sp>
      <p:sp>
        <p:nvSpPr>
          <p:cNvPr id="1048596" name="Notes Placeholder 2"/>
          <p:cNvSpPr>
            <a:spLocks noGrp="1"/>
          </p:cNvSpPr>
          <p:nvPr>
            <p:ph type="body" idx="1"/>
          </p:nvPr>
        </p:nvSpPr>
        <p:spPr/>
        <p:txBody>
          <a:bodyPr>
            <a:normAutofit/>
          </a:bodyPr>
          <a:lstStyle/>
          <a:p>
            <a:endParaRPr lang="en-US" dirty="0"/>
          </a:p>
        </p:txBody>
      </p:sp>
      <p:sp>
        <p:nvSpPr>
          <p:cNvPr id="1048597" name="Slide Number Placeholder 3"/>
          <p:cNvSpPr>
            <a:spLocks noGrp="1"/>
          </p:cNvSpPr>
          <p:nvPr>
            <p:ph type="sldNum" sz="quarter" idx="10"/>
          </p:nvPr>
        </p:nvSpPr>
        <p:spPr/>
        <p:txBody>
          <a:bodyPr/>
          <a:lstStyle/>
          <a:p>
            <a:fld id="{17E254F1-4415-47BF-9E91-C5D4B9A33350}"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pPr/>
              <a:t>7/21/2023</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5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3"/>
          <p:cNvSpPr>
            <a:spLocks noGrp="1"/>
          </p:cNvSpPr>
          <p:nvPr>
            <p:ph type="dt" sz="half" idx="10"/>
          </p:nvPr>
        </p:nvSpPr>
        <p:spPr/>
        <p:txBody>
          <a:bodyPr/>
          <a:lstStyle/>
          <a:p>
            <a:fld id="{2CED4963-E985-44C4-B8C4-FDD613B7C2F8}" type="datetime1">
              <a:rPr lang="en-US" smtClean="0"/>
              <a:pPr/>
              <a:t>7/21/2023</a:t>
            </a:fld>
            <a:endParaRPr lang="en-US"/>
          </a:p>
        </p:txBody>
      </p:sp>
      <p:sp>
        <p:nvSpPr>
          <p:cNvPr id="104865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4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4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4" name="Date Placeholder 10"/>
          <p:cNvSpPr>
            <a:spLocks noGrp="1"/>
          </p:cNvSpPr>
          <p:nvPr>
            <p:ph type="dt" sz="half" idx="10"/>
          </p:nvPr>
        </p:nvSpPr>
        <p:spPr/>
        <p:txBody>
          <a:bodyPr/>
          <a:lstStyle/>
          <a:p>
            <a:fld id="{ED291B17-9318-49DB-B28B-6E5994AE9581}" type="datetime1">
              <a:rPr lang="en-US" smtClean="0"/>
              <a:pPr/>
              <a:t>7/21/2023</a:t>
            </a:fld>
            <a:endParaRPr lang="en-US"/>
          </a:p>
        </p:txBody>
      </p:sp>
      <p:sp>
        <p:nvSpPr>
          <p:cNvPr id="104864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6"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a:xfrm>
            <a:off x="581192" y="702156"/>
            <a:ext cx="11029616" cy="1188720"/>
          </a:xfrm>
        </p:spPr>
        <p:txBody>
          <a:bodyPr/>
          <a:lstStyle/>
          <a:p>
            <a:r>
              <a:rPr lang="en-US"/>
              <a:t>Click to edit Master title style</a:t>
            </a:r>
          </a:p>
        </p:txBody>
      </p:sp>
      <p:sp>
        <p:nvSpPr>
          <p:cNvPr id="1048599"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0" name="Date Placeholder 7"/>
          <p:cNvSpPr>
            <a:spLocks noGrp="1"/>
          </p:cNvSpPr>
          <p:nvPr>
            <p:ph type="dt" sz="half" idx="10"/>
          </p:nvPr>
        </p:nvSpPr>
        <p:spPr/>
        <p:txBody>
          <a:bodyPr/>
          <a:lstStyle/>
          <a:p>
            <a:fld id="{78DD82B9-B8EE-4375-B6FF-88FA6ABB15D9}" type="datetime1">
              <a:rPr lang="en-US" smtClean="0"/>
              <a:pPr/>
              <a:t>7/21/2023</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6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1" name="Date Placeholder 6"/>
          <p:cNvSpPr>
            <a:spLocks noGrp="1"/>
          </p:cNvSpPr>
          <p:nvPr>
            <p:ph type="dt" sz="half" idx="10"/>
          </p:nvPr>
        </p:nvSpPr>
        <p:spPr/>
        <p:txBody>
          <a:bodyPr/>
          <a:lstStyle/>
          <a:p>
            <a:fld id="{B2497495-0637-405E-AE64-5CC7506D51F5}" type="datetime1">
              <a:rPr lang="en-US" smtClean="0"/>
              <a:pPr/>
              <a:t>7/21/2023</a:t>
            </a:fld>
            <a:endParaRPr lang="en-US"/>
          </a:p>
        </p:txBody>
      </p:sp>
      <p:sp>
        <p:nvSpPr>
          <p:cNvPr id="104866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3"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4" name="Title 1"/>
          <p:cNvSpPr>
            <a:spLocks noGrp="1"/>
          </p:cNvSpPr>
          <p:nvPr>
            <p:ph type="title"/>
          </p:nvPr>
        </p:nvSpPr>
        <p:spPr>
          <a:xfrm>
            <a:off x="581193" y="729658"/>
            <a:ext cx="11029616" cy="988332"/>
          </a:xfrm>
        </p:spPr>
        <p:txBody>
          <a:bodyPr/>
          <a:lstStyle/>
          <a:p>
            <a:r>
              <a:rPr lang="en-US"/>
              <a:t>Click to edit Master title style</a:t>
            </a:r>
          </a:p>
        </p:txBody>
      </p:sp>
      <p:sp>
        <p:nvSpPr>
          <p:cNvPr id="1048665"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4"/>
          <p:cNvSpPr>
            <a:spLocks noGrp="1"/>
          </p:cNvSpPr>
          <p:nvPr>
            <p:ph type="dt" sz="half" idx="10"/>
          </p:nvPr>
        </p:nvSpPr>
        <p:spPr/>
        <p:txBody>
          <a:bodyPr/>
          <a:lstStyle/>
          <a:p>
            <a:fld id="{7BFFD690-9426-415D-8B65-26881E07B2D4}" type="datetime1">
              <a:rPr lang="en-US" smtClean="0"/>
              <a:pPr/>
              <a:t>7/21/2023</a:t>
            </a:fld>
            <a:endParaRPr lang="en-US"/>
          </a:p>
        </p:txBody>
      </p:sp>
      <p:sp>
        <p:nvSpPr>
          <p:cNvPr id="104866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9"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70" name="Title 1"/>
          <p:cNvSpPr>
            <a:spLocks noGrp="1"/>
          </p:cNvSpPr>
          <p:nvPr>
            <p:ph type="title"/>
          </p:nvPr>
        </p:nvSpPr>
        <p:spPr>
          <a:xfrm>
            <a:off x="581193" y="729658"/>
            <a:ext cx="11029616" cy="988332"/>
          </a:xfrm>
        </p:spPr>
        <p:txBody>
          <a:bodyPr/>
          <a:lstStyle/>
          <a:p>
            <a:r>
              <a:rPr lang="en-US"/>
              <a:t>Click to edit Master title style</a:t>
            </a:r>
          </a:p>
        </p:txBody>
      </p:sp>
      <p:sp>
        <p:nvSpPr>
          <p:cNvPr id="104867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5" name="Date Placeholder 6"/>
          <p:cNvSpPr>
            <a:spLocks noGrp="1"/>
          </p:cNvSpPr>
          <p:nvPr>
            <p:ph type="dt" sz="half" idx="10"/>
          </p:nvPr>
        </p:nvSpPr>
        <p:spPr/>
        <p:txBody>
          <a:bodyPr/>
          <a:lstStyle/>
          <a:p>
            <a:fld id="{04C4989A-474C-40DE-95B9-011C28B71673}" type="datetime1">
              <a:rPr lang="en-US" smtClean="0"/>
              <a:pPr/>
              <a:t>7/21/2023</a:t>
            </a:fld>
            <a:endParaRPr lang="en-US"/>
          </a:p>
        </p:txBody>
      </p:sp>
      <p:sp>
        <p:nvSpPr>
          <p:cNvPr id="104867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77"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4" name="Title 1"/>
          <p:cNvSpPr>
            <a:spLocks noGrp="1"/>
          </p:cNvSpPr>
          <p:nvPr>
            <p:ph type="title"/>
          </p:nvPr>
        </p:nvSpPr>
        <p:spPr>
          <a:xfrm>
            <a:off x="575894" y="729658"/>
            <a:ext cx="11029616" cy="988332"/>
          </a:xfrm>
        </p:spPr>
        <p:txBody>
          <a:bodyPr/>
          <a:lstStyle/>
          <a:p>
            <a:r>
              <a:rPr lang="en-US"/>
              <a:t>Click to edit Master title style</a:t>
            </a:r>
          </a:p>
        </p:txBody>
      </p:sp>
      <p:sp>
        <p:nvSpPr>
          <p:cNvPr id="1048635" name="Date Placeholder 2"/>
          <p:cNvSpPr>
            <a:spLocks noGrp="1"/>
          </p:cNvSpPr>
          <p:nvPr>
            <p:ph type="dt" sz="half" idx="10"/>
          </p:nvPr>
        </p:nvSpPr>
        <p:spPr/>
        <p:txBody>
          <a:bodyPr/>
          <a:lstStyle/>
          <a:p>
            <a:fld id="{5DB4ED54-5B5E-4A04-93D3-5772E3CE3818}" type="datetime1">
              <a:rPr lang="en-US" smtClean="0"/>
              <a:pPr/>
              <a:t>7/21/2023</a:t>
            </a:fld>
            <a:endParaRPr lang="en-US"/>
          </a:p>
        </p:txBody>
      </p:sp>
      <p:sp>
        <p:nvSpPr>
          <p:cNvPr id="1048636"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8" name="Date Placeholder 1"/>
          <p:cNvSpPr>
            <a:spLocks noGrp="1"/>
          </p:cNvSpPr>
          <p:nvPr>
            <p:ph type="dt" sz="half" idx="10"/>
          </p:nvPr>
        </p:nvSpPr>
        <p:spPr/>
        <p:txBody>
          <a:bodyPr/>
          <a:lstStyle/>
          <a:p>
            <a:fld id="{4EDE50D6-574B-40AF-946F-D52A04ADE379}" type="datetime1">
              <a:rPr lang="en-US" smtClean="0"/>
              <a:pPr/>
              <a:t>7/21/2023</a:t>
            </a:fld>
            <a:endParaRPr lang="en-US"/>
          </a:p>
        </p:txBody>
      </p:sp>
      <p:sp>
        <p:nvSpPr>
          <p:cNvPr id="104867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80"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8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8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7/21/2023</a:t>
            </a:fld>
            <a:endParaRPr lang="en-US"/>
          </a:p>
        </p:txBody>
      </p:sp>
      <p:sp>
        <p:nvSpPr>
          <p:cNvPr id="104868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8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4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4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0" name="Date Placeholder 4"/>
          <p:cNvSpPr>
            <a:spLocks noGrp="1"/>
          </p:cNvSpPr>
          <p:nvPr>
            <p:ph type="dt" sz="half" idx="10"/>
          </p:nvPr>
        </p:nvSpPr>
        <p:spPr/>
        <p:txBody>
          <a:bodyPr/>
          <a:lstStyle/>
          <a:p>
            <a:fld id="{7E18DB4A-8810-4A10-AD5C-D5E2C667F5B3}" type="datetime1">
              <a:rPr lang="en-US" smtClean="0"/>
              <a:pPr/>
              <a:t>7/21/2023</a:t>
            </a:fld>
            <a:endParaRPr lang="en-US"/>
          </a:p>
        </p:txBody>
      </p:sp>
      <p:sp>
        <p:nvSpPr>
          <p:cNvPr id="104865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52"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7/21/2023</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ineshprabhu02ec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donisha-k/mental-fitness-tracker-using-A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581191" y="1020431"/>
            <a:ext cx="10993549" cy="827419"/>
          </a:xfrm>
        </p:spPr>
        <p:txBody>
          <a:bodyPr>
            <a:normAutofit/>
          </a:bodyPr>
          <a:lstStyle/>
          <a:p>
            <a:r>
              <a:rPr lang="en-US" dirty="0" smtClean="0"/>
              <a:t>               MENTAL FITNESS TRACKER</a:t>
            </a:r>
            <a:endParaRPr lang="en-US" dirty="0"/>
          </a:p>
        </p:txBody>
      </p:sp>
      <p:sp>
        <p:nvSpPr>
          <p:cNvPr id="1048591" name="Subtitle 2"/>
          <p:cNvSpPr>
            <a:spLocks noGrp="1"/>
          </p:cNvSpPr>
          <p:nvPr>
            <p:ph type="subTitle" idx="1"/>
          </p:nvPr>
        </p:nvSpPr>
        <p:spPr>
          <a:xfrm>
            <a:off x="581194" y="2434442"/>
            <a:ext cx="7862162" cy="3550722"/>
          </a:xfrm>
        </p:spPr>
        <p:txBody>
          <a:bodyPr>
            <a:noAutofit/>
          </a:bodyPr>
          <a:lstStyle/>
          <a:p>
            <a:r>
              <a:rPr lang="en-GB" sz="2000" b="1" dirty="0" smtClean="0">
                <a:solidFill>
                  <a:schemeClr val="tx1"/>
                </a:solidFill>
              </a:rPr>
              <a:t>Name </a:t>
            </a:r>
            <a:r>
              <a:rPr lang="en-GB" sz="2000" dirty="0" smtClean="0"/>
              <a:t>: </a:t>
            </a:r>
            <a:r>
              <a:rPr lang="en-US" altLang="en-GB" sz="2000" b="1" dirty="0" smtClean="0"/>
              <a:t>Donisha k</a:t>
            </a:r>
            <a:endParaRPr lang="zh-CN" altLang="en-US"/>
          </a:p>
          <a:p>
            <a:r>
              <a:rPr lang="en-GB" sz="2000" b="1" dirty="0" smtClean="0">
                <a:solidFill>
                  <a:schemeClr val="tx1"/>
                </a:solidFill>
              </a:rPr>
              <a:t>SKILL BUILD EMAIL ID </a:t>
            </a:r>
            <a:r>
              <a:rPr lang="en-GB" sz="2000" dirty="0" smtClean="0">
                <a:solidFill>
                  <a:schemeClr val="tx1"/>
                </a:solidFill>
              </a:rPr>
              <a:t>: </a:t>
            </a:r>
            <a:r>
              <a:rPr lang="en-GB" sz="2000" b="1" dirty="0" smtClean="0">
                <a:hlinkClick r:id="rId3"/>
              </a:rPr>
              <a:t>d</a:t>
            </a:r>
            <a:r>
              <a:rPr lang="en-US" altLang="en-GB" sz="2000" b="1" dirty="0" smtClean="0">
                <a:hlinkClick r:id="rId3"/>
              </a:rPr>
              <a:t>onishakumar15</a:t>
            </a:r>
            <a:r>
              <a:rPr lang="en-GB" sz="2000" b="1" dirty="0" smtClean="0">
                <a:hlinkClick r:id="rId3"/>
              </a:rPr>
              <a:t>@gmail.com</a:t>
            </a:r>
            <a:endParaRPr lang="en-GB" sz="2000" b="1" dirty="0" smtClean="0"/>
          </a:p>
          <a:p>
            <a:r>
              <a:rPr lang="en-GB" sz="2000" b="1" dirty="0" smtClean="0">
                <a:solidFill>
                  <a:schemeClr val="tx1"/>
                </a:solidFill>
              </a:rPr>
              <a:t>Student id </a:t>
            </a:r>
            <a:r>
              <a:rPr lang="en-GB" sz="2000" b="1" dirty="0" smtClean="0"/>
              <a:t>: STU645500634fafb1683292259</a:t>
            </a:r>
            <a:endParaRPr lang="zh-CN" altLang="en-US"/>
          </a:p>
          <a:p>
            <a:r>
              <a:rPr lang="en-GB" sz="2000" b="1" dirty="0" smtClean="0">
                <a:solidFill>
                  <a:schemeClr val="tx1"/>
                </a:solidFill>
              </a:rPr>
              <a:t>Collage name </a:t>
            </a:r>
            <a:r>
              <a:rPr lang="en-GB" sz="2000" b="1" dirty="0" smtClean="0"/>
              <a:t>: </a:t>
            </a:r>
            <a:r>
              <a:rPr lang="en-US" sz="2000" b="1" dirty="0" smtClean="0"/>
              <a:t>University college of engineering(BIT campus), </a:t>
            </a:r>
            <a:r>
              <a:rPr lang="en-US" sz="2000" b="1" dirty="0" err="1" smtClean="0"/>
              <a:t>TiruchirappallI</a:t>
            </a:r>
            <a:endParaRPr lang="en-GB" sz="2000" b="1" dirty="0" smtClean="0"/>
          </a:p>
          <a:p>
            <a:r>
              <a:rPr lang="en-US" sz="2000" b="1" dirty="0" smtClean="0">
                <a:solidFill>
                  <a:schemeClr val="tx1"/>
                </a:solidFill>
              </a:rPr>
              <a:t>College State :</a:t>
            </a:r>
            <a:r>
              <a:rPr lang="en-US" sz="2000" dirty="0" smtClean="0"/>
              <a:t> </a:t>
            </a:r>
            <a:r>
              <a:rPr lang="en-US" sz="2000" b="1" dirty="0" smtClean="0"/>
              <a:t>Tamil Nadu</a:t>
            </a:r>
          </a:p>
          <a:p>
            <a:r>
              <a:rPr lang="en-US" sz="2000" b="1" dirty="0" smtClean="0">
                <a:solidFill>
                  <a:schemeClr val="tx1"/>
                </a:solidFill>
              </a:rPr>
              <a:t>Internship Domain : </a:t>
            </a:r>
            <a:r>
              <a:rPr lang="en-US" sz="2000" b="1" dirty="0" smtClean="0"/>
              <a:t> Artificial Intelligence</a:t>
            </a:r>
            <a:endParaRPr lang="en-IN" sz="2000" b="1" dirty="0" smtClean="0"/>
          </a:p>
          <a:p>
            <a:r>
              <a:rPr lang="en-US" sz="2000" b="1" dirty="0" smtClean="0">
                <a:solidFill>
                  <a:schemeClr val="tx1"/>
                </a:solidFill>
              </a:rPr>
              <a:t>Start and End Date : </a:t>
            </a:r>
            <a:r>
              <a:rPr lang="en-US" sz="2000" b="1" dirty="0" smtClean="0"/>
              <a:t>12</a:t>
            </a:r>
            <a:r>
              <a:rPr lang="en-US" sz="2000" b="1" baseline="30000" dirty="0" smtClean="0"/>
              <a:t>th</a:t>
            </a:r>
            <a:r>
              <a:rPr lang="en-US" sz="2000" b="1" dirty="0" smtClean="0"/>
              <a:t> June 2023 – 24</a:t>
            </a:r>
            <a:r>
              <a:rPr lang="en-US" sz="2000" b="1" baseline="30000" dirty="0" smtClean="0"/>
              <a:t>th</a:t>
            </a:r>
            <a:r>
              <a:rPr lang="en-US" sz="2000" b="1" dirty="0" smtClean="0"/>
              <a:t> July 2023</a:t>
            </a:r>
            <a:endParaRPr lang="en-GB" sz="2000" b="1" dirty="0"/>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65" name="Picture 2097164"/>
          <p:cNvPicPr>
            <a:picLocks/>
          </p:cNvPicPr>
          <p:nvPr/>
        </p:nvPicPr>
        <p:blipFill>
          <a:blip r:embed="rId4"/>
          <a:stretch>
            <a:fillRect/>
          </a:stretch>
        </p:blipFill>
        <p:spPr>
          <a:xfrm>
            <a:off x="8567714" y="2454513"/>
            <a:ext cx="3007026" cy="3796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581192" y="702156"/>
            <a:ext cx="11029616" cy="651631"/>
          </a:xfrm>
        </p:spPr>
        <p:txBody>
          <a:bodyPr/>
          <a:lstStyle/>
          <a:p>
            <a:endParaRPr lang="en-US" dirty="0"/>
          </a:p>
        </p:txBody>
      </p:sp>
      <p:sp>
        <p:nvSpPr>
          <p:cNvPr id="1048618" name="Content Placeholder 2"/>
          <p:cNvSpPr>
            <a:spLocks noGrp="1"/>
          </p:cNvSpPr>
          <p:nvPr>
            <p:ph idx="1"/>
          </p:nvPr>
        </p:nvSpPr>
        <p:spPr>
          <a:xfrm>
            <a:off x="581192" y="1745673"/>
            <a:ext cx="11029615" cy="4643252"/>
          </a:xfrm>
        </p:spPr>
        <p:txBody>
          <a:bodyPr>
            <a:normAutofit fontScale="94118"/>
          </a:bodyPr>
          <a:lstStyle/>
          <a:p>
            <a:r>
              <a:rPr lang="en-US" sz="1900" b="1" dirty="0" smtClean="0"/>
              <a:t>Data-Driven Insights : </a:t>
            </a:r>
            <a:r>
              <a:rPr lang="en-US" sz="1900" dirty="0" smtClean="0"/>
              <a:t>Through exploratory data analysis and feature engineering techniques, our solution uncovers valuable insights into the relationships between mental disorders, mental fitness, and other factors. These insights assist healthcare professionals, policymakers, and researchers in identifying risk factors, understanding the impact of mental disorders on mental fitness, and devising effective strategies for mental health promotion.</a:t>
            </a:r>
          </a:p>
          <a:p>
            <a:pPr lvl="0"/>
            <a:r>
              <a:rPr lang="en-US" sz="1900" b="1" dirty="0" smtClean="0"/>
              <a:t>Personal Empowerment : </a:t>
            </a:r>
            <a:r>
              <a:rPr lang="en-US" sz="1900" dirty="0" smtClean="0"/>
              <a:t>The Mental Fitness Tracker empowers individuals to monitor and assess their own mental fitness levels. By providing predicted mental fitness values and trend analysis, individuals can proactively manage their mental well-being, seek appropriate support, and make informed decisions about their mental health.</a:t>
            </a:r>
          </a:p>
          <a:p>
            <a:pPr lvl="0"/>
            <a:r>
              <a:rPr lang="en-US" sz="1900" b="1" dirty="0" smtClean="0"/>
              <a:t>Policy Support : </a:t>
            </a:r>
            <a:r>
              <a:rPr lang="en-US" sz="1900" dirty="0" smtClean="0"/>
              <a:t>Policymakers and government agencies can benefit from the Mental Fitness Tracker's predictions and trends, enabling them to develop targeted mental health policies, allocate resources effectively, and prioritize interventions based on the prevalence and impact of mental disorders.</a:t>
            </a:r>
          </a:p>
          <a:p>
            <a:pPr lvl="0">
              <a:buNone/>
            </a:pPr>
            <a:r>
              <a:rPr lang="en-US" sz="1900"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1048620" name="Content Placeholder 2"/>
          <p:cNvSpPr>
            <a:spLocks noGrp="1"/>
          </p:cNvSpPr>
          <p:nvPr>
            <p:ph idx="1"/>
          </p:nvPr>
        </p:nvSpPr>
        <p:spPr>
          <a:xfrm>
            <a:off x="581191" y="1888177"/>
            <a:ext cx="11029615" cy="4191989"/>
          </a:xfrm>
        </p:spPr>
        <p:txBody>
          <a:bodyPr>
            <a:normAutofit/>
          </a:bodyPr>
          <a:lstStyle/>
          <a:p>
            <a:pPr lvl="0"/>
            <a:r>
              <a:rPr lang="en-US" sz="1800" b="1" dirty="0" smtClean="0"/>
              <a:t>Data Selection : </a:t>
            </a:r>
            <a:r>
              <a:rPr lang="en-US" sz="1800" dirty="0" smtClean="0"/>
              <a:t>The choice of datasets can be customized to focus on specific regions or populations of interest. Additionally, additional relevant data sources can be incorporated to enrich the analysis and insights.</a:t>
            </a:r>
          </a:p>
          <a:p>
            <a:pPr lvl="0"/>
            <a:r>
              <a:rPr lang="en-US" sz="1800" b="1" dirty="0" smtClean="0"/>
              <a:t>Feature Engineering : </a:t>
            </a:r>
            <a:r>
              <a:rPr lang="en-US" sz="1800" dirty="0" smtClean="0"/>
              <a:t>Customizing the feature engineering process can involve creating new features or transforming existing ones to better capture the nuances of mental health and its impact on mental fitness. This could include aggregating data at different levels, creating interaction terms, or incorporating external factors that may influence mental fitness.</a:t>
            </a:r>
          </a:p>
          <a:p>
            <a:r>
              <a:rPr lang="en-US" sz="1800" b="1" dirty="0" smtClean="0"/>
              <a:t>Algorithm Selection and Optimization : </a:t>
            </a:r>
            <a:r>
              <a:rPr lang="en-US" sz="1800" dirty="0" smtClean="0"/>
              <a:t>While the project mentions specific regression algorithms such as Linear Regression, SVM Regression, Decision Tree Regression, and Random Forest Regression, the selection and fine-tuning of algorithms can be customized based on the specific requirements and characteristics of the dataset. This could involve exploring other regression algorithms or ensemble techniques to improve performance.</a:t>
            </a:r>
          </a:p>
          <a:p>
            <a:pPr lvl="0"/>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581192" y="702156"/>
            <a:ext cx="11029616" cy="663506"/>
          </a:xfrm>
        </p:spPr>
        <p:txBody>
          <a:bodyPr/>
          <a:lstStyle/>
          <a:p>
            <a:endParaRPr lang="en-US" dirty="0"/>
          </a:p>
        </p:txBody>
      </p:sp>
      <p:sp>
        <p:nvSpPr>
          <p:cNvPr id="1048622" name="Content Placeholder 2"/>
          <p:cNvSpPr>
            <a:spLocks noGrp="1"/>
          </p:cNvSpPr>
          <p:nvPr>
            <p:ph idx="1"/>
          </p:nvPr>
        </p:nvSpPr>
        <p:spPr>
          <a:xfrm>
            <a:off x="581192" y="1828800"/>
            <a:ext cx="11029615" cy="4146550"/>
          </a:xfrm>
        </p:spPr>
        <p:txBody>
          <a:bodyPr>
            <a:normAutofit/>
          </a:bodyPr>
          <a:lstStyle/>
          <a:p>
            <a:pPr lvl="0"/>
            <a:r>
              <a:rPr lang="en-US" sz="1800" b="1" dirty="0" smtClean="0"/>
              <a:t>Visualization and Interpretation : </a:t>
            </a:r>
            <a:r>
              <a:rPr lang="en-US" sz="1800" dirty="0" smtClean="0"/>
              <a:t>Customizing the visualizations and interpretation of results can enhance the clarity and effectiveness of the project. It can involve creating interactive dashboards, generating additional visualizations specific to the project's objectives, and providing intuitive explanations of the findings.</a:t>
            </a:r>
          </a:p>
          <a:p>
            <a:pPr lvl="0"/>
            <a:r>
              <a:rPr lang="en-US" sz="1800" b="1" dirty="0" smtClean="0"/>
              <a:t>Practical Applications : </a:t>
            </a:r>
            <a:r>
              <a:rPr lang="en-US" sz="1800" dirty="0" smtClean="0"/>
              <a:t>Tailoring the project's practical applications to specific contexts or stakeholders can add a unique dimension. For example, focusing on the implementation of the Mental Fitness Tracker in a particular healthcare system or designing interventions based on the predictions can demonstrate the real-world impact of the project.</a:t>
            </a:r>
          </a:p>
          <a:p>
            <a:pPr lvl="0"/>
            <a:r>
              <a:rPr lang="en-US" sz="1800" b="1" dirty="0" smtClean="0"/>
              <a:t>Future Enhancements and Extensions : </a:t>
            </a:r>
            <a:r>
              <a:rPr lang="en-US" sz="1800" dirty="0" smtClean="0"/>
              <a:t>Outlining potential future enhancements and extensions to the project, such as incorporating real-time data, integrating machine learning techniques for dynamic predictions, or exploring additional factors affecting mental fitness, can showcase the project's scalability and innovation.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581191" y="493812"/>
            <a:ext cx="11029616" cy="610593"/>
          </a:xfrm>
        </p:spPr>
        <p:txBody>
          <a:bodyPr anchor="ctr"/>
          <a:lstStyle/>
          <a:p>
            <a:r>
              <a:rPr lang="en-GB" dirty="0"/>
              <a:t>MODELLING</a:t>
            </a:r>
            <a:endParaRPr lang="en-US" dirty="0"/>
          </a:p>
        </p:txBody>
      </p:sp>
      <p:sp>
        <p:nvSpPr>
          <p:cNvPr id="1048624" name="Content Placeholder 2"/>
          <p:cNvSpPr>
            <a:spLocks noGrp="1"/>
          </p:cNvSpPr>
          <p:nvPr>
            <p:ph idx="1"/>
          </p:nvPr>
        </p:nvSpPr>
        <p:spPr>
          <a:xfrm>
            <a:off x="581191" y="1223158"/>
            <a:ext cx="7802788" cy="6092042"/>
          </a:xfrm>
        </p:spPr>
        <p:txBody>
          <a:bodyPr>
            <a:normAutofit fontScale="94118" lnSpcReduction="10000"/>
          </a:bodyPr>
          <a:lstStyle/>
          <a:p>
            <a:pPr lvl="0"/>
            <a:r>
              <a:rPr lang="en-US" sz="1900" b="1" dirty="0" smtClean="0"/>
              <a:t>Data Preprocessing </a:t>
            </a:r>
            <a:r>
              <a:rPr lang="en-US" sz="1900" dirty="0" smtClean="0"/>
              <a:t>: Before modeling, it is crucial to preprocess the data. This step includes handling missing values, encoding categorical variables, scaling numerical features, and splitting the dataset into training and testing sets. Data preprocessing ensures the data is in a suitable format for training the models.</a:t>
            </a:r>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r>
              <a:rPr lang="en-US" sz="1900" b="1" dirty="0" smtClean="0"/>
              <a:t>Model Selection </a:t>
            </a:r>
            <a:r>
              <a:rPr lang="en-US" sz="1900" dirty="0" smtClean="0"/>
              <a:t>: The project mentions several regression algorithms, including Linear Regression, SVM Regression, Decision Tree Regression, and Random Forest Regression. Each algorithm has its strengths and limitations, and the choice of model depends on the specific requirements of the project. Consider factors such as interpretability, performance metrics, complexity, and handling of nonlinear relationships when selecting the model.</a:t>
            </a:r>
          </a:p>
          <a:p>
            <a:pPr lvl="0"/>
            <a:endParaRPr lang="en-US" dirty="0" smtClean="0"/>
          </a:p>
          <a:p>
            <a:endParaRPr lang="en-US" dirty="0"/>
          </a:p>
        </p:txBody>
      </p:sp>
      <p:pic>
        <p:nvPicPr>
          <p:cNvPr id="2097157" name="Picture 3" descr="IMG_20230719_124149.jpg"/>
          <p:cNvPicPr>
            <a:picLocks noChangeAspect="1"/>
          </p:cNvPicPr>
          <p:nvPr/>
        </p:nvPicPr>
        <p:blipFill>
          <a:blip r:embed="rId2"/>
          <a:stretch>
            <a:fillRect/>
          </a:stretch>
        </p:blipFill>
        <p:spPr>
          <a:xfrm>
            <a:off x="9288276" y="985649"/>
            <a:ext cx="2657985" cy="5391399"/>
          </a:xfrm>
          <a:prstGeom prst="rect">
            <a:avLst/>
          </a:prstGeom>
        </p:spPr>
      </p:pic>
      <p:pic>
        <p:nvPicPr>
          <p:cNvPr id="2097158" name="Picture 4" descr="IMG_20230719_124101.jpg"/>
          <p:cNvPicPr>
            <a:picLocks noChangeAspect="1"/>
          </p:cNvPicPr>
          <p:nvPr/>
        </p:nvPicPr>
        <p:blipFill>
          <a:blip r:embed="rId3"/>
          <a:stretch>
            <a:fillRect/>
          </a:stretch>
        </p:blipFill>
        <p:spPr>
          <a:xfrm>
            <a:off x="988126" y="2456763"/>
            <a:ext cx="7372102" cy="22577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581192" y="702156"/>
            <a:ext cx="11029616" cy="212244"/>
          </a:xfrm>
        </p:spPr>
        <p:txBody>
          <a:bodyPr>
            <a:normAutofit fontScale="90000"/>
          </a:bodyPr>
          <a:lstStyle/>
          <a:p>
            <a:endParaRPr lang="en-US" dirty="0"/>
          </a:p>
        </p:txBody>
      </p:sp>
      <p:pic>
        <p:nvPicPr>
          <p:cNvPr id="2097159" name="Content Placeholder 9" descr="IMG_20230719_123929.jpg"/>
          <p:cNvPicPr>
            <a:picLocks noGrp="1" noChangeAspect="1"/>
          </p:cNvPicPr>
          <p:nvPr>
            <p:ph idx="1"/>
          </p:nvPr>
        </p:nvPicPr>
        <p:blipFill>
          <a:blip r:embed="rId2"/>
          <a:stretch>
            <a:fillRect/>
          </a:stretch>
        </p:blipFill>
        <p:spPr>
          <a:xfrm>
            <a:off x="5464836" y="1080248"/>
            <a:ext cx="6422364" cy="5035544"/>
          </a:xfrm>
        </p:spPr>
      </p:pic>
      <p:pic>
        <p:nvPicPr>
          <p:cNvPr id="2097160" name="Picture 8" descr="IMG_20230719_124041.jpg"/>
          <p:cNvPicPr>
            <a:picLocks noChangeAspect="1"/>
          </p:cNvPicPr>
          <p:nvPr/>
        </p:nvPicPr>
        <p:blipFill>
          <a:blip r:embed="rId3"/>
          <a:stretch>
            <a:fillRect/>
          </a:stretch>
        </p:blipFill>
        <p:spPr>
          <a:xfrm>
            <a:off x="638217" y="1045028"/>
            <a:ext cx="4717553" cy="50351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581192" y="702156"/>
            <a:ext cx="11029616" cy="164743"/>
          </a:xfrm>
        </p:spPr>
        <p:txBody>
          <a:bodyPr>
            <a:normAutofit fontScale="90000"/>
          </a:bodyPr>
          <a:lstStyle/>
          <a:p>
            <a:endParaRPr lang="en-US" dirty="0"/>
          </a:p>
        </p:txBody>
      </p:sp>
      <p:sp>
        <p:nvSpPr>
          <p:cNvPr id="1048627" name="Content Placeholder 2"/>
          <p:cNvSpPr>
            <a:spLocks noGrp="1"/>
          </p:cNvSpPr>
          <p:nvPr>
            <p:ph idx="1"/>
          </p:nvPr>
        </p:nvSpPr>
        <p:spPr>
          <a:xfrm>
            <a:off x="581192" y="3621974"/>
            <a:ext cx="11029615" cy="3236026"/>
          </a:xfrm>
        </p:spPr>
        <p:txBody>
          <a:bodyPr>
            <a:normAutofit/>
          </a:bodyPr>
          <a:lstStyle/>
          <a:p>
            <a:pPr lvl="0"/>
            <a:r>
              <a:rPr lang="en-US" sz="1800" b="1" dirty="0" smtClean="0"/>
              <a:t>Training the Mode </a:t>
            </a:r>
            <a:r>
              <a:rPr lang="en-US" sz="1800" dirty="0" smtClean="0"/>
              <a:t>l: Once the model is selected, it is trained on the training set. The model learns from the input features and corresponding target variable (mental fitness levels) to identify patterns and relationships. The training process involves optimizing the model's parameters to minimize the prediction error.</a:t>
            </a:r>
          </a:p>
          <a:p>
            <a:pPr lvl="0"/>
            <a:r>
              <a:rPr lang="en-US" sz="1800" b="1" dirty="0" smtClean="0"/>
              <a:t>Model Evaluation </a:t>
            </a:r>
            <a:r>
              <a:rPr lang="en-US" sz="1800" dirty="0" smtClean="0"/>
              <a:t>: After training, the model's performance is evaluated using appropriate metrics. Common metrics for regression models include Mean Squared Error (MSE), Root Mean Squared Error (RMSE), and R-squared (R2) score. These metrics assess how well the model fits the training data and its ability to generalize to unseen data</a:t>
            </a:r>
            <a:r>
              <a:rPr lang="en-US" dirty="0" smtClean="0"/>
              <a:t>.</a:t>
            </a:r>
          </a:p>
          <a:p>
            <a:endParaRPr lang="en-US" dirty="0"/>
          </a:p>
        </p:txBody>
      </p:sp>
      <p:pic>
        <p:nvPicPr>
          <p:cNvPr id="2097161" name="Picture 3" descr="IMG_20230719_123909.jpg"/>
          <p:cNvPicPr>
            <a:picLocks noChangeAspect="1"/>
          </p:cNvPicPr>
          <p:nvPr/>
        </p:nvPicPr>
        <p:blipFill>
          <a:blip r:embed="rId2"/>
          <a:stretch>
            <a:fillRect/>
          </a:stretch>
        </p:blipFill>
        <p:spPr>
          <a:xfrm>
            <a:off x="6349595" y="973775"/>
            <a:ext cx="5447625" cy="2636323"/>
          </a:xfrm>
          <a:prstGeom prst="rect">
            <a:avLst/>
          </a:prstGeom>
        </p:spPr>
      </p:pic>
      <p:pic>
        <p:nvPicPr>
          <p:cNvPr id="2097162" name="Picture 4" descr="IMG_20230719_123846.jpg"/>
          <p:cNvPicPr>
            <a:picLocks noChangeAspect="1"/>
          </p:cNvPicPr>
          <p:nvPr/>
        </p:nvPicPr>
        <p:blipFill>
          <a:blip r:embed="rId3"/>
          <a:stretch>
            <a:fillRect/>
          </a:stretch>
        </p:blipFill>
        <p:spPr>
          <a:xfrm>
            <a:off x="280368" y="973775"/>
            <a:ext cx="5823549" cy="27194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581192" y="702156"/>
            <a:ext cx="11029616" cy="544753"/>
          </a:xfrm>
        </p:spPr>
        <p:txBody>
          <a:bodyPr/>
          <a:lstStyle/>
          <a:p>
            <a:endParaRPr lang="en-US" dirty="0"/>
          </a:p>
        </p:txBody>
      </p:sp>
      <p:pic>
        <p:nvPicPr>
          <p:cNvPr id="2097163" name="Content Placeholder 3" descr="IMG_20230719_123803.jpg"/>
          <p:cNvPicPr>
            <a:picLocks noGrp="1" noChangeAspect="1"/>
          </p:cNvPicPr>
          <p:nvPr>
            <p:ph idx="1"/>
          </p:nvPr>
        </p:nvPicPr>
        <p:blipFill>
          <a:blip r:embed="rId2"/>
          <a:stretch>
            <a:fillRect/>
          </a:stretch>
        </p:blipFill>
        <p:spPr>
          <a:xfrm>
            <a:off x="878774" y="1484417"/>
            <a:ext cx="10759044" cy="449093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1048630" name="Content Placeholder 2"/>
          <p:cNvSpPr>
            <a:spLocks noGrp="1"/>
          </p:cNvSpPr>
          <p:nvPr>
            <p:ph idx="1"/>
          </p:nvPr>
        </p:nvSpPr>
        <p:spPr>
          <a:xfrm>
            <a:off x="581191" y="1508166"/>
            <a:ext cx="11029615" cy="4880759"/>
          </a:xfrm>
        </p:spPr>
        <p:txBody>
          <a:bodyPr>
            <a:normAutofit fontScale="82353" lnSpcReduction="10000"/>
          </a:bodyPr>
          <a:lstStyle/>
          <a:p>
            <a:pPr lvl="0"/>
            <a:r>
              <a:rPr lang="en-US" sz="2100" b="1" dirty="0" smtClean="0"/>
              <a:t>Linear Regression : </a:t>
            </a:r>
            <a:r>
              <a:rPr lang="en-US" sz="2100" dirty="0" smtClean="0"/>
              <a:t>The model shows moderate performance with relatively higher MSE and RMSE values compared to other models. The R2 score indicates that the model explains around 74.5% of the variance in the training set and 81.3% of the variance in the testing set.</a:t>
            </a:r>
          </a:p>
          <a:p>
            <a:pPr lvl="0"/>
            <a:r>
              <a:rPr lang="en-US" sz="2100" b="1" dirty="0" smtClean="0"/>
              <a:t>SVM Regression : </a:t>
            </a:r>
            <a:r>
              <a:rPr lang="en-US" sz="2100" dirty="0" smtClean="0"/>
              <a:t>The model performs poorly with a high MSE value and a very low R2 score, suggesting that it does not capture the underlying patterns in the data effectively.</a:t>
            </a:r>
          </a:p>
          <a:p>
            <a:pPr lvl="0"/>
            <a:r>
              <a:rPr lang="en-US" sz="2100" b="1" dirty="0" smtClean="0"/>
              <a:t>Decision Tree Regression : </a:t>
            </a:r>
            <a:r>
              <a:rPr lang="en-US" sz="2100" dirty="0" smtClean="0"/>
              <a:t>The model demonstrates excellent performance with a very low MSE value and a high R2 score. It explains around 98.5% of the variance in the testing set, indicating a strong fit to the data.</a:t>
            </a:r>
          </a:p>
          <a:p>
            <a:pPr lvl="0"/>
            <a:r>
              <a:rPr lang="en-US" sz="2100" b="1" dirty="0" smtClean="0"/>
              <a:t>Random Forest Regression : </a:t>
            </a:r>
            <a:r>
              <a:rPr lang="en-US" sz="2100" dirty="0" smtClean="0"/>
              <a:t>The model outperforms other models with extremely low MSE and RMSE values for both the training and testing sets. The R2 scores indicate a high level of explanation (99.9% for the training set and 99.8% for the testing set), suggesting a robust and accurate prediction of mental fitness levels.</a:t>
            </a:r>
          </a:p>
          <a:p>
            <a:r>
              <a:rPr lang="en-US" sz="2100" dirty="0" smtClean="0"/>
              <a:t>Based on these results, the </a:t>
            </a:r>
            <a:r>
              <a:rPr lang="en-US" sz="2100" b="1" dirty="0" smtClean="0"/>
              <a:t>Random Forest Regression model </a:t>
            </a:r>
            <a:r>
              <a:rPr lang="en-US" sz="2100" dirty="0" smtClean="0"/>
              <a:t>stands out as the </a:t>
            </a:r>
            <a:r>
              <a:rPr lang="en-US" sz="2100" b="1" dirty="0" smtClean="0"/>
              <a:t>best-performing model, </a:t>
            </a:r>
            <a:r>
              <a:rPr lang="en-US" sz="2100" dirty="0" smtClean="0"/>
              <a:t>providing the most accurate predictions for mental fitness levels. It achieves a high level of accuracy and generalization to unseen data, making it the recommended model for the Mental Fitness Tracker project.</a:t>
            </a:r>
          </a:p>
          <a:p>
            <a:pPr>
              <a:buNone/>
            </a:pPr>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links</a:t>
            </a:r>
            <a:endParaRPr lang="en-US" dirty="0"/>
          </a:p>
        </p:txBody>
      </p:sp>
      <p:sp>
        <p:nvSpPr>
          <p:cNvPr id="3" name="Content Placeholder 2"/>
          <p:cNvSpPr>
            <a:spLocks noGrp="1"/>
          </p:cNvSpPr>
          <p:nvPr>
            <p:ph idx="1"/>
          </p:nvPr>
        </p:nvSpPr>
        <p:spPr>
          <a:xfrm>
            <a:off x="604943" y="2103357"/>
            <a:ext cx="11029615" cy="3634486"/>
          </a:xfrm>
        </p:spPr>
        <p:txBody>
          <a:bodyPr>
            <a:normAutofit/>
          </a:bodyPr>
          <a:lstStyle/>
          <a:p>
            <a:r>
              <a:rPr lang="en-US" sz="1800" b="1" dirty="0" smtClean="0"/>
              <a:t>GITHUB LINK</a:t>
            </a:r>
          </a:p>
          <a:p>
            <a:r>
              <a:rPr lang="en-US" sz="1800" u="sng" dirty="0" smtClean="0">
                <a:hlinkClick r:id="rId2"/>
              </a:rPr>
              <a:t>https://</a:t>
            </a:r>
            <a:r>
              <a:rPr lang="en-US" sz="1800" u="sng" dirty="0" smtClean="0">
                <a:hlinkClick r:id="rId2"/>
              </a:rPr>
              <a:t>github.com/donisha-k/mental-fitness-tracker-using-AI</a:t>
            </a:r>
            <a:endParaRPr lang="en-US" sz="1800" u="sng" dirty="0" smtClean="0"/>
          </a:p>
          <a:p>
            <a:r>
              <a:rPr lang="en-US" sz="1800" b="1" dirty="0" smtClean="0"/>
              <a:t>GOOGLE DRIVE LINK</a:t>
            </a:r>
          </a:p>
          <a:p>
            <a:r>
              <a:rPr lang="en-US" sz="1800" u="sng" dirty="0" smtClean="0"/>
              <a:t>https://drive.google.com/drive/folders/1R7Xj61oQAH1v9FOE9M9vyy0aDXCYwLMy?usp=drive_link</a:t>
            </a:r>
            <a:endParaRPr lang="en-US" sz="1800" u="sng"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342873"/>
          </a:xfrm>
        </p:spPr>
        <p:txBody>
          <a:bodyPr>
            <a:normAutofit fontScale="90000"/>
          </a:bodyPr>
          <a:lstStyle/>
          <a:p>
            <a:endParaRPr lang="en-US" dirty="0"/>
          </a:p>
        </p:txBody>
      </p:sp>
      <p:pic>
        <p:nvPicPr>
          <p:cNvPr id="2097164" name="Content Placeholder 3" descr="lettering-design-with-positive-message_23-2149008841.jpg"/>
          <p:cNvPicPr>
            <a:picLocks noGrp="1" noChangeAspect="1"/>
          </p:cNvPicPr>
          <p:nvPr>
            <p:ph idx="1"/>
          </p:nvPr>
        </p:nvPicPr>
        <p:blipFill>
          <a:blip r:embed="rId2"/>
          <a:stretch>
            <a:fillRect/>
          </a:stretch>
        </p:blipFill>
        <p:spPr>
          <a:xfrm>
            <a:off x="1496291" y="1272783"/>
            <a:ext cx="8170223" cy="497968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723697" y="866899"/>
            <a:ext cx="11029616" cy="641267"/>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3100" dirty="0" err="1" smtClean="0"/>
              <a:t>MindFit</a:t>
            </a:r>
            <a:r>
              <a:rPr lang="en-US" sz="3100" dirty="0" smtClean="0"/>
              <a:t>: Empowering Mental Wellness through AI-Powered Fitness Tracking   -   PROBLEM STATEMENT</a:t>
            </a:r>
            <a:endParaRPr lang="en-US" sz="3100" dirty="0"/>
          </a:p>
        </p:txBody>
      </p:sp>
      <p:sp>
        <p:nvSpPr>
          <p:cNvPr id="1048602" name="Content Placeholder 2"/>
          <p:cNvSpPr>
            <a:spLocks noGrp="1"/>
          </p:cNvSpPr>
          <p:nvPr>
            <p:ph idx="1"/>
          </p:nvPr>
        </p:nvSpPr>
        <p:spPr>
          <a:xfrm>
            <a:off x="450565" y="2018807"/>
            <a:ext cx="7600906" cy="4227616"/>
          </a:xfrm>
        </p:spPr>
        <p:txBody>
          <a:bodyPr>
            <a:normAutofit fontScale="92500" lnSpcReduction="20000"/>
          </a:bodyPr>
          <a:lstStyle/>
          <a:p>
            <a:r>
              <a:rPr lang="en-US" sz="1900" dirty="0" smtClean="0"/>
              <a:t>The problem we aim to address is the monitoring and tracking of mental fitness levels in individuals. Mental fitness plays a crucial role in overall well-being and can significantly impact one's quality of life. However, tracking and assessing mental fitness can be challenging due to its subjective nature and the lack of objective measurements.</a:t>
            </a:r>
          </a:p>
          <a:p>
            <a:r>
              <a:rPr lang="en-US" sz="1900" dirty="0" smtClean="0"/>
              <a:t>Our goal is to develop a Mental Fitness Tracker that utilizes available data on mental disorders and related factors to provide individuals with insights into their mental fitness levels. The tracker will leverage regression algorithms to predict mental fitness based on various parameters such as the prevalence of mental disorders, substance use, and demographic factors.</a:t>
            </a:r>
          </a:p>
          <a:p>
            <a:r>
              <a:rPr lang="en-US" sz="1900" dirty="0" smtClean="0"/>
              <a:t>The specific objectives of the project are as follows:</a:t>
            </a:r>
          </a:p>
          <a:p>
            <a:pPr lvl="0"/>
            <a:r>
              <a:rPr lang="en-US" sz="1900" dirty="0" smtClean="0"/>
              <a:t>Data Integration: Merge and preprocess datasets containing information on mental disorders, substance use disorders, and relevant indicators.</a:t>
            </a:r>
          </a:p>
          <a:p>
            <a:pPr>
              <a:buNone/>
            </a:pPr>
            <a:endParaRPr lang="en-US" dirty="0"/>
          </a:p>
        </p:txBody>
      </p:sp>
      <p:pic>
        <p:nvPicPr>
          <p:cNvPr id="2097153" name="Picture 5" descr="finding-solution-concept-with-people-scene-flat-cartoon-design-man-thinks-looks-answer-question-brainstorming-creativity-idea-generation-vector-illustration-visual-story-web_9209-9380 (1).jpg"/>
          <p:cNvPicPr>
            <a:picLocks noChangeAspect="1"/>
          </p:cNvPicPr>
          <p:nvPr/>
        </p:nvPicPr>
        <p:blipFill>
          <a:blip r:embed="rId2"/>
          <a:stretch>
            <a:fillRect/>
          </a:stretch>
        </p:blipFill>
        <p:spPr>
          <a:xfrm>
            <a:off x="8004260" y="2368174"/>
            <a:ext cx="4187740" cy="25363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581192" y="702156"/>
            <a:ext cx="11029616" cy="473501"/>
          </a:xfrm>
        </p:spPr>
        <p:txBody>
          <a:bodyPr>
            <a:normAutofit fontScale="90000"/>
          </a:bodyPr>
          <a:lstStyle/>
          <a:p>
            <a:endParaRPr lang="en-US" dirty="0"/>
          </a:p>
        </p:txBody>
      </p:sp>
      <p:sp>
        <p:nvSpPr>
          <p:cNvPr id="1048604" name="Content Placeholder 2"/>
          <p:cNvSpPr>
            <a:spLocks noGrp="1"/>
          </p:cNvSpPr>
          <p:nvPr>
            <p:ph idx="1"/>
          </p:nvPr>
        </p:nvSpPr>
        <p:spPr>
          <a:xfrm>
            <a:off x="533693" y="1793174"/>
            <a:ext cx="8135294" cy="4845132"/>
          </a:xfrm>
        </p:spPr>
        <p:txBody>
          <a:bodyPr>
            <a:normAutofit fontScale="70588" lnSpcReduction="20000"/>
          </a:bodyPr>
          <a:lstStyle/>
          <a:p>
            <a:pPr lvl="0"/>
            <a:r>
              <a:rPr lang="en-US" sz="2600" dirty="0" smtClean="0"/>
              <a:t>Exploratory Data Analysis (EDA): Conduct EDA to gain insights into the data, identify patterns, and understand the relationships between mental disorders and mental fitness.</a:t>
            </a:r>
          </a:p>
          <a:p>
            <a:pPr lvl="0"/>
            <a:r>
              <a:rPr lang="en-US" sz="2600" dirty="0" smtClean="0"/>
              <a:t>Regression Algorithm Selection: Compare and evaluate different regression algorithms such as Linear Regression, SVM Regression, Decision Tree Regression, and Random Forest Regression to identify the most effective algorithm for predicting mental fitness.</a:t>
            </a:r>
          </a:p>
          <a:p>
            <a:pPr lvl="0"/>
            <a:r>
              <a:rPr lang="en-US" sz="2600" dirty="0" smtClean="0"/>
              <a:t>Model Development: Develop a predictive model using the selected regression algorithm to estimate mental fitness levels based on available data.</a:t>
            </a:r>
          </a:p>
          <a:p>
            <a:pPr lvl="0"/>
            <a:r>
              <a:rPr lang="en-US" sz="2600" dirty="0" smtClean="0"/>
              <a:t>Model Evaluation: Assess the performance of the developed model by evaluating metrics such as Mean Squared Error (MSE), Root Mean Squared Error (RMSE), and R-squared (R2) score on both the training and testing datasets.</a:t>
            </a:r>
          </a:p>
          <a:p>
            <a:pPr lvl="0"/>
            <a:r>
              <a:rPr lang="en-US" sz="2600" dirty="0" smtClean="0"/>
              <a:t>Presentation of Results: Summarize the findings and conclusions from the analysis, including a comparison of the performance of different regression algorithms, and provide recommendations for using the Mental Fitness Tracker.</a:t>
            </a:r>
          </a:p>
          <a:p>
            <a:pPr lvl="0"/>
            <a:endParaRPr lang="en-US" dirty="0" smtClean="0"/>
          </a:p>
          <a:p>
            <a:pPr lvl="0"/>
            <a:endParaRPr lang="en-US" dirty="0" smtClean="0"/>
          </a:p>
          <a:p>
            <a:endParaRPr lang="en-US" dirty="0"/>
          </a:p>
        </p:txBody>
      </p:sp>
      <p:pic>
        <p:nvPicPr>
          <p:cNvPr id="2097154" name="Picture 3" descr="employee-working-office-thinking-solutions-problem-solving-business-theme_1150-37473.jpg"/>
          <p:cNvPicPr>
            <a:picLocks noChangeAspect="1"/>
          </p:cNvPicPr>
          <p:nvPr/>
        </p:nvPicPr>
        <p:blipFill>
          <a:blip r:embed="rId2"/>
          <a:stretch>
            <a:fillRect/>
          </a:stretch>
        </p:blipFill>
        <p:spPr>
          <a:xfrm>
            <a:off x="8645817" y="2078846"/>
            <a:ext cx="3546183" cy="35025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chor="ctr"/>
          <a:lstStyle/>
          <a:p>
            <a:r>
              <a:rPr lang="en-US" dirty="0"/>
              <a:t>AGENDA</a:t>
            </a:r>
          </a:p>
        </p:txBody>
      </p:sp>
      <p:sp>
        <p:nvSpPr>
          <p:cNvPr id="1048606" name="Content Placeholder 2"/>
          <p:cNvSpPr>
            <a:spLocks noGrp="1"/>
          </p:cNvSpPr>
          <p:nvPr>
            <p:ph idx="1"/>
          </p:nvPr>
        </p:nvSpPr>
        <p:spPr>
          <a:xfrm>
            <a:off x="581192" y="1840675"/>
            <a:ext cx="6472751" cy="4134675"/>
          </a:xfrm>
        </p:spPr>
        <p:txBody>
          <a:bodyPr/>
          <a:lstStyle/>
          <a:p>
            <a:r>
              <a:rPr lang="en-US" sz="1800" dirty="0" smtClean="0">
                <a:latin typeface="Times New Roman" pitchFamily="18" charset="0"/>
                <a:cs typeface="Times New Roman" pitchFamily="18" charset="0"/>
              </a:rPr>
              <a:t>The project "Mental Health Fitness Tracker" aims to analyze and predict the mental fitness levels of individuals across different countries, taking into account various mental disorders. By employing regression techniques, this innovative initiative offers valuable insights into mental health and utilizes available data to make accurate predictions. Furthermore, the project encompasses a user-friendly platform where individuals can effectively monitor and track their own mental health and fitness levels.</a:t>
            </a:r>
          </a:p>
          <a:p>
            <a:endParaRPr lang="en-US" dirty="0"/>
          </a:p>
        </p:txBody>
      </p:sp>
      <p:pic>
        <p:nvPicPr>
          <p:cNvPr id="2097155" name="Picture 3" descr="list-concept-illustration_270158-301.jpg"/>
          <p:cNvPicPr>
            <a:picLocks noChangeAspect="1"/>
          </p:cNvPicPr>
          <p:nvPr/>
        </p:nvPicPr>
        <p:blipFill>
          <a:blip r:embed="rId2"/>
          <a:stretch>
            <a:fillRect/>
          </a:stretch>
        </p:blipFill>
        <p:spPr>
          <a:xfrm>
            <a:off x="7474821" y="878774"/>
            <a:ext cx="4388629" cy="49520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chor="ctr"/>
          <a:lstStyle/>
          <a:p>
            <a:r>
              <a:rPr lang="en-US" dirty="0"/>
              <a:t>PROJECT  OVERVIEW</a:t>
            </a:r>
          </a:p>
        </p:txBody>
      </p:sp>
      <p:sp>
        <p:nvSpPr>
          <p:cNvPr id="1048608" name="Content Placeholder 2"/>
          <p:cNvSpPr>
            <a:spLocks noGrp="1"/>
          </p:cNvSpPr>
          <p:nvPr>
            <p:ph idx="1"/>
          </p:nvPr>
        </p:nvSpPr>
        <p:spPr>
          <a:xfrm>
            <a:off x="308758" y="1615043"/>
            <a:ext cx="11697195" cy="5082639"/>
          </a:xfrm>
        </p:spPr>
        <p:txBody>
          <a:bodyPr>
            <a:noAutofit/>
          </a:bodyPr>
          <a:lstStyle/>
          <a:p>
            <a:r>
              <a:rPr lang="en-US" sz="1800" dirty="0" smtClean="0"/>
              <a:t>The Mental Fitness Tracker project aims to develop a data-driven solution for tracking and predicting the mental fitness of individuals across different countries and years. The project utilizes regression algorithms to analyze and interpret data related to the prevalence of various mental disorders and their impact on mental fitness.</a:t>
            </a:r>
          </a:p>
          <a:p>
            <a:r>
              <a:rPr lang="en-US" sz="1800" dirty="0" smtClean="0"/>
              <a:t>The project begins with data collection from reliable sources, gathering information on mental disorder prevalence and Disability-Adjusted Life Years (DALYs) across different countries and years. These datasets are merged to create a comprehensive dataset for analysis.</a:t>
            </a:r>
          </a:p>
          <a:p>
            <a:r>
              <a:rPr lang="en-US" sz="1800" dirty="0" smtClean="0"/>
              <a:t>Exploratory Data Analysis (EDA) techniques are applied to gain insights into the dataset, uncover patterns, correlations, and outliers. Data preprocessing steps are implemented to handle missing values, perform feature engineering, and ensure data quality and consistency.</a:t>
            </a:r>
          </a:p>
          <a:p>
            <a:r>
              <a:rPr lang="en-US" sz="1800" dirty="0" smtClean="0"/>
              <a:t>Regression algorithms, including Linear Regression, SVM Regression, Decision Tree Regression, and Random Forest Regression, are selected and implemented to build predictive models. These models are trained using a portion of the dataset and evaluated using appropriate performance metrics such as Mean Squared Error (MSE), Root Mean Squared Error (RMSE), and R-squared (R2) score.</a:t>
            </a:r>
          </a:p>
          <a:p>
            <a:pPr>
              <a:buNone/>
            </a:pPr>
            <a:r>
              <a:rPr lang="en-US" sz="1800"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581192" y="702156"/>
            <a:ext cx="11029616" cy="544753"/>
          </a:xfrm>
        </p:spPr>
        <p:txBody>
          <a:bodyPr/>
          <a:lstStyle/>
          <a:p>
            <a:endParaRPr lang="en-US" dirty="0"/>
          </a:p>
        </p:txBody>
      </p:sp>
      <p:sp>
        <p:nvSpPr>
          <p:cNvPr id="1048610" name="Content Placeholder 2"/>
          <p:cNvSpPr>
            <a:spLocks noGrp="1"/>
          </p:cNvSpPr>
          <p:nvPr>
            <p:ph idx="1"/>
          </p:nvPr>
        </p:nvSpPr>
        <p:spPr>
          <a:xfrm>
            <a:off x="581192" y="1781299"/>
            <a:ext cx="11029615" cy="4500748"/>
          </a:xfrm>
        </p:spPr>
        <p:txBody>
          <a:bodyPr>
            <a:normAutofit fontScale="79706" lnSpcReduction="20000"/>
          </a:bodyPr>
          <a:lstStyle/>
          <a:p>
            <a:r>
              <a:rPr lang="en-US" sz="2300" dirty="0" smtClean="0"/>
              <a:t>The performance of the regression models is compared and analyzed to identify the most accurate and reliable algorithm for predicting mental fitness. The Random Forest Regression algorithm is chosen as the optimal model based on its superior performance.</a:t>
            </a:r>
          </a:p>
          <a:p>
            <a:r>
              <a:rPr lang="en-US" sz="2300" dirty="0" smtClean="0"/>
              <a:t>The selected model is used to track and predict mental fitness levels for individuals in different countries and years based on the prevalence of mental disorders. The practical application of the Mental Fitness Tracker is demonstrated by providing predicted mental fitness values for specific scenarios or case studies.</a:t>
            </a:r>
          </a:p>
          <a:p>
            <a:r>
              <a:rPr lang="en-US" sz="2300" dirty="0" smtClean="0"/>
              <a:t>The project concludes with a comprehensive presentation summarizing the entire process, including data exploration, model development, evaluation, and conclusions. The presentation highlights the importance of mental fitness tracking, the significance of using data-driven approaches, and potential implications for healthcare professionals, policymakers, and individuals seeking to improve mental wellness.</a:t>
            </a:r>
          </a:p>
          <a:p>
            <a:r>
              <a:rPr lang="en-US" sz="2300" dirty="0" smtClean="0"/>
              <a:t>Future enhancements and recommendations for the Mental Fitness Tracker are also discussed, providing opportunities for further research and development in the field of mental health tracking and prediction.</a:t>
            </a:r>
          </a:p>
          <a:p>
            <a:r>
              <a:rPr lang="en-US" sz="2300" dirty="0" smtClean="0"/>
              <a:t>Overall, the Mental Fitness Tracker project aims to provide valuable insights into mental health trends, support decision-making processes, and contribute to the well-being of individuals worldwide by utilizing data analysis and regression modeling techniques.</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nchor="ctr"/>
          <a:lstStyle/>
          <a:p>
            <a:r>
              <a:rPr lang="en-US" sz="2800" dirty="0"/>
              <a:t>WHO ARE THE END USERS of this project?</a:t>
            </a:r>
            <a:endParaRPr lang="en-US" dirty="0"/>
          </a:p>
        </p:txBody>
      </p:sp>
      <p:sp>
        <p:nvSpPr>
          <p:cNvPr id="1048612" name="Content Placeholder 2"/>
          <p:cNvSpPr>
            <a:spLocks noGrp="1"/>
          </p:cNvSpPr>
          <p:nvPr>
            <p:ph idx="1"/>
          </p:nvPr>
        </p:nvSpPr>
        <p:spPr>
          <a:xfrm>
            <a:off x="581192" y="1828800"/>
            <a:ext cx="11029615" cy="4370119"/>
          </a:xfrm>
        </p:spPr>
        <p:txBody>
          <a:bodyPr>
            <a:normAutofit/>
          </a:bodyPr>
          <a:lstStyle/>
          <a:p>
            <a:pPr lvl="0"/>
            <a:r>
              <a:rPr lang="en-US" sz="1800" b="1" dirty="0" smtClean="0"/>
              <a:t>Individuals :  </a:t>
            </a:r>
            <a:r>
              <a:rPr lang="en-US" sz="1800" dirty="0" smtClean="0"/>
              <a:t>The project provides individuals with a valuable tool to track and monitor their own mental fitness levels. By utilizing the regression models, individuals can gain insights into their mental well-being, identify potential areas of concern, and take proactive steps to improve their mental health.</a:t>
            </a:r>
          </a:p>
          <a:p>
            <a:pPr lvl="0"/>
            <a:r>
              <a:rPr lang="en-US" sz="1800" b="1" dirty="0" smtClean="0"/>
              <a:t>Healthcare Professionals : </a:t>
            </a:r>
            <a:r>
              <a:rPr lang="en-US" sz="1800" dirty="0" smtClean="0"/>
              <a:t>Mental health practitioners, therapists, and counselors can utilize the Mental Fitness Tracker to gain insights into the mental fitness of their patients. By incorporating predictive models into their practice, healthcare professionals can better assess the risk of developing mental disorders, tailor treatment plans, and track the progress of their patients over time.</a:t>
            </a:r>
          </a:p>
          <a:p>
            <a:pPr lvl="0"/>
            <a:r>
              <a:rPr lang="en-US" sz="1800" b="1" dirty="0" smtClean="0"/>
              <a:t>Researchers and Academics </a:t>
            </a:r>
            <a:r>
              <a:rPr lang="en-US" sz="1800" dirty="0" smtClean="0"/>
              <a:t>: The project's findings and regression models can be utilized by researchers and academics in the field of mental health. They can further analyze the data, validate the models, and contribute to the existing body of knowledge on mental disorders and their impact on mental fitness.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581192" y="702156"/>
            <a:ext cx="11029616" cy="663506"/>
          </a:xfrm>
        </p:spPr>
        <p:txBody>
          <a:bodyPr/>
          <a:lstStyle/>
          <a:p>
            <a:endParaRPr lang="en-US" dirty="0"/>
          </a:p>
        </p:txBody>
      </p:sp>
      <p:sp>
        <p:nvSpPr>
          <p:cNvPr id="1048614" name="Content Placeholder 2"/>
          <p:cNvSpPr>
            <a:spLocks noGrp="1"/>
          </p:cNvSpPr>
          <p:nvPr>
            <p:ph idx="1"/>
          </p:nvPr>
        </p:nvSpPr>
        <p:spPr>
          <a:xfrm>
            <a:off x="177431" y="1710047"/>
            <a:ext cx="6472751" cy="4619501"/>
          </a:xfrm>
        </p:spPr>
        <p:txBody>
          <a:bodyPr>
            <a:normAutofit/>
          </a:bodyPr>
          <a:lstStyle/>
          <a:p>
            <a:pPr lvl="0"/>
            <a:r>
              <a:rPr lang="en-US" sz="1800" b="1" dirty="0" smtClean="0"/>
              <a:t>General Public :</a:t>
            </a:r>
            <a:r>
              <a:rPr lang="en-US" sz="1800" dirty="0" smtClean="0"/>
              <a:t> The project's findings and visualizations can be shared with the general public through various mediums, such as websites, reports, and public presentations. This empowers individuals to gain a deeper understanding of mental fitness, encourages open conversations about mental health, and promotes a culture of proactive self-care and support.</a:t>
            </a:r>
          </a:p>
          <a:p>
            <a:endParaRPr lang="en-US" dirty="0"/>
          </a:p>
        </p:txBody>
      </p:sp>
      <p:pic>
        <p:nvPicPr>
          <p:cNvPr id="2097156" name="Picture 3" descr="medical-design-poster-with-original-medicinal-capsule-consisting-red-white-parts-different-medical-objects_1284-53615.jpg"/>
          <p:cNvPicPr>
            <a:picLocks noChangeAspect="1"/>
          </p:cNvPicPr>
          <p:nvPr/>
        </p:nvPicPr>
        <p:blipFill>
          <a:blip r:embed="rId2"/>
          <a:stretch>
            <a:fillRect/>
          </a:stretch>
        </p:blipFill>
        <p:spPr>
          <a:xfrm>
            <a:off x="7116290" y="1710047"/>
            <a:ext cx="4707576" cy="47075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1048616" name="Content Placeholder 2"/>
          <p:cNvSpPr>
            <a:spLocks noGrp="1"/>
          </p:cNvSpPr>
          <p:nvPr>
            <p:ph idx="1"/>
          </p:nvPr>
        </p:nvSpPr>
        <p:spPr>
          <a:xfrm>
            <a:off x="356261" y="1686295"/>
            <a:ext cx="11614066" cy="4999513"/>
          </a:xfrm>
        </p:spPr>
        <p:txBody>
          <a:bodyPr>
            <a:normAutofit/>
          </a:bodyPr>
          <a:lstStyle/>
          <a:p>
            <a:r>
              <a:rPr lang="en-US" sz="1800" dirty="0" smtClean="0"/>
              <a:t>Our solution, the Mental Fitness Tracker, provides a data-driven approach to track and predict mental fitness levels for individuals across different countries and years. By leveraging regression algorithms and analyzing comprehensive datasets on mental disorder prevalence and Disability-Adjusted Life Years (DALYs), our solution offers valuable insights and predictions to various end users, including healthcare professionals, policymakers, mental health advocacy groups, individuals seeking mental wellness, researchers, and data analysts.</a:t>
            </a:r>
          </a:p>
          <a:p>
            <a:r>
              <a:rPr lang="en-US" sz="1800" dirty="0" smtClean="0"/>
              <a:t>The value proposition of the Mental Fitness Tracker lies in the following aspects:</a:t>
            </a:r>
          </a:p>
          <a:p>
            <a:pPr lvl="0"/>
            <a:r>
              <a:rPr lang="en-US" sz="1800" b="1" dirty="0" smtClean="0"/>
              <a:t>Accurate Predictions : </a:t>
            </a:r>
            <a:r>
              <a:rPr lang="en-US" sz="1800" dirty="0" smtClean="0"/>
              <a:t>Our solution employs advanced regression algorithms, including Random Forest Regression, to predict mental fitness levels with high accuracy. By analyzing patterns, correlations, and historical data, our models provide reliable predictions that can support early detection, personalized interventions, and treatment planning.</a:t>
            </a:r>
          </a:p>
          <a:p>
            <a:pPr lvl="0"/>
            <a:r>
              <a:rPr lang="en-US" sz="1800" b="1" dirty="0" smtClean="0"/>
              <a:t>Comprehensive Dataset : </a:t>
            </a:r>
            <a:r>
              <a:rPr lang="en-US" sz="1800" dirty="0" smtClean="0"/>
              <a:t>The Mental Fitness Tracker utilizes a merged dataset encompassing information on mental disorder prevalence and DALYs across different countries and years. This comprehensive dataset enables a holistic understanding of mental health trends and facilitates cross-country and longitudinal comparisons, contributing to evidence-based decision-making</a:t>
            </a:r>
            <a:r>
              <a:rPr lang="en-US" dirty="0" smtClean="0"/>
              <a:t>.</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2BCB14-97BD-4CC7-8C9A-46CFCA8909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TotalTime>
  <Words>2246</Words>
  <Application>Microsoft Office PowerPoint</Application>
  <PresentationFormat>Custom</PresentationFormat>
  <Paragraphs>77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               MENTAL FITNESS TRACKER</vt:lpstr>
      <vt:lpstr>     MindFit: Empowering Mental Wellness through AI-Powered Fitness Tracking   -   PROBLEM STATEMENT</vt:lpstr>
      <vt:lpstr>Slide 3</vt:lpstr>
      <vt:lpstr>AGENDA</vt:lpstr>
      <vt:lpstr>PROJECT  OVERVIEW</vt:lpstr>
      <vt:lpstr>Slide 6</vt:lpstr>
      <vt:lpstr>WHO ARE THE END USERS of this project?</vt:lpstr>
      <vt:lpstr>Slide 8</vt:lpstr>
      <vt:lpstr> YOUR SOLUTION AND ITS VALUE PROPOSITION</vt:lpstr>
      <vt:lpstr>Slide 10</vt:lpstr>
      <vt:lpstr>How did you customize the project and make it your own</vt:lpstr>
      <vt:lpstr>Slide 12</vt:lpstr>
      <vt:lpstr>MODELLING</vt:lpstr>
      <vt:lpstr>Slide 14</vt:lpstr>
      <vt:lpstr>Slide 15</vt:lpstr>
      <vt:lpstr>Slide 16</vt:lpstr>
      <vt:lpstr>Results</vt:lpstr>
      <vt:lpstr>links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4</cp:revision>
  <dcterms:created xsi:type="dcterms:W3CDTF">2021-05-26T05:50:10Z</dcterms:created>
  <dcterms:modified xsi:type="dcterms:W3CDTF">2023-07-21T08:03:43Z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4098def3bf15493ca89eae935af58210</vt:lpwstr>
  </property>
</Properties>
</file>