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y="5143500" cx="9144000"/>
  <p:notesSz cx="6858000" cy="9144000"/>
  <p:embeddedFontLst>
    <p:embeddedFont>
      <p:font typeface="Montserrat"/>
      <p:regular r:id="rId46"/>
      <p:bold r:id="rId47"/>
      <p:italic r:id="rId48"/>
      <p:boldItalic r:id="rId49"/>
    </p:embeddedFont>
    <p:embeddedFont>
      <p:font typeface="Lato"/>
      <p:regular r:id="rId50"/>
      <p:bold r:id="rId51"/>
      <p:italic r:id="rId52"/>
      <p:boldItalic r:id="rId53"/>
    </p:embeddedFont>
    <p:embeddedFont>
      <p:font typeface="Source Code Pro"/>
      <p:regular r:id="rId54"/>
      <p:bold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font" Target="fonts/Montserrat-regular.fntdata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Montserrat-italic.fntdata"/><Relationship Id="rId47" Type="http://schemas.openxmlformats.org/officeDocument/2006/relationships/font" Target="fonts/Montserrat-bold.fntdata"/><Relationship Id="rId49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Lato-bold.fntdata"/><Relationship Id="rId50" Type="http://schemas.openxmlformats.org/officeDocument/2006/relationships/font" Target="fonts/Lato-regular.fntdata"/><Relationship Id="rId53" Type="http://schemas.openxmlformats.org/officeDocument/2006/relationships/font" Target="fonts/Lato-boldItalic.fntdata"/><Relationship Id="rId52" Type="http://schemas.openxmlformats.org/officeDocument/2006/relationships/font" Target="fonts/Lato-italic.fntdata"/><Relationship Id="rId11" Type="http://schemas.openxmlformats.org/officeDocument/2006/relationships/slide" Target="slides/slide7.xml"/><Relationship Id="rId55" Type="http://schemas.openxmlformats.org/officeDocument/2006/relationships/font" Target="fonts/SourceCodePro-bold.fntdata"/><Relationship Id="rId10" Type="http://schemas.openxmlformats.org/officeDocument/2006/relationships/slide" Target="slides/slide6.xml"/><Relationship Id="rId54" Type="http://schemas.openxmlformats.org/officeDocument/2006/relationships/font" Target="fonts/SourceCodePro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Matric date, study year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User ID, domain, country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User ID, contest ID, score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552045b57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552045b57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552045b57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552045b57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552045b57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552045b57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658b516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658b516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658b516f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658b516f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658b516f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658b516f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658b516f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658b516f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658b516f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658b516f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658b516f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658b516f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658b516f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658b516f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52045b57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52045b57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658b516f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658b516f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658b516f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658b516f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658b516f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658b516f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57123f9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57123f9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6587da16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6587da16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6587da16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6587da16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6587da16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6587da16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6587da16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6587da16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6587da16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6587da16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6587da16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6587da16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552045b57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552045b57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6587da16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6587da16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WITH domains_count AS (...),</a:t>
            </a:r>
            <a:br>
              <a:rPr lang="en" sz="24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24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domains_ranked AS (...)</a:t>
            </a:r>
            <a:br>
              <a:rPr lang="en" sz="24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 sz="24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24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SELECT</a:t>
            </a:r>
            <a:br>
              <a:rPr lang="en" sz="24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24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domain, country</a:t>
            </a:r>
            <a:br>
              <a:rPr lang="en" sz="24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24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FROM domains_ranked</a:t>
            </a:r>
            <a:br>
              <a:rPr lang="en" sz="24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24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WHERE rank = 1;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57123f9d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57123f9d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57123f9d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57123f9d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6587da16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6587da16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6587da16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6587da16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6edb01d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56edb01d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6587da16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6587da16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56edb01d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56edb01d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56edb01d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56edb01d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56edb01d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56edb01d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552045b5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552045b5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56edb01d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56edb01d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56edb01d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56edb01d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52045b57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552045b57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52045b57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552045b57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6587da16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6587da16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552045b57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552045b57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552045b57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552045b57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SQL Queries Wizardry</a:t>
            </a:r>
            <a:endParaRPr sz="48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Herbert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Aliasing</a:t>
            </a:r>
            <a:endParaRPr/>
          </a:p>
        </p:txBody>
      </p:sp>
      <p:sp>
        <p:nvSpPr>
          <p:cNvPr id="186" name="Google Shape;186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SELECT</a:t>
            </a:r>
            <a:b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 (matric_year + study_years) AS grad_year</a:t>
            </a:r>
            <a:br>
              <a:rPr b="1" lang="en" sz="20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FROM nus_students</a:t>
            </a:r>
            <a:b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WHERE</a:t>
            </a:r>
            <a:b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 grad_year &gt;= 2019;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87" name="Google Shape;18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7000" y="2887125"/>
            <a:ext cx="1741151" cy="174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Aliasing</a:t>
            </a:r>
            <a:endParaRPr/>
          </a:p>
        </p:txBody>
      </p:sp>
      <p:sp>
        <p:nvSpPr>
          <p:cNvPr id="193" name="Google Shape;193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SELECT</a:t>
            </a:r>
            <a:b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 (matric_year + study_years) AS grad_year</a:t>
            </a:r>
            <a:br>
              <a:rPr b="1" lang="en" sz="20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FROM nus_students</a:t>
            </a:r>
            <a:b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WHERE</a:t>
            </a:r>
            <a:b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 matric_year + study_years &gt;= 2019;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Aliasing</a:t>
            </a:r>
            <a:endParaRPr/>
          </a:p>
        </p:txBody>
      </p:sp>
      <p:sp>
        <p:nvSpPr>
          <p:cNvPr id="199" name="Google Shape;199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SELECT</a:t>
            </a:r>
            <a:b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EXTRACT(YEAR FROM (CAST(matric_date AS DATE) + CAST(study_length AS INTERVAL))) AS grad_year</a:t>
            </a:r>
            <a:b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FROM nus_students</a:t>
            </a:r>
            <a:b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WHERE</a:t>
            </a:r>
            <a:b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EXTRACT(YEAR FROM (CAST(matric_date AS DATE) + CAST(study_length AS INTERVAL)))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&gt;= 2019;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00" name="Google Shape;20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1000" y="186523"/>
            <a:ext cx="1725400" cy="1560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Enter… WITH statements</a:t>
            </a:r>
            <a:endParaRPr/>
          </a:p>
        </p:txBody>
      </p:sp>
      <p:sp>
        <p:nvSpPr>
          <p:cNvPr id="206" name="Google Shape;206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WITH </a:t>
            </a: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grad_year_table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AS (</a:t>
            </a:r>
            <a:b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SELECT</a:t>
            </a:r>
            <a:b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*, EXTRACT(YEAR FROM (CAST(matric_date AS DATE) + CAST(study_length AS INTERVAL))) AS </a:t>
            </a: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grad_year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FROM nus_students)</a:t>
            </a:r>
            <a:b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SELECT *</a:t>
            </a:r>
            <a:b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FROM </a:t>
            </a: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grad_year_table</a:t>
            </a:r>
            <a:b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WHERE </a:t>
            </a: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grad_year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&gt;= 2019;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Statements</a:t>
            </a:r>
            <a:endParaRPr/>
          </a:p>
        </p:txBody>
      </p:sp>
      <p:sp>
        <p:nvSpPr>
          <p:cNvPr id="212" name="Google Shape;212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WITH variable1 AS (statement1),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variable2 AS (statement2),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...,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variableN as (statementN)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SELECT ...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Sub-queries</a:t>
            </a:r>
            <a:endParaRPr/>
          </a:p>
        </p:txBody>
      </p:sp>
      <p:sp>
        <p:nvSpPr>
          <p:cNvPr id="218" name="Google Shape;218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SELECT *</a:t>
            </a:r>
            <a:b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FROM nus_students</a:t>
            </a:r>
            <a:b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WHERE faculty IN </a:t>
            </a: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top_3_faculties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Sub-queries</a:t>
            </a:r>
            <a:endParaRPr/>
          </a:p>
        </p:txBody>
      </p:sp>
      <p:sp>
        <p:nvSpPr>
          <p:cNvPr id="224" name="Google Shape;224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SELECT *</a:t>
            </a:r>
            <a:b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FROM nus_students</a:t>
            </a:r>
            <a:b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WHERE faculty IN (</a:t>
            </a:r>
            <a:b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SELECT faculty</a:t>
            </a:r>
            <a:b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FROM nus_students</a:t>
            </a:r>
            <a:b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GROUP BY 1</a:t>
            </a:r>
            <a:b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ORDER BY COUNT(*) DESC</a:t>
            </a:r>
            <a:b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LIMIT 3</a:t>
            </a:r>
            <a:b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Sub-queries</a:t>
            </a:r>
            <a:endParaRPr/>
          </a:p>
        </p:txBody>
      </p:sp>
      <p:sp>
        <p:nvSpPr>
          <p:cNvPr id="230" name="Google Shape;230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WITH top_3_faculties AS (</a:t>
            </a:r>
            <a:b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SELECT faculty FROM nus_students GROUP BY 1 ORDER BY COUNT(*) DESC LIMIT 3</a:t>
            </a:r>
            <a:b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b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SELECT * FROM nus_students</a:t>
            </a:r>
            <a:b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WHERE faculty IN (SELECT * FROM top_3_faculties);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Sub-queries</a:t>
            </a:r>
            <a:endParaRPr/>
          </a:p>
        </p:txBody>
      </p:sp>
      <p:sp>
        <p:nvSpPr>
          <p:cNvPr id="236" name="Google Shape;236;p30"/>
          <p:cNvSpPr txBox="1"/>
          <p:nvPr>
            <p:ph idx="1" type="body"/>
          </p:nvPr>
        </p:nvSpPr>
        <p:spPr>
          <a:xfrm>
            <a:off x="1297500" y="1567550"/>
            <a:ext cx="2944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WITH top_3_faculties AS (</a:t>
            </a:r>
            <a:b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  SELECT faculty FROM nus_students GROUP BY 1 ORDER BY COUNT(*) DESC LIMIT 3</a:t>
            </a:r>
            <a:b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b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SELECT * FROM nus_students</a:t>
            </a:r>
            <a:b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WHERE faculty IN (SELECT * FROM top_3_faculties);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7" name="Google Shape;237;p30"/>
          <p:cNvSpPr txBox="1"/>
          <p:nvPr>
            <p:ph idx="1" type="body"/>
          </p:nvPr>
        </p:nvSpPr>
        <p:spPr>
          <a:xfrm>
            <a:off x="4590625" y="1567550"/>
            <a:ext cx="3529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top_3_faculties = ...</a:t>
            </a:r>
            <a:b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nus_students.filter do |std|</a:t>
            </a:r>
            <a:b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  top_3_faculties.include?(std)</a:t>
            </a:r>
            <a:b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end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Sub-queries</a:t>
            </a:r>
            <a:endParaRPr/>
          </a:p>
        </p:txBody>
      </p:sp>
      <p:sp>
        <p:nvSpPr>
          <p:cNvPr id="243" name="Google Shape;243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WITH top_3_faculties AS (...),</a:t>
            </a:r>
            <a:b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halls AS (SELECT * FROM (‘Eusoff’, ‘KR’, ...)),</a:t>
            </a:r>
            <a:b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b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SELECT * FROM nus_students</a:t>
            </a:r>
            <a:b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WHERE faculty IN (SELECT * FROM top_3_faculties)</a:t>
            </a:r>
            <a:b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AND stay_place IN (SELECT * FROM halls)</a:t>
            </a:r>
            <a:b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AND ...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071550"/>
            <a:ext cx="5715000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Idea: abstraction</a:t>
            </a:r>
            <a:endParaRPr/>
          </a:p>
        </p:txBody>
      </p:sp>
      <p:sp>
        <p:nvSpPr>
          <p:cNvPr id="249" name="Google Shape;249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like how you won’t write this</a:t>
            </a:r>
            <a:r>
              <a:rPr lang="en"/>
              <a:t>...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function mid(rune, count) {</a:t>
            </a:r>
            <a:b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  return quarter_turn_right(stack_frac(1 / count, besides(quarter_turn_left(rune), count - 2), stack_frac((count - 2) / (count - 1), quarter_turn_left(rune), besides(quarter_turn_left(rune), count - 2))));</a:t>
            </a:r>
            <a:b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Refactor your SQL queries!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 Functions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top domains problem</a:t>
            </a:r>
            <a:endParaRPr/>
          </a:p>
        </p:txBody>
      </p:sp>
      <p:sp>
        <p:nvSpPr>
          <p:cNvPr id="260" name="Google Shape;260;p34"/>
          <p:cNvSpPr txBox="1"/>
          <p:nvPr>
            <p:ph idx="1" type="body"/>
          </p:nvPr>
        </p:nvSpPr>
        <p:spPr>
          <a:xfrm>
            <a:off x="1297500" y="1567550"/>
            <a:ext cx="4210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user_id | domain | country</a:t>
            </a:r>
            <a:b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--------------------------</a:t>
            </a:r>
            <a:b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1234567 | google | SG</a:t>
            </a:r>
            <a:b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2777733 | fbook  | SG</a:t>
            </a:r>
            <a:b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1212229 | fbook  | SG</a:t>
            </a:r>
            <a:b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8273316 | google | JP</a:t>
            </a:r>
            <a:b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1192222 | google | JP</a:t>
            </a:r>
            <a:b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7733334 | amazon | JP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1" name="Google Shape;261;p34"/>
          <p:cNvSpPr txBox="1"/>
          <p:nvPr>
            <p:ph idx="1" type="body"/>
          </p:nvPr>
        </p:nvSpPr>
        <p:spPr>
          <a:xfrm>
            <a:off x="5507700" y="1567550"/>
            <a:ext cx="2828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Goal:</a:t>
            </a:r>
            <a:br>
              <a:rPr lang="en" sz="2000"/>
            </a:br>
            <a:br>
              <a:rPr lang="en" sz="2000"/>
            </a:b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country | domain</a:t>
            </a:r>
            <a:b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----------------</a:t>
            </a:r>
            <a:b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SG      | fbook</a:t>
            </a:r>
            <a:b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JP      | google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(or even, top 3 domains)</a:t>
            </a:r>
            <a:endParaRPr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a solution</a:t>
            </a:r>
            <a:endParaRPr/>
          </a:p>
        </p:txBody>
      </p:sp>
      <p:sp>
        <p:nvSpPr>
          <p:cNvPr id="267" name="Google Shape;267;p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SELECT domain, country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FROM login_data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GROUP BY 1, 2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ORDER BY COUNT(*) DESC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LIMIT 1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WITH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our knowledge...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3" name="Google Shape;273;p3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WITH top_sg AS (SELECT domain, country FROM login_data WHERE country = ‘SG’ GROUP BY 1 ORDER BY COUNT(*) DESC LIMIT 1),</a:t>
            </a:r>
            <a:b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top_jp AS (SELECT domain, country FROM login_data WHERE country = ‘JP’ GROUP BY 1 ORDER BY COUNT(*) DESC LIMIT 1),</a:t>
            </a:r>
            <a:b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b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SELECT domain, country FROM top_sg</a:t>
            </a:r>
            <a:b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UNION SELECT domain, country FROM top_jp</a:t>
            </a:r>
            <a:b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UNION SELECT domain, country FROM top_us</a:t>
            </a:r>
            <a:b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UNION ...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Enter: window functions</a:t>
            </a:r>
            <a:endParaRPr/>
          </a:p>
        </p:txBody>
      </p:sp>
      <p:sp>
        <p:nvSpPr>
          <p:cNvPr id="279" name="Google Shape;279;p3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Idea: partition according to some criteria and return something</a:t>
            </a:r>
            <a:br>
              <a:rPr lang="en"/>
            </a:br>
            <a:br>
              <a:rPr lang="en"/>
            </a:b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function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OVER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(PARTITION BY 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criteria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ORDER BY 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ordering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example [Postgres docs]</a:t>
            </a:r>
            <a:endParaRPr/>
          </a:p>
        </p:txBody>
      </p:sp>
      <p:sp>
        <p:nvSpPr>
          <p:cNvPr id="285" name="Google Shape;285;p38"/>
          <p:cNvSpPr txBox="1"/>
          <p:nvPr>
            <p:ph idx="1" type="body"/>
          </p:nvPr>
        </p:nvSpPr>
        <p:spPr>
          <a:xfrm>
            <a:off x="4597325" y="1314650"/>
            <a:ext cx="3987300" cy="31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  depname  | empno | salary | rank </a:t>
            </a:r>
            <a:b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-----------+-------+--------+------</a:t>
            </a:r>
            <a:b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 develop   |     8 |   6000 |    1</a:t>
            </a:r>
            <a:b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 develop   |    10 |   5200 |    2</a:t>
            </a:r>
            <a:b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 develop   |    11 |   5200 |    2</a:t>
            </a:r>
            <a:b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 develop   |     9 |   4500 |    4</a:t>
            </a:r>
            <a:b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 develop   |     7 |   4200 |    5</a:t>
            </a:r>
            <a:b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 personnel |     2 |   3900 |    1</a:t>
            </a:r>
            <a:b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 personnel |     5 |   3500 |    2</a:t>
            </a:r>
            <a:b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 sales     |     1 |   5000 |    1</a:t>
            </a:r>
            <a:b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 sales     |     4 |   4800 |    2</a:t>
            </a:r>
            <a:b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 sales     |     3 |   4800 |    2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6" name="Google Shape;286;p38"/>
          <p:cNvSpPr txBox="1"/>
          <p:nvPr/>
        </p:nvSpPr>
        <p:spPr>
          <a:xfrm>
            <a:off x="1297500" y="1314650"/>
            <a:ext cx="35001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SELECT</a:t>
            </a:r>
            <a:br>
              <a:rPr lang="en" sz="2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2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depname,</a:t>
            </a:r>
            <a:br>
              <a:rPr lang="en" sz="2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2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empno,</a:t>
            </a:r>
            <a:br>
              <a:rPr lang="en" sz="2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2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salary,</a:t>
            </a:r>
            <a:br>
              <a:rPr lang="en" sz="2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2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lang="en" sz="2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rank()</a:t>
            </a:r>
            <a:r>
              <a:rPr lang="en" sz="2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OVER (</a:t>
            </a:r>
            <a:br>
              <a:rPr lang="en" sz="2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2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PARTITION BY </a:t>
            </a:r>
            <a:r>
              <a:rPr b="1" lang="en" sz="2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depname</a:t>
            </a:r>
            <a:r>
              <a:rPr lang="en" sz="2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ORDER BY </a:t>
            </a:r>
            <a:r>
              <a:rPr b="1" lang="en" sz="2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salary DESC</a:t>
            </a:r>
            <a:r>
              <a:rPr lang="en" sz="2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FROM empsalary;</a:t>
            </a:r>
            <a:endParaRPr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rank()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function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2" name="Google Shape;292;p3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SELECT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*,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rank() OVER (ORDER BY cap DESC)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FROM nus_students;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Going back to the problem</a:t>
            </a:r>
            <a:endParaRPr/>
          </a:p>
        </p:txBody>
      </p:sp>
      <p:sp>
        <p:nvSpPr>
          <p:cNvPr id="298" name="Google Shape;298;p4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SELECT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domain, country, COUNT(*) AS count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FROM login_data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GROUP BY 1, 2;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Going back to the problem</a:t>
            </a:r>
            <a:endParaRPr/>
          </a:p>
        </p:txBody>
      </p:sp>
      <p:sp>
        <p:nvSpPr>
          <p:cNvPr id="304" name="Google Shape;304;p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WITH domains_count AS (...)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SELECT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domain, country,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rank() OVER (PARTITION BY country ORDER BY count DESC) AS rank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FROM domains_count;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9662" y="1095025"/>
            <a:ext cx="3644675" cy="2953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Going back to the problem</a:t>
            </a:r>
            <a:endParaRPr/>
          </a:p>
        </p:txBody>
      </p:sp>
      <p:sp>
        <p:nvSpPr>
          <p:cNvPr id="310" name="Google Shape;310;p4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WITH domains_count AS (...),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domains_ranked AS (...)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SELECT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domain, country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FROM domains_ranked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WHERE rank = 1;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Lap Times Problem</a:t>
            </a:r>
            <a:endParaRPr/>
          </a:p>
        </p:txBody>
      </p:sp>
      <p:sp>
        <p:nvSpPr>
          <p:cNvPr id="316" name="Google Shape;316;p43"/>
          <p:cNvSpPr txBox="1"/>
          <p:nvPr>
            <p:ph idx="1" type="body"/>
          </p:nvPr>
        </p:nvSpPr>
        <p:spPr>
          <a:xfrm>
            <a:off x="1297500" y="1567550"/>
            <a:ext cx="3236100" cy="27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racer_id | lap | time</a:t>
            </a:r>
            <a:b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---------------------</a:t>
            </a:r>
            <a:b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1        | 1   | 38</a:t>
            </a:r>
            <a:b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1        | 2   | 33</a:t>
            </a:r>
            <a:b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1        | 3   | 35</a:t>
            </a:r>
            <a:b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2        | 1   | 36</a:t>
            </a:r>
            <a:b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2        | 2   | 34</a:t>
            </a:r>
            <a:b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2        | 3   | 34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7" name="Google Shape;317;p43"/>
          <p:cNvSpPr txBox="1"/>
          <p:nvPr>
            <p:ph idx="1" type="body"/>
          </p:nvPr>
        </p:nvSpPr>
        <p:spPr>
          <a:xfrm>
            <a:off x="4779400" y="1567550"/>
            <a:ext cx="3236100" cy="32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Goal: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racer_id | lap | total</a:t>
            </a:r>
            <a:b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----------------------</a:t>
            </a:r>
            <a:b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1        | 1   | 38</a:t>
            </a:r>
            <a:b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1        | 2   | 71</a:t>
            </a:r>
            <a:b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1        | 3   | 106</a:t>
            </a:r>
            <a:b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2        | 1   | 36</a:t>
            </a:r>
            <a:b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2        | 2   | 70</a:t>
            </a:r>
            <a:b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2        | 3   | 104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Lap Times Problem</a:t>
            </a:r>
            <a:endParaRPr/>
          </a:p>
        </p:txBody>
      </p:sp>
      <p:sp>
        <p:nvSpPr>
          <p:cNvPr id="323" name="Google Shape;323;p4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SELECT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*,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sum() OVER (PARTITION BY racer_id ORDER BY lap)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FROM lap_times;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Row and Column Conversions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Contest Problem</a:t>
            </a:r>
            <a:endParaRPr/>
          </a:p>
        </p:txBody>
      </p:sp>
      <p:sp>
        <p:nvSpPr>
          <p:cNvPr id="334" name="Google Shape;334;p46"/>
          <p:cNvSpPr txBox="1"/>
          <p:nvPr>
            <p:ph idx="1" type="body"/>
          </p:nvPr>
        </p:nvSpPr>
        <p:spPr>
          <a:xfrm>
            <a:off x="1297500" y="1307850"/>
            <a:ext cx="3390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uid | prob_id | score</a:t>
            </a:r>
            <a:b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---------------------</a:t>
            </a:r>
            <a:b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1   | 1       | 10</a:t>
            </a:r>
            <a:b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1   | 2       | 8</a:t>
            </a:r>
            <a:b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1   | 3       | 0</a:t>
            </a:r>
            <a:b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2   | 1       | 9</a:t>
            </a:r>
            <a:b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2   | 2       | 10</a:t>
            </a:r>
            <a:b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2   | 3       | 8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35" name="Google Shape;335;p46"/>
          <p:cNvSpPr txBox="1"/>
          <p:nvPr>
            <p:ph idx="1" type="body"/>
          </p:nvPr>
        </p:nvSpPr>
        <p:spPr>
          <a:xfrm>
            <a:off x="4688400" y="1307850"/>
            <a:ext cx="4373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Goal:</a:t>
            </a:r>
            <a:br>
              <a:rPr lang="en" sz="2000"/>
            </a:br>
            <a:br>
              <a:rPr lang="en" sz="2000"/>
            </a:b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uid | prob1 | prob2 | prob3</a:t>
            </a:r>
            <a:b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---------------------------</a:t>
            </a:r>
            <a:b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1   | 10    | 8     | 0</a:t>
            </a:r>
            <a:b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2   | 9     | 10    | 8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way to do it...</a:t>
            </a:r>
            <a:endParaRPr/>
          </a:p>
        </p:txBody>
      </p:sp>
      <p:sp>
        <p:nvSpPr>
          <p:cNvPr id="341" name="Google Shape;341;p4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WITH</a:t>
            </a:r>
            <a:b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prob1 AS (SELECT uid, score FROM contest_scores WHERE prob_id = 1),</a:t>
            </a:r>
            <a:b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prob2 AS (SELECT uid, score FROM contest_scores WHERE prob_id = 2),</a:t>
            </a:r>
            <a:b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prob3 AS (SELECT uid, score FROM contest_scores WHERE prob_id = 3)</a:t>
            </a:r>
            <a:b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SELECT prob1.uid, prob1.score AS score1, prob2.score AS score2, prob3.score AS score3 FROM prob1</a:t>
            </a:r>
            <a:b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INNER JOIN prob2 ON prob1.uid = prob2.uid</a:t>
            </a:r>
            <a:b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INNER JOIN prob3 ON prob1.uid = prob3.uid;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Caveat</a:t>
            </a:r>
            <a:endParaRPr/>
          </a:p>
        </p:txBody>
      </p:sp>
      <p:pic>
        <p:nvPicPr>
          <p:cNvPr id="347" name="Google Shape;34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350" y="1567556"/>
            <a:ext cx="3560499" cy="184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5374" y="290025"/>
            <a:ext cx="2467524" cy="254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62424" y="3140725"/>
            <a:ext cx="3742211" cy="177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1969" y="3604969"/>
            <a:ext cx="2928150" cy="135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Postgres - crosstab</a:t>
            </a:r>
            <a:endParaRPr/>
          </a:p>
        </p:txBody>
      </p:sp>
      <p:sp>
        <p:nvSpPr>
          <p:cNvPr id="356" name="Google Shape;356;p4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CREATE EXTENSION tablefunc;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(need superuser privileges!)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Postgres - crosstab</a:t>
            </a:r>
            <a:endParaRPr/>
          </a:p>
        </p:txBody>
      </p:sp>
      <p:sp>
        <p:nvSpPr>
          <p:cNvPr id="362" name="Google Shape;362;p5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4 crosstab syntaxes!?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100">
                <a:latin typeface="Source Code Pro"/>
                <a:ea typeface="Source Code Pro"/>
                <a:cs typeface="Source Code Pro"/>
                <a:sym typeface="Source Code Pro"/>
              </a:rPr>
              <a:t>SELECT * FROM crosstab(</a:t>
            </a:r>
            <a:br>
              <a:rPr lang="en" sz="2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2100">
                <a:latin typeface="Source Code Pro"/>
                <a:ea typeface="Source Code Pro"/>
                <a:cs typeface="Source Code Pro"/>
                <a:sym typeface="Source Code Pro"/>
              </a:rPr>
              <a:t>  ‘</a:t>
            </a:r>
            <a:r>
              <a:rPr b="1" lang="en" sz="2100">
                <a:latin typeface="Source Code Pro"/>
                <a:ea typeface="Source Code Pro"/>
                <a:cs typeface="Source Code Pro"/>
                <a:sym typeface="Source Code Pro"/>
              </a:rPr>
              <a:t>SELECT key(s), cats, values FROM ...</a:t>
            </a:r>
            <a:r>
              <a:rPr lang="en" sz="2100">
                <a:latin typeface="Source Code Pro"/>
                <a:ea typeface="Source Code Pro"/>
                <a:cs typeface="Source Code Pro"/>
                <a:sym typeface="Source Code Pro"/>
              </a:rPr>
              <a:t>’,</a:t>
            </a:r>
            <a:br>
              <a:rPr lang="en" sz="2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2100">
                <a:latin typeface="Source Code Pro"/>
                <a:ea typeface="Source Code Pro"/>
                <a:cs typeface="Source Code Pro"/>
                <a:sym typeface="Source Code Pro"/>
              </a:rPr>
              <a:t>  ‘</a:t>
            </a:r>
            <a:r>
              <a:rPr b="1" lang="en" sz="2100">
                <a:latin typeface="Source Code Pro"/>
                <a:ea typeface="Source Code Pro"/>
                <a:cs typeface="Source Code Pro"/>
                <a:sym typeface="Source Code Pro"/>
              </a:rPr>
              <a:t>category_sql</a:t>
            </a:r>
            <a:r>
              <a:rPr lang="en" sz="2100">
                <a:latin typeface="Source Code Pro"/>
                <a:ea typeface="Source Code Pro"/>
                <a:cs typeface="Source Code Pro"/>
                <a:sym typeface="Source Code Pro"/>
              </a:rPr>
              <a:t>’</a:t>
            </a:r>
            <a:br>
              <a:rPr lang="en" sz="2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2100">
                <a:latin typeface="Source Code Pro"/>
                <a:ea typeface="Source Code Pro"/>
                <a:cs typeface="Source Code Pro"/>
                <a:sym typeface="Source Code Pro"/>
              </a:rPr>
              <a:t>) AS (</a:t>
            </a:r>
            <a:r>
              <a:rPr b="1" lang="en" sz="2100">
                <a:latin typeface="Source Code Pro"/>
                <a:ea typeface="Source Code Pro"/>
                <a:cs typeface="Source Code Pro"/>
                <a:sym typeface="Source Code Pro"/>
              </a:rPr>
              <a:t>columns</a:t>
            </a:r>
            <a:r>
              <a:rPr lang="en" sz="2100"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sz="2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Contest Problem</a:t>
            </a:r>
            <a:endParaRPr/>
          </a:p>
        </p:txBody>
      </p:sp>
      <p:sp>
        <p:nvSpPr>
          <p:cNvPr id="368" name="Google Shape;368;p51"/>
          <p:cNvSpPr txBox="1"/>
          <p:nvPr>
            <p:ph idx="1" type="body"/>
          </p:nvPr>
        </p:nvSpPr>
        <p:spPr>
          <a:xfrm>
            <a:off x="4815775" y="1567550"/>
            <a:ext cx="3987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Source</a:t>
            </a:r>
            <a:br>
              <a:rPr lang="en" sz="1800"/>
            </a:b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SELECT uid, prob_id, score FROM scores ORDER BY 1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Category</a:t>
            </a:r>
            <a:br>
              <a:rPr lang="en" sz="1800"/>
            </a:b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SELECT 1, 2, 3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Columns</a:t>
            </a:r>
            <a:br>
              <a:rPr lang="en" sz="1800"/>
            </a:b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“uid” int, “prob1” int, “prob2” int, “prob3” int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69" name="Google Shape;369;p51"/>
          <p:cNvSpPr txBox="1"/>
          <p:nvPr>
            <p:ph idx="1" type="body"/>
          </p:nvPr>
        </p:nvSpPr>
        <p:spPr>
          <a:xfrm>
            <a:off x="1297500" y="1567550"/>
            <a:ext cx="3390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uid | prob_id | score</a:t>
            </a:r>
            <a:b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---------------------</a:t>
            </a:r>
            <a:b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1   | 1       | 10</a:t>
            </a:r>
            <a:b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1   | 2       | 8</a:t>
            </a:r>
            <a:b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1   | 3       | 0</a:t>
            </a:r>
            <a:b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2   | 1       | 9</a:t>
            </a:r>
            <a:b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2   | 2       | 10</a:t>
            </a:r>
            <a:b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2   | 3       | 8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Query Abstraction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Window Functions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Row and Column Conversions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Contest Problem</a:t>
            </a:r>
            <a:endParaRPr/>
          </a:p>
        </p:txBody>
      </p:sp>
      <p:sp>
        <p:nvSpPr>
          <p:cNvPr id="375" name="Google Shape;375;p5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SELECT * FROM crosstab(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'SELECT uid, prob_id, score FROM contest_scores ORDER BY 1',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'SELECT DISTINCT prob_id FROM contest_scores ORDER BY 1'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) AS (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"uid" int, "prob1" int, "prob2" int, "prob3" int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381" name="Google Shape;381;p53"/>
          <p:cNvSpPr txBox="1"/>
          <p:nvPr>
            <p:ph idx="1" type="subTitle"/>
          </p:nvPr>
        </p:nvSpPr>
        <p:spPr>
          <a:xfrm>
            <a:off x="4579075" y="2712850"/>
            <a:ext cx="4451700" cy="17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SELECT question</a:t>
            </a:r>
            <a:b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FROM audience</a:t>
            </a:r>
            <a:b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WHERE answer NOT NULL;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Review</a:t>
            </a:r>
            <a:endParaRPr/>
          </a:p>
        </p:txBody>
      </p:sp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SELECT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student_id, cap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FROM nus_students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WHERE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faculty = 'Computing'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ORDER BY cap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LIMIT 10;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 tip - referencing</a:t>
            </a:r>
            <a:endParaRPr/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SELECT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student_id, cap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FROM nus_students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WHERE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faculty = 'Computing'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ORDER BY 2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LIMIT 10;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3 faculties</a:t>
            </a:r>
            <a:endParaRPr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SELECT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faculty, COUNT(*)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FROM nus_students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GROUP BY 1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ORDER BY 2 DESC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LIMIT 3;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823850" y="2053000"/>
            <a:ext cx="47994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Query Abstraction</a:t>
            </a:r>
            <a:endParaRPr sz="4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Aliasing</a:t>
            </a:r>
            <a:endParaRPr/>
          </a:p>
        </p:txBody>
      </p:sp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SELECT</a:t>
            </a:r>
            <a:b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 (matric_year + study_years) </a:t>
            </a:r>
            <a:r>
              <a:rPr b="1" lang="en" sz="2000">
                <a:latin typeface="Source Code Pro"/>
                <a:ea typeface="Source Code Pro"/>
                <a:cs typeface="Source Code Pro"/>
                <a:sym typeface="Source Code Pro"/>
              </a:rPr>
              <a:t>AS grad_year</a:t>
            </a:r>
            <a:br>
              <a:rPr b="1" lang="en" sz="20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FROM nus_students;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