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sldIdLst>
    <p:sldId id="284" r:id="rId2"/>
    <p:sldId id="257" r:id="rId3"/>
    <p:sldId id="261" r:id="rId4"/>
    <p:sldId id="263" r:id="rId5"/>
    <p:sldId id="291" r:id="rId6"/>
    <p:sldId id="279" r:id="rId7"/>
    <p:sldId id="272" r:id="rId8"/>
    <p:sldId id="292" r:id="rId9"/>
    <p:sldId id="300" r:id="rId10"/>
    <p:sldId id="285" r:id="rId11"/>
    <p:sldId id="258" r:id="rId12"/>
    <p:sldId id="259" r:id="rId13"/>
    <p:sldId id="264" r:id="rId14"/>
    <p:sldId id="286" r:id="rId15"/>
    <p:sldId id="265" r:id="rId16"/>
    <p:sldId id="277" r:id="rId17"/>
    <p:sldId id="293" r:id="rId18"/>
    <p:sldId id="294" r:id="rId19"/>
    <p:sldId id="295" r:id="rId20"/>
    <p:sldId id="297" r:id="rId21"/>
    <p:sldId id="296" r:id="rId22"/>
    <p:sldId id="298" r:id="rId23"/>
    <p:sldId id="301" r:id="rId24"/>
    <p:sldId id="287" r:id="rId25"/>
    <p:sldId id="260" r:id="rId26"/>
    <p:sldId id="273" r:id="rId27"/>
    <p:sldId id="278" r:id="rId28"/>
    <p:sldId id="274" r:id="rId29"/>
    <p:sldId id="283" r:id="rId30"/>
    <p:sldId id="302" r:id="rId31"/>
    <p:sldId id="303" r:id="rId32"/>
    <p:sldId id="304" r:id="rId33"/>
    <p:sldId id="270" r:id="rId34"/>
  </p:sldIdLst>
  <p:sldSz cx="12192000" cy="6858000"/>
  <p:notesSz cx="6858000" cy="9144000"/>
  <p:custDataLst>
    <p:tags r:id="rId3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419C"/>
    <a:srgbClr val="4472C4"/>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369" autoAdjust="0"/>
    <p:restoredTop sz="94279" autoAdjust="0"/>
  </p:normalViewPr>
  <p:slideViewPr>
    <p:cSldViewPr>
      <p:cViewPr>
        <p:scale>
          <a:sx n="75" d="100"/>
          <a:sy n="75" d="100"/>
        </p:scale>
        <p:origin x="682" y="21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dLbls>
          <c:showLegendKey val="0"/>
          <c:showVal val="0"/>
          <c:showCatName val="0"/>
          <c:showSerName val="0"/>
          <c:showPercent val="0"/>
          <c:showBubbleSize val="0"/>
        </c:dLbls>
        <c:gapWidth val="116"/>
        <c:overlap val="-27"/>
        <c:axId val="1978619008"/>
        <c:axId val="1978615264"/>
      </c:barChart>
      <c:catAx>
        <c:axId val="19786190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ea"/>
                <a:sym typeface="+mn-lt"/>
              </a:defRPr>
            </a:pPr>
            <a:endParaRPr lang="zh-CN"/>
          </a:p>
        </c:txPr>
        <c:crossAx val="1978615264"/>
        <c:crosses val="autoZero"/>
        <c:auto val="1"/>
        <c:lblAlgn val="ctr"/>
        <c:lblOffset val="100"/>
        <c:noMultiLvlLbl val="0"/>
      </c:catAx>
      <c:valAx>
        <c:axId val="1978615264"/>
        <c:scaling>
          <c:orientation val="minMax"/>
        </c:scaling>
        <c:delete val="1"/>
        <c:axPos val="l"/>
        <c:numFmt formatCode="0.00%" sourceLinked="1"/>
        <c:majorTickMark val="none"/>
        <c:minorTickMark val="none"/>
        <c:tickLblPos val="nextTo"/>
        <c:crossAx val="1978619008"/>
        <c:crosses val="autoZero"/>
        <c:crossBetween val="between"/>
      </c:valAx>
      <c:spPr>
        <a:noFill/>
        <a:ln>
          <a:noFill/>
        </a:ln>
        <a:effectLst/>
      </c:spPr>
    </c:plotArea>
    <c:plotVisOnly val="1"/>
    <c:dispBlanksAs val="gap"/>
    <c:showDLblsOverMax val="0"/>
  </c:chart>
  <c:spPr>
    <a:noFill/>
    <a:ln>
      <a:noFill/>
    </a:ln>
    <a:effectLst/>
  </c:spPr>
  <c:txPr>
    <a:bodyPr/>
    <a:lstStyle/>
    <a:p>
      <a:pPr>
        <a:defRPr lang="zh-CN">
          <a:latin typeface="+mn-lt"/>
          <a:ea typeface="+mn-ea"/>
          <a:cs typeface="+mn-ea"/>
          <a:sym typeface="+mn-lt"/>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dLbls>
          <c:showLegendKey val="0"/>
          <c:showVal val="0"/>
          <c:showCatName val="0"/>
          <c:showSerName val="0"/>
          <c:showPercent val="0"/>
          <c:showBubbleSize val="0"/>
        </c:dLbls>
        <c:gapWidth val="116"/>
        <c:overlap val="-27"/>
        <c:axId val="1978619008"/>
        <c:axId val="1978615264"/>
      </c:barChart>
      <c:catAx>
        <c:axId val="19786190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ea"/>
                <a:sym typeface="+mn-lt"/>
              </a:defRPr>
            </a:pPr>
            <a:endParaRPr lang="zh-CN"/>
          </a:p>
        </c:txPr>
        <c:crossAx val="1978615264"/>
        <c:crosses val="autoZero"/>
        <c:auto val="1"/>
        <c:lblAlgn val="ctr"/>
        <c:lblOffset val="100"/>
        <c:noMultiLvlLbl val="0"/>
      </c:catAx>
      <c:valAx>
        <c:axId val="1978615264"/>
        <c:scaling>
          <c:orientation val="minMax"/>
        </c:scaling>
        <c:delete val="1"/>
        <c:axPos val="l"/>
        <c:numFmt formatCode="0.00%" sourceLinked="1"/>
        <c:majorTickMark val="none"/>
        <c:minorTickMark val="none"/>
        <c:tickLblPos val="nextTo"/>
        <c:crossAx val="1978619008"/>
        <c:crosses val="autoZero"/>
        <c:crossBetween val="between"/>
      </c:valAx>
      <c:spPr>
        <a:noFill/>
        <a:ln>
          <a:noFill/>
        </a:ln>
        <a:effectLst/>
      </c:spPr>
    </c:plotArea>
    <c:plotVisOnly val="1"/>
    <c:dispBlanksAs val="gap"/>
    <c:showDLblsOverMax val="0"/>
  </c:chart>
  <c:spPr>
    <a:noFill/>
    <a:ln>
      <a:noFill/>
    </a:ln>
    <a:effectLst/>
  </c:spPr>
  <c:txPr>
    <a:bodyPr/>
    <a:lstStyle/>
    <a:p>
      <a:pPr>
        <a:defRPr lang="zh-CN">
          <a:latin typeface="+mn-lt"/>
          <a:ea typeface="+mn-ea"/>
          <a:cs typeface="+mn-ea"/>
          <a:sym typeface="+mn-lt"/>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1F5FCC-2B4E-4E63-AE43-A06AC1BB4691}" type="datetimeFigureOut">
              <a:rPr lang="zh-CN" altLang="en-US" smtClean="0"/>
              <a:t>2024/12/22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A7C2C5-6CB9-4494-AA33-6FA6503D8A6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3502D5C-AA8C-4595-A33F-B9794B6268AF}" type="datetimeFigureOut">
              <a:rPr lang="zh-CN" altLang="en-US" smtClean="0"/>
              <a:t>2024/12/22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73ABFDCD-7E08-4B74-9118-24CFF7CC0370}"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3502D5C-AA8C-4595-A33F-B9794B6268AF}" type="datetimeFigureOut">
              <a:rPr lang="zh-CN" altLang="en-US" smtClean="0"/>
              <a:t>2024/12/22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73ABFDCD-7E08-4B74-9118-24CFF7CC0370}"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9" name="文本框 8">
            <a:extLst>
              <a:ext uri="{FF2B5EF4-FFF2-40B4-BE49-F238E27FC236}">
                <a16:creationId xmlns:a16="http://schemas.microsoft.com/office/drawing/2014/main" id="{6325901E-03BB-9AA9-8D62-12997F194F1E}"/>
              </a:ext>
            </a:extLst>
          </p:cNvPr>
          <p:cNvSpPr txBox="1"/>
          <p:nvPr userDrawn="1"/>
        </p:nvSpPr>
        <p:spPr>
          <a:xfrm>
            <a:off x="0" y="6732766"/>
            <a:ext cx="407368" cy="107722"/>
          </a:xfrm>
          <a:prstGeom prst="rect">
            <a:avLst/>
          </a:prstGeom>
          <a:noFill/>
        </p:spPr>
        <p:txBody>
          <a:bodyPr wrap="square" rtlCol="0">
            <a:spAutoFit/>
          </a:bodyPr>
          <a:lstStyle/>
          <a:p>
            <a:r>
              <a:rPr lang="zh-CN" altLang="en-US" sz="100" dirty="0">
                <a:solidFill>
                  <a:schemeClr val="bg1"/>
                </a:solidFill>
              </a:rPr>
              <a:t>木卫林</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53502D5C-AA8C-4595-A33F-B9794B6268AF}" type="datetimeFigureOut">
              <a:rPr lang="zh-CN" altLang="en-US" smtClean="0"/>
              <a:t>2024/12/22</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73ABFDCD-7E08-4B74-9118-24CFF7CC0370}"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3502D5C-AA8C-4595-A33F-B9794B6268AF}" type="datetimeFigureOut">
              <a:rPr lang="zh-CN" altLang="en-US" smtClean="0"/>
              <a:t>2024/12/22</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73ABFDCD-7E08-4B74-9118-24CFF7CC0370}"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53502D5C-AA8C-4595-A33F-B9794B6268AF}" type="datetimeFigureOut">
              <a:rPr lang="zh-CN" altLang="en-US" smtClean="0"/>
              <a:t>2024/12/22</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73ABFDCD-7E08-4B74-9118-24CFF7CC0370}"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53502D5C-AA8C-4595-A33F-B9794B6268AF}" type="datetimeFigureOut">
              <a:rPr lang="zh-CN" altLang="en-US" smtClean="0"/>
              <a:t>2024/12/22</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73ABFDCD-7E08-4B74-9118-24CFF7CC0370}"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53502D5C-AA8C-4595-A33F-B9794B6268AF}" type="datetimeFigureOut">
              <a:rPr lang="zh-CN" altLang="en-US" smtClean="0"/>
              <a:t>2024/12/22</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73ABFDCD-7E08-4B74-9118-24CFF7CC0370}"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3502D5C-AA8C-4595-A33F-B9794B6268AF}" type="datetimeFigureOut">
              <a:rPr lang="zh-CN" altLang="en-US" smtClean="0"/>
              <a:t>2024/12/22</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73ABFDCD-7E08-4B74-9118-24CFF7CC0370}"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53502D5C-AA8C-4595-A33F-B9794B6268AF}" type="datetimeFigureOut">
              <a:rPr lang="zh-CN" altLang="en-US" smtClean="0"/>
              <a:t>2024/12/22</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73ABFDCD-7E08-4B74-9118-24CFF7CC0370}" type="slidenum">
              <a:rPr lang="zh-CN" altLang="en-US" smtClean="0"/>
              <a:t>‹#›</a:t>
            </a:fld>
            <a:endParaRPr lang="zh-CN" alt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image" Target="../media/image17.sv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1.xml"/><Relationship Id="rId1" Type="http://schemas.openxmlformats.org/officeDocument/2006/relationships/tags" Target="../tags/tag4.xml"/><Relationship Id="rId5" Type="http://schemas.openxmlformats.org/officeDocument/2006/relationships/image" Target="../media/image19.png"/><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1.xml"/><Relationship Id="rId1" Type="http://schemas.openxmlformats.org/officeDocument/2006/relationships/tags" Target="../tags/tag5.xml"/><Relationship Id="rId5" Type="http://schemas.openxmlformats.org/officeDocument/2006/relationships/image" Target="../media/image20.png"/><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1.xml"/><Relationship Id="rId1" Type="http://schemas.openxmlformats.org/officeDocument/2006/relationships/tags" Target="../tags/tag6.xml"/><Relationship Id="rId5" Type="http://schemas.openxmlformats.org/officeDocument/2006/relationships/image" Target="../media/image21.png"/><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1.xml"/><Relationship Id="rId1" Type="http://schemas.openxmlformats.org/officeDocument/2006/relationships/tags" Target="../tags/tag7.xml"/><Relationship Id="rId5" Type="http://schemas.openxmlformats.org/officeDocument/2006/relationships/image" Target="../media/image22.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1.xml"/><Relationship Id="rId1" Type="http://schemas.openxmlformats.org/officeDocument/2006/relationships/tags" Target="../tags/tag8.xml"/><Relationship Id="rId5" Type="http://schemas.openxmlformats.org/officeDocument/2006/relationships/image" Target="../media/image23.png"/><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1.xml"/><Relationship Id="rId1" Type="http://schemas.openxmlformats.org/officeDocument/2006/relationships/tags" Target="../tags/tag9.xml"/><Relationship Id="rId5" Type="http://schemas.openxmlformats.org/officeDocument/2006/relationships/image" Target="../media/image24.png"/><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1.xml"/><Relationship Id="rId1" Type="http://schemas.openxmlformats.org/officeDocument/2006/relationships/tags" Target="../tags/tag10.xml"/><Relationship Id="rId6" Type="http://schemas.openxmlformats.org/officeDocument/2006/relationships/image" Target="../media/image26.png"/><Relationship Id="rId5" Type="http://schemas.openxmlformats.org/officeDocument/2006/relationships/image" Target="../media/image25.png"/><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1.xml"/><Relationship Id="rId1" Type="http://schemas.openxmlformats.org/officeDocument/2006/relationships/tags" Target="../tags/tag11.xml"/><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4.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ṡ1íḋe"/>
          <p:cNvSpPr/>
          <p:nvPr/>
        </p:nvSpPr>
        <p:spPr>
          <a:xfrm>
            <a:off x="898" y="0"/>
            <a:ext cx="12215105" cy="4201553"/>
          </a:xfrm>
          <a:prstGeom prst="rect">
            <a:avLst/>
          </a:prstGeom>
          <a:solidFill>
            <a:srgbClr val="0E419C"/>
          </a:solidFill>
          <a:ln>
            <a:noFill/>
          </a:ln>
          <a:effectLst>
            <a:outerShdw blurRad="101600" dist="38100" dir="4800000" sx="101000" sy="10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srgbClr val="FFFFFF"/>
              </a:solidFill>
              <a:effectLst/>
              <a:uLnTx/>
              <a:uFillTx/>
              <a:cs typeface="+mn-ea"/>
              <a:sym typeface="+mn-lt"/>
            </a:endParaRPr>
          </a:p>
        </p:txBody>
      </p:sp>
      <p:sp>
        <p:nvSpPr>
          <p:cNvPr id="7" name="文本框 6"/>
          <p:cNvSpPr txBox="1"/>
          <p:nvPr/>
        </p:nvSpPr>
        <p:spPr>
          <a:xfrm>
            <a:off x="823147" y="2131115"/>
            <a:ext cx="6068136" cy="923330"/>
          </a:xfrm>
          <a:prstGeom prst="rect">
            <a:avLst/>
          </a:prstGeom>
          <a:noFill/>
        </p:spPr>
        <p:txBody>
          <a:bodyPr wrap="none" rtlCol="0">
            <a:spAutoFit/>
          </a:bodyPr>
          <a:lstStyle/>
          <a:p>
            <a:r>
              <a:rPr lang="en-US" altLang="zh-CN" sz="5400" spc="600" dirty="0">
                <a:solidFill>
                  <a:schemeClr val="bg1"/>
                </a:solidFill>
                <a:effectLst>
                  <a:outerShdw blurRad="38100" dist="38100" dir="2700000" algn="tl" rotWithShape="0">
                    <a:prstClr val="black">
                      <a:alpha val="29000"/>
                    </a:prstClr>
                  </a:outerShdw>
                </a:effectLst>
                <a:latin typeface="思源黑体 CN Heavy" panose="020B0A00000000000000" pitchFamily="34" charset="-122"/>
                <a:ea typeface="思源黑体 CN Heavy" panose="020B0A00000000000000" pitchFamily="34" charset="-122"/>
                <a:cs typeface="+mn-ea"/>
                <a:sym typeface="+mn-lt"/>
              </a:rPr>
              <a:t>Python</a:t>
            </a:r>
            <a:r>
              <a:rPr lang="zh-CN" altLang="en-US" sz="5400" spc="600" dirty="0">
                <a:solidFill>
                  <a:schemeClr val="bg1"/>
                </a:solidFill>
                <a:effectLst>
                  <a:outerShdw blurRad="38100" dist="38100" dir="2700000" algn="tl" rotWithShape="0">
                    <a:prstClr val="black">
                      <a:alpha val="29000"/>
                    </a:prstClr>
                  </a:outerShdw>
                </a:effectLst>
                <a:latin typeface="思源黑体 CN Heavy" panose="020B0A00000000000000" pitchFamily="34" charset="-122"/>
                <a:ea typeface="思源黑体 CN Heavy" panose="020B0A00000000000000" pitchFamily="34" charset="-122"/>
                <a:cs typeface="+mn-ea"/>
                <a:sym typeface="+mn-lt"/>
              </a:rPr>
              <a:t>期末答辩</a:t>
            </a:r>
          </a:p>
        </p:txBody>
      </p:sp>
      <p:sp>
        <p:nvSpPr>
          <p:cNvPr id="8" name="文本框 7"/>
          <p:cNvSpPr txBox="1"/>
          <p:nvPr/>
        </p:nvSpPr>
        <p:spPr>
          <a:xfrm>
            <a:off x="962041" y="3132445"/>
            <a:ext cx="5955476" cy="646331"/>
          </a:xfrm>
          <a:prstGeom prst="rect">
            <a:avLst/>
          </a:prstGeom>
          <a:noFill/>
        </p:spPr>
        <p:txBody>
          <a:bodyPr wrap="none" rtlCol="0">
            <a:spAutoFit/>
          </a:bodyPr>
          <a:lstStyle/>
          <a:p>
            <a:r>
              <a:rPr lang="en-US" altLang="zh-CN" sz="3600" dirty="0">
                <a:solidFill>
                  <a:schemeClr val="bg1"/>
                </a:solidFill>
                <a:latin typeface="宋体" panose="02010600030101010101" pitchFamily="2" charset="-122"/>
                <a:ea typeface="宋体" panose="02010600030101010101" pitchFamily="2" charset="-122"/>
              </a:rPr>
              <a:t>Python Final Presentation</a:t>
            </a:r>
            <a:endParaRPr lang="zh-CN" altLang="en-US" sz="3600" spc="600" dirty="0">
              <a:solidFill>
                <a:schemeClr val="bg1"/>
              </a:solidFill>
              <a:latin typeface="宋体" panose="02010600030101010101" pitchFamily="2" charset="-122"/>
              <a:ea typeface="宋体" panose="02010600030101010101" pitchFamily="2" charset="-122"/>
              <a:cs typeface="+mn-ea"/>
              <a:sym typeface="+mn-lt"/>
            </a:endParaRPr>
          </a:p>
        </p:txBody>
      </p:sp>
      <p:pic>
        <p:nvPicPr>
          <p:cNvPr id="45" name="图片 44" descr="ct1-logo"/>
          <p:cNvPicPr>
            <a:picLocks noChangeAspect="1"/>
          </p:cNvPicPr>
          <p:nvPr/>
        </p:nvPicPr>
        <p:blipFill>
          <a:blip r:embed="rId2"/>
          <a:stretch>
            <a:fillRect/>
          </a:stretch>
        </p:blipFill>
        <p:spPr>
          <a:xfrm>
            <a:off x="787373" y="872956"/>
            <a:ext cx="2133354" cy="666761"/>
          </a:xfrm>
          <a:prstGeom prst="rect">
            <a:avLst/>
          </a:prstGeom>
        </p:spPr>
      </p:pic>
      <p:grpSp>
        <p:nvGrpSpPr>
          <p:cNvPr id="13" name="组合 12">
            <a:extLst>
              <a:ext uri="{FF2B5EF4-FFF2-40B4-BE49-F238E27FC236}">
                <a16:creationId xmlns:a16="http://schemas.microsoft.com/office/drawing/2014/main" id="{E6B53414-BC72-CE4B-630A-FE0A834FAE1C}"/>
              </a:ext>
            </a:extLst>
          </p:cNvPr>
          <p:cNvGrpSpPr/>
          <p:nvPr/>
        </p:nvGrpSpPr>
        <p:grpSpPr>
          <a:xfrm>
            <a:off x="551384" y="5445224"/>
            <a:ext cx="11815397" cy="400203"/>
            <a:chOff x="205850" y="5616306"/>
            <a:chExt cx="11815397" cy="400203"/>
          </a:xfrm>
        </p:grpSpPr>
        <p:grpSp>
          <p:nvGrpSpPr>
            <p:cNvPr id="14" name="组合 13">
              <a:extLst>
                <a:ext uri="{FF2B5EF4-FFF2-40B4-BE49-F238E27FC236}">
                  <a16:creationId xmlns:a16="http://schemas.microsoft.com/office/drawing/2014/main" id="{53A7A9F2-761A-5EB2-CF01-5652F4F51FB4}"/>
                </a:ext>
              </a:extLst>
            </p:cNvPr>
            <p:cNvGrpSpPr/>
            <p:nvPr/>
          </p:nvGrpSpPr>
          <p:grpSpPr>
            <a:xfrm>
              <a:off x="626970" y="5616306"/>
              <a:ext cx="11394277" cy="400203"/>
              <a:chOff x="1016569" y="4997158"/>
              <a:chExt cx="11394277" cy="400203"/>
            </a:xfrm>
          </p:grpSpPr>
          <p:sp>
            <p:nvSpPr>
              <p:cNvPr id="18" name="文本框 17">
                <a:extLst>
                  <a:ext uri="{FF2B5EF4-FFF2-40B4-BE49-F238E27FC236}">
                    <a16:creationId xmlns:a16="http://schemas.microsoft.com/office/drawing/2014/main" id="{36CD6654-B0BB-7324-CB4D-C8A3AC22EF93}"/>
                  </a:ext>
                </a:extLst>
              </p:cNvPr>
              <p:cNvSpPr txBox="1"/>
              <p:nvPr/>
            </p:nvSpPr>
            <p:spPr>
              <a:xfrm>
                <a:off x="1016569" y="4997158"/>
                <a:ext cx="2069797" cy="369332"/>
              </a:xfrm>
              <a:prstGeom prst="rect">
                <a:avLst/>
              </a:prstGeom>
              <a:noFill/>
            </p:spPr>
            <p:txBody>
              <a:bodyPr wrap="none" rtlCol="0">
                <a:spAutoFit/>
              </a:bodyPr>
              <a:lstStyle/>
              <a:p>
                <a:pPr algn="ctr"/>
                <a:r>
                  <a:rPr lang="zh-CN" altLang="en-US" b="1" spc="300" dirty="0">
                    <a:solidFill>
                      <a:srgbClr val="122E66"/>
                    </a:solidFill>
                    <a:cs typeface="+mn-ea"/>
                    <a:sym typeface="+mn-lt"/>
                  </a:rPr>
                  <a:t>答辩人：王德俭</a:t>
                </a:r>
              </a:p>
            </p:txBody>
          </p:sp>
          <p:sp>
            <p:nvSpPr>
              <p:cNvPr id="19" name="文本框 18">
                <a:extLst>
                  <a:ext uri="{FF2B5EF4-FFF2-40B4-BE49-F238E27FC236}">
                    <a16:creationId xmlns:a16="http://schemas.microsoft.com/office/drawing/2014/main" id="{622E47E9-C044-5C64-6F7F-03EFA4DA78DF}"/>
                  </a:ext>
                </a:extLst>
              </p:cNvPr>
              <p:cNvSpPr txBox="1"/>
              <p:nvPr/>
            </p:nvSpPr>
            <p:spPr>
              <a:xfrm>
                <a:off x="8010282" y="5028029"/>
                <a:ext cx="4400564" cy="369332"/>
              </a:xfrm>
              <a:prstGeom prst="rect">
                <a:avLst/>
              </a:prstGeom>
              <a:noFill/>
            </p:spPr>
            <p:txBody>
              <a:bodyPr wrap="none" rtlCol="0">
                <a:spAutoFit/>
              </a:bodyPr>
              <a:lstStyle/>
              <a:p>
                <a:pPr algn="ctr"/>
                <a:r>
                  <a:rPr lang="zh-CN" altLang="en-US" b="1" spc="300" dirty="0">
                    <a:solidFill>
                      <a:srgbClr val="122E66"/>
                    </a:solidFill>
                    <a:cs typeface="+mn-ea"/>
                    <a:sym typeface="+mn-lt"/>
                  </a:rPr>
                  <a:t>题目：基于</a:t>
                </a:r>
                <a:r>
                  <a:rPr lang="en-US" altLang="zh-CN" b="1" spc="300" dirty="0">
                    <a:solidFill>
                      <a:srgbClr val="122E66"/>
                    </a:solidFill>
                    <a:cs typeface="+mn-ea"/>
                    <a:sym typeface="+mn-lt"/>
                  </a:rPr>
                  <a:t>GMM-HMM</a:t>
                </a:r>
                <a:r>
                  <a:rPr lang="zh-CN" altLang="en-US" b="1" spc="300" dirty="0">
                    <a:solidFill>
                      <a:srgbClr val="122E66"/>
                    </a:solidFill>
                    <a:cs typeface="+mn-ea"/>
                    <a:sym typeface="+mn-lt"/>
                  </a:rPr>
                  <a:t>的语音识别</a:t>
                </a:r>
              </a:p>
            </p:txBody>
          </p:sp>
          <p:sp>
            <p:nvSpPr>
              <p:cNvPr id="20" name="文本框 19">
                <a:extLst>
                  <a:ext uri="{FF2B5EF4-FFF2-40B4-BE49-F238E27FC236}">
                    <a16:creationId xmlns:a16="http://schemas.microsoft.com/office/drawing/2014/main" id="{7F98C228-EB12-07A6-B50C-DFB45F13DB05}"/>
                  </a:ext>
                </a:extLst>
              </p:cNvPr>
              <p:cNvSpPr txBox="1"/>
              <p:nvPr/>
            </p:nvSpPr>
            <p:spPr>
              <a:xfrm>
                <a:off x="3602455" y="5012368"/>
                <a:ext cx="4095993" cy="369332"/>
              </a:xfrm>
              <a:prstGeom prst="rect">
                <a:avLst/>
              </a:prstGeom>
              <a:noFill/>
            </p:spPr>
            <p:txBody>
              <a:bodyPr wrap="none" rtlCol="0">
                <a:spAutoFit/>
              </a:bodyPr>
              <a:lstStyle/>
              <a:p>
                <a:pPr algn="ctr"/>
                <a:r>
                  <a:rPr lang="zh-CN" altLang="en-US" b="1" spc="300" dirty="0">
                    <a:solidFill>
                      <a:srgbClr val="122E66"/>
                    </a:solidFill>
                    <a:cs typeface="+mn-ea"/>
                    <a:sym typeface="+mn-lt"/>
                  </a:rPr>
                  <a:t>组员：虞海超 杜飞 朱研 丁奥博</a:t>
                </a:r>
              </a:p>
            </p:txBody>
          </p:sp>
        </p:grpSp>
        <p:sp>
          <p:nvSpPr>
            <p:cNvPr id="15" name="iconfont-1047-784241">
              <a:extLst>
                <a:ext uri="{FF2B5EF4-FFF2-40B4-BE49-F238E27FC236}">
                  <a16:creationId xmlns:a16="http://schemas.microsoft.com/office/drawing/2014/main" id="{F0ADCE21-A990-7F1F-0D67-69891A54DFA9}"/>
                </a:ext>
              </a:extLst>
            </p:cNvPr>
            <p:cNvSpPr/>
            <p:nvPr/>
          </p:nvSpPr>
          <p:spPr>
            <a:xfrm>
              <a:off x="7428101" y="5669849"/>
              <a:ext cx="315295" cy="323987"/>
            </a:xfrm>
            <a:custGeom>
              <a:avLst/>
              <a:gdLst>
                <a:gd name="T0" fmla="*/ 11189 w 11189"/>
                <a:gd name="T1" fmla="*/ 5643 h 11177"/>
                <a:gd name="T2" fmla="*/ 11189 w 11189"/>
                <a:gd name="T3" fmla="*/ 5589 h 11177"/>
                <a:gd name="T4" fmla="*/ 11189 w 11189"/>
                <a:gd name="T5" fmla="*/ 5535 h 11177"/>
                <a:gd name="T6" fmla="*/ 5595 w 11189"/>
                <a:gd name="T7" fmla="*/ 0 h 11177"/>
                <a:gd name="T8" fmla="*/ 0 w 11189"/>
                <a:gd name="T9" fmla="*/ 5535 h 11177"/>
                <a:gd name="T10" fmla="*/ 1 w 11189"/>
                <a:gd name="T11" fmla="*/ 5589 h 11177"/>
                <a:gd name="T12" fmla="*/ 0 w 11189"/>
                <a:gd name="T13" fmla="*/ 5643 h 11177"/>
                <a:gd name="T14" fmla="*/ 5595 w 11189"/>
                <a:gd name="T15" fmla="*/ 11177 h 11177"/>
                <a:gd name="T16" fmla="*/ 11189 w 11189"/>
                <a:gd name="T17" fmla="*/ 5643 h 11177"/>
                <a:gd name="T18" fmla="*/ 5595 w 11189"/>
                <a:gd name="T19" fmla="*/ 10124 h 11177"/>
                <a:gd name="T20" fmla="*/ 1156 w 11189"/>
                <a:gd name="T21" fmla="*/ 5643 h 11177"/>
                <a:gd name="T22" fmla="*/ 1156 w 11189"/>
                <a:gd name="T23" fmla="*/ 5611 h 11177"/>
                <a:gd name="T24" fmla="*/ 1156 w 11189"/>
                <a:gd name="T25" fmla="*/ 5611 h 11177"/>
                <a:gd name="T26" fmla="*/ 1156 w 11189"/>
                <a:gd name="T27" fmla="*/ 5589 h 11177"/>
                <a:gd name="T28" fmla="*/ 1156 w 11189"/>
                <a:gd name="T29" fmla="*/ 5567 h 11177"/>
                <a:gd name="T30" fmla="*/ 1156 w 11189"/>
                <a:gd name="T31" fmla="*/ 5567 h 11177"/>
                <a:gd name="T32" fmla="*/ 1156 w 11189"/>
                <a:gd name="T33" fmla="*/ 5535 h 11177"/>
                <a:gd name="T34" fmla="*/ 5595 w 11189"/>
                <a:gd name="T35" fmla="*/ 1054 h 11177"/>
                <a:gd name="T36" fmla="*/ 10034 w 11189"/>
                <a:gd name="T37" fmla="*/ 5535 h 11177"/>
                <a:gd name="T38" fmla="*/ 10033 w 11189"/>
                <a:gd name="T39" fmla="*/ 5567 h 11177"/>
                <a:gd name="T40" fmla="*/ 10033 w 11189"/>
                <a:gd name="T41" fmla="*/ 5567 h 11177"/>
                <a:gd name="T42" fmla="*/ 10033 w 11189"/>
                <a:gd name="T43" fmla="*/ 5589 h 11177"/>
                <a:gd name="T44" fmla="*/ 10033 w 11189"/>
                <a:gd name="T45" fmla="*/ 5611 h 11177"/>
                <a:gd name="T46" fmla="*/ 10033 w 11189"/>
                <a:gd name="T47" fmla="*/ 5611 h 11177"/>
                <a:gd name="T48" fmla="*/ 10034 w 11189"/>
                <a:gd name="T49" fmla="*/ 5643 h 11177"/>
                <a:gd name="T50" fmla="*/ 5595 w 11189"/>
                <a:gd name="T51" fmla="*/ 10124 h 11177"/>
                <a:gd name="T52" fmla="*/ 4818 w 11189"/>
                <a:gd name="T53" fmla="*/ 5514 h 11177"/>
                <a:gd name="T54" fmla="*/ 4804 w 11189"/>
                <a:gd name="T55" fmla="*/ 5611 h 11177"/>
                <a:gd name="T56" fmla="*/ 4804 w 11189"/>
                <a:gd name="T57" fmla="*/ 6034 h 11177"/>
                <a:gd name="T58" fmla="*/ 5167 w 11189"/>
                <a:gd name="T59" fmla="*/ 6397 h 11177"/>
                <a:gd name="T60" fmla="*/ 8440 w 11189"/>
                <a:gd name="T61" fmla="*/ 6397 h 11177"/>
                <a:gd name="T62" fmla="*/ 8803 w 11189"/>
                <a:gd name="T63" fmla="*/ 6034 h 11177"/>
                <a:gd name="T64" fmla="*/ 8803 w 11189"/>
                <a:gd name="T65" fmla="*/ 5611 h 11177"/>
                <a:gd name="T66" fmla="*/ 8440 w 11189"/>
                <a:gd name="T67" fmla="*/ 5249 h 11177"/>
                <a:gd name="T68" fmla="*/ 5966 w 11189"/>
                <a:gd name="T69" fmla="*/ 5249 h 11177"/>
                <a:gd name="T70" fmla="*/ 5966 w 11189"/>
                <a:gd name="T71" fmla="*/ 2069 h 11177"/>
                <a:gd name="T72" fmla="*/ 5604 w 11189"/>
                <a:gd name="T73" fmla="*/ 1706 h 11177"/>
                <a:gd name="T74" fmla="*/ 5180 w 11189"/>
                <a:gd name="T75" fmla="*/ 1706 h 11177"/>
                <a:gd name="T76" fmla="*/ 4818 w 11189"/>
                <a:gd name="T77" fmla="*/ 2069 h 11177"/>
                <a:gd name="T78" fmla="*/ 4818 w 11189"/>
                <a:gd name="T79" fmla="*/ 5514 h 11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189" h="11177">
                  <a:moveTo>
                    <a:pt x="11189" y="5643"/>
                  </a:moveTo>
                  <a:cubicBezTo>
                    <a:pt x="11189" y="5625"/>
                    <a:pt x="11189" y="5607"/>
                    <a:pt x="11189" y="5589"/>
                  </a:cubicBezTo>
                  <a:cubicBezTo>
                    <a:pt x="11189" y="5571"/>
                    <a:pt x="11189" y="5553"/>
                    <a:pt x="11189" y="5535"/>
                  </a:cubicBezTo>
                  <a:cubicBezTo>
                    <a:pt x="11189" y="2478"/>
                    <a:pt x="8684" y="0"/>
                    <a:pt x="5595" y="0"/>
                  </a:cubicBezTo>
                  <a:cubicBezTo>
                    <a:pt x="2505" y="0"/>
                    <a:pt x="0" y="2478"/>
                    <a:pt x="0" y="5535"/>
                  </a:cubicBezTo>
                  <a:cubicBezTo>
                    <a:pt x="0" y="5553"/>
                    <a:pt x="1" y="5571"/>
                    <a:pt x="1" y="5589"/>
                  </a:cubicBezTo>
                  <a:cubicBezTo>
                    <a:pt x="1" y="5607"/>
                    <a:pt x="0" y="5625"/>
                    <a:pt x="0" y="5643"/>
                  </a:cubicBezTo>
                  <a:cubicBezTo>
                    <a:pt x="0" y="8700"/>
                    <a:pt x="2505" y="11177"/>
                    <a:pt x="5595" y="11177"/>
                  </a:cubicBezTo>
                  <a:cubicBezTo>
                    <a:pt x="8684" y="11177"/>
                    <a:pt x="11189" y="8700"/>
                    <a:pt x="11189" y="5643"/>
                  </a:cubicBezTo>
                  <a:close/>
                  <a:moveTo>
                    <a:pt x="5595" y="10124"/>
                  </a:moveTo>
                  <a:cubicBezTo>
                    <a:pt x="3143" y="10124"/>
                    <a:pt x="1156" y="8118"/>
                    <a:pt x="1156" y="5643"/>
                  </a:cubicBezTo>
                  <a:cubicBezTo>
                    <a:pt x="1156" y="5632"/>
                    <a:pt x="1156" y="5622"/>
                    <a:pt x="1156" y="5611"/>
                  </a:cubicBezTo>
                  <a:lnTo>
                    <a:pt x="1156" y="5611"/>
                  </a:lnTo>
                  <a:cubicBezTo>
                    <a:pt x="1156" y="5604"/>
                    <a:pt x="1156" y="5596"/>
                    <a:pt x="1156" y="5589"/>
                  </a:cubicBezTo>
                  <a:cubicBezTo>
                    <a:pt x="1156" y="5582"/>
                    <a:pt x="1156" y="5574"/>
                    <a:pt x="1156" y="5567"/>
                  </a:cubicBezTo>
                  <a:lnTo>
                    <a:pt x="1156" y="5567"/>
                  </a:lnTo>
                  <a:cubicBezTo>
                    <a:pt x="1156" y="5556"/>
                    <a:pt x="1156" y="5546"/>
                    <a:pt x="1156" y="5535"/>
                  </a:cubicBezTo>
                  <a:cubicBezTo>
                    <a:pt x="1156" y="3060"/>
                    <a:pt x="3143" y="1054"/>
                    <a:pt x="5595" y="1054"/>
                  </a:cubicBezTo>
                  <a:cubicBezTo>
                    <a:pt x="8046" y="1054"/>
                    <a:pt x="10034" y="3060"/>
                    <a:pt x="10034" y="5535"/>
                  </a:cubicBezTo>
                  <a:cubicBezTo>
                    <a:pt x="10034" y="5546"/>
                    <a:pt x="10033" y="5556"/>
                    <a:pt x="10033" y="5567"/>
                  </a:cubicBezTo>
                  <a:lnTo>
                    <a:pt x="10033" y="5567"/>
                  </a:lnTo>
                  <a:cubicBezTo>
                    <a:pt x="10033" y="5574"/>
                    <a:pt x="10033" y="5582"/>
                    <a:pt x="10033" y="5589"/>
                  </a:cubicBezTo>
                  <a:cubicBezTo>
                    <a:pt x="10033" y="5596"/>
                    <a:pt x="10033" y="5604"/>
                    <a:pt x="10033" y="5611"/>
                  </a:cubicBezTo>
                  <a:lnTo>
                    <a:pt x="10033" y="5611"/>
                  </a:lnTo>
                  <a:cubicBezTo>
                    <a:pt x="10034" y="5622"/>
                    <a:pt x="10034" y="5632"/>
                    <a:pt x="10034" y="5643"/>
                  </a:cubicBezTo>
                  <a:cubicBezTo>
                    <a:pt x="10034" y="8118"/>
                    <a:pt x="8046" y="10124"/>
                    <a:pt x="5595" y="10124"/>
                  </a:cubicBezTo>
                  <a:close/>
                  <a:moveTo>
                    <a:pt x="4818" y="5514"/>
                  </a:moveTo>
                  <a:cubicBezTo>
                    <a:pt x="4809" y="5545"/>
                    <a:pt x="4804" y="5577"/>
                    <a:pt x="4804" y="5611"/>
                  </a:cubicBezTo>
                  <a:lnTo>
                    <a:pt x="4804" y="6034"/>
                  </a:lnTo>
                  <a:cubicBezTo>
                    <a:pt x="4804" y="6235"/>
                    <a:pt x="4967" y="6397"/>
                    <a:pt x="5167" y="6397"/>
                  </a:cubicBezTo>
                  <a:lnTo>
                    <a:pt x="8440" y="6397"/>
                  </a:lnTo>
                  <a:cubicBezTo>
                    <a:pt x="8640" y="6397"/>
                    <a:pt x="8803" y="6235"/>
                    <a:pt x="8803" y="6034"/>
                  </a:cubicBezTo>
                  <a:lnTo>
                    <a:pt x="8803" y="5611"/>
                  </a:lnTo>
                  <a:cubicBezTo>
                    <a:pt x="8803" y="5411"/>
                    <a:pt x="8640" y="5249"/>
                    <a:pt x="8440" y="5249"/>
                  </a:cubicBezTo>
                  <a:lnTo>
                    <a:pt x="5966" y="5249"/>
                  </a:lnTo>
                  <a:lnTo>
                    <a:pt x="5966" y="2069"/>
                  </a:lnTo>
                  <a:cubicBezTo>
                    <a:pt x="5966" y="1869"/>
                    <a:pt x="5804" y="1706"/>
                    <a:pt x="5604" y="1706"/>
                  </a:cubicBezTo>
                  <a:lnTo>
                    <a:pt x="5180" y="1706"/>
                  </a:lnTo>
                  <a:cubicBezTo>
                    <a:pt x="4980" y="1706"/>
                    <a:pt x="4818" y="1869"/>
                    <a:pt x="4818" y="2069"/>
                  </a:cubicBezTo>
                  <a:lnTo>
                    <a:pt x="4818" y="5514"/>
                  </a:lnTo>
                  <a:close/>
                </a:path>
              </a:pathLst>
            </a:cu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22E66"/>
                </a:solidFill>
                <a:cs typeface="+mn-ea"/>
                <a:sym typeface="+mn-lt"/>
              </a:endParaRPr>
            </a:p>
          </p:txBody>
        </p:sp>
        <p:pic>
          <p:nvPicPr>
            <p:cNvPr id="16" name="图形 15">
              <a:extLst>
                <a:ext uri="{FF2B5EF4-FFF2-40B4-BE49-F238E27FC236}">
                  <a16:creationId xmlns:a16="http://schemas.microsoft.com/office/drawing/2014/main" id="{227F39ED-9389-2F39-B14F-F4E407F7710A}"/>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5850" y="5616306"/>
              <a:ext cx="369332" cy="369332"/>
            </a:xfrm>
            <a:prstGeom prst="rect">
              <a:avLst/>
            </a:prstGeom>
          </p:spPr>
        </p:pic>
        <p:pic>
          <p:nvPicPr>
            <p:cNvPr id="17" name="图形 16">
              <a:extLst>
                <a:ext uri="{FF2B5EF4-FFF2-40B4-BE49-F238E27FC236}">
                  <a16:creationId xmlns:a16="http://schemas.microsoft.com/office/drawing/2014/main" id="{E2B298E8-6A08-96A3-697B-36237A273466}"/>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935956" y="5631516"/>
              <a:ext cx="292924" cy="292924"/>
            </a:xfrm>
            <a:prstGeom prst="rect">
              <a:avLst/>
            </a:prstGeom>
          </p:spPr>
        </p:pic>
      </p:grpSp>
      <p:sp>
        <p:nvSpPr>
          <p:cNvPr id="21" name="文本框 20">
            <a:extLst>
              <a:ext uri="{FF2B5EF4-FFF2-40B4-BE49-F238E27FC236}">
                <a16:creationId xmlns:a16="http://schemas.microsoft.com/office/drawing/2014/main" id="{87E443BD-BD35-2541-3C96-8C971C8B81C9}"/>
              </a:ext>
            </a:extLst>
          </p:cNvPr>
          <p:cNvSpPr txBox="1"/>
          <p:nvPr/>
        </p:nvSpPr>
        <p:spPr>
          <a:xfrm>
            <a:off x="1194776" y="3746698"/>
            <a:ext cx="2231701" cy="307777"/>
          </a:xfrm>
          <a:prstGeom prst="rect">
            <a:avLst/>
          </a:prstGeom>
          <a:noFill/>
        </p:spPr>
        <p:txBody>
          <a:bodyPr wrap="none" rtlCol="0">
            <a:spAutoFit/>
          </a:bodyPr>
          <a:lstStyle/>
          <a:p>
            <a:pPr algn="ctr"/>
            <a:r>
              <a:rPr lang="zh-CN" altLang="en-US" sz="1400" spc="300" dirty="0">
                <a:solidFill>
                  <a:schemeClr val="bg1">
                    <a:alpha val="65000"/>
                  </a:schemeClr>
                </a:solidFill>
                <a:latin typeface="+mj-ea"/>
                <a:ea typeface="+mj-ea"/>
              </a:rPr>
              <a:t>安徽大学</a:t>
            </a:r>
            <a:r>
              <a:rPr lang="en-US" altLang="zh-CN" sz="1400" spc="300" dirty="0">
                <a:solidFill>
                  <a:schemeClr val="bg1">
                    <a:alpha val="65000"/>
                  </a:schemeClr>
                </a:solidFill>
                <a:latin typeface="+mj-ea"/>
                <a:ea typeface="+mj-ea"/>
              </a:rPr>
              <a:t>|</a:t>
            </a:r>
            <a:r>
              <a:rPr lang="zh-CN" altLang="en-US" sz="1400" spc="300" dirty="0">
                <a:solidFill>
                  <a:schemeClr val="bg1">
                    <a:alpha val="65000"/>
                  </a:schemeClr>
                </a:solidFill>
                <a:latin typeface="+mj-ea"/>
                <a:ea typeface="+mj-ea"/>
              </a:rPr>
              <a:t>通信工程系</a:t>
            </a:r>
          </a:p>
        </p:txBody>
      </p:sp>
      <p:pic>
        <p:nvPicPr>
          <p:cNvPr id="3" name="图片 2" descr="图片包含 文本&#10;&#10;描述已自动生成">
            <a:extLst>
              <a:ext uri="{FF2B5EF4-FFF2-40B4-BE49-F238E27FC236}">
                <a16:creationId xmlns:a16="http://schemas.microsoft.com/office/drawing/2014/main" id="{EFF540F2-3A5C-4C9C-2B4C-4BB3AEDE0AC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61757" y="818356"/>
            <a:ext cx="2727970" cy="92313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23315" y="188641"/>
            <a:ext cx="12222335" cy="6669360"/>
          </a:xfrm>
          <a:prstGeom prst="rect">
            <a:avLst/>
          </a:prstGeom>
          <a:blipFill dpi="0" rotWithShape="1">
            <a:blip r:embed="rId2">
              <a:alphaModFix amt="14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iṡ1íḋe"/>
          <p:cNvSpPr/>
          <p:nvPr/>
        </p:nvSpPr>
        <p:spPr>
          <a:xfrm>
            <a:off x="-11552" y="2389043"/>
            <a:ext cx="12215105" cy="2079914"/>
          </a:xfrm>
          <a:prstGeom prst="rect">
            <a:avLst/>
          </a:prstGeom>
          <a:solidFill>
            <a:srgbClr val="0E419C"/>
          </a:solidFill>
          <a:ln>
            <a:noFill/>
          </a:ln>
          <a:effectLst>
            <a:outerShdw blurRad="1016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srgbClr val="FFFFFF"/>
              </a:solidFill>
              <a:effectLst/>
              <a:uLnTx/>
              <a:uFillTx/>
              <a:cs typeface="+mn-ea"/>
              <a:sym typeface="+mn-lt"/>
            </a:endParaRPr>
          </a:p>
        </p:txBody>
      </p:sp>
      <p:grpSp>
        <p:nvGrpSpPr>
          <p:cNvPr id="2" name="组合 1"/>
          <p:cNvGrpSpPr/>
          <p:nvPr/>
        </p:nvGrpSpPr>
        <p:grpSpPr>
          <a:xfrm>
            <a:off x="4618672" y="3083379"/>
            <a:ext cx="3036111" cy="1235255"/>
            <a:chOff x="980119" y="2267746"/>
            <a:chExt cx="3036111" cy="1235255"/>
          </a:xfrm>
        </p:grpSpPr>
        <p:sp>
          <p:nvSpPr>
            <p:cNvPr id="7" name="文本框 6"/>
            <p:cNvSpPr txBox="1"/>
            <p:nvPr/>
          </p:nvSpPr>
          <p:spPr>
            <a:xfrm>
              <a:off x="980119" y="2267746"/>
              <a:ext cx="2954655" cy="830997"/>
            </a:xfrm>
            <a:prstGeom prst="rect">
              <a:avLst/>
            </a:prstGeom>
            <a:noFill/>
          </p:spPr>
          <p:txBody>
            <a:bodyPr wrap="none" rtlCol="0">
              <a:spAutoFit/>
            </a:bodyPr>
            <a:lstStyle/>
            <a:p>
              <a:r>
                <a:rPr lang="zh-CN" altLang="en-US" sz="4800" spc="600" dirty="0">
                  <a:solidFill>
                    <a:schemeClr val="bg1"/>
                  </a:solidFill>
                  <a:latin typeface="思源黑体 CN Heavy" panose="020B0A00000000000000" pitchFamily="34" charset="-122"/>
                  <a:ea typeface="思源黑体 CN Heavy" panose="020B0A00000000000000" pitchFamily="34" charset="-122"/>
                  <a:cs typeface="+mn-ea"/>
                  <a:sym typeface="+mn-lt"/>
                </a:rPr>
                <a:t>总体框架</a:t>
              </a:r>
            </a:p>
          </p:txBody>
        </p:sp>
        <p:sp>
          <p:nvSpPr>
            <p:cNvPr id="8" name="文本框 7"/>
            <p:cNvSpPr txBox="1"/>
            <p:nvPr/>
          </p:nvSpPr>
          <p:spPr>
            <a:xfrm>
              <a:off x="1011881" y="3195224"/>
              <a:ext cx="3004349" cy="307777"/>
            </a:xfrm>
            <a:prstGeom prst="rect">
              <a:avLst/>
            </a:prstGeom>
            <a:noFill/>
          </p:spPr>
          <p:txBody>
            <a:bodyPr wrap="none" rtlCol="0">
              <a:spAutoFit/>
            </a:bodyPr>
            <a:lstStyle/>
            <a:p>
              <a:r>
                <a:rPr lang="en-US" altLang="zh-CN" sz="1400" spc="600" dirty="0">
                  <a:solidFill>
                    <a:schemeClr val="bg1"/>
                  </a:solidFill>
                  <a:cs typeface="+mn-ea"/>
                  <a:sym typeface="+mn-lt"/>
                </a:rPr>
                <a:t>Overall Framework</a:t>
              </a:r>
            </a:p>
          </p:txBody>
        </p:sp>
      </p:grpSp>
      <p:grpSp>
        <p:nvGrpSpPr>
          <p:cNvPr id="3" name="组合 2"/>
          <p:cNvGrpSpPr/>
          <p:nvPr/>
        </p:nvGrpSpPr>
        <p:grpSpPr>
          <a:xfrm flipV="1">
            <a:off x="5211363" y="1431670"/>
            <a:ext cx="1530746" cy="1501386"/>
            <a:chOff x="6095999" y="760163"/>
            <a:chExt cx="1530746" cy="1501386"/>
          </a:xfrm>
          <a:effectLst>
            <a:outerShdw blurRad="50800" dist="38100" dir="18900000" algn="bl" rotWithShape="0">
              <a:prstClr val="black">
                <a:alpha val="30000"/>
              </a:prstClr>
            </a:outerShdw>
          </a:effectLst>
        </p:grpSpPr>
        <p:sp>
          <p:nvSpPr>
            <p:cNvPr id="9" name="椭圆 8"/>
            <p:cNvSpPr/>
            <p:nvPr/>
          </p:nvSpPr>
          <p:spPr>
            <a:xfrm>
              <a:off x="6095999" y="760163"/>
              <a:ext cx="1530746" cy="1495808"/>
            </a:xfrm>
            <a:prstGeom prst="ellipse">
              <a:avLst/>
            </a:prstGeom>
            <a:gradFill flip="none" rotWithShape="1">
              <a:gsLst>
                <a:gs pos="6000">
                  <a:srgbClr val="0E419C"/>
                </a:gs>
                <a:gs pos="100000">
                  <a:schemeClr val="accent1">
                    <a:lumMod val="80000"/>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dirty="0">
                <a:ln>
                  <a:noFill/>
                </a:ln>
                <a:solidFill>
                  <a:srgbClr val="FFFFFF"/>
                </a:solidFill>
                <a:effectLst/>
                <a:uLnTx/>
                <a:uFillTx/>
                <a:cs typeface="+mn-ea"/>
                <a:sym typeface="+mn-lt"/>
              </a:endParaRPr>
            </a:p>
          </p:txBody>
        </p:sp>
        <p:sp>
          <p:nvSpPr>
            <p:cNvPr id="11" name="椭圆 10"/>
            <p:cNvSpPr/>
            <p:nvPr/>
          </p:nvSpPr>
          <p:spPr>
            <a:xfrm>
              <a:off x="6176912" y="923874"/>
              <a:ext cx="1368920" cy="1337675"/>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dirty="0">
                <a:ln>
                  <a:noFill/>
                </a:ln>
                <a:solidFill>
                  <a:srgbClr val="0E419C"/>
                </a:solidFill>
                <a:effectLst/>
                <a:uLnTx/>
                <a:uFillTx/>
                <a:cs typeface="+mn-ea"/>
                <a:sym typeface="+mn-lt"/>
              </a:endParaRPr>
            </a:p>
          </p:txBody>
        </p:sp>
      </p:grpSp>
      <p:sp>
        <p:nvSpPr>
          <p:cNvPr id="5" name="文本框 4"/>
          <p:cNvSpPr txBox="1"/>
          <p:nvPr/>
        </p:nvSpPr>
        <p:spPr>
          <a:xfrm>
            <a:off x="5640785" y="1548353"/>
            <a:ext cx="676788" cy="1107996"/>
          </a:xfrm>
          <a:prstGeom prst="rect">
            <a:avLst/>
          </a:prstGeom>
          <a:noFill/>
        </p:spPr>
        <p:txBody>
          <a:bodyPr wrap="none" rtlCol="0">
            <a:spAutoFit/>
          </a:bodyPr>
          <a:lstStyle/>
          <a:p>
            <a:r>
              <a:rPr lang="en-US" altLang="zh-CN" sz="6600" b="1" dirty="0">
                <a:solidFill>
                  <a:srgbClr val="0E419C"/>
                </a:solidFill>
                <a:effectLst>
                  <a:outerShdw blurRad="38100" dist="38100" dir="2700000" algn="tl">
                    <a:srgbClr val="000000">
                      <a:alpha val="43137"/>
                    </a:srgbClr>
                  </a:outerShdw>
                </a:effectLst>
                <a:cs typeface="+mn-ea"/>
                <a:sym typeface="+mn-lt"/>
              </a:rPr>
              <a:t>2</a:t>
            </a:r>
            <a:endParaRPr lang="zh-CN" altLang="en-US" sz="6600" b="1" dirty="0">
              <a:solidFill>
                <a:srgbClr val="0E419C"/>
              </a:solidFill>
              <a:effectLst>
                <a:outerShdw blurRad="38100" dist="38100" dir="2700000" algn="tl">
                  <a:srgbClr val="000000">
                    <a:alpha val="43137"/>
                  </a:srgbClr>
                </a:outerShdw>
              </a:effectLst>
              <a:cs typeface="+mn-ea"/>
              <a:sym typeface="+mn-lt"/>
            </a:endParaRPr>
          </a:p>
        </p:txBody>
      </p:sp>
    </p:spTree>
    <p:extLst>
      <p:ext uri="{BB962C8B-B14F-4D97-AF65-F5344CB8AC3E}">
        <p14:creationId xmlns:p14="http://schemas.microsoft.com/office/powerpoint/2010/main" val="26573337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5652132"/>
            <a:ext cx="12192000" cy="1237826"/>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5" name="组合 34">
            <a:extLst>
              <a:ext uri="{FF2B5EF4-FFF2-40B4-BE49-F238E27FC236}">
                <a16:creationId xmlns:a16="http://schemas.microsoft.com/office/drawing/2014/main" id="{E4A5DFE5-9024-FB98-24A8-49872281844D}"/>
              </a:ext>
            </a:extLst>
          </p:cNvPr>
          <p:cNvGrpSpPr/>
          <p:nvPr/>
        </p:nvGrpSpPr>
        <p:grpSpPr>
          <a:xfrm>
            <a:off x="0" y="1"/>
            <a:ext cx="12192000" cy="711200"/>
            <a:chOff x="0" y="1"/>
            <a:chExt cx="12192000" cy="711200"/>
          </a:xfrm>
        </p:grpSpPr>
        <p:sp>
          <p:nvSpPr>
            <p:cNvPr id="36" name="矩形 35">
              <a:extLst>
                <a:ext uri="{FF2B5EF4-FFF2-40B4-BE49-F238E27FC236}">
                  <a16:creationId xmlns:a16="http://schemas.microsoft.com/office/drawing/2014/main" id="{617B7BFE-07B0-7673-3B12-27C0E3D25103}"/>
                </a:ext>
              </a:extLst>
            </p:cNvPr>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a:extLst>
                <a:ext uri="{FF2B5EF4-FFF2-40B4-BE49-F238E27FC236}">
                  <a16:creationId xmlns:a16="http://schemas.microsoft.com/office/drawing/2014/main" id="{1AA2B81A-126F-6BF7-BA85-40C635E8014C}"/>
                </a:ext>
              </a:extLst>
            </p:cNvPr>
            <p:cNvGrpSpPr/>
            <p:nvPr/>
          </p:nvGrpSpPr>
          <p:grpSpPr>
            <a:xfrm>
              <a:off x="3838921" y="159473"/>
              <a:ext cx="7694113" cy="369332"/>
              <a:chOff x="3496021" y="299173"/>
              <a:chExt cx="7694113" cy="369332"/>
            </a:xfrm>
          </p:grpSpPr>
          <p:sp>
            <p:nvSpPr>
              <p:cNvPr id="56" name="文本框 55">
                <a:extLst>
                  <a:ext uri="{FF2B5EF4-FFF2-40B4-BE49-F238E27FC236}">
                    <a16:creationId xmlns:a16="http://schemas.microsoft.com/office/drawing/2014/main" id="{BD7F824D-FBBD-C95D-9943-967C55100FAD}"/>
                  </a:ext>
                </a:extLst>
              </p:cNvPr>
              <p:cNvSpPr txBox="1"/>
              <p:nvPr/>
            </p:nvSpPr>
            <p:spPr>
              <a:xfrm>
                <a:off x="522350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总体框架</a:t>
                </a:r>
              </a:p>
            </p:txBody>
          </p:sp>
          <p:sp>
            <p:nvSpPr>
              <p:cNvPr id="57" name="文本框 56">
                <a:extLst>
                  <a:ext uri="{FF2B5EF4-FFF2-40B4-BE49-F238E27FC236}">
                    <a16:creationId xmlns:a16="http://schemas.microsoft.com/office/drawing/2014/main" id="{4DEE5C80-B893-F4FE-58AB-017D46194F1D}"/>
                  </a:ext>
                </a:extLst>
              </p:cNvPr>
              <p:cNvSpPr txBox="1"/>
              <p:nvPr/>
            </p:nvSpPr>
            <p:spPr>
              <a:xfrm>
                <a:off x="695098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详细设计</a:t>
                </a:r>
              </a:p>
            </p:txBody>
          </p:sp>
          <p:sp>
            <p:nvSpPr>
              <p:cNvPr id="58" name="文本框 57">
                <a:extLst>
                  <a:ext uri="{FF2B5EF4-FFF2-40B4-BE49-F238E27FC236}">
                    <a16:creationId xmlns:a16="http://schemas.microsoft.com/office/drawing/2014/main" id="{68F2CC26-215C-D0FC-D5E4-5D3D823839A4}"/>
                  </a:ext>
                </a:extLst>
              </p:cNvPr>
              <p:cNvSpPr txBox="1"/>
              <p:nvPr/>
            </p:nvSpPr>
            <p:spPr>
              <a:xfrm>
                <a:off x="8695232"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测试验证</a:t>
                </a:r>
              </a:p>
            </p:txBody>
          </p:sp>
          <p:sp>
            <p:nvSpPr>
              <p:cNvPr id="59" name="文本框 58">
                <a:extLst>
                  <a:ext uri="{FF2B5EF4-FFF2-40B4-BE49-F238E27FC236}">
                    <a16:creationId xmlns:a16="http://schemas.microsoft.com/office/drawing/2014/main" id="{33FBD2C2-EB56-F0BE-258E-D3732FB19596}"/>
                  </a:ext>
                </a:extLst>
              </p:cNvPr>
              <p:cNvSpPr txBox="1"/>
              <p:nvPr/>
            </p:nvSpPr>
            <p:spPr>
              <a:xfrm>
                <a:off x="10405945" y="299173"/>
                <a:ext cx="784189"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  总结</a:t>
                </a:r>
              </a:p>
            </p:txBody>
          </p:sp>
          <p:sp>
            <p:nvSpPr>
              <p:cNvPr id="60" name="文本框 59">
                <a:extLst>
                  <a:ext uri="{FF2B5EF4-FFF2-40B4-BE49-F238E27FC236}">
                    <a16:creationId xmlns:a16="http://schemas.microsoft.com/office/drawing/2014/main" id="{735D91F6-479A-4980-9A22-7FE6E1EF4488}"/>
                  </a:ext>
                </a:extLst>
              </p:cNvPr>
              <p:cNvSpPr txBox="1"/>
              <p:nvPr/>
            </p:nvSpPr>
            <p:spPr>
              <a:xfrm>
                <a:off x="349602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需求分析</a:t>
                </a:r>
              </a:p>
            </p:txBody>
          </p:sp>
          <p:cxnSp>
            <p:nvCxnSpPr>
              <p:cNvPr id="61" name="直接连接符 60">
                <a:extLst>
                  <a:ext uri="{FF2B5EF4-FFF2-40B4-BE49-F238E27FC236}">
                    <a16:creationId xmlns:a16="http://schemas.microsoft.com/office/drawing/2014/main" id="{F756E9F3-34BB-FD8C-1B9D-F8A7E7343BC3}"/>
                  </a:ext>
                </a:extLst>
              </p:cNvPr>
              <p:cNvCxnSpPr>
                <a:cxnSpLocks/>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CE629092-F97B-0078-B735-9295C0B216C5}"/>
                  </a:ext>
                </a:extLst>
              </p:cNvPr>
              <p:cNvCxnSpPr>
                <a:cxnSpLocks/>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58A5B784-5360-9517-6A47-F0B64F182EA1}"/>
                  </a:ext>
                </a:extLst>
              </p:cNvPr>
              <p:cNvCxnSpPr>
                <a:cxnSpLocks/>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2AA61F72-6E8E-93D8-77D9-636F1792106B}"/>
                  </a:ext>
                </a:extLst>
              </p:cNvPr>
              <p:cNvCxnSpPr>
                <a:cxnSpLocks/>
              </p:cNvCxnSpPr>
              <p:nvPr/>
            </p:nvCxnSpPr>
            <p:spPr>
              <a:xfrm>
                <a:off x="1016031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8" name="等腰三角形 37">
              <a:extLst>
                <a:ext uri="{FF2B5EF4-FFF2-40B4-BE49-F238E27FC236}">
                  <a16:creationId xmlns:a16="http://schemas.microsoft.com/office/drawing/2014/main" id="{011A3E33-3350-F6C0-54D3-8536C5A58587}"/>
                </a:ext>
              </a:extLst>
            </p:cNvPr>
            <p:cNvSpPr/>
            <p:nvPr/>
          </p:nvSpPr>
          <p:spPr>
            <a:xfrm>
              <a:off x="5709460"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a:extLst>
              <a:ext uri="{FF2B5EF4-FFF2-40B4-BE49-F238E27FC236}">
                <a16:creationId xmlns:a16="http://schemas.microsoft.com/office/drawing/2014/main" id="{067BDE1C-5060-D50A-2AEB-34B2545DF12B}"/>
              </a:ext>
            </a:extLst>
          </p:cNvPr>
          <p:cNvGrpSpPr/>
          <p:nvPr/>
        </p:nvGrpSpPr>
        <p:grpSpPr>
          <a:xfrm>
            <a:off x="341617" y="936575"/>
            <a:ext cx="1546893" cy="461665"/>
            <a:chOff x="934400" y="936575"/>
            <a:chExt cx="1546893" cy="461665"/>
          </a:xfrm>
        </p:grpSpPr>
        <p:sp>
          <p:nvSpPr>
            <p:cNvPr id="2" name="文本框 1">
              <a:extLst>
                <a:ext uri="{FF2B5EF4-FFF2-40B4-BE49-F238E27FC236}">
                  <a16:creationId xmlns:a16="http://schemas.microsoft.com/office/drawing/2014/main" id="{72EEF1BC-6ADA-C7A0-621A-F6D675603A3B}"/>
                </a:ext>
              </a:extLst>
            </p:cNvPr>
            <p:cNvSpPr txBox="1"/>
            <p:nvPr/>
          </p:nvSpPr>
          <p:spPr>
            <a:xfrm>
              <a:off x="1065521" y="936575"/>
              <a:ext cx="1415772" cy="461665"/>
            </a:xfrm>
            <a:prstGeom prst="rect">
              <a:avLst/>
            </a:prstGeom>
            <a:noFill/>
          </p:spPr>
          <p:txBody>
            <a:bodyPr wrap="none" rtlCol="0">
              <a:spAutoFit/>
            </a:bodyPr>
            <a:lstStyle/>
            <a:p>
              <a:r>
                <a:rPr lang="zh-CN" altLang="en-US" sz="2400" dirty="0">
                  <a:solidFill>
                    <a:srgbClr val="0E419C"/>
                  </a:solidFill>
                </a:rPr>
                <a:t>整体框图</a:t>
              </a:r>
            </a:p>
          </p:txBody>
        </p:sp>
        <p:sp>
          <p:nvSpPr>
            <p:cNvPr id="3" name="矩形 2">
              <a:extLst>
                <a:ext uri="{FF2B5EF4-FFF2-40B4-BE49-F238E27FC236}">
                  <a16:creationId xmlns:a16="http://schemas.microsoft.com/office/drawing/2014/main" id="{5AC71B92-B265-0B1E-1317-47424A19D084}"/>
                </a:ext>
              </a:extLst>
            </p:cNvPr>
            <p:cNvSpPr/>
            <p:nvPr/>
          </p:nvSpPr>
          <p:spPr>
            <a:xfrm>
              <a:off x="934400" y="963997"/>
              <a:ext cx="45719" cy="371466"/>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1" name="图片 20" descr="图示&#10;&#10;描述已自动生成">
            <a:extLst>
              <a:ext uri="{FF2B5EF4-FFF2-40B4-BE49-F238E27FC236}">
                <a16:creationId xmlns:a16="http://schemas.microsoft.com/office/drawing/2014/main" id="{DFC2B43D-B818-4C6F-5921-D97C384FC8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063" y="1466314"/>
            <a:ext cx="11954937" cy="402820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p:cNvGrpSpPr/>
          <p:nvPr/>
        </p:nvGrpSpPr>
        <p:grpSpPr>
          <a:xfrm>
            <a:off x="10106873" y="4977550"/>
            <a:ext cx="1013175" cy="837275"/>
            <a:chOff x="9057311" y="4165781"/>
            <a:chExt cx="2073210" cy="1713274"/>
          </a:xfrm>
        </p:grpSpPr>
        <p:sp>
          <p:nvSpPr>
            <p:cNvPr id="14" name="任意多边形: 形状 13"/>
            <p:cNvSpPr/>
            <p:nvPr/>
          </p:nvSpPr>
          <p:spPr>
            <a:xfrm>
              <a:off x="9621603" y="4728092"/>
              <a:ext cx="466603" cy="473274"/>
            </a:xfrm>
            <a:custGeom>
              <a:avLst/>
              <a:gdLst>
                <a:gd name="connsiteX0" fmla="*/ 284131 w 284130"/>
                <a:gd name="connsiteY0" fmla="*/ 95726 h 284035"/>
                <a:gd name="connsiteX1" fmla="*/ 188404 w 284130"/>
                <a:gd name="connsiteY1" fmla="*/ 95726 h 284035"/>
                <a:gd name="connsiteX2" fmla="*/ 188404 w 284130"/>
                <a:gd name="connsiteY2" fmla="*/ 0 h 284035"/>
                <a:gd name="connsiteX3" fmla="*/ 95726 w 284130"/>
                <a:gd name="connsiteY3" fmla="*/ 0 h 284035"/>
                <a:gd name="connsiteX4" fmla="*/ 95726 w 284130"/>
                <a:gd name="connsiteY4" fmla="*/ 95726 h 284035"/>
                <a:gd name="connsiteX5" fmla="*/ 0 w 284130"/>
                <a:gd name="connsiteY5" fmla="*/ 95726 h 284035"/>
                <a:gd name="connsiteX6" fmla="*/ 0 w 284130"/>
                <a:gd name="connsiteY6" fmla="*/ 188309 h 284035"/>
                <a:gd name="connsiteX7" fmla="*/ 95726 w 284130"/>
                <a:gd name="connsiteY7" fmla="*/ 188309 h 284035"/>
                <a:gd name="connsiteX8" fmla="*/ 95726 w 284130"/>
                <a:gd name="connsiteY8" fmla="*/ 284036 h 284035"/>
                <a:gd name="connsiteX9" fmla="*/ 188404 w 284130"/>
                <a:gd name="connsiteY9" fmla="*/ 284036 h 284035"/>
                <a:gd name="connsiteX10" fmla="*/ 188404 w 284130"/>
                <a:gd name="connsiteY10" fmla="*/ 188309 h 284035"/>
                <a:gd name="connsiteX11" fmla="*/ 284131 w 284130"/>
                <a:gd name="connsiteY11" fmla="*/ 188309 h 284035"/>
                <a:gd name="connsiteX12" fmla="*/ 284131 w 284130"/>
                <a:gd name="connsiteY12" fmla="*/ 95726 h 284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4130" h="284035">
                  <a:moveTo>
                    <a:pt x="284131" y="95726"/>
                  </a:moveTo>
                  <a:lnTo>
                    <a:pt x="188404" y="95726"/>
                  </a:lnTo>
                  <a:lnTo>
                    <a:pt x="188404" y="0"/>
                  </a:lnTo>
                  <a:lnTo>
                    <a:pt x="95726" y="0"/>
                  </a:lnTo>
                  <a:lnTo>
                    <a:pt x="95726" y="95726"/>
                  </a:lnTo>
                  <a:lnTo>
                    <a:pt x="0" y="95726"/>
                  </a:lnTo>
                  <a:lnTo>
                    <a:pt x="0" y="188309"/>
                  </a:lnTo>
                  <a:lnTo>
                    <a:pt x="95726" y="188309"/>
                  </a:lnTo>
                  <a:lnTo>
                    <a:pt x="95726" y="284036"/>
                  </a:lnTo>
                  <a:lnTo>
                    <a:pt x="188404" y="284036"/>
                  </a:lnTo>
                  <a:lnTo>
                    <a:pt x="188404" y="188309"/>
                  </a:lnTo>
                  <a:lnTo>
                    <a:pt x="284131" y="188309"/>
                  </a:lnTo>
                  <a:lnTo>
                    <a:pt x="284131" y="95726"/>
                  </a:lnTo>
                  <a:close/>
                </a:path>
              </a:pathLst>
            </a:custGeom>
            <a:gradFill>
              <a:gsLst>
                <a:gs pos="100000">
                  <a:schemeClr val="accent1">
                    <a:alpha val="49000"/>
                  </a:schemeClr>
                </a:gs>
                <a:gs pos="15000">
                  <a:schemeClr val="accent1">
                    <a:alpha val="0"/>
                  </a:schemeClr>
                </a:gs>
              </a:gsLst>
              <a:lin ang="0" scaled="0"/>
            </a:gra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700" b="0" i="0" u="none" strike="noStrike" kern="1200" cap="none" spc="0" normalizeH="0" baseline="0" noProof="0">
                <a:ln>
                  <a:noFill/>
                </a:ln>
                <a:solidFill>
                  <a:srgbClr val="000000"/>
                </a:solidFill>
                <a:effectLst/>
                <a:uLnTx/>
                <a:uFillTx/>
                <a:cs typeface="+mn-ea"/>
                <a:sym typeface="+mn-lt"/>
              </a:endParaRPr>
            </a:p>
          </p:txBody>
        </p:sp>
        <p:sp>
          <p:nvSpPr>
            <p:cNvPr id="15" name="任意多边形: 形状 14"/>
            <p:cNvSpPr/>
            <p:nvPr/>
          </p:nvSpPr>
          <p:spPr>
            <a:xfrm>
              <a:off x="9057311" y="5389435"/>
              <a:ext cx="446113" cy="452642"/>
            </a:xfrm>
            <a:custGeom>
              <a:avLst/>
              <a:gdLst>
                <a:gd name="connsiteX0" fmla="*/ 172323 w 271653"/>
                <a:gd name="connsiteY0" fmla="*/ 7811 h 271653"/>
                <a:gd name="connsiteX1" fmla="*/ 172323 w 271653"/>
                <a:gd name="connsiteY1" fmla="*/ 99346 h 271653"/>
                <a:gd name="connsiteX2" fmla="*/ 263859 w 271653"/>
                <a:gd name="connsiteY2" fmla="*/ 99346 h 271653"/>
                <a:gd name="connsiteX3" fmla="*/ 263859 w 271653"/>
                <a:gd name="connsiteY3" fmla="*/ 172307 h 271653"/>
                <a:gd name="connsiteX4" fmla="*/ 172323 w 271653"/>
                <a:gd name="connsiteY4" fmla="*/ 172307 h 271653"/>
                <a:gd name="connsiteX5" fmla="*/ 172323 w 271653"/>
                <a:gd name="connsiteY5" fmla="*/ 263842 h 271653"/>
                <a:gd name="connsiteX6" fmla="*/ 99362 w 271653"/>
                <a:gd name="connsiteY6" fmla="*/ 263842 h 271653"/>
                <a:gd name="connsiteX7" fmla="*/ 99362 w 271653"/>
                <a:gd name="connsiteY7" fmla="*/ 172307 h 271653"/>
                <a:gd name="connsiteX8" fmla="*/ 7827 w 271653"/>
                <a:gd name="connsiteY8" fmla="*/ 172307 h 271653"/>
                <a:gd name="connsiteX9" fmla="*/ 7827 w 271653"/>
                <a:gd name="connsiteY9" fmla="*/ 99346 h 271653"/>
                <a:gd name="connsiteX10" fmla="*/ 99362 w 271653"/>
                <a:gd name="connsiteY10" fmla="*/ 99346 h 271653"/>
                <a:gd name="connsiteX11" fmla="*/ 99362 w 271653"/>
                <a:gd name="connsiteY11" fmla="*/ 7811 h 271653"/>
                <a:gd name="connsiteX12" fmla="*/ 172323 w 271653"/>
                <a:gd name="connsiteY12" fmla="*/ 7811 h 271653"/>
                <a:gd name="connsiteX13" fmla="*/ 180134 w 271653"/>
                <a:gd name="connsiteY13" fmla="*/ 0 h 271653"/>
                <a:gd name="connsiteX14" fmla="*/ 91551 w 271653"/>
                <a:gd name="connsiteY14" fmla="*/ 0 h 271653"/>
                <a:gd name="connsiteX15" fmla="*/ 91551 w 271653"/>
                <a:gd name="connsiteY15" fmla="*/ 91535 h 271653"/>
                <a:gd name="connsiteX16" fmla="*/ 16 w 271653"/>
                <a:gd name="connsiteY16" fmla="*/ 91535 h 271653"/>
                <a:gd name="connsiteX17" fmla="*/ 16 w 271653"/>
                <a:gd name="connsiteY17" fmla="*/ 180118 h 271653"/>
                <a:gd name="connsiteX18" fmla="*/ 91551 w 271653"/>
                <a:gd name="connsiteY18" fmla="*/ 180118 h 271653"/>
                <a:gd name="connsiteX19" fmla="*/ 91551 w 271653"/>
                <a:gd name="connsiteY19" fmla="*/ 271653 h 271653"/>
                <a:gd name="connsiteX20" fmla="*/ 180134 w 271653"/>
                <a:gd name="connsiteY20" fmla="*/ 271653 h 271653"/>
                <a:gd name="connsiteX21" fmla="*/ 180134 w 271653"/>
                <a:gd name="connsiteY21" fmla="*/ 180118 h 271653"/>
                <a:gd name="connsiteX22" fmla="*/ 271669 w 271653"/>
                <a:gd name="connsiteY22" fmla="*/ 180118 h 271653"/>
                <a:gd name="connsiteX23" fmla="*/ 271669 w 271653"/>
                <a:gd name="connsiteY23" fmla="*/ 91535 h 271653"/>
                <a:gd name="connsiteX24" fmla="*/ 180134 w 271653"/>
                <a:gd name="connsiteY24" fmla="*/ 91535 h 271653"/>
                <a:gd name="connsiteX25" fmla="*/ 180134 w 271653"/>
                <a:gd name="connsiteY25" fmla="*/ 0 h 271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71653" h="271653">
                  <a:moveTo>
                    <a:pt x="172323" y="7811"/>
                  </a:moveTo>
                  <a:lnTo>
                    <a:pt x="172323" y="99346"/>
                  </a:lnTo>
                  <a:lnTo>
                    <a:pt x="263859" y="99346"/>
                  </a:lnTo>
                  <a:lnTo>
                    <a:pt x="263859" y="172307"/>
                  </a:lnTo>
                  <a:lnTo>
                    <a:pt x="172323" y="172307"/>
                  </a:lnTo>
                  <a:lnTo>
                    <a:pt x="172323" y="263842"/>
                  </a:lnTo>
                  <a:lnTo>
                    <a:pt x="99362" y="263842"/>
                  </a:lnTo>
                  <a:lnTo>
                    <a:pt x="99362" y="172307"/>
                  </a:lnTo>
                  <a:lnTo>
                    <a:pt x="7827" y="172307"/>
                  </a:lnTo>
                  <a:lnTo>
                    <a:pt x="7827" y="99346"/>
                  </a:lnTo>
                  <a:lnTo>
                    <a:pt x="99362" y="99346"/>
                  </a:lnTo>
                  <a:lnTo>
                    <a:pt x="99362" y="7811"/>
                  </a:lnTo>
                  <a:lnTo>
                    <a:pt x="172323" y="7811"/>
                  </a:lnTo>
                  <a:moveTo>
                    <a:pt x="180134" y="0"/>
                  </a:moveTo>
                  <a:lnTo>
                    <a:pt x="91551" y="0"/>
                  </a:lnTo>
                  <a:lnTo>
                    <a:pt x="91551" y="91535"/>
                  </a:lnTo>
                  <a:lnTo>
                    <a:pt x="16" y="91535"/>
                  </a:lnTo>
                  <a:lnTo>
                    <a:pt x="16" y="180118"/>
                  </a:lnTo>
                  <a:lnTo>
                    <a:pt x="91551" y="180118"/>
                  </a:lnTo>
                  <a:lnTo>
                    <a:pt x="91551" y="271653"/>
                  </a:lnTo>
                  <a:lnTo>
                    <a:pt x="180134" y="271653"/>
                  </a:lnTo>
                  <a:lnTo>
                    <a:pt x="180134" y="180118"/>
                  </a:lnTo>
                  <a:lnTo>
                    <a:pt x="271669" y="180118"/>
                  </a:lnTo>
                  <a:lnTo>
                    <a:pt x="271669" y="91535"/>
                  </a:lnTo>
                  <a:lnTo>
                    <a:pt x="180134" y="91535"/>
                  </a:lnTo>
                  <a:lnTo>
                    <a:pt x="180134" y="0"/>
                  </a:lnTo>
                  <a:close/>
                </a:path>
              </a:pathLst>
            </a:custGeom>
            <a:gradFill>
              <a:gsLst>
                <a:gs pos="100000">
                  <a:schemeClr val="accent1">
                    <a:alpha val="49000"/>
                  </a:schemeClr>
                </a:gs>
                <a:gs pos="15000">
                  <a:schemeClr val="accent1">
                    <a:alpha val="0"/>
                  </a:schemeClr>
                </a:gs>
              </a:gsLst>
              <a:lin ang="0" scaled="0"/>
            </a:gra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700" b="0" i="0" u="none" strike="noStrike" kern="1200" cap="none" spc="0" normalizeH="0" baseline="0" noProof="0" dirty="0">
                <a:ln>
                  <a:noFill/>
                </a:ln>
                <a:solidFill>
                  <a:srgbClr val="000000"/>
                </a:solidFill>
                <a:effectLst/>
                <a:uLnTx/>
                <a:uFillTx/>
                <a:cs typeface="+mn-ea"/>
                <a:sym typeface="+mn-lt"/>
              </a:endParaRPr>
            </a:p>
          </p:txBody>
        </p:sp>
        <p:sp>
          <p:nvSpPr>
            <p:cNvPr id="16" name="任意多边形: 形状 15"/>
            <p:cNvSpPr/>
            <p:nvPr/>
          </p:nvSpPr>
          <p:spPr>
            <a:xfrm>
              <a:off x="10165404" y="4899813"/>
              <a:ext cx="965117" cy="979242"/>
            </a:xfrm>
            <a:custGeom>
              <a:avLst/>
              <a:gdLst>
                <a:gd name="connsiteX0" fmla="*/ 372825 w 587692"/>
                <a:gd name="connsiteY0" fmla="*/ 16954 h 587692"/>
                <a:gd name="connsiteX1" fmla="*/ 372825 w 587692"/>
                <a:gd name="connsiteY1" fmla="*/ 214979 h 587692"/>
                <a:gd name="connsiteX2" fmla="*/ 570849 w 587692"/>
                <a:gd name="connsiteY2" fmla="*/ 214979 h 587692"/>
                <a:gd name="connsiteX3" fmla="*/ 570849 w 587692"/>
                <a:gd name="connsiteY3" fmla="*/ 372808 h 587692"/>
                <a:gd name="connsiteX4" fmla="*/ 372825 w 587692"/>
                <a:gd name="connsiteY4" fmla="*/ 372808 h 587692"/>
                <a:gd name="connsiteX5" fmla="*/ 372825 w 587692"/>
                <a:gd name="connsiteY5" fmla="*/ 570833 h 587692"/>
                <a:gd name="connsiteX6" fmla="*/ 214995 w 587692"/>
                <a:gd name="connsiteY6" fmla="*/ 570833 h 587692"/>
                <a:gd name="connsiteX7" fmla="*/ 214995 w 587692"/>
                <a:gd name="connsiteY7" fmla="*/ 372808 h 587692"/>
                <a:gd name="connsiteX8" fmla="*/ 16971 w 587692"/>
                <a:gd name="connsiteY8" fmla="*/ 372808 h 587692"/>
                <a:gd name="connsiteX9" fmla="*/ 16971 w 587692"/>
                <a:gd name="connsiteY9" fmla="*/ 214979 h 587692"/>
                <a:gd name="connsiteX10" fmla="*/ 214995 w 587692"/>
                <a:gd name="connsiteY10" fmla="*/ 214979 h 587692"/>
                <a:gd name="connsiteX11" fmla="*/ 214995 w 587692"/>
                <a:gd name="connsiteY11" fmla="*/ 16954 h 587692"/>
                <a:gd name="connsiteX12" fmla="*/ 372825 w 587692"/>
                <a:gd name="connsiteY12" fmla="*/ 16954 h 587692"/>
                <a:gd name="connsiteX13" fmla="*/ 389684 w 587692"/>
                <a:gd name="connsiteY13" fmla="*/ 0 h 587692"/>
                <a:gd name="connsiteX14" fmla="*/ 198041 w 587692"/>
                <a:gd name="connsiteY14" fmla="*/ 0 h 587692"/>
                <a:gd name="connsiteX15" fmla="*/ 198041 w 587692"/>
                <a:gd name="connsiteY15" fmla="*/ 198025 h 587692"/>
                <a:gd name="connsiteX16" fmla="*/ 16 w 587692"/>
                <a:gd name="connsiteY16" fmla="*/ 198025 h 587692"/>
                <a:gd name="connsiteX17" fmla="*/ 16 w 587692"/>
                <a:gd name="connsiteY17" fmla="*/ 389668 h 587692"/>
                <a:gd name="connsiteX18" fmla="*/ 198041 w 587692"/>
                <a:gd name="connsiteY18" fmla="*/ 389668 h 587692"/>
                <a:gd name="connsiteX19" fmla="*/ 198041 w 587692"/>
                <a:gd name="connsiteY19" fmla="*/ 587693 h 587692"/>
                <a:gd name="connsiteX20" fmla="*/ 389684 w 587692"/>
                <a:gd name="connsiteY20" fmla="*/ 587693 h 587692"/>
                <a:gd name="connsiteX21" fmla="*/ 389684 w 587692"/>
                <a:gd name="connsiteY21" fmla="*/ 389668 h 587692"/>
                <a:gd name="connsiteX22" fmla="*/ 587709 w 587692"/>
                <a:gd name="connsiteY22" fmla="*/ 389668 h 587692"/>
                <a:gd name="connsiteX23" fmla="*/ 587709 w 587692"/>
                <a:gd name="connsiteY23" fmla="*/ 198025 h 587692"/>
                <a:gd name="connsiteX24" fmla="*/ 389684 w 587692"/>
                <a:gd name="connsiteY24" fmla="*/ 198025 h 587692"/>
                <a:gd name="connsiteX25" fmla="*/ 389684 w 587692"/>
                <a:gd name="connsiteY25" fmla="*/ 0 h 587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87692" h="587692">
                  <a:moveTo>
                    <a:pt x="372825" y="16954"/>
                  </a:moveTo>
                  <a:lnTo>
                    <a:pt x="372825" y="214979"/>
                  </a:lnTo>
                  <a:lnTo>
                    <a:pt x="570849" y="214979"/>
                  </a:lnTo>
                  <a:lnTo>
                    <a:pt x="570849" y="372808"/>
                  </a:lnTo>
                  <a:lnTo>
                    <a:pt x="372825" y="372808"/>
                  </a:lnTo>
                  <a:lnTo>
                    <a:pt x="372825" y="570833"/>
                  </a:lnTo>
                  <a:lnTo>
                    <a:pt x="214995" y="570833"/>
                  </a:lnTo>
                  <a:lnTo>
                    <a:pt x="214995" y="372808"/>
                  </a:lnTo>
                  <a:lnTo>
                    <a:pt x="16971" y="372808"/>
                  </a:lnTo>
                  <a:lnTo>
                    <a:pt x="16971" y="214979"/>
                  </a:lnTo>
                  <a:lnTo>
                    <a:pt x="214995" y="214979"/>
                  </a:lnTo>
                  <a:lnTo>
                    <a:pt x="214995" y="16954"/>
                  </a:lnTo>
                  <a:lnTo>
                    <a:pt x="372825" y="16954"/>
                  </a:lnTo>
                  <a:moveTo>
                    <a:pt x="389684" y="0"/>
                  </a:moveTo>
                  <a:lnTo>
                    <a:pt x="198041" y="0"/>
                  </a:lnTo>
                  <a:lnTo>
                    <a:pt x="198041" y="198025"/>
                  </a:lnTo>
                  <a:lnTo>
                    <a:pt x="16" y="198025"/>
                  </a:lnTo>
                  <a:lnTo>
                    <a:pt x="16" y="389668"/>
                  </a:lnTo>
                  <a:lnTo>
                    <a:pt x="198041" y="389668"/>
                  </a:lnTo>
                  <a:lnTo>
                    <a:pt x="198041" y="587693"/>
                  </a:lnTo>
                  <a:lnTo>
                    <a:pt x="389684" y="587693"/>
                  </a:lnTo>
                  <a:lnTo>
                    <a:pt x="389684" y="389668"/>
                  </a:lnTo>
                  <a:lnTo>
                    <a:pt x="587709" y="389668"/>
                  </a:lnTo>
                  <a:lnTo>
                    <a:pt x="587709" y="198025"/>
                  </a:lnTo>
                  <a:lnTo>
                    <a:pt x="389684" y="198025"/>
                  </a:lnTo>
                  <a:lnTo>
                    <a:pt x="389684" y="0"/>
                  </a:lnTo>
                  <a:close/>
                </a:path>
              </a:pathLst>
            </a:custGeom>
            <a:gradFill>
              <a:gsLst>
                <a:gs pos="100000">
                  <a:schemeClr val="accent1">
                    <a:alpha val="49000"/>
                  </a:schemeClr>
                </a:gs>
                <a:gs pos="15000">
                  <a:schemeClr val="accent1">
                    <a:alpha val="0"/>
                  </a:schemeClr>
                </a:gs>
              </a:gsLst>
              <a:lin ang="0" scaled="0"/>
            </a:gra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700" b="0" i="0" u="none" strike="noStrike" kern="1200" cap="none" spc="0" normalizeH="0" baseline="0" noProof="0" dirty="0">
                <a:ln>
                  <a:noFill/>
                </a:ln>
                <a:solidFill>
                  <a:srgbClr val="000000"/>
                </a:solidFill>
                <a:effectLst/>
                <a:uLnTx/>
                <a:uFillTx/>
                <a:cs typeface="+mn-ea"/>
                <a:sym typeface="+mn-lt"/>
              </a:endParaRPr>
            </a:p>
          </p:txBody>
        </p:sp>
        <p:sp>
          <p:nvSpPr>
            <p:cNvPr id="17" name="任意多边形: 形状 16"/>
            <p:cNvSpPr/>
            <p:nvPr/>
          </p:nvSpPr>
          <p:spPr>
            <a:xfrm>
              <a:off x="10167513" y="4165781"/>
              <a:ext cx="503206" cy="511046"/>
            </a:xfrm>
            <a:custGeom>
              <a:avLst/>
              <a:gdLst>
                <a:gd name="connsiteX0" fmla="*/ 194326 w 306419"/>
                <a:gd name="connsiteY0" fmla="*/ 8858 h 306704"/>
                <a:gd name="connsiteX1" fmla="*/ 194326 w 306419"/>
                <a:gd name="connsiteY1" fmla="*/ 112109 h 306704"/>
                <a:gd name="connsiteX2" fmla="*/ 297577 w 306419"/>
                <a:gd name="connsiteY2" fmla="*/ 112109 h 306704"/>
                <a:gd name="connsiteX3" fmla="*/ 297577 w 306419"/>
                <a:gd name="connsiteY3" fmla="*/ 194405 h 306704"/>
                <a:gd name="connsiteX4" fmla="*/ 194326 w 306419"/>
                <a:gd name="connsiteY4" fmla="*/ 194405 h 306704"/>
                <a:gd name="connsiteX5" fmla="*/ 194326 w 306419"/>
                <a:gd name="connsiteY5" fmla="*/ 297656 h 306704"/>
                <a:gd name="connsiteX6" fmla="*/ 112125 w 306419"/>
                <a:gd name="connsiteY6" fmla="*/ 297656 h 306704"/>
                <a:gd name="connsiteX7" fmla="*/ 112125 w 306419"/>
                <a:gd name="connsiteY7" fmla="*/ 194405 h 306704"/>
                <a:gd name="connsiteX8" fmla="*/ 8874 w 306419"/>
                <a:gd name="connsiteY8" fmla="*/ 194405 h 306704"/>
                <a:gd name="connsiteX9" fmla="*/ 8874 w 306419"/>
                <a:gd name="connsiteY9" fmla="*/ 112109 h 306704"/>
                <a:gd name="connsiteX10" fmla="*/ 112125 w 306419"/>
                <a:gd name="connsiteY10" fmla="*/ 112109 h 306704"/>
                <a:gd name="connsiteX11" fmla="*/ 112125 w 306419"/>
                <a:gd name="connsiteY11" fmla="*/ 8858 h 306704"/>
                <a:gd name="connsiteX12" fmla="*/ 194326 w 306419"/>
                <a:gd name="connsiteY12" fmla="*/ 8858 h 306704"/>
                <a:gd name="connsiteX13" fmla="*/ 203184 w 306419"/>
                <a:gd name="connsiteY13" fmla="*/ 0 h 306704"/>
                <a:gd name="connsiteX14" fmla="*/ 103267 w 306419"/>
                <a:gd name="connsiteY14" fmla="*/ 0 h 306704"/>
                <a:gd name="connsiteX15" fmla="*/ 103267 w 306419"/>
                <a:gd name="connsiteY15" fmla="*/ 103251 h 306704"/>
                <a:gd name="connsiteX16" fmla="*/ 16 w 306419"/>
                <a:gd name="connsiteY16" fmla="*/ 103251 h 306704"/>
                <a:gd name="connsiteX17" fmla="*/ 16 w 306419"/>
                <a:gd name="connsiteY17" fmla="*/ 203454 h 306704"/>
                <a:gd name="connsiteX18" fmla="*/ 103267 w 306419"/>
                <a:gd name="connsiteY18" fmla="*/ 203454 h 306704"/>
                <a:gd name="connsiteX19" fmla="*/ 103267 w 306419"/>
                <a:gd name="connsiteY19" fmla="*/ 306705 h 306704"/>
                <a:gd name="connsiteX20" fmla="*/ 203184 w 306419"/>
                <a:gd name="connsiteY20" fmla="*/ 306705 h 306704"/>
                <a:gd name="connsiteX21" fmla="*/ 203184 w 306419"/>
                <a:gd name="connsiteY21" fmla="*/ 203454 h 306704"/>
                <a:gd name="connsiteX22" fmla="*/ 306435 w 306419"/>
                <a:gd name="connsiteY22" fmla="*/ 203454 h 306704"/>
                <a:gd name="connsiteX23" fmla="*/ 306435 w 306419"/>
                <a:gd name="connsiteY23" fmla="*/ 103251 h 306704"/>
                <a:gd name="connsiteX24" fmla="*/ 203184 w 306419"/>
                <a:gd name="connsiteY24" fmla="*/ 103251 h 306704"/>
                <a:gd name="connsiteX25" fmla="*/ 203184 w 306419"/>
                <a:gd name="connsiteY25" fmla="*/ 0 h 306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06419" h="306704">
                  <a:moveTo>
                    <a:pt x="194326" y="8858"/>
                  </a:moveTo>
                  <a:lnTo>
                    <a:pt x="194326" y="112109"/>
                  </a:lnTo>
                  <a:lnTo>
                    <a:pt x="297577" y="112109"/>
                  </a:lnTo>
                  <a:lnTo>
                    <a:pt x="297577" y="194405"/>
                  </a:lnTo>
                  <a:lnTo>
                    <a:pt x="194326" y="194405"/>
                  </a:lnTo>
                  <a:lnTo>
                    <a:pt x="194326" y="297656"/>
                  </a:lnTo>
                  <a:lnTo>
                    <a:pt x="112125" y="297656"/>
                  </a:lnTo>
                  <a:lnTo>
                    <a:pt x="112125" y="194405"/>
                  </a:lnTo>
                  <a:lnTo>
                    <a:pt x="8874" y="194405"/>
                  </a:lnTo>
                  <a:lnTo>
                    <a:pt x="8874" y="112109"/>
                  </a:lnTo>
                  <a:lnTo>
                    <a:pt x="112125" y="112109"/>
                  </a:lnTo>
                  <a:lnTo>
                    <a:pt x="112125" y="8858"/>
                  </a:lnTo>
                  <a:lnTo>
                    <a:pt x="194326" y="8858"/>
                  </a:lnTo>
                  <a:moveTo>
                    <a:pt x="203184" y="0"/>
                  </a:moveTo>
                  <a:lnTo>
                    <a:pt x="103267" y="0"/>
                  </a:lnTo>
                  <a:lnTo>
                    <a:pt x="103267" y="103251"/>
                  </a:lnTo>
                  <a:lnTo>
                    <a:pt x="16" y="103251"/>
                  </a:lnTo>
                  <a:lnTo>
                    <a:pt x="16" y="203454"/>
                  </a:lnTo>
                  <a:lnTo>
                    <a:pt x="103267" y="203454"/>
                  </a:lnTo>
                  <a:lnTo>
                    <a:pt x="103267" y="306705"/>
                  </a:lnTo>
                  <a:lnTo>
                    <a:pt x="203184" y="306705"/>
                  </a:lnTo>
                  <a:lnTo>
                    <a:pt x="203184" y="203454"/>
                  </a:lnTo>
                  <a:lnTo>
                    <a:pt x="306435" y="203454"/>
                  </a:lnTo>
                  <a:lnTo>
                    <a:pt x="306435" y="103251"/>
                  </a:lnTo>
                  <a:lnTo>
                    <a:pt x="203184" y="103251"/>
                  </a:lnTo>
                  <a:lnTo>
                    <a:pt x="203184" y="0"/>
                  </a:lnTo>
                  <a:close/>
                </a:path>
              </a:pathLst>
            </a:custGeom>
            <a:gradFill>
              <a:gsLst>
                <a:gs pos="100000">
                  <a:schemeClr val="accent1">
                    <a:alpha val="49000"/>
                  </a:schemeClr>
                </a:gs>
                <a:gs pos="15000">
                  <a:schemeClr val="accent1">
                    <a:alpha val="0"/>
                  </a:schemeClr>
                </a:gs>
              </a:gsLst>
              <a:lin ang="0" scaled="0"/>
            </a:gra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700" b="0" i="0" u="none" strike="noStrike" kern="1200" cap="none" spc="0" normalizeH="0" baseline="0" noProof="0">
                <a:ln>
                  <a:noFill/>
                </a:ln>
                <a:solidFill>
                  <a:srgbClr val="000000"/>
                </a:solidFill>
                <a:effectLst/>
                <a:uLnTx/>
                <a:uFillTx/>
                <a:cs typeface="+mn-ea"/>
                <a:sym typeface="+mn-lt"/>
              </a:endParaRPr>
            </a:p>
          </p:txBody>
        </p:sp>
      </p:grpSp>
      <p:sp>
        <p:nvSpPr>
          <p:cNvPr id="75" name="文本框 74"/>
          <p:cNvSpPr txBox="1"/>
          <p:nvPr/>
        </p:nvSpPr>
        <p:spPr>
          <a:xfrm>
            <a:off x="6561768" y="1496397"/>
            <a:ext cx="4862824" cy="492443"/>
          </a:xfrm>
          <a:prstGeom prst="rect">
            <a:avLst/>
          </a:prstGeom>
          <a:noFill/>
        </p:spPr>
        <p:txBody>
          <a:bodyPr wrap="square">
            <a:spAutoFit/>
          </a:bodyPr>
          <a:lstStyle>
            <a:defPPr>
              <a:defRPr lang="zh-CN"/>
            </a:defPPr>
            <a:lvl1pPr marR="0" lvl="0" indent="0" fontAlgn="auto">
              <a:spcBef>
                <a:spcPts val="0"/>
              </a:spcBef>
              <a:spcAft>
                <a:spcPts val="0"/>
              </a:spcAft>
              <a:buClrTx/>
              <a:buSzTx/>
              <a:buFontTx/>
              <a:buNone/>
              <a:defRPr kumimoji="0" sz="2400" b="0" i="0" u="none" strike="noStrike" cap="none" spc="0" normalizeH="0" baseline="0">
                <a:ln>
                  <a:noFill/>
                </a:ln>
                <a:solidFill>
                  <a:srgbClr val="FFFFFF"/>
                </a:solidFill>
                <a:effectLst/>
                <a:uLnTx/>
                <a:uFillTx/>
                <a:latin typeface="阿里巴巴普惠体 B"/>
                <a:ea typeface="阿里巴巴普惠体 B"/>
              </a:defRPr>
            </a:lvl1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600" b="0" i="0" u="none" strike="noStrike" kern="1200" cap="none" spc="0" normalizeH="0" baseline="0" noProof="0" dirty="0">
                <a:ln>
                  <a:noFill/>
                </a:ln>
                <a:solidFill>
                  <a:srgbClr val="FFFFFF"/>
                </a:solidFill>
                <a:effectLst/>
                <a:uLnTx/>
                <a:uFillTx/>
                <a:latin typeface="+mn-lt"/>
                <a:ea typeface="+mn-ea"/>
                <a:cs typeface="+mn-ea"/>
                <a:sym typeface="+mn-lt"/>
              </a:rPr>
              <a:t>标题</a:t>
            </a:r>
          </a:p>
        </p:txBody>
      </p:sp>
      <p:cxnSp>
        <p:nvCxnSpPr>
          <p:cNvPr id="140" name="直接连接符 139"/>
          <p:cNvCxnSpPr/>
          <p:nvPr/>
        </p:nvCxnSpPr>
        <p:spPr>
          <a:xfrm>
            <a:off x="7157979" y="2023150"/>
            <a:ext cx="46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5630233" y="1496397"/>
            <a:ext cx="6035154" cy="4826911"/>
            <a:chOff x="699206" y="1626982"/>
            <a:chExt cx="5459904" cy="4366827"/>
          </a:xfrm>
        </p:grpSpPr>
        <p:sp>
          <p:nvSpPr>
            <p:cNvPr id="7" name="文本框 6"/>
            <p:cNvSpPr txBox="1"/>
            <p:nvPr/>
          </p:nvSpPr>
          <p:spPr>
            <a:xfrm>
              <a:off x="980119" y="2267746"/>
              <a:ext cx="5178991" cy="751789"/>
            </a:xfrm>
            <a:prstGeom prst="rect">
              <a:avLst/>
            </a:prstGeom>
            <a:noFill/>
          </p:spPr>
          <p:txBody>
            <a:bodyPr wrap="none" rtlCol="0">
              <a:spAutoFit/>
            </a:bodyPr>
            <a:lstStyle/>
            <a:p>
              <a:r>
                <a:rPr lang="zh-CN" altLang="en-US" sz="4800" spc="600" dirty="0">
                  <a:solidFill>
                    <a:schemeClr val="bg1"/>
                  </a:solidFill>
                  <a:cs typeface="+mn-ea"/>
                  <a:sym typeface="+mn-lt"/>
                </a:rPr>
                <a:t>毕业论文答辩模板</a:t>
              </a:r>
            </a:p>
          </p:txBody>
        </p:sp>
        <p:sp>
          <p:nvSpPr>
            <p:cNvPr id="8" name="文本框 7"/>
            <p:cNvSpPr txBox="1"/>
            <p:nvPr/>
          </p:nvSpPr>
          <p:spPr>
            <a:xfrm>
              <a:off x="980119" y="3195224"/>
              <a:ext cx="5089078" cy="278441"/>
            </a:xfrm>
            <a:prstGeom prst="rect">
              <a:avLst/>
            </a:prstGeom>
            <a:noFill/>
          </p:spPr>
          <p:txBody>
            <a:bodyPr wrap="none" rtlCol="0">
              <a:spAutoFit/>
            </a:bodyPr>
            <a:lstStyle/>
            <a:p>
              <a:r>
                <a:rPr lang="en-US" altLang="zh-CN" sz="1400" spc="600" dirty="0">
                  <a:solidFill>
                    <a:schemeClr val="bg1"/>
                  </a:solidFill>
                  <a:cs typeface="+mn-ea"/>
                  <a:sym typeface="+mn-lt"/>
                </a:rPr>
                <a:t>Graduation thesis defense template</a:t>
              </a:r>
              <a:endParaRPr lang="zh-CN" altLang="en-US" sz="1400" spc="600" dirty="0">
                <a:solidFill>
                  <a:schemeClr val="bg1"/>
                </a:solidFill>
                <a:cs typeface="+mn-ea"/>
                <a:sym typeface="+mn-lt"/>
              </a:endParaRPr>
            </a:p>
          </p:txBody>
        </p:sp>
        <p:sp>
          <p:nvSpPr>
            <p:cNvPr id="142" name="矩形: 圆角 141"/>
            <p:cNvSpPr/>
            <p:nvPr/>
          </p:nvSpPr>
          <p:spPr>
            <a:xfrm>
              <a:off x="699206" y="1626982"/>
              <a:ext cx="5234666" cy="4237676"/>
            </a:xfrm>
            <a:prstGeom prst="roundRect">
              <a:avLst>
                <a:gd name="adj" fmla="val 3675"/>
              </a:avLst>
            </a:prstGeom>
            <a:solidFill>
              <a:schemeClr val="accent1"/>
            </a:solidFill>
            <a:ln>
              <a:noFill/>
            </a:ln>
            <a:effectLst>
              <a:outerShdw blurRad="304800" dist="127000" dir="2700000" algn="tl"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sp>
          <p:nvSpPr>
            <p:cNvPr id="143" name="矩形: 圆角 142"/>
            <p:cNvSpPr/>
            <p:nvPr/>
          </p:nvSpPr>
          <p:spPr>
            <a:xfrm>
              <a:off x="699206" y="1756133"/>
              <a:ext cx="5234666" cy="4237676"/>
            </a:xfrm>
            <a:prstGeom prst="roundRect">
              <a:avLst>
                <a:gd name="adj" fmla="val 3675"/>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sp>
          <p:nvSpPr>
            <p:cNvPr id="144" name="文本框 143"/>
            <p:cNvSpPr txBox="1"/>
            <p:nvPr/>
          </p:nvSpPr>
          <p:spPr>
            <a:xfrm>
              <a:off x="912393" y="2405231"/>
              <a:ext cx="3444240" cy="27844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prstClr val="black"/>
                </a:solidFill>
                <a:effectLst/>
                <a:uLnTx/>
                <a:uFillTx/>
                <a:cs typeface="+mn-ea"/>
                <a:sym typeface="+mn-lt"/>
              </a:endParaRPr>
            </a:p>
          </p:txBody>
        </p:sp>
        <p:sp>
          <p:nvSpPr>
            <p:cNvPr id="145" name="文本框 144"/>
            <p:cNvSpPr txBox="1"/>
            <p:nvPr/>
          </p:nvSpPr>
          <p:spPr>
            <a:xfrm>
              <a:off x="912393" y="1979000"/>
              <a:ext cx="3342244" cy="38981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200" dirty="0">
                  <a:solidFill>
                    <a:srgbClr val="00156C"/>
                  </a:solidFill>
                  <a:cs typeface="+mn-ea"/>
                  <a:sym typeface="+mn-lt"/>
                </a:rPr>
                <a:t>训练与解码</a:t>
              </a:r>
              <a:endParaRPr kumimoji="0" lang="zh-CN" altLang="en-US" sz="2200" b="0" i="0" u="none" strike="noStrike" kern="1200" cap="none" spc="0" normalizeH="0" baseline="0" noProof="0" dirty="0">
                <a:ln>
                  <a:noFill/>
                </a:ln>
                <a:solidFill>
                  <a:srgbClr val="00156C"/>
                </a:solidFill>
                <a:effectLst/>
                <a:uLnTx/>
                <a:uFillTx/>
                <a:cs typeface="+mn-ea"/>
                <a:sym typeface="+mn-lt"/>
              </a:endParaRPr>
            </a:p>
          </p:txBody>
        </p:sp>
        <p:cxnSp>
          <p:nvCxnSpPr>
            <p:cNvPr id="147" name="直接连接符 146"/>
            <p:cNvCxnSpPr/>
            <p:nvPr/>
          </p:nvCxnSpPr>
          <p:spPr>
            <a:xfrm>
              <a:off x="912393" y="2682943"/>
              <a:ext cx="46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48" name="组合 147"/>
            <p:cNvGrpSpPr/>
            <p:nvPr/>
          </p:nvGrpSpPr>
          <p:grpSpPr>
            <a:xfrm>
              <a:off x="1011244" y="3037935"/>
              <a:ext cx="1117132" cy="380210"/>
              <a:chOff x="967640" y="2691758"/>
              <a:chExt cx="1055496" cy="380210"/>
            </a:xfrm>
          </p:grpSpPr>
          <p:sp>
            <p:nvSpPr>
              <p:cNvPr id="149" name="文本框 148"/>
              <p:cNvSpPr txBox="1"/>
              <p:nvPr/>
            </p:nvSpPr>
            <p:spPr>
              <a:xfrm>
                <a:off x="1039640" y="2816904"/>
                <a:ext cx="983496" cy="255064"/>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defRPr/>
                </a:pPr>
                <a:endParaRPr kumimoji="0" lang="en-US" altLang="zh-CN" sz="1100" b="0" i="0" u="none" strike="noStrike" kern="1200" cap="none" spc="0" normalizeH="0" baseline="0" noProof="0" dirty="0">
                  <a:ln>
                    <a:noFill/>
                  </a:ln>
                  <a:solidFill>
                    <a:prstClr val="black"/>
                  </a:solidFill>
                  <a:effectLst/>
                  <a:uLnTx/>
                  <a:uFillTx/>
                  <a:cs typeface="+mn-ea"/>
                  <a:sym typeface="+mn-lt"/>
                </a:endParaRPr>
              </a:p>
            </p:txBody>
          </p:sp>
          <p:sp>
            <p:nvSpPr>
              <p:cNvPr id="150" name="椭圆 149"/>
              <p:cNvSpPr/>
              <p:nvPr/>
            </p:nvSpPr>
            <p:spPr>
              <a:xfrm>
                <a:off x="967640" y="2691758"/>
                <a:ext cx="72000" cy="720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FFFFFF"/>
                  </a:solidFill>
                  <a:effectLst/>
                  <a:uLnTx/>
                  <a:uFillTx/>
                  <a:cs typeface="+mn-ea"/>
                  <a:sym typeface="+mn-lt"/>
                </a:endParaRPr>
              </a:p>
            </p:txBody>
          </p:sp>
        </p:grpSp>
      </p:grpSp>
      <p:sp>
        <p:nvSpPr>
          <p:cNvPr id="188" name="文本框 83"/>
          <p:cNvSpPr txBox="1"/>
          <p:nvPr/>
        </p:nvSpPr>
        <p:spPr>
          <a:xfrm>
            <a:off x="6096000" y="2932161"/>
            <a:ext cx="4911952" cy="286232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kumimoji="0" lang="zh-CN" altLang="en-US" sz="2000" b="0" i="0" u="none" strike="noStrike" kern="1200" cap="none" spc="0" normalizeH="0" baseline="0" noProof="1">
                <a:ln>
                  <a:noFill/>
                </a:ln>
                <a:effectLst/>
                <a:uLnTx/>
                <a:uFillTx/>
                <a:cs typeface="+mn-ea"/>
                <a:sym typeface="+mn-lt"/>
              </a:rPr>
              <a:t>建模：首先要对每个词建模，在他们落在每个词上面的概率，最后选择最大概率那个作为答案。语音识别中的</a:t>
            </a:r>
            <a:r>
              <a:rPr kumimoji="0" lang="en-US" altLang="zh-CN" sz="2000" b="0" i="0" u="none" strike="noStrike" kern="1200" cap="none" spc="0" normalizeH="0" baseline="0" noProof="1">
                <a:ln>
                  <a:noFill/>
                </a:ln>
                <a:effectLst/>
                <a:uLnTx/>
                <a:uFillTx/>
                <a:cs typeface="+mn-ea"/>
                <a:sym typeface="+mn-lt"/>
              </a:rPr>
              <a:t>HMM</a:t>
            </a:r>
            <a:r>
              <a:rPr kumimoji="0" lang="zh-CN" altLang="en-US" sz="2000" b="0" i="0" u="none" strike="noStrike" kern="1200" cap="none" spc="0" normalizeH="0" baseline="0" noProof="1">
                <a:ln>
                  <a:noFill/>
                </a:ln>
                <a:effectLst/>
                <a:uLnTx/>
                <a:uFillTx/>
                <a:cs typeface="+mn-ea"/>
                <a:sym typeface="+mn-lt"/>
              </a:rPr>
              <a:t>，采用</a:t>
            </a:r>
            <a:r>
              <a:rPr kumimoji="0" lang="en-US" altLang="zh-CN" sz="2000" b="0" i="0" u="none" strike="noStrike" kern="1200" cap="none" spc="0" normalizeH="0" baseline="0" noProof="1">
                <a:ln>
                  <a:noFill/>
                </a:ln>
                <a:effectLst/>
                <a:uLnTx/>
                <a:uFillTx/>
                <a:cs typeface="+mn-ea"/>
                <a:sym typeface="+mn-lt"/>
              </a:rPr>
              <a:t>3</a:t>
            </a:r>
            <a:r>
              <a:rPr kumimoji="0" lang="zh-CN" altLang="en-US" sz="2000" b="0" i="0" u="none" strike="noStrike" kern="1200" cap="none" spc="0" normalizeH="0" baseline="0" noProof="1">
                <a:ln>
                  <a:noFill/>
                </a:ln>
                <a:effectLst/>
                <a:uLnTx/>
                <a:uFillTx/>
                <a:cs typeface="+mn-ea"/>
                <a:sym typeface="+mn-lt"/>
              </a:rPr>
              <a:t>状态，左右模型的</a:t>
            </a:r>
            <a:r>
              <a:rPr kumimoji="0" lang="en-US" altLang="zh-CN" sz="2000" b="0" i="0" u="none" strike="noStrike" kern="1200" cap="none" spc="0" normalizeH="0" baseline="0" noProof="1">
                <a:ln>
                  <a:noFill/>
                </a:ln>
                <a:effectLst/>
                <a:uLnTx/>
                <a:uFillTx/>
                <a:cs typeface="+mn-ea"/>
                <a:sym typeface="+mn-lt"/>
              </a:rPr>
              <a:t>HMM</a:t>
            </a:r>
            <a:r>
              <a:rPr kumimoji="0" lang="zh-CN" altLang="en-US" sz="2000" b="0" i="0" u="none" strike="noStrike" kern="1200" cap="none" spc="0" normalizeH="0" baseline="0" noProof="1">
                <a:ln>
                  <a:noFill/>
                </a:ln>
                <a:effectLst/>
                <a:uLnTx/>
                <a:uFillTx/>
                <a:cs typeface="+mn-ea"/>
                <a:sym typeface="+mn-lt"/>
              </a:rPr>
              <a:t>对</a:t>
            </a:r>
            <a:r>
              <a:rPr lang="zh-CN" altLang="en-US" sz="2000" noProof="1">
                <a:cs typeface="+mn-ea"/>
                <a:sym typeface="+mn-lt"/>
              </a:rPr>
              <a:t>。</a:t>
            </a:r>
            <a:r>
              <a:rPr kumimoji="0" lang="zh-CN" altLang="en-US" sz="2000" b="0" i="0" u="none" strike="noStrike" kern="1200" cap="none" spc="0" normalizeH="0" baseline="0" noProof="1">
                <a:ln>
                  <a:noFill/>
                </a:ln>
                <a:effectLst/>
                <a:uLnTx/>
                <a:uFillTx/>
                <a:cs typeface="+mn-ea"/>
                <a:sym typeface="+mn-lt"/>
              </a:rPr>
              <a:t>于每个状态有一个</a:t>
            </a:r>
            <a:r>
              <a:rPr kumimoji="0" lang="en-US" altLang="zh-CN" sz="2000" b="0" i="0" u="none" strike="noStrike" kern="1200" cap="none" spc="0" normalizeH="0" baseline="0" noProof="1">
                <a:ln>
                  <a:noFill/>
                </a:ln>
                <a:effectLst/>
                <a:uLnTx/>
                <a:uFillTx/>
                <a:cs typeface="+mn-ea"/>
                <a:sym typeface="+mn-lt"/>
              </a:rPr>
              <a:t>GMM</a:t>
            </a:r>
            <a:r>
              <a:rPr kumimoji="0" lang="zh-CN" altLang="en-US" sz="2000" b="0" i="0" u="none" strike="noStrike" kern="1200" cap="none" spc="0" normalizeH="0" baseline="0" noProof="1">
                <a:ln>
                  <a:noFill/>
                </a:ln>
                <a:effectLst/>
                <a:uLnTx/>
                <a:uFillTx/>
                <a:cs typeface="+mn-ea"/>
                <a:sym typeface="+mn-lt"/>
              </a:rPr>
              <a:t>模型，对于每个词有一个</a:t>
            </a:r>
            <a:r>
              <a:rPr kumimoji="0" lang="en-US" altLang="zh-CN" sz="2000" b="0" i="0" u="none" strike="noStrike" kern="1200" cap="none" spc="0" normalizeH="0" baseline="0" noProof="1">
                <a:ln>
                  <a:noFill/>
                </a:ln>
                <a:effectLst/>
                <a:uLnTx/>
                <a:uFillTx/>
                <a:cs typeface="+mn-ea"/>
                <a:sym typeface="+mn-lt"/>
              </a:rPr>
              <a:t>HMM</a:t>
            </a:r>
            <a:r>
              <a:rPr kumimoji="0" lang="zh-CN" altLang="en-US" sz="2000" b="0" i="0" u="none" strike="noStrike" kern="1200" cap="none" spc="0" normalizeH="0" baseline="0" noProof="1">
                <a:ln>
                  <a:noFill/>
                </a:ln>
                <a:effectLst/>
                <a:uLnTx/>
                <a:uFillTx/>
                <a:cs typeface="+mn-ea"/>
                <a:sym typeface="+mn-lt"/>
              </a:rPr>
              <a:t>模型，当一段语音输入后，根据</a:t>
            </a:r>
            <a:r>
              <a:rPr kumimoji="0" lang="en-US" altLang="zh-CN" sz="2000" b="0" i="0" u="none" strike="noStrike" kern="1200" cap="none" spc="0" normalizeH="0" baseline="0" noProof="1">
                <a:ln>
                  <a:noFill/>
                </a:ln>
                <a:effectLst/>
                <a:uLnTx/>
                <a:uFillTx/>
                <a:cs typeface="+mn-ea"/>
                <a:sym typeface="+mn-lt"/>
              </a:rPr>
              <a:t>Viterbi</a:t>
            </a:r>
            <a:r>
              <a:rPr kumimoji="0" lang="zh-CN" altLang="en-US" sz="2000" b="0" i="0" u="none" strike="noStrike" kern="1200" cap="none" spc="0" normalizeH="0" baseline="0" noProof="1">
                <a:ln>
                  <a:noFill/>
                </a:ln>
                <a:effectLst/>
                <a:uLnTx/>
                <a:uFillTx/>
                <a:cs typeface="+mn-ea"/>
                <a:sym typeface="+mn-lt"/>
              </a:rPr>
              <a:t>算法得到一个序列在</a:t>
            </a:r>
            <a:r>
              <a:rPr kumimoji="0" lang="en-US" altLang="zh-CN" sz="2000" b="0" i="0" u="none" strike="noStrike" kern="1200" cap="none" spc="0" normalizeH="0" baseline="0" noProof="1">
                <a:ln>
                  <a:noFill/>
                </a:ln>
                <a:effectLst/>
                <a:uLnTx/>
                <a:uFillTx/>
                <a:cs typeface="+mn-ea"/>
                <a:sym typeface="+mn-lt"/>
              </a:rPr>
              <a:t>GMM-HMM</a:t>
            </a:r>
            <a:r>
              <a:rPr kumimoji="0" lang="zh-CN" altLang="en-US" sz="2000" b="0" i="0" u="none" strike="noStrike" kern="1200" cap="none" spc="0" normalizeH="0" baseline="0" noProof="1">
                <a:ln>
                  <a:noFill/>
                </a:ln>
                <a:effectLst/>
                <a:uLnTx/>
                <a:uFillTx/>
                <a:cs typeface="+mn-ea"/>
                <a:sym typeface="+mn-lt"/>
              </a:rPr>
              <a:t>上的概率，然后通过</a:t>
            </a:r>
            <a:r>
              <a:rPr kumimoji="0" lang="en-US" altLang="zh-CN" sz="2000" b="0" i="0" u="none" strike="noStrike" kern="1200" cap="none" spc="0" normalizeH="0" baseline="0" noProof="1">
                <a:ln>
                  <a:noFill/>
                </a:ln>
                <a:effectLst/>
                <a:uLnTx/>
                <a:uFillTx/>
                <a:cs typeface="+mn-ea"/>
                <a:sym typeface="+mn-lt"/>
              </a:rPr>
              <a:t>Viterbi</a:t>
            </a:r>
            <a:r>
              <a:rPr kumimoji="0" lang="zh-CN" altLang="en-US" sz="2000" b="0" i="0" u="none" strike="noStrike" kern="1200" cap="none" spc="0" normalizeH="0" baseline="0" noProof="1">
                <a:ln>
                  <a:noFill/>
                </a:ln>
                <a:effectLst/>
                <a:uLnTx/>
                <a:uFillTx/>
                <a:cs typeface="+mn-ea"/>
                <a:sym typeface="+mn-lt"/>
              </a:rPr>
              <a:t>回溯得到每帧属于</a:t>
            </a:r>
            <a:r>
              <a:rPr kumimoji="0" lang="en-US" altLang="zh-CN" sz="2000" b="0" i="0" u="none" strike="noStrike" kern="1200" cap="none" spc="0" normalizeH="0" baseline="0" noProof="1">
                <a:ln>
                  <a:noFill/>
                </a:ln>
                <a:effectLst/>
                <a:uLnTx/>
                <a:uFillTx/>
                <a:cs typeface="+mn-ea"/>
                <a:sym typeface="+mn-lt"/>
              </a:rPr>
              <a:t>HMM</a:t>
            </a:r>
            <a:r>
              <a:rPr kumimoji="0" lang="zh-CN" altLang="en-US" sz="2000" b="0" i="0" u="none" strike="noStrike" kern="1200" cap="none" spc="0" normalizeH="0" baseline="0" noProof="1">
                <a:ln>
                  <a:noFill/>
                </a:ln>
                <a:effectLst/>
                <a:uLnTx/>
                <a:uFillTx/>
                <a:cs typeface="+mn-ea"/>
                <a:sym typeface="+mn-lt"/>
              </a:rPr>
              <a:t>的哪个状态（对齐</a:t>
            </a:r>
            <a:r>
              <a:rPr kumimoji="0" lang="zh-CN" altLang="en-US" sz="2000" b="0" i="0" u="none" strike="noStrike" kern="1200" cap="none" spc="0" normalizeH="0" baseline="0" noProof="1">
                <a:ln>
                  <a:noFill/>
                </a:ln>
                <a:solidFill>
                  <a:schemeClr val="bg1">
                    <a:lumMod val="75000"/>
                  </a:schemeClr>
                </a:solidFill>
                <a:effectLst/>
                <a:uLnTx/>
                <a:uFillTx/>
                <a:cs typeface="+mn-ea"/>
                <a:sym typeface="+mn-lt"/>
              </a:rPr>
              <a:t>）</a:t>
            </a:r>
            <a:endParaRPr kumimoji="0" lang="en-US" altLang="zh-CN" sz="2000" b="0" i="0" u="none" strike="noStrike" kern="1200" cap="none" spc="0" normalizeH="0" baseline="0" noProof="1">
              <a:ln>
                <a:noFill/>
              </a:ln>
              <a:solidFill>
                <a:schemeClr val="bg1">
                  <a:lumMod val="75000"/>
                </a:schemeClr>
              </a:solidFill>
              <a:effectLst/>
              <a:uLnTx/>
              <a:uFillTx/>
              <a:cs typeface="+mn-ea"/>
              <a:sym typeface="+mn-lt"/>
            </a:endParaRPr>
          </a:p>
        </p:txBody>
      </p:sp>
      <p:grpSp>
        <p:nvGrpSpPr>
          <p:cNvPr id="53" name="组合 52">
            <a:extLst>
              <a:ext uri="{FF2B5EF4-FFF2-40B4-BE49-F238E27FC236}">
                <a16:creationId xmlns:a16="http://schemas.microsoft.com/office/drawing/2014/main" id="{F1A10B1F-E225-FBDB-EC2D-C10E2877ECE3}"/>
              </a:ext>
            </a:extLst>
          </p:cNvPr>
          <p:cNvGrpSpPr/>
          <p:nvPr/>
        </p:nvGrpSpPr>
        <p:grpSpPr>
          <a:xfrm>
            <a:off x="0" y="1"/>
            <a:ext cx="12192000" cy="711200"/>
            <a:chOff x="0" y="1"/>
            <a:chExt cx="12192000" cy="711200"/>
          </a:xfrm>
        </p:grpSpPr>
        <p:sp>
          <p:nvSpPr>
            <p:cNvPr id="54" name="矩形 53">
              <a:extLst>
                <a:ext uri="{FF2B5EF4-FFF2-40B4-BE49-F238E27FC236}">
                  <a16:creationId xmlns:a16="http://schemas.microsoft.com/office/drawing/2014/main" id="{D3B7586F-84AD-E53F-61F0-3F5ECEE873F5}"/>
                </a:ext>
              </a:extLst>
            </p:cNvPr>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5" name="组合 54">
              <a:extLst>
                <a:ext uri="{FF2B5EF4-FFF2-40B4-BE49-F238E27FC236}">
                  <a16:creationId xmlns:a16="http://schemas.microsoft.com/office/drawing/2014/main" id="{084EDEC5-D135-4FFC-6559-0AFE70E40A2B}"/>
                </a:ext>
              </a:extLst>
            </p:cNvPr>
            <p:cNvGrpSpPr/>
            <p:nvPr/>
          </p:nvGrpSpPr>
          <p:grpSpPr>
            <a:xfrm>
              <a:off x="3838921" y="159473"/>
              <a:ext cx="7692868" cy="369332"/>
              <a:chOff x="3496021" y="299173"/>
              <a:chExt cx="7692868" cy="369332"/>
            </a:xfrm>
          </p:grpSpPr>
          <p:sp>
            <p:nvSpPr>
              <p:cNvPr id="58" name="文本框 57">
                <a:extLst>
                  <a:ext uri="{FF2B5EF4-FFF2-40B4-BE49-F238E27FC236}">
                    <a16:creationId xmlns:a16="http://schemas.microsoft.com/office/drawing/2014/main" id="{7673B07D-D9DE-3AA1-3649-F7DFD8F2851B}"/>
                  </a:ext>
                </a:extLst>
              </p:cNvPr>
              <p:cNvSpPr txBox="1"/>
              <p:nvPr/>
            </p:nvSpPr>
            <p:spPr>
              <a:xfrm>
                <a:off x="522350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总体框架</a:t>
                </a:r>
              </a:p>
            </p:txBody>
          </p:sp>
          <p:sp>
            <p:nvSpPr>
              <p:cNvPr id="59" name="文本框 58">
                <a:extLst>
                  <a:ext uri="{FF2B5EF4-FFF2-40B4-BE49-F238E27FC236}">
                    <a16:creationId xmlns:a16="http://schemas.microsoft.com/office/drawing/2014/main" id="{D1D0D4D0-C116-D875-E2DD-CFEB41A800C5}"/>
                  </a:ext>
                </a:extLst>
              </p:cNvPr>
              <p:cNvSpPr txBox="1"/>
              <p:nvPr/>
            </p:nvSpPr>
            <p:spPr>
              <a:xfrm>
                <a:off x="695098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论文内容</a:t>
                </a:r>
              </a:p>
            </p:txBody>
          </p:sp>
          <p:sp>
            <p:nvSpPr>
              <p:cNvPr id="60" name="文本框 59">
                <a:extLst>
                  <a:ext uri="{FF2B5EF4-FFF2-40B4-BE49-F238E27FC236}">
                    <a16:creationId xmlns:a16="http://schemas.microsoft.com/office/drawing/2014/main" id="{03608896-C5B9-689D-DAA3-BDF3111F8F0D}"/>
                  </a:ext>
                </a:extLst>
              </p:cNvPr>
              <p:cNvSpPr txBox="1"/>
              <p:nvPr/>
            </p:nvSpPr>
            <p:spPr>
              <a:xfrm>
                <a:off x="867846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测试验证</a:t>
                </a:r>
              </a:p>
            </p:txBody>
          </p:sp>
          <p:sp>
            <p:nvSpPr>
              <p:cNvPr id="61" name="文本框 60">
                <a:extLst>
                  <a:ext uri="{FF2B5EF4-FFF2-40B4-BE49-F238E27FC236}">
                    <a16:creationId xmlns:a16="http://schemas.microsoft.com/office/drawing/2014/main" id="{AB53FC72-A6A2-A1A9-E6C9-197F44FC909C}"/>
                  </a:ext>
                </a:extLst>
              </p:cNvPr>
              <p:cNvSpPr txBox="1"/>
              <p:nvPr/>
            </p:nvSpPr>
            <p:spPr>
              <a:xfrm>
                <a:off x="10404700" y="299173"/>
                <a:ext cx="784189"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  总结</a:t>
                </a:r>
              </a:p>
            </p:txBody>
          </p:sp>
          <p:sp>
            <p:nvSpPr>
              <p:cNvPr id="62" name="文本框 61">
                <a:extLst>
                  <a:ext uri="{FF2B5EF4-FFF2-40B4-BE49-F238E27FC236}">
                    <a16:creationId xmlns:a16="http://schemas.microsoft.com/office/drawing/2014/main" id="{01EA9613-1713-BDD7-2B94-F3E74F001734}"/>
                  </a:ext>
                </a:extLst>
              </p:cNvPr>
              <p:cNvSpPr txBox="1"/>
              <p:nvPr/>
            </p:nvSpPr>
            <p:spPr>
              <a:xfrm>
                <a:off x="349602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需求分析</a:t>
                </a:r>
              </a:p>
            </p:txBody>
          </p:sp>
          <p:cxnSp>
            <p:nvCxnSpPr>
              <p:cNvPr id="63" name="直接连接符 62">
                <a:extLst>
                  <a:ext uri="{FF2B5EF4-FFF2-40B4-BE49-F238E27FC236}">
                    <a16:creationId xmlns:a16="http://schemas.microsoft.com/office/drawing/2014/main" id="{21BC367C-AC99-4A5B-0C43-C396648A041A}"/>
                  </a:ext>
                </a:extLst>
              </p:cNvPr>
              <p:cNvCxnSpPr>
                <a:cxnSpLocks/>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CC20BA83-6CBB-FDF3-2B60-7505F588C838}"/>
                  </a:ext>
                </a:extLst>
              </p:cNvPr>
              <p:cNvCxnSpPr>
                <a:cxnSpLocks/>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id="{8319A642-8F8F-0B81-04CD-0CF66633AC5B}"/>
                  </a:ext>
                </a:extLst>
              </p:cNvPr>
              <p:cNvCxnSpPr>
                <a:cxnSpLocks/>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id="{F7D3B6C2-42C8-5ABA-88D6-49089EB58333}"/>
                  </a:ext>
                </a:extLst>
              </p:cNvPr>
              <p:cNvCxnSpPr>
                <a:cxnSpLocks/>
              </p:cNvCxnSpPr>
              <p:nvPr/>
            </p:nvCxnSpPr>
            <p:spPr>
              <a:xfrm>
                <a:off x="1016031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6" name="等腰三角形 55">
              <a:extLst>
                <a:ext uri="{FF2B5EF4-FFF2-40B4-BE49-F238E27FC236}">
                  <a16:creationId xmlns:a16="http://schemas.microsoft.com/office/drawing/2014/main" id="{54A41FAC-8893-B9EA-0431-8C2F9DD077B4}"/>
                </a:ext>
              </a:extLst>
            </p:cNvPr>
            <p:cNvSpPr/>
            <p:nvPr/>
          </p:nvSpPr>
          <p:spPr>
            <a:xfrm>
              <a:off x="5709460"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descr="卡通人物&#10;&#10;低可信度描述已自动生成">
            <a:extLst>
              <a:ext uri="{FF2B5EF4-FFF2-40B4-BE49-F238E27FC236}">
                <a16:creationId xmlns:a16="http://schemas.microsoft.com/office/drawing/2014/main" id="{12AF15A0-48BA-D9E5-578A-7DF0C93393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684" y="1741452"/>
            <a:ext cx="2667000" cy="1009650"/>
          </a:xfrm>
          <a:prstGeom prst="rect">
            <a:avLst/>
          </a:prstGeom>
        </p:spPr>
      </p:pic>
      <p:sp>
        <p:nvSpPr>
          <p:cNvPr id="5" name="文本框 4">
            <a:extLst>
              <a:ext uri="{FF2B5EF4-FFF2-40B4-BE49-F238E27FC236}">
                <a16:creationId xmlns:a16="http://schemas.microsoft.com/office/drawing/2014/main" id="{E9B51F73-5551-E0D1-5F52-8095F40EAEF8}"/>
              </a:ext>
            </a:extLst>
          </p:cNvPr>
          <p:cNvSpPr txBox="1"/>
          <p:nvPr/>
        </p:nvSpPr>
        <p:spPr>
          <a:xfrm>
            <a:off x="837550" y="2781492"/>
            <a:ext cx="3694379" cy="43088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rgbClr val="00156C"/>
                </a:solidFill>
                <a:effectLst/>
                <a:uLnTx/>
                <a:uFillTx/>
                <a:cs typeface="+mn-ea"/>
                <a:sym typeface="+mn-lt"/>
              </a:rPr>
              <a:t>左右模型</a:t>
            </a:r>
            <a:r>
              <a:rPr kumimoji="0" lang="en-US" altLang="zh-CN" sz="2200" b="0" i="0" u="none" strike="noStrike" kern="1200" cap="none" spc="0" normalizeH="0" baseline="0" noProof="0" dirty="0">
                <a:ln>
                  <a:noFill/>
                </a:ln>
                <a:solidFill>
                  <a:srgbClr val="00156C"/>
                </a:solidFill>
                <a:effectLst/>
                <a:uLnTx/>
                <a:uFillTx/>
                <a:cs typeface="+mn-ea"/>
                <a:sym typeface="+mn-lt"/>
              </a:rPr>
              <a:t>HMM</a:t>
            </a:r>
            <a:endParaRPr kumimoji="0" lang="zh-CN" altLang="en-US" sz="2200" b="0" i="0" u="none" strike="noStrike" kern="1200" cap="none" spc="0" normalizeH="0" baseline="0" noProof="0" dirty="0">
              <a:ln>
                <a:noFill/>
              </a:ln>
              <a:solidFill>
                <a:srgbClr val="00156C"/>
              </a:solidFill>
              <a:effectLst/>
              <a:uLnTx/>
              <a:uFillTx/>
              <a:cs typeface="+mn-ea"/>
              <a:sym typeface="+mn-lt"/>
            </a:endParaRPr>
          </a:p>
        </p:txBody>
      </p:sp>
      <p:pic>
        <p:nvPicPr>
          <p:cNvPr id="9" name="图片 8" descr="图示, 示意图&#10;&#10;描述已自动生成">
            <a:extLst>
              <a:ext uri="{FF2B5EF4-FFF2-40B4-BE49-F238E27FC236}">
                <a16:creationId xmlns:a16="http://schemas.microsoft.com/office/drawing/2014/main" id="{A30D2C7B-1A67-E0A9-3695-4531AB4505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1215" y="3429000"/>
            <a:ext cx="5129435" cy="250434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圆角 2"/>
          <p:cNvSpPr/>
          <p:nvPr/>
        </p:nvSpPr>
        <p:spPr>
          <a:xfrm>
            <a:off x="2246477" y="1427545"/>
            <a:ext cx="3186598" cy="4645049"/>
          </a:xfrm>
          <a:prstGeom prst="roundRect">
            <a:avLst>
              <a:gd name="adj" fmla="val 0"/>
            </a:avLst>
          </a:prstGeom>
          <a:solidFill>
            <a:schemeClr val="bg1"/>
          </a:solidFill>
          <a:ln>
            <a:noFill/>
          </a:ln>
          <a:effectLst>
            <a:outerShdw blurRad="444500" sx="102000" sy="102000" algn="ctr" rotWithShape="0">
              <a:srgbClr val="0F4C98">
                <a:alpha val="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5" name="矩形: 圆角 4"/>
          <p:cNvSpPr/>
          <p:nvPr/>
        </p:nvSpPr>
        <p:spPr>
          <a:xfrm>
            <a:off x="6082004" y="1762486"/>
            <a:ext cx="3186598" cy="4645049"/>
          </a:xfrm>
          <a:prstGeom prst="roundRect">
            <a:avLst>
              <a:gd name="adj" fmla="val 0"/>
            </a:avLst>
          </a:prstGeom>
          <a:solidFill>
            <a:schemeClr val="bg1"/>
          </a:solidFill>
          <a:ln>
            <a:noFill/>
          </a:ln>
          <a:effectLst>
            <a:outerShdw blurRad="444500" sx="102000" sy="102000" algn="ctr" rotWithShape="0">
              <a:srgbClr val="0F4C98">
                <a:alpha val="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pic>
        <p:nvPicPr>
          <p:cNvPr id="7" name="图片 6"/>
          <p:cNvPicPr>
            <a:picLocks noChangeAspect="1"/>
          </p:cNvPicPr>
          <p:nvPr/>
        </p:nvPicPr>
        <p:blipFill>
          <a:blip r:embed="rId3"/>
          <a:stretch>
            <a:fillRect/>
          </a:stretch>
        </p:blipFill>
        <p:spPr>
          <a:xfrm>
            <a:off x="2780785" y="1626658"/>
            <a:ext cx="2130424" cy="2133432"/>
          </a:xfrm>
          <a:prstGeom prst="rect">
            <a:avLst/>
          </a:prstGeom>
        </p:spPr>
      </p:pic>
      <p:pic>
        <p:nvPicPr>
          <p:cNvPr id="8" name="图片 7"/>
          <p:cNvPicPr>
            <a:picLocks noChangeAspect="1"/>
          </p:cNvPicPr>
          <p:nvPr/>
        </p:nvPicPr>
        <p:blipFill>
          <a:blip r:embed="rId3"/>
          <a:stretch>
            <a:fillRect/>
          </a:stretch>
        </p:blipFill>
        <p:spPr>
          <a:xfrm>
            <a:off x="6422259" y="1626658"/>
            <a:ext cx="2130424" cy="2133432"/>
          </a:xfrm>
          <a:prstGeom prst="rect">
            <a:avLst/>
          </a:prstGeom>
        </p:spPr>
      </p:pic>
      <p:sp>
        <p:nvSpPr>
          <p:cNvPr id="11" name="矩形 10"/>
          <p:cNvSpPr/>
          <p:nvPr/>
        </p:nvSpPr>
        <p:spPr>
          <a:xfrm>
            <a:off x="2443504" y="3732742"/>
            <a:ext cx="2817180" cy="400110"/>
          </a:xfrm>
          <a:prstGeom prst="rect">
            <a:avLst/>
          </a:prstGeom>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lang="zh-CN" altLang="en-US" sz="2000" b="1" spc="225" dirty="0">
                <a:solidFill>
                  <a:prstClr val="black"/>
                </a:solidFill>
                <a:cs typeface="+mn-ea"/>
                <a:sym typeface="+mn-lt"/>
              </a:rPr>
              <a:t>训练</a:t>
            </a:r>
            <a:endParaRPr kumimoji="0" lang="zh-CN" altLang="en-US" sz="2000" b="1" i="0" u="none" strike="noStrike" kern="1200" cap="none" spc="225" normalizeH="0" baseline="0" noProof="0" dirty="0">
              <a:ln>
                <a:noFill/>
              </a:ln>
              <a:solidFill>
                <a:prstClr val="black"/>
              </a:solidFill>
              <a:effectLst/>
              <a:uLnTx/>
              <a:uFillTx/>
              <a:cs typeface="+mn-ea"/>
              <a:sym typeface="+mn-lt"/>
            </a:endParaRPr>
          </a:p>
        </p:txBody>
      </p:sp>
      <p:sp>
        <p:nvSpPr>
          <p:cNvPr id="13" name="矩形 12"/>
          <p:cNvSpPr/>
          <p:nvPr/>
        </p:nvSpPr>
        <p:spPr>
          <a:xfrm>
            <a:off x="6073344" y="3732742"/>
            <a:ext cx="2817180" cy="400110"/>
          </a:xfrm>
          <a:prstGeom prst="rect">
            <a:avLst/>
          </a:prstGeom>
        </p:spPr>
        <p:txBody>
          <a:bodyPr wrap="square">
            <a:spAutoFit/>
          </a:bodyPr>
          <a:lstStyle/>
          <a:p>
            <a:pPr algn="ctr" eaLnBrk="0" fontAlgn="base" hangingPunct="0">
              <a:spcBef>
                <a:spcPct val="0"/>
              </a:spcBef>
              <a:spcAft>
                <a:spcPct val="0"/>
              </a:spcAft>
              <a:defRPr/>
            </a:pPr>
            <a:r>
              <a:rPr lang="zh-CN" altLang="en-US" sz="2000" b="1" spc="225" dirty="0">
                <a:solidFill>
                  <a:prstClr val="black"/>
                </a:solidFill>
                <a:cs typeface="+mn-ea"/>
                <a:sym typeface="+mn-lt"/>
              </a:rPr>
              <a:t>解码</a:t>
            </a:r>
            <a:endParaRPr lang="en-US" altLang="zh-CN" sz="2000" b="1" spc="225" dirty="0">
              <a:solidFill>
                <a:prstClr val="black"/>
              </a:solidFill>
              <a:cs typeface="+mn-ea"/>
              <a:sym typeface="+mn-lt"/>
            </a:endParaRPr>
          </a:p>
        </p:txBody>
      </p:sp>
      <p:sp>
        <p:nvSpPr>
          <p:cNvPr id="16" name="椭圆 15"/>
          <p:cNvSpPr/>
          <p:nvPr/>
        </p:nvSpPr>
        <p:spPr>
          <a:xfrm>
            <a:off x="3096697" y="1933742"/>
            <a:ext cx="1498600" cy="1498600"/>
          </a:xfrm>
          <a:prstGeom prst="ellipse">
            <a:avLst/>
          </a:prstGeom>
          <a:gradFill>
            <a:gsLst>
              <a:gs pos="0">
                <a:srgbClr val="0E419C"/>
              </a:gs>
              <a:gs pos="100000">
                <a:srgbClr val="64AFFD"/>
              </a:gs>
            </a:gsLst>
            <a:lin ang="5400000" scaled="0"/>
          </a:gradFill>
          <a:ln>
            <a:noFill/>
          </a:ln>
          <a:effectLst>
            <a:outerShdw blurRad="292100" sx="102000" sy="102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nvGrpSpPr>
          <p:cNvPr id="19" name="组合 18"/>
          <p:cNvGrpSpPr/>
          <p:nvPr/>
        </p:nvGrpSpPr>
        <p:grpSpPr>
          <a:xfrm>
            <a:off x="7161245" y="2366821"/>
            <a:ext cx="625490" cy="625742"/>
            <a:chOff x="5697681" y="2526829"/>
            <a:chExt cx="780749" cy="781064"/>
          </a:xfrm>
        </p:grpSpPr>
        <p:sp>
          <p:nvSpPr>
            <p:cNvPr id="20" name="任意多边形: 形状 19"/>
            <p:cNvSpPr/>
            <p:nvPr/>
          </p:nvSpPr>
          <p:spPr>
            <a:xfrm>
              <a:off x="5775582" y="2526829"/>
              <a:ext cx="624789" cy="495065"/>
            </a:xfrm>
            <a:custGeom>
              <a:avLst/>
              <a:gdLst>
                <a:gd name="connsiteX0" fmla="*/ 19524 w 624789"/>
                <a:gd name="connsiteY0" fmla="*/ 332021 h 495065"/>
                <a:gd name="connsiteX1" fmla="*/ 39047 w 624789"/>
                <a:gd name="connsiteY1" fmla="*/ 312498 h 495065"/>
                <a:gd name="connsiteX2" fmla="*/ 312401 w 624789"/>
                <a:gd name="connsiteY2" fmla="*/ 39189 h 495065"/>
                <a:gd name="connsiteX3" fmla="*/ 585709 w 624789"/>
                <a:gd name="connsiteY3" fmla="*/ 312543 h 495065"/>
                <a:gd name="connsiteX4" fmla="*/ 540024 w 624789"/>
                <a:gd name="connsiteY4" fmla="*/ 463805 h 495065"/>
                <a:gd name="connsiteX5" fmla="*/ 543891 w 624789"/>
                <a:gd name="connsiteY5" fmla="*/ 491144 h 495065"/>
                <a:gd name="connsiteX6" fmla="*/ 571229 w 624789"/>
                <a:gd name="connsiteY6" fmla="*/ 487277 h 495065"/>
                <a:gd name="connsiteX7" fmla="*/ 572433 w 624789"/>
                <a:gd name="connsiteY7" fmla="*/ 485477 h 495065"/>
                <a:gd name="connsiteX8" fmla="*/ 485443 w 624789"/>
                <a:gd name="connsiteY8" fmla="*/ 52357 h 495065"/>
                <a:gd name="connsiteX9" fmla="*/ 52323 w 624789"/>
                <a:gd name="connsiteY9" fmla="*/ 139346 h 495065"/>
                <a:gd name="connsiteX10" fmla="*/ 0 w 624789"/>
                <a:gd name="connsiteY10" fmla="*/ 312498 h 495065"/>
                <a:gd name="connsiteX11" fmla="*/ 19524 w 624789"/>
                <a:gd name="connsiteY11" fmla="*/ 332021 h 495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4789" h="495065">
                  <a:moveTo>
                    <a:pt x="19524" y="332021"/>
                  </a:moveTo>
                  <a:cubicBezTo>
                    <a:pt x="30306" y="332021"/>
                    <a:pt x="39047" y="323280"/>
                    <a:pt x="39047" y="312498"/>
                  </a:cubicBezTo>
                  <a:cubicBezTo>
                    <a:pt x="39060" y="161541"/>
                    <a:pt x="161445" y="39177"/>
                    <a:pt x="312401" y="39189"/>
                  </a:cubicBezTo>
                  <a:cubicBezTo>
                    <a:pt x="463357" y="39202"/>
                    <a:pt x="585721" y="161586"/>
                    <a:pt x="585709" y="312543"/>
                  </a:cubicBezTo>
                  <a:cubicBezTo>
                    <a:pt x="585704" y="366362"/>
                    <a:pt x="569812" y="418982"/>
                    <a:pt x="540024" y="463805"/>
                  </a:cubicBezTo>
                  <a:cubicBezTo>
                    <a:pt x="533542" y="472422"/>
                    <a:pt x="535273" y="484663"/>
                    <a:pt x="543891" y="491144"/>
                  </a:cubicBezTo>
                  <a:cubicBezTo>
                    <a:pt x="552508" y="497625"/>
                    <a:pt x="564748" y="495893"/>
                    <a:pt x="571229" y="487277"/>
                  </a:cubicBezTo>
                  <a:cubicBezTo>
                    <a:pt x="571663" y="486699"/>
                    <a:pt x="572065" y="486098"/>
                    <a:pt x="572433" y="485477"/>
                  </a:cubicBezTo>
                  <a:cubicBezTo>
                    <a:pt x="668014" y="341853"/>
                    <a:pt x="629067" y="147938"/>
                    <a:pt x="485443" y="52357"/>
                  </a:cubicBezTo>
                  <a:cubicBezTo>
                    <a:pt x="341819" y="-43225"/>
                    <a:pt x="147904" y="-4278"/>
                    <a:pt x="52323" y="139346"/>
                  </a:cubicBezTo>
                  <a:cubicBezTo>
                    <a:pt x="18188" y="190640"/>
                    <a:pt x="-17" y="250883"/>
                    <a:pt x="0" y="312498"/>
                  </a:cubicBezTo>
                  <a:cubicBezTo>
                    <a:pt x="0" y="323280"/>
                    <a:pt x="8741" y="332021"/>
                    <a:pt x="19524" y="332021"/>
                  </a:cubicBezTo>
                  <a:close/>
                </a:path>
              </a:pathLst>
            </a:custGeom>
            <a:solidFill>
              <a:schemeClr val="bg1"/>
            </a:solidFill>
            <a:ln w="76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21" name="任意多边形: 形状 20"/>
            <p:cNvSpPr/>
            <p:nvPr/>
          </p:nvSpPr>
          <p:spPr>
            <a:xfrm>
              <a:off x="5964766" y="2675328"/>
              <a:ext cx="246387" cy="378173"/>
            </a:xfrm>
            <a:custGeom>
              <a:avLst/>
              <a:gdLst>
                <a:gd name="connsiteX0" fmla="*/ 218860 w 246387"/>
                <a:gd name="connsiteY0" fmla="*/ 0 h 378173"/>
                <a:gd name="connsiteX1" fmla="*/ 123194 w 246387"/>
                <a:gd name="connsiteY1" fmla="*/ 95666 h 378173"/>
                <a:gd name="connsiteX2" fmla="*/ 27528 w 246387"/>
                <a:gd name="connsiteY2" fmla="*/ 0 h 378173"/>
                <a:gd name="connsiteX3" fmla="*/ 0 w 246387"/>
                <a:gd name="connsiteY3" fmla="*/ 27724 h 378173"/>
                <a:gd name="connsiteX4" fmla="*/ 77118 w 246387"/>
                <a:gd name="connsiteY4" fmla="*/ 104842 h 378173"/>
                <a:gd name="connsiteX5" fmla="*/ 6052 w 246387"/>
                <a:gd name="connsiteY5" fmla="*/ 104842 h 378173"/>
                <a:gd name="connsiteX6" fmla="*/ 6052 w 246387"/>
                <a:gd name="connsiteY6" fmla="*/ 143889 h 378173"/>
                <a:gd name="connsiteX7" fmla="*/ 103670 w 246387"/>
                <a:gd name="connsiteY7" fmla="*/ 143889 h 378173"/>
                <a:gd name="connsiteX8" fmla="*/ 103670 w 246387"/>
                <a:gd name="connsiteY8" fmla="*/ 195627 h 378173"/>
                <a:gd name="connsiteX9" fmla="*/ 5857 w 246387"/>
                <a:gd name="connsiteY9" fmla="*/ 195627 h 378173"/>
                <a:gd name="connsiteX10" fmla="*/ 5857 w 246387"/>
                <a:gd name="connsiteY10" fmla="*/ 234674 h 378173"/>
                <a:gd name="connsiteX11" fmla="*/ 103670 w 246387"/>
                <a:gd name="connsiteY11" fmla="*/ 234674 h 378173"/>
                <a:gd name="connsiteX12" fmla="*/ 103670 w 246387"/>
                <a:gd name="connsiteY12" fmla="*/ 378173 h 378173"/>
                <a:gd name="connsiteX13" fmla="*/ 142718 w 246387"/>
                <a:gd name="connsiteY13" fmla="*/ 378173 h 378173"/>
                <a:gd name="connsiteX14" fmla="*/ 142718 w 246387"/>
                <a:gd name="connsiteY14" fmla="*/ 234674 h 378173"/>
                <a:gd name="connsiteX15" fmla="*/ 240140 w 246387"/>
                <a:gd name="connsiteY15" fmla="*/ 234674 h 378173"/>
                <a:gd name="connsiteX16" fmla="*/ 240140 w 246387"/>
                <a:gd name="connsiteY16" fmla="*/ 195627 h 378173"/>
                <a:gd name="connsiteX17" fmla="*/ 142718 w 246387"/>
                <a:gd name="connsiteY17" fmla="*/ 195627 h 378173"/>
                <a:gd name="connsiteX18" fmla="*/ 142718 w 246387"/>
                <a:gd name="connsiteY18" fmla="*/ 143889 h 378173"/>
                <a:gd name="connsiteX19" fmla="*/ 240335 w 246387"/>
                <a:gd name="connsiteY19" fmla="*/ 143889 h 378173"/>
                <a:gd name="connsiteX20" fmla="*/ 240335 w 246387"/>
                <a:gd name="connsiteY20" fmla="*/ 104842 h 378173"/>
                <a:gd name="connsiteX21" fmla="*/ 169270 w 246387"/>
                <a:gd name="connsiteY21" fmla="*/ 104842 h 378173"/>
                <a:gd name="connsiteX22" fmla="*/ 246388 w 246387"/>
                <a:gd name="connsiteY22" fmla="*/ 27724 h 378173"/>
                <a:gd name="connsiteX23" fmla="*/ 218860 w 246387"/>
                <a:gd name="connsiteY23" fmla="*/ 0 h 378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6387" h="378173">
                  <a:moveTo>
                    <a:pt x="218860" y="0"/>
                  </a:moveTo>
                  <a:lnTo>
                    <a:pt x="123194" y="95666"/>
                  </a:lnTo>
                  <a:lnTo>
                    <a:pt x="27528" y="0"/>
                  </a:lnTo>
                  <a:lnTo>
                    <a:pt x="0" y="27724"/>
                  </a:lnTo>
                  <a:lnTo>
                    <a:pt x="77118" y="104842"/>
                  </a:lnTo>
                  <a:lnTo>
                    <a:pt x="6052" y="104842"/>
                  </a:lnTo>
                  <a:lnTo>
                    <a:pt x="6052" y="143889"/>
                  </a:lnTo>
                  <a:lnTo>
                    <a:pt x="103670" y="143889"/>
                  </a:lnTo>
                  <a:lnTo>
                    <a:pt x="103670" y="195627"/>
                  </a:lnTo>
                  <a:lnTo>
                    <a:pt x="5857" y="195627"/>
                  </a:lnTo>
                  <a:lnTo>
                    <a:pt x="5857" y="234674"/>
                  </a:lnTo>
                  <a:lnTo>
                    <a:pt x="103670" y="234674"/>
                  </a:lnTo>
                  <a:lnTo>
                    <a:pt x="103670" y="378173"/>
                  </a:lnTo>
                  <a:lnTo>
                    <a:pt x="142718" y="378173"/>
                  </a:lnTo>
                  <a:lnTo>
                    <a:pt x="142718" y="234674"/>
                  </a:lnTo>
                  <a:lnTo>
                    <a:pt x="240140" y="234674"/>
                  </a:lnTo>
                  <a:lnTo>
                    <a:pt x="240140" y="195627"/>
                  </a:lnTo>
                  <a:lnTo>
                    <a:pt x="142718" y="195627"/>
                  </a:lnTo>
                  <a:lnTo>
                    <a:pt x="142718" y="143889"/>
                  </a:lnTo>
                  <a:lnTo>
                    <a:pt x="240335" y="143889"/>
                  </a:lnTo>
                  <a:lnTo>
                    <a:pt x="240335" y="104842"/>
                  </a:lnTo>
                  <a:lnTo>
                    <a:pt x="169270" y="104842"/>
                  </a:lnTo>
                  <a:lnTo>
                    <a:pt x="246388" y="27724"/>
                  </a:lnTo>
                  <a:lnTo>
                    <a:pt x="218860" y="0"/>
                  </a:lnTo>
                  <a:close/>
                </a:path>
              </a:pathLst>
            </a:custGeom>
            <a:solidFill>
              <a:schemeClr val="bg1"/>
            </a:solidFill>
            <a:ln w="76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22" name="任意多边形: 形状 21"/>
            <p:cNvSpPr/>
            <p:nvPr/>
          </p:nvSpPr>
          <p:spPr>
            <a:xfrm>
              <a:off x="5697681" y="2949830"/>
              <a:ext cx="780749" cy="358063"/>
            </a:xfrm>
            <a:custGeom>
              <a:avLst/>
              <a:gdLst>
                <a:gd name="connsiteX0" fmla="*/ 759861 w 780749"/>
                <a:gd name="connsiteY0" fmla="*/ 182351 h 358063"/>
                <a:gd name="connsiteX1" fmla="*/ 755565 w 780749"/>
                <a:gd name="connsiteY1" fmla="*/ 180593 h 358063"/>
                <a:gd name="connsiteX2" fmla="*/ 521283 w 780749"/>
                <a:gd name="connsiteY2" fmla="*/ 81219 h 358063"/>
                <a:gd name="connsiteX3" fmla="*/ 476769 w 780749"/>
                <a:gd name="connsiteY3" fmla="*/ 71456 h 358063"/>
                <a:gd name="connsiteX4" fmla="*/ 440845 w 780749"/>
                <a:gd name="connsiteY4" fmla="*/ 162241 h 358063"/>
                <a:gd name="connsiteX5" fmla="*/ 483407 w 780749"/>
                <a:gd name="connsiteY5" fmla="*/ 220812 h 358063"/>
                <a:gd name="connsiteX6" fmla="*/ 481753 w 780749"/>
                <a:gd name="connsiteY6" fmla="*/ 228364 h 358063"/>
                <a:gd name="connsiteX7" fmla="*/ 478330 w 780749"/>
                <a:gd name="connsiteY7" fmla="*/ 229207 h 358063"/>
                <a:gd name="connsiteX8" fmla="*/ 432450 w 780749"/>
                <a:gd name="connsiteY8" fmla="*/ 229207 h 358063"/>
                <a:gd name="connsiteX9" fmla="*/ 111091 w 780749"/>
                <a:gd name="connsiteY9" fmla="*/ 52909 h 358063"/>
                <a:gd name="connsiteX10" fmla="*/ 38854 w 780749"/>
                <a:gd name="connsiteY10" fmla="*/ 0 h 358063"/>
                <a:gd name="connsiteX11" fmla="*/ 3321 w 780749"/>
                <a:gd name="connsiteY11" fmla="*/ 114799 h 358063"/>
                <a:gd name="connsiteX12" fmla="*/ 338541 w 780749"/>
                <a:gd name="connsiteY12" fmla="*/ 358063 h 358063"/>
                <a:gd name="connsiteX13" fmla="*/ 741704 w 780749"/>
                <a:gd name="connsiteY13" fmla="*/ 358063 h 358063"/>
                <a:gd name="connsiteX14" fmla="*/ 780750 w 780749"/>
                <a:gd name="connsiteY14" fmla="*/ 322140 h 358063"/>
                <a:gd name="connsiteX15" fmla="*/ 780750 w 780749"/>
                <a:gd name="connsiteY15" fmla="*/ 214564 h 358063"/>
                <a:gd name="connsiteX16" fmla="*/ 759861 w 780749"/>
                <a:gd name="connsiteY16" fmla="*/ 182351 h 358063"/>
                <a:gd name="connsiteX17" fmla="*/ 741704 w 780749"/>
                <a:gd name="connsiteY17" fmla="*/ 319016 h 358063"/>
                <a:gd name="connsiteX18" fmla="*/ 340299 w 780749"/>
                <a:gd name="connsiteY18" fmla="*/ 319016 h 358063"/>
                <a:gd name="connsiteX19" fmla="*/ 40611 w 780749"/>
                <a:gd name="connsiteY19" fmla="*/ 104256 h 358063"/>
                <a:gd name="connsiteX20" fmla="*/ 43930 w 780749"/>
                <a:gd name="connsiteY20" fmla="*/ 42561 h 358063"/>
                <a:gd name="connsiteX21" fmla="*/ 81025 w 780749"/>
                <a:gd name="connsiteY21" fmla="*/ 78290 h 358063"/>
                <a:gd name="connsiteX22" fmla="*/ 429326 w 780749"/>
                <a:gd name="connsiteY22" fmla="*/ 268450 h 358063"/>
                <a:gd name="connsiteX23" fmla="*/ 478330 w 780749"/>
                <a:gd name="connsiteY23" fmla="*/ 268450 h 358063"/>
                <a:gd name="connsiteX24" fmla="*/ 517378 w 780749"/>
                <a:gd name="connsiteY24" fmla="*/ 244241 h 358063"/>
                <a:gd name="connsiteX25" fmla="*/ 514840 w 780749"/>
                <a:gd name="connsiteY25" fmla="*/ 199141 h 358063"/>
                <a:gd name="connsiteX26" fmla="*/ 474426 w 780749"/>
                <a:gd name="connsiteY26" fmla="*/ 143304 h 358063"/>
                <a:gd name="connsiteX27" fmla="*/ 466226 w 780749"/>
                <a:gd name="connsiteY27" fmla="*/ 113237 h 358063"/>
                <a:gd name="connsiteX28" fmla="*/ 476769 w 780749"/>
                <a:gd name="connsiteY28" fmla="*/ 111675 h 358063"/>
                <a:gd name="connsiteX29" fmla="*/ 506054 w 780749"/>
                <a:gd name="connsiteY29" fmla="*/ 118313 h 358063"/>
                <a:gd name="connsiteX30" fmla="*/ 740337 w 780749"/>
                <a:gd name="connsiteY30" fmla="*/ 217689 h 358063"/>
                <a:gd name="connsiteX31" fmla="*/ 741899 w 780749"/>
                <a:gd name="connsiteY31" fmla="*/ 217689 h 358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80749" h="358063">
                  <a:moveTo>
                    <a:pt x="759861" y="182351"/>
                  </a:moveTo>
                  <a:lnTo>
                    <a:pt x="755565" y="180593"/>
                  </a:lnTo>
                  <a:lnTo>
                    <a:pt x="521283" y="81219"/>
                  </a:lnTo>
                  <a:cubicBezTo>
                    <a:pt x="507227" y="75081"/>
                    <a:pt x="492102" y="71765"/>
                    <a:pt x="476769" y="71456"/>
                  </a:cubicBezTo>
                  <a:cubicBezTo>
                    <a:pt x="437722" y="71456"/>
                    <a:pt x="409022" y="98204"/>
                    <a:pt x="440845" y="162241"/>
                  </a:cubicBezTo>
                  <a:lnTo>
                    <a:pt x="483407" y="220812"/>
                  </a:lnTo>
                  <a:cubicBezTo>
                    <a:pt x="485035" y="223354"/>
                    <a:pt x="484295" y="226736"/>
                    <a:pt x="481753" y="228364"/>
                  </a:cubicBezTo>
                  <a:cubicBezTo>
                    <a:pt x="480737" y="229015"/>
                    <a:pt x="479533" y="229311"/>
                    <a:pt x="478330" y="229207"/>
                  </a:cubicBezTo>
                  <a:lnTo>
                    <a:pt x="432450" y="229207"/>
                  </a:lnTo>
                  <a:cubicBezTo>
                    <a:pt x="294418" y="221398"/>
                    <a:pt x="189186" y="146622"/>
                    <a:pt x="111091" y="52909"/>
                  </a:cubicBezTo>
                  <a:cubicBezTo>
                    <a:pt x="77901" y="14253"/>
                    <a:pt x="55449" y="0"/>
                    <a:pt x="38854" y="0"/>
                  </a:cubicBezTo>
                  <a:cubicBezTo>
                    <a:pt x="-3317" y="0"/>
                    <a:pt x="-3512" y="91175"/>
                    <a:pt x="3321" y="114799"/>
                  </a:cubicBezTo>
                  <a:cubicBezTo>
                    <a:pt x="30459" y="208707"/>
                    <a:pt x="94496" y="346348"/>
                    <a:pt x="338541" y="358063"/>
                  </a:cubicBezTo>
                  <a:lnTo>
                    <a:pt x="741704" y="358063"/>
                  </a:lnTo>
                  <a:cubicBezTo>
                    <a:pt x="762106" y="358132"/>
                    <a:pt x="779117" y="342473"/>
                    <a:pt x="780750" y="322140"/>
                  </a:cubicBezTo>
                  <a:lnTo>
                    <a:pt x="780750" y="214564"/>
                  </a:lnTo>
                  <a:cubicBezTo>
                    <a:pt x="780689" y="200665"/>
                    <a:pt x="772527" y="188078"/>
                    <a:pt x="759861" y="182351"/>
                  </a:cubicBezTo>
                  <a:close/>
                  <a:moveTo>
                    <a:pt x="741704" y="319016"/>
                  </a:moveTo>
                  <a:lnTo>
                    <a:pt x="340299" y="319016"/>
                  </a:lnTo>
                  <a:cubicBezTo>
                    <a:pt x="126906" y="308863"/>
                    <a:pt x="68139" y="198751"/>
                    <a:pt x="40611" y="104256"/>
                  </a:cubicBezTo>
                  <a:cubicBezTo>
                    <a:pt x="37411" y="83684"/>
                    <a:pt x="38541" y="62671"/>
                    <a:pt x="43930" y="42561"/>
                  </a:cubicBezTo>
                  <a:cubicBezTo>
                    <a:pt x="57999" y="52564"/>
                    <a:pt x="70501" y="64606"/>
                    <a:pt x="81025" y="78290"/>
                  </a:cubicBezTo>
                  <a:cubicBezTo>
                    <a:pt x="179619" y="196407"/>
                    <a:pt x="296956" y="260445"/>
                    <a:pt x="429326" y="268450"/>
                  </a:cubicBezTo>
                  <a:lnTo>
                    <a:pt x="478330" y="268450"/>
                  </a:lnTo>
                  <a:cubicBezTo>
                    <a:pt x="494789" y="268111"/>
                    <a:pt x="509756" y="258832"/>
                    <a:pt x="517378" y="244241"/>
                  </a:cubicBezTo>
                  <a:cubicBezTo>
                    <a:pt x="524831" y="229872"/>
                    <a:pt x="523858" y="212583"/>
                    <a:pt x="514840" y="199141"/>
                  </a:cubicBezTo>
                  <a:lnTo>
                    <a:pt x="474426" y="143304"/>
                  </a:lnTo>
                  <a:cubicBezTo>
                    <a:pt x="469028" y="134206"/>
                    <a:pt x="466194" y="123815"/>
                    <a:pt x="466226" y="113237"/>
                  </a:cubicBezTo>
                  <a:cubicBezTo>
                    <a:pt x="469607" y="112044"/>
                    <a:pt x="473187" y="111514"/>
                    <a:pt x="476769" y="111675"/>
                  </a:cubicBezTo>
                  <a:cubicBezTo>
                    <a:pt x="486868" y="111972"/>
                    <a:pt x="496814" y="114227"/>
                    <a:pt x="506054" y="118313"/>
                  </a:cubicBezTo>
                  <a:lnTo>
                    <a:pt x="740337" y="217689"/>
                  </a:lnTo>
                  <a:lnTo>
                    <a:pt x="741899" y="217689"/>
                  </a:lnTo>
                  <a:close/>
                </a:path>
              </a:pathLst>
            </a:custGeom>
            <a:solidFill>
              <a:schemeClr val="bg1"/>
            </a:solidFill>
            <a:ln w="76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grpSp>
      <p:pic>
        <p:nvPicPr>
          <p:cNvPr id="24" name="图形 23"/>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483129" y="2334988"/>
            <a:ext cx="694194" cy="694194"/>
          </a:xfrm>
          <a:prstGeom prst="rect">
            <a:avLst/>
          </a:prstGeom>
        </p:spPr>
      </p:pic>
      <p:sp>
        <p:nvSpPr>
          <p:cNvPr id="25" name="矩形 24"/>
          <p:cNvSpPr/>
          <p:nvPr/>
        </p:nvSpPr>
        <p:spPr>
          <a:xfrm>
            <a:off x="2246477" y="6016354"/>
            <a:ext cx="3186598" cy="56239"/>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6" name="矩形 25"/>
          <p:cNvSpPr/>
          <p:nvPr/>
        </p:nvSpPr>
        <p:spPr>
          <a:xfrm>
            <a:off x="5888634" y="6016354"/>
            <a:ext cx="3186598" cy="56239"/>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nvGrpSpPr>
          <p:cNvPr id="28" name="组合 27"/>
          <p:cNvGrpSpPr/>
          <p:nvPr/>
        </p:nvGrpSpPr>
        <p:grpSpPr>
          <a:xfrm>
            <a:off x="1631504" y="-665286"/>
            <a:ext cx="2451912" cy="504056"/>
            <a:chOff x="1631504" y="-665286"/>
            <a:chExt cx="2451912" cy="504056"/>
          </a:xfrm>
        </p:grpSpPr>
        <p:sp>
          <p:nvSpPr>
            <p:cNvPr id="29" name="椭圆 28"/>
            <p:cNvSpPr/>
            <p:nvPr/>
          </p:nvSpPr>
          <p:spPr>
            <a:xfrm>
              <a:off x="1631504" y="-665286"/>
              <a:ext cx="504056" cy="504056"/>
            </a:xfrm>
            <a:prstGeom prst="ellipse">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椭圆 29"/>
            <p:cNvSpPr/>
            <p:nvPr/>
          </p:nvSpPr>
          <p:spPr>
            <a:xfrm>
              <a:off x="2280789" y="-665286"/>
              <a:ext cx="504056" cy="504056"/>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椭圆 30"/>
            <p:cNvSpPr/>
            <p:nvPr/>
          </p:nvSpPr>
          <p:spPr>
            <a:xfrm>
              <a:off x="2930074" y="-665286"/>
              <a:ext cx="504056" cy="50405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2" name="椭圆 31"/>
            <p:cNvSpPr/>
            <p:nvPr/>
          </p:nvSpPr>
          <p:spPr>
            <a:xfrm>
              <a:off x="3579360" y="-665286"/>
              <a:ext cx="504056" cy="50405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33" name="椭圆 32"/>
          <p:cNvSpPr/>
          <p:nvPr/>
        </p:nvSpPr>
        <p:spPr>
          <a:xfrm>
            <a:off x="6732634" y="1930400"/>
            <a:ext cx="1498600" cy="1498600"/>
          </a:xfrm>
          <a:prstGeom prst="ellipse">
            <a:avLst/>
          </a:prstGeom>
          <a:gradFill>
            <a:gsLst>
              <a:gs pos="0">
                <a:srgbClr val="0E419C"/>
              </a:gs>
              <a:gs pos="100000">
                <a:srgbClr val="64AFFD"/>
              </a:gs>
            </a:gsLst>
            <a:lin ang="5400000" scaled="0"/>
          </a:gradFill>
          <a:ln>
            <a:noFill/>
          </a:ln>
          <a:effectLst>
            <a:outerShdw blurRad="292100" sx="102000" sy="102000" algn="ctr" rotWithShape="0">
              <a:prstClr val="black">
                <a:alpha val="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37" name="iconfont-11655-2733935"/>
          <p:cNvSpPr/>
          <p:nvPr/>
        </p:nvSpPr>
        <p:spPr>
          <a:xfrm>
            <a:off x="7177091" y="2408989"/>
            <a:ext cx="609685" cy="599749"/>
          </a:xfrm>
          <a:custGeom>
            <a:avLst/>
            <a:gdLst>
              <a:gd name="T0" fmla="*/ 4956 w 12655"/>
              <a:gd name="T1" fmla="*/ 280 h 12449"/>
              <a:gd name="T2" fmla="*/ 6318 w 12655"/>
              <a:gd name="T3" fmla="*/ 0 h 12449"/>
              <a:gd name="T4" fmla="*/ 7055 w 12655"/>
              <a:gd name="T5" fmla="*/ 73 h 12449"/>
              <a:gd name="T6" fmla="*/ 8998 w 12655"/>
              <a:gd name="T7" fmla="*/ 1246 h 12449"/>
              <a:gd name="T8" fmla="*/ 9748 w 12655"/>
              <a:gd name="T9" fmla="*/ 4042 h 12449"/>
              <a:gd name="T10" fmla="*/ 9045 w 12655"/>
              <a:gd name="T11" fmla="*/ 6026 h 12449"/>
              <a:gd name="T12" fmla="*/ 8617 w 12655"/>
              <a:gd name="T13" fmla="*/ 7203 h 12449"/>
              <a:gd name="T14" fmla="*/ 11453 w 12655"/>
              <a:gd name="T15" fmla="*/ 8938 h 12449"/>
              <a:gd name="T16" fmla="*/ 12644 w 12655"/>
              <a:gd name="T17" fmla="*/ 10453 h 12449"/>
              <a:gd name="T18" fmla="*/ 12646 w 12655"/>
              <a:gd name="T19" fmla="*/ 11284 h 12449"/>
              <a:gd name="T20" fmla="*/ 11591 w 12655"/>
              <a:gd name="T21" fmla="*/ 12449 h 12449"/>
              <a:gd name="T22" fmla="*/ 1073 w 12655"/>
              <a:gd name="T23" fmla="*/ 12449 h 12449"/>
              <a:gd name="T24" fmla="*/ 246 w 12655"/>
              <a:gd name="T25" fmla="*/ 12075 h 12449"/>
              <a:gd name="T26" fmla="*/ 13 w 12655"/>
              <a:gd name="T27" fmla="*/ 10453 h 12449"/>
              <a:gd name="T28" fmla="*/ 1202 w 12655"/>
              <a:gd name="T29" fmla="*/ 8938 h 12449"/>
              <a:gd name="T30" fmla="*/ 4039 w 12655"/>
              <a:gd name="T31" fmla="*/ 7203 h 12449"/>
              <a:gd name="T32" fmla="*/ 3612 w 12655"/>
              <a:gd name="T33" fmla="*/ 6026 h 12449"/>
              <a:gd name="T34" fmla="*/ 2910 w 12655"/>
              <a:gd name="T35" fmla="*/ 4042 h 12449"/>
              <a:gd name="T36" fmla="*/ 3662 w 12655"/>
              <a:gd name="T37" fmla="*/ 1246 h 12449"/>
              <a:gd name="T38" fmla="*/ 4175 w 12655"/>
              <a:gd name="T39" fmla="*/ 1665 h 12449"/>
              <a:gd name="T40" fmla="*/ 3576 w 12655"/>
              <a:gd name="T41" fmla="*/ 3985 h 12449"/>
              <a:gd name="T42" fmla="*/ 4170 w 12655"/>
              <a:gd name="T43" fmla="*/ 5666 h 12449"/>
              <a:gd name="T44" fmla="*/ 4671 w 12655"/>
              <a:gd name="T45" fmla="*/ 6332 h 12449"/>
              <a:gd name="T46" fmla="*/ 4381 w 12655"/>
              <a:gd name="T47" fmla="*/ 7771 h 12449"/>
              <a:gd name="T48" fmla="*/ 1561 w 12655"/>
              <a:gd name="T49" fmla="*/ 9495 h 12449"/>
              <a:gd name="T50" fmla="*/ 677 w 12655"/>
              <a:gd name="T51" fmla="*/ 10492 h 12449"/>
              <a:gd name="T52" fmla="*/ 674 w 12655"/>
              <a:gd name="T53" fmla="*/ 11259 h 12449"/>
              <a:gd name="T54" fmla="*/ 1079 w 12655"/>
              <a:gd name="T55" fmla="*/ 11786 h 12449"/>
              <a:gd name="T56" fmla="*/ 11883 w 12655"/>
              <a:gd name="T57" fmla="*/ 11674 h 12449"/>
              <a:gd name="T58" fmla="*/ 11992 w 12655"/>
              <a:gd name="T59" fmla="*/ 10841 h 12449"/>
              <a:gd name="T60" fmla="*/ 11701 w 12655"/>
              <a:gd name="T61" fmla="*/ 9954 h 12449"/>
              <a:gd name="T62" fmla="*/ 9936 w 12655"/>
              <a:gd name="T63" fmla="*/ 8776 h 12449"/>
              <a:gd name="T64" fmla="*/ 7976 w 12655"/>
              <a:gd name="T65" fmla="*/ 6351 h 12449"/>
              <a:gd name="T66" fmla="*/ 8002 w 12655"/>
              <a:gd name="T67" fmla="*/ 6317 h 12449"/>
              <a:gd name="T68" fmla="*/ 8833 w 12655"/>
              <a:gd name="T69" fmla="*/ 5037 h 12449"/>
              <a:gd name="T70" fmla="*/ 9023 w 12655"/>
              <a:gd name="T71" fmla="*/ 2814 h 12449"/>
              <a:gd name="T72" fmla="*/ 7436 w 12655"/>
              <a:gd name="T73" fmla="*/ 885 h 12449"/>
              <a:gd name="T74" fmla="*/ 6340 w 12655"/>
              <a:gd name="T75" fmla="*/ 661 h 12449"/>
              <a:gd name="T76" fmla="*/ 5738 w 12655"/>
              <a:gd name="T77" fmla="*/ 722 h 12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2655" h="12449">
                <a:moveTo>
                  <a:pt x="3662" y="1246"/>
                </a:moveTo>
                <a:cubicBezTo>
                  <a:pt x="4013" y="828"/>
                  <a:pt x="4456" y="498"/>
                  <a:pt x="4956" y="280"/>
                </a:cubicBezTo>
                <a:cubicBezTo>
                  <a:pt x="5165" y="186"/>
                  <a:pt x="5387" y="117"/>
                  <a:pt x="5607" y="73"/>
                </a:cubicBezTo>
                <a:cubicBezTo>
                  <a:pt x="5849" y="23"/>
                  <a:pt x="6092" y="2"/>
                  <a:pt x="6318" y="0"/>
                </a:cubicBezTo>
                <a:lnTo>
                  <a:pt x="6344" y="0"/>
                </a:lnTo>
                <a:cubicBezTo>
                  <a:pt x="6570" y="2"/>
                  <a:pt x="6813" y="23"/>
                  <a:pt x="7055" y="73"/>
                </a:cubicBezTo>
                <a:cubicBezTo>
                  <a:pt x="7275" y="117"/>
                  <a:pt x="7497" y="186"/>
                  <a:pt x="7706" y="280"/>
                </a:cubicBezTo>
                <a:cubicBezTo>
                  <a:pt x="8206" y="497"/>
                  <a:pt x="8648" y="828"/>
                  <a:pt x="8998" y="1246"/>
                </a:cubicBezTo>
                <a:cubicBezTo>
                  <a:pt x="9301" y="1614"/>
                  <a:pt x="9546" y="2085"/>
                  <a:pt x="9669" y="2679"/>
                </a:cubicBezTo>
                <a:cubicBezTo>
                  <a:pt x="9761" y="3127"/>
                  <a:pt x="9788" y="3586"/>
                  <a:pt x="9748" y="4042"/>
                </a:cubicBezTo>
                <a:cubicBezTo>
                  <a:pt x="9714" y="4476"/>
                  <a:pt x="9610" y="4903"/>
                  <a:pt x="9440" y="5304"/>
                </a:cubicBezTo>
                <a:cubicBezTo>
                  <a:pt x="9327" y="5555"/>
                  <a:pt x="9196" y="5796"/>
                  <a:pt x="9045" y="6026"/>
                </a:cubicBezTo>
                <a:cubicBezTo>
                  <a:pt x="8904" y="6243"/>
                  <a:pt x="8733" y="6478"/>
                  <a:pt x="8526" y="6722"/>
                </a:cubicBezTo>
                <a:cubicBezTo>
                  <a:pt x="8489" y="6788"/>
                  <a:pt x="8363" y="7050"/>
                  <a:pt x="8617" y="7203"/>
                </a:cubicBezTo>
                <a:cubicBezTo>
                  <a:pt x="8909" y="7378"/>
                  <a:pt x="9621" y="7806"/>
                  <a:pt x="10282" y="8210"/>
                </a:cubicBezTo>
                <a:cubicBezTo>
                  <a:pt x="10716" y="8474"/>
                  <a:pt x="11146" y="8741"/>
                  <a:pt x="11453" y="8938"/>
                </a:cubicBezTo>
                <a:cubicBezTo>
                  <a:pt x="11678" y="9081"/>
                  <a:pt x="11950" y="9260"/>
                  <a:pt x="12174" y="9493"/>
                </a:cubicBezTo>
                <a:cubicBezTo>
                  <a:pt x="12427" y="9751"/>
                  <a:pt x="12621" y="10066"/>
                  <a:pt x="12644" y="10453"/>
                </a:cubicBezTo>
                <a:cubicBezTo>
                  <a:pt x="12649" y="10566"/>
                  <a:pt x="12653" y="10702"/>
                  <a:pt x="12653" y="10842"/>
                </a:cubicBezTo>
                <a:cubicBezTo>
                  <a:pt x="12655" y="10998"/>
                  <a:pt x="12650" y="11149"/>
                  <a:pt x="12646" y="11284"/>
                </a:cubicBezTo>
                <a:cubicBezTo>
                  <a:pt x="12634" y="11593"/>
                  <a:pt x="12571" y="11863"/>
                  <a:pt x="12411" y="12075"/>
                </a:cubicBezTo>
                <a:cubicBezTo>
                  <a:pt x="12238" y="12303"/>
                  <a:pt x="11978" y="12441"/>
                  <a:pt x="11591" y="12449"/>
                </a:cubicBezTo>
                <a:lnTo>
                  <a:pt x="11584" y="12449"/>
                </a:lnTo>
                <a:cubicBezTo>
                  <a:pt x="8080" y="12439"/>
                  <a:pt x="4577" y="12439"/>
                  <a:pt x="1073" y="12449"/>
                </a:cubicBezTo>
                <a:lnTo>
                  <a:pt x="1066" y="12449"/>
                </a:lnTo>
                <a:cubicBezTo>
                  <a:pt x="677" y="12441"/>
                  <a:pt x="418" y="12303"/>
                  <a:pt x="246" y="12075"/>
                </a:cubicBezTo>
                <a:cubicBezTo>
                  <a:pt x="87" y="11864"/>
                  <a:pt x="24" y="11593"/>
                  <a:pt x="11" y="11284"/>
                </a:cubicBezTo>
                <a:cubicBezTo>
                  <a:pt x="0" y="11007"/>
                  <a:pt x="1" y="10730"/>
                  <a:pt x="13" y="10453"/>
                </a:cubicBezTo>
                <a:cubicBezTo>
                  <a:pt x="37" y="10066"/>
                  <a:pt x="230" y="9751"/>
                  <a:pt x="481" y="9493"/>
                </a:cubicBezTo>
                <a:cubicBezTo>
                  <a:pt x="706" y="9261"/>
                  <a:pt x="978" y="9081"/>
                  <a:pt x="1202" y="8938"/>
                </a:cubicBezTo>
                <a:cubicBezTo>
                  <a:pt x="1511" y="8742"/>
                  <a:pt x="1941" y="8475"/>
                  <a:pt x="2375" y="8210"/>
                </a:cubicBezTo>
                <a:cubicBezTo>
                  <a:pt x="3036" y="7806"/>
                  <a:pt x="3747" y="7378"/>
                  <a:pt x="4039" y="7203"/>
                </a:cubicBezTo>
                <a:cubicBezTo>
                  <a:pt x="4294" y="7050"/>
                  <a:pt x="4168" y="6789"/>
                  <a:pt x="4131" y="6722"/>
                </a:cubicBezTo>
                <a:cubicBezTo>
                  <a:pt x="3943" y="6502"/>
                  <a:pt x="3770" y="6269"/>
                  <a:pt x="3612" y="6026"/>
                </a:cubicBezTo>
                <a:cubicBezTo>
                  <a:pt x="3462" y="5796"/>
                  <a:pt x="3330" y="5555"/>
                  <a:pt x="3217" y="5304"/>
                </a:cubicBezTo>
                <a:cubicBezTo>
                  <a:pt x="3046" y="4903"/>
                  <a:pt x="2943" y="4476"/>
                  <a:pt x="2910" y="4042"/>
                </a:cubicBezTo>
                <a:cubicBezTo>
                  <a:pt x="2871" y="3586"/>
                  <a:pt x="2896" y="3127"/>
                  <a:pt x="2987" y="2679"/>
                </a:cubicBezTo>
                <a:cubicBezTo>
                  <a:pt x="3093" y="2154"/>
                  <a:pt x="3325" y="1662"/>
                  <a:pt x="3662" y="1246"/>
                </a:cubicBezTo>
                <a:close/>
                <a:moveTo>
                  <a:pt x="5225" y="885"/>
                </a:moveTo>
                <a:cubicBezTo>
                  <a:pt x="4865" y="1046"/>
                  <a:pt x="4481" y="1291"/>
                  <a:pt x="4175" y="1665"/>
                </a:cubicBezTo>
                <a:cubicBezTo>
                  <a:pt x="3906" y="1999"/>
                  <a:pt x="3722" y="2393"/>
                  <a:pt x="3639" y="2814"/>
                </a:cubicBezTo>
                <a:cubicBezTo>
                  <a:pt x="3561" y="3199"/>
                  <a:pt x="3540" y="3594"/>
                  <a:pt x="3576" y="3985"/>
                </a:cubicBezTo>
                <a:cubicBezTo>
                  <a:pt x="3608" y="4360"/>
                  <a:pt x="3690" y="4725"/>
                  <a:pt x="3827" y="5037"/>
                </a:cubicBezTo>
                <a:cubicBezTo>
                  <a:pt x="3908" y="5221"/>
                  <a:pt x="4019" y="5432"/>
                  <a:pt x="4170" y="5666"/>
                </a:cubicBezTo>
                <a:cubicBezTo>
                  <a:pt x="4299" y="5865"/>
                  <a:pt x="4458" y="6082"/>
                  <a:pt x="4657" y="6317"/>
                </a:cubicBezTo>
                <a:lnTo>
                  <a:pt x="4671" y="6332"/>
                </a:lnTo>
                <a:lnTo>
                  <a:pt x="4682" y="6351"/>
                </a:lnTo>
                <a:cubicBezTo>
                  <a:pt x="4684" y="6354"/>
                  <a:pt x="5267" y="7244"/>
                  <a:pt x="4381" y="7771"/>
                </a:cubicBezTo>
                <a:cubicBezTo>
                  <a:pt x="4105" y="7936"/>
                  <a:pt x="3409" y="8358"/>
                  <a:pt x="2721" y="8776"/>
                </a:cubicBezTo>
                <a:cubicBezTo>
                  <a:pt x="2263" y="9056"/>
                  <a:pt x="1828" y="9326"/>
                  <a:pt x="1561" y="9495"/>
                </a:cubicBezTo>
                <a:cubicBezTo>
                  <a:pt x="1369" y="9619"/>
                  <a:pt x="1137" y="9771"/>
                  <a:pt x="959" y="9954"/>
                </a:cubicBezTo>
                <a:cubicBezTo>
                  <a:pt x="806" y="10110"/>
                  <a:pt x="689" y="10290"/>
                  <a:pt x="677" y="10492"/>
                </a:cubicBezTo>
                <a:cubicBezTo>
                  <a:pt x="670" y="10608"/>
                  <a:pt x="666" y="10724"/>
                  <a:pt x="666" y="10841"/>
                </a:cubicBezTo>
                <a:cubicBezTo>
                  <a:pt x="665" y="10981"/>
                  <a:pt x="670" y="11126"/>
                  <a:pt x="674" y="11259"/>
                </a:cubicBezTo>
                <a:cubicBezTo>
                  <a:pt x="681" y="11439"/>
                  <a:pt x="709" y="11586"/>
                  <a:pt x="776" y="11674"/>
                </a:cubicBezTo>
                <a:cubicBezTo>
                  <a:pt x="826" y="11742"/>
                  <a:pt x="921" y="11782"/>
                  <a:pt x="1079" y="11786"/>
                </a:cubicBezTo>
                <a:cubicBezTo>
                  <a:pt x="4579" y="11772"/>
                  <a:pt x="8080" y="11772"/>
                  <a:pt x="11580" y="11786"/>
                </a:cubicBezTo>
                <a:cubicBezTo>
                  <a:pt x="11737" y="11782"/>
                  <a:pt x="11833" y="11742"/>
                  <a:pt x="11883" y="11674"/>
                </a:cubicBezTo>
                <a:cubicBezTo>
                  <a:pt x="11950" y="11586"/>
                  <a:pt x="11977" y="11438"/>
                  <a:pt x="11985" y="11259"/>
                </a:cubicBezTo>
                <a:cubicBezTo>
                  <a:pt x="11989" y="11126"/>
                  <a:pt x="11992" y="10981"/>
                  <a:pt x="11992" y="10841"/>
                </a:cubicBezTo>
                <a:cubicBezTo>
                  <a:pt x="11992" y="10726"/>
                  <a:pt x="11989" y="10607"/>
                  <a:pt x="11981" y="10492"/>
                </a:cubicBezTo>
                <a:cubicBezTo>
                  <a:pt x="11969" y="10290"/>
                  <a:pt x="11853" y="10110"/>
                  <a:pt x="11701" y="9954"/>
                </a:cubicBezTo>
                <a:cubicBezTo>
                  <a:pt x="11522" y="9771"/>
                  <a:pt x="11291" y="9618"/>
                  <a:pt x="11099" y="9495"/>
                </a:cubicBezTo>
                <a:cubicBezTo>
                  <a:pt x="10713" y="9252"/>
                  <a:pt x="10326" y="9012"/>
                  <a:pt x="9936" y="8776"/>
                </a:cubicBezTo>
                <a:cubicBezTo>
                  <a:pt x="9250" y="8358"/>
                  <a:pt x="8553" y="7936"/>
                  <a:pt x="8278" y="7771"/>
                </a:cubicBezTo>
                <a:cubicBezTo>
                  <a:pt x="7393" y="7244"/>
                  <a:pt x="7975" y="6354"/>
                  <a:pt x="7976" y="6351"/>
                </a:cubicBezTo>
                <a:lnTo>
                  <a:pt x="7987" y="6332"/>
                </a:lnTo>
                <a:lnTo>
                  <a:pt x="8002" y="6317"/>
                </a:lnTo>
                <a:cubicBezTo>
                  <a:pt x="8200" y="6082"/>
                  <a:pt x="8361" y="5865"/>
                  <a:pt x="8489" y="5666"/>
                </a:cubicBezTo>
                <a:cubicBezTo>
                  <a:pt x="8641" y="5432"/>
                  <a:pt x="8751" y="5221"/>
                  <a:pt x="8833" y="5037"/>
                </a:cubicBezTo>
                <a:cubicBezTo>
                  <a:pt x="8971" y="4725"/>
                  <a:pt x="9053" y="4360"/>
                  <a:pt x="9086" y="3985"/>
                </a:cubicBezTo>
                <a:cubicBezTo>
                  <a:pt x="9121" y="3594"/>
                  <a:pt x="9099" y="3200"/>
                  <a:pt x="9023" y="2814"/>
                </a:cubicBezTo>
                <a:cubicBezTo>
                  <a:pt x="8940" y="2393"/>
                  <a:pt x="8755" y="1999"/>
                  <a:pt x="8486" y="1665"/>
                </a:cubicBezTo>
                <a:cubicBezTo>
                  <a:pt x="8201" y="1327"/>
                  <a:pt x="7841" y="1060"/>
                  <a:pt x="7436" y="885"/>
                </a:cubicBezTo>
                <a:cubicBezTo>
                  <a:pt x="7271" y="811"/>
                  <a:pt x="7099" y="757"/>
                  <a:pt x="6922" y="722"/>
                </a:cubicBezTo>
                <a:cubicBezTo>
                  <a:pt x="6730" y="683"/>
                  <a:pt x="6535" y="663"/>
                  <a:pt x="6340" y="661"/>
                </a:cubicBezTo>
                <a:lnTo>
                  <a:pt x="6321" y="661"/>
                </a:lnTo>
                <a:cubicBezTo>
                  <a:pt x="6137" y="662"/>
                  <a:pt x="5937" y="682"/>
                  <a:pt x="5738" y="722"/>
                </a:cubicBezTo>
                <a:cubicBezTo>
                  <a:pt x="5562" y="757"/>
                  <a:pt x="5390" y="811"/>
                  <a:pt x="5225" y="885"/>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51" name="文本框 83"/>
          <p:cNvSpPr txBox="1"/>
          <p:nvPr/>
        </p:nvSpPr>
        <p:spPr>
          <a:xfrm>
            <a:off x="2270557" y="4350436"/>
            <a:ext cx="3235426" cy="1569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kumimoji="0" lang="zh-CN" altLang="en-US" sz="1600" b="0" i="0" u="none" strike="noStrike" kern="1200" cap="none" spc="0" normalizeH="0" baseline="0" noProof="1">
                <a:ln>
                  <a:noFill/>
                </a:ln>
                <a:effectLst/>
                <a:uLnTx/>
                <a:uFillTx/>
                <a:cs typeface="+mn-ea"/>
                <a:sym typeface="+mn-lt"/>
              </a:rPr>
              <a:t>任务：训练数据</a:t>
            </a:r>
            <a:r>
              <a:rPr kumimoji="0" lang="en-US" altLang="zh-CN" sz="1600" b="0" i="0" u="none" strike="noStrike" kern="1200" cap="none" spc="0" normalizeH="0" baseline="0" noProof="1">
                <a:ln>
                  <a:noFill/>
                </a:ln>
                <a:effectLst/>
                <a:uLnTx/>
                <a:uFillTx/>
                <a:cs typeface="+mn-ea"/>
                <a:sym typeface="+mn-lt"/>
              </a:rPr>
              <a:t>Xw1,Xw2,Xw3… </a:t>
            </a:r>
            <a:r>
              <a:rPr kumimoji="0" lang="zh-CN" altLang="en-US" sz="1600" b="0" i="0" u="none" strike="noStrike" kern="1200" cap="none" spc="0" normalizeH="0" baseline="0" noProof="1">
                <a:ln>
                  <a:noFill/>
                </a:ln>
                <a:effectLst/>
                <a:uLnTx/>
                <a:uFillTx/>
                <a:cs typeface="+mn-ea"/>
                <a:sym typeface="+mn-lt"/>
              </a:rPr>
              <a:t>中训练</a:t>
            </a:r>
            <a:r>
              <a:rPr kumimoji="0" lang="en-US" altLang="zh-CN" sz="1600" b="0" i="0" u="none" strike="noStrike" kern="1200" cap="none" spc="0" normalizeH="0" baseline="0" noProof="1">
                <a:ln>
                  <a:noFill/>
                </a:ln>
                <a:effectLst/>
                <a:uLnTx/>
                <a:uFillTx/>
                <a:cs typeface="+mn-ea"/>
                <a:sym typeface="+mn-lt"/>
              </a:rPr>
              <a:t>Pw(X)</a:t>
            </a:r>
            <a:r>
              <a:rPr kumimoji="0" lang="zh-CN" altLang="en-US" sz="1600" b="0" i="0" u="none" strike="noStrike" kern="1200" cap="none" spc="0" normalizeH="0" baseline="0" noProof="1">
                <a:ln>
                  <a:noFill/>
                </a:ln>
                <a:effectLst/>
                <a:uLnTx/>
                <a:uFillTx/>
                <a:cs typeface="+mn-ea"/>
                <a:sym typeface="+mn-lt"/>
              </a:rPr>
              <a:t>，估计</a:t>
            </a:r>
            <a:r>
              <a:rPr kumimoji="0" lang="en-US" altLang="zh-CN" sz="1600" b="0" i="0" u="none" strike="noStrike" kern="1200" cap="none" spc="0" normalizeH="0" baseline="0" noProof="1">
                <a:ln>
                  <a:noFill/>
                </a:ln>
                <a:effectLst/>
                <a:uLnTx/>
                <a:uFillTx/>
                <a:cs typeface="+mn-ea"/>
                <a:sym typeface="+mn-lt"/>
              </a:rPr>
              <a:t>HMM-GMM</a:t>
            </a:r>
            <a:r>
              <a:rPr kumimoji="0" lang="zh-CN" altLang="en-US" sz="1600" b="0" i="0" u="none" strike="noStrike" kern="1200" cap="none" spc="0" normalizeH="0" baseline="0" noProof="1">
                <a:ln>
                  <a:noFill/>
                </a:ln>
                <a:effectLst/>
                <a:uLnTx/>
                <a:uFillTx/>
                <a:cs typeface="+mn-ea"/>
                <a:sym typeface="+mn-lt"/>
              </a:rPr>
              <a:t>参数</a:t>
            </a:r>
            <a:endParaRPr kumimoji="0" lang="en-US" altLang="zh-CN" sz="1600" b="0" i="0" u="none" strike="noStrike" kern="1200" cap="none" spc="0" normalizeH="0" baseline="0" noProof="1">
              <a:ln>
                <a:noFill/>
              </a:ln>
              <a:effectLst/>
              <a:uLnTx/>
              <a:uFillTx/>
              <a:cs typeface="+mn-ea"/>
              <a:sym typeface="+mn-lt"/>
            </a:endParaRPr>
          </a:p>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kumimoji="0" lang="zh-CN" altLang="en-US" sz="1600" b="0" i="0" u="none" strike="noStrike" kern="1200" cap="none" spc="0" normalizeH="0" baseline="0" noProof="1">
                <a:ln>
                  <a:noFill/>
                </a:ln>
                <a:effectLst/>
                <a:uLnTx/>
                <a:uFillTx/>
                <a:cs typeface="+mn-ea"/>
                <a:sym typeface="+mn-lt"/>
              </a:rPr>
              <a:t>准则：最大似然</a:t>
            </a:r>
            <a:r>
              <a:rPr kumimoji="0" lang="en-US" altLang="zh-CN" sz="1600" b="0" i="0" u="none" strike="noStrike" kern="1200" cap="none" spc="0" normalizeH="0" baseline="0" noProof="1">
                <a:ln>
                  <a:noFill/>
                </a:ln>
                <a:effectLst/>
                <a:uLnTx/>
                <a:uFillTx/>
                <a:cs typeface="+mn-ea"/>
                <a:sym typeface="+mn-lt"/>
              </a:rPr>
              <a:t>• </a:t>
            </a:r>
          </a:p>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kumimoji="0" lang="zh-CN" altLang="en-US" sz="1600" b="0" i="0" u="none" strike="noStrike" kern="1200" cap="none" spc="0" normalizeH="0" baseline="0" noProof="1">
                <a:ln>
                  <a:noFill/>
                </a:ln>
                <a:effectLst/>
                <a:uLnTx/>
                <a:uFillTx/>
                <a:cs typeface="+mn-ea"/>
                <a:sym typeface="+mn-lt"/>
              </a:rPr>
              <a:t>方法：</a:t>
            </a:r>
            <a:r>
              <a:rPr kumimoji="0" lang="en-US" altLang="zh-CN" sz="1600" b="0" i="0" u="none" strike="noStrike" kern="1200" cap="none" spc="0" normalizeH="0" baseline="0" noProof="1">
                <a:ln>
                  <a:noFill/>
                </a:ln>
                <a:effectLst/>
                <a:uLnTx/>
                <a:uFillTx/>
                <a:cs typeface="+mn-ea"/>
                <a:sym typeface="+mn-lt"/>
              </a:rPr>
              <a:t> Viterbi</a:t>
            </a:r>
            <a:r>
              <a:rPr kumimoji="0" lang="zh-CN" altLang="en-US" sz="1600" b="0" i="0" u="none" strike="noStrike" kern="1200" cap="none" spc="0" normalizeH="0" baseline="0" noProof="1">
                <a:ln>
                  <a:noFill/>
                </a:ln>
                <a:effectLst/>
                <a:uLnTx/>
                <a:uFillTx/>
                <a:cs typeface="+mn-ea"/>
                <a:sym typeface="+mn-lt"/>
              </a:rPr>
              <a:t>学习</a:t>
            </a:r>
            <a:r>
              <a:rPr kumimoji="0" lang="en-US" altLang="zh-CN" sz="1600" b="0" i="0" u="none" strike="noStrike" kern="1200" cap="none" spc="0" normalizeH="0" baseline="0" noProof="1">
                <a:ln>
                  <a:noFill/>
                </a:ln>
                <a:effectLst/>
                <a:uLnTx/>
                <a:uFillTx/>
                <a:cs typeface="+mn-ea"/>
                <a:sym typeface="+mn-lt"/>
              </a:rPr>
              <a:t>(Viterbi</a:t>
            </a:r>
            <a:r>
              <a:rPr kumimoji="0" lang="zh-CN" altLang="en-US" sz="1600" b="0" i="0" u="none" strike="noStrike" kern="1200" cap="none" spc="0" normalizeH="0" baseline="0" noProof="1">
                <a:ln>
                  <a:noFill/>
                </a:ln>
                <a:effectLst/>
                <a:uLnTx/>
                <a:uFillTx/>
                <a:cs typeface="+mn-ea"/>
                <a:sym typeface="+mn-lt"/>
              </a:rPr>
              <a:t>训练</a:t>
            </a:r>
            <a:r>
              <a:rPr kumimoji="0" lang="en-US" altLang="zh-CN" sz="1600" b="0" i="0" u="none" strike="noStrike" kern="1200" cap="none" spc="0" normalizeH="0" baseline="0" noProof="1">
                <a:ln>
                  <a:noFill/>
                </a:ln>
                <a:effectLst/>
                <a:uLnTx/>
                <a:uFillTx/>
                <a:cs typeface="+mn-ea"/>
                <a:sym typeface="+mn-lt"/>
              </a:rPr>
              <a:t>) Baum-Welch</a:t>
            </a:r>
            <a:r>
              <a:rPr kumimoji="0" lang="zh-CN" altLang="en-US" sz="1600" b="0" i="0" u="none" strike="noStrike" kern="1200" cap="none" spc="0" normalizeH="0" baseline="0" noProof="1">
                <a:ln>
                  <a:noFill/>
                </a:ln>
                <a:effectLst/>
                <a:uLnTx/>
                <a:uFillTx/>
                <a:cs typeface="+mn-ea"/>
                <a:sym typeface="+mn-lt"/>
              </a:rPr>
              <a:t>学习</a:t>
            </a:r>
            <a:r>
              <a:rPr kumimoji="0" lang="en-US" altLang="zh-CN" sz="1600" b="0" i="0" u="none" strike="noStrike" kern="1200" cap="none" spc="0" normalizeH="0" baseline="0" noProof="1">
                <a:ln>
                  <a:noFill/>
                </a:ln>
                <a:effectLst/>
                <a:uLnTx/>
                <a:uFillTx/>
                <a:cs typeface="+mn-ea"/>
                <a:sym typeface="+mn-lt"/>
              </a:rPr>
              <a:t>(</a:t>
            </a:r>
            <a:r>
              <a:rPr kumimoji="0" lang="zh-CN" altLang="en-US" sz="1600" b="0" i="0" u="none" strike="noStrike" kern="1200" cap="none" spc="0" normalizeH="0" baseline="0" noProof="1">
                <a:ln>
                  <a:noFill/>
                </a:ln>
                <a:effectLst/>
                <a:uLnTx/>
                <a:uFillTx/>
                <a:cs typeface="+mn-ea"/>
                <a:sym typeface="+mn-lt"/>
              </a:rPr>
              <a:t>前向后向训练</a:t>
            </a:r>
            <a:r>
              <a:rPr kumimoji="0" lang="en-US" altLang="zh-CN" sz="1600" b="0" i="0" u="none" strike="noStrike" kern="1200" cap="none" spc="0" normalizeH="0" baseline="0" noProof="1">
                <a:ln>
                  <a:noFill/>
                </a:ln>
                <a:effectLst/>
                <a:uLnTx/>
                <a:uFillTx/>
                <a:cs typeface="+mn-ea"/>
                <a:sym typeface="+mn-lt"/>
              </a:rPr>
              <a:t>)</a:t>
            </a:r>
          </a:p>
        </p:txBody>
      </p:sp>
      <p:sp>
        <p:nvSpPr>
          <p:cNvPr id="53" name="文本框 83"/>
          <p:cNvSpPr txBox="1"/>
          <p:nvPr/>
        </p:nvSpPr>
        <p:spPr>
          <a:xfrm>
            <a:off x="5894947" y="4559483"/>
            <a:ext cx="3235426" cy="147732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kumimoji="0" lang="zh-CN" altLang="en-US" b="0" i="0" u="none" strike="noStrike" kern="1200" cap="none" spc="0" normalizeH="0" baseline="0" noProof="1">
                <a:ln>
                  <a:noFill/>
                </a:ln>
                <a:effectLst/>
                <a:uLnTx/>
                <a:uFillTx/>
                <a:cs typeface="+mn-ea"/>
                <a:sym typeface="+mn-lt"/>
              </a:rPr>
              <a:t>关键点</a:t>
            </a:r>
            <a:endParaRPr kumimoji="0" lang="en-US" altLang="zh-CN" b="0" i="0" u="none" strike="noStrike" kern="1200" cap="none" spc="0" normalizeH="0" baseline="0" noProof="1">
              <a:ln>
                <a:noFill/>
              </a:ln>
              <a:effectLst/>
              <a:uLnTx/>
              <a:uFillTx/>
              <a:cs typeface="+mn-ea"/>
              <a:sym typeface="+mn-lt"/>
            </a:endParaRPr>
          </a:p>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kumimoji="0" lang="zh-CN" altLang="en-US" b="0" i="0" u="none" strike="noStrike" kern="1200" cap="none" spc="0" normalizeH="0" baseline="0" noProof="1">
                <a:ln>
                  <a:noFill/>
                </a:ln>
                <a:effectLst/>
                <a:uLnTx/>
                <a:uFillTx/>
                <a:cs typeface="+mn-ea"/>
                <a:sym typeface="+mn-lt"/>
              </a:rPr>
              <a:t>概率问题对所有的</a:t>
            </a:r>
            <a:r>
              <a:rPr kumimoji="0" lang="en-US" altLang="zh-CN" b="0" i="0" u="none" strike="noStrike" kern="1200" cap="none" spc="0" normalizeH="0" baseline="0" noProof="1">
                <a:ln>
                  <a:noFill/>
                </a:ln>
                <a:effectLst/>
                <a:uLnTx/>
                <a:uFillTx/>
                <a:cs typeface="+mn-ea"/>
                <a:sym typeface="+mn-lt"/>
              </a:rPr>
              <a:t>w</a:t>
            </a:r>
            <a:r>
              <a:rPr kumimoji="0" lang="zh-CN" altLang="en-US" b="0" i="0" u="none" strike="noStrike" kern="1200" cap="none" spc="0" normalizeH="0" baseline="0" noProof="1">
                <a:ln>
                  <a:noFill/>
                </a:ln>
                <a:effectLst/>
                <a:uLnTx/>
                <a:uFillTx/>
                <a:cs typeface="+mn-ea"/>
                <a:sym typeface="+mn-lt"/>
              </a:rPr>
              <a:t>，如何 计算𝑃𝑃𝑤𝑤</a:t>
            </a:r>
            <a:r>
              <a:rPr kumimoji="0" lang="en-US" altLang="zh-CN" b="0" i="0" u="none" strike="noStrike" kern="1200" cap="none" spc="0" normalizeH="0" baseline="0" noProof="1">
                <a:ln>
                  <a:noFill/>
                </a:ln>
                <a:effectLst/>
                <a:uLnTx/>
                <a:uFillTx/>
                <a:cs typeface="+mn-ea"/>
                <a:sym typeface="+mn-lt"/>
              </a:rPr>
              <a:t>(</a:t>
            </a:r>
            <a:r>
              <a:rPr kumimoji="0" lang="zh-CN" altLang="en-US" b="0" i="0" u="none" strike="noStrike" kern="1200" cap="none" spc="0" normalizeH="0" baseline="0" noProof="1">
                <a:ln>
                  <a:noFill/>
                </a:ln>
                <a:effectLst/>
                <a:uLnTx/>
                <a:uFillTx/>
                <a:cs typeface="+mn-ea"/>
                <a:sym typeface="+mn-lt"/>
              </a:rPr>
              <a:t>𝑿𝑿𝒕𝒕𝒆𝒆𝒆𝒆𝒆𝒆</a:t>
            </a:r>
            <a:r>
              <a:rPr kumimoji="0" lang="en-US" altLang="zh-CN" b="0" i="0" u="none" strike="noStrike" kern="1200" cap="none" spc="0" normalizeH="0" baseline="0" noProof="1">
                <a:ln>
                  <a:noFill/>
                </a:ln>
                <a:effectLst/>
                <a:uLnTx/>
                <a:uFillTx/>
                <a:cs typeface="+mn-ea"/>
                <a:sym typeface="+mn-lt"/>
              </a:rPr>
              <a:t>)</a:t>
            </a:r>
          </a:p>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kumimoji="0" lang="zh-CN" altLang="en-US" b="0" i="0" u="none" strike="noStrike" kern="1200" cap="none" spc="0" normalizeH="0" baseline="0" noProof="1">
                <a:ln>
                  <a:noFill/>
                </a:ln>
                <a:effectLst/>
                <a:uLnTx/>
                <a:uFillTx/>
                <a:cs typeface="+mn-ea"/>
                <a:sym typeface="+mn-lt"/>
              </a:rPr>
              <a:t>方法：前向算法</a:t>
            </a:r>
            <a:r>
              <a:rPr kumimoji="0" lang="en-US" altLang="zh-CN" b="0" i="0" u="none" strike="noStrike" kern="1200" cap="none" spc="0" normalizeH="0" baseline="0" noProof="1">
                <a:ln>
                  <a:noFill/>
                </a:ln>
                <a:effectLst/>
                <a:uLnTx/>
                <a:uFillTx/>
                <a:cs typeface="+mn-ea"/>
                <a:sym typeface="+mn-lt"/>
              </a:rPr>
              <a:t>Viterbi</a:t>
            </a:r>
            <a:r>
              <a:rPr kumimoji="0" lang="zh-CN" altLang="en-US" b="0" i="0" u="none" strike="noStrike" kern="1200" cap="none" spc="0" normalizeH="0" baseline="0" noProof="1">
                <a:ln>
                  <a:noFill/>
                </a:ln>
                <a:effectLst/>
                <a:uLnTx/>
                <a:uFillTx/>
                <a:cs typeface="+mn-ea"/>
                <a:sym typeface="+mn-lt"/>
              </a:rPr>
              <a:t>算法（可以回溯到最优的状态序列）</a:t>
            </a:r>
            <a:endParaRPr kumimoji="0" lang="en-US" altLang="zh-CN" b="0" i="0" u="none" strike="noStrike" kern="1200" cap="none" spc="0" normalizeH="0" baseline="0" noProof="1">
              <a:ln>
                <a:noFill/>
              </a:ln>
              <a:effectLst/>
              <a:uLnTx/>
              <a:uFillTx/>
              <a:cs typeface="+mn-ea"/>
              <a:sym typeface="+mn-lt"/>
            </a:endParaRPr>
          </a:p>
        </p:txBody>
      </p:sp>
      <p:grpSp>
        <p:nvGrpSpPr>
          <p:cNvPr id="68" name="组合 67">
            <a:extLst>
              <a:ext uri="{FF2B5EF4-FFF2-40B4-BE49-F238E27FC236}">
                <a16:creationId xmlns:a16="http://schemas.microsoft.com/office/drawing/2014/main" id="{1AB33369-2396-BE64-7B03-02D4676C4911}"/>
              </a:ext>
            </a:extLst>
          </p:cNvPr>
          <p:cNvGrpSpPr/>
          <p:nvPr/>
        </p:nvGrpSpPr>
        <p:grpSpPr>
          <a:xfrm>
            <a:off x="337366" y="884648"/>
            <a:ext cx="1854670" cy="461665"/>
            <a:chOff x="934400" y="936575"/>
            <a:chExt cx="1854670" cy="461665"/>
          </a:xfrm>
        </p:grpSpPr>
        <p:sp>
          <p:nvSpPr>
            <p:cNvPr id="69" name="文本框 68">
              <a:extLst>
                <a:ext uri="{FF2B5EF4-FFF2-40B4-BE49-F238E27FC236}">
                  <a16:creationId xmlns:a16="http://schemas.microsoft.com/office/drawing/2014/main" id="{691BBDB0-38DF-7719-62FA-4F508E360C87}"/>
                </a:ext>
              </a:extLst>
            </p:cNvPr>
            <p:cNvSpPr txBox="1"/>
            <p:nvPr/>
          </p:nvSpPr>
          <p:spPr>
            <a:xfrm>
              <a:off x="1065521" y="936575"/>
              <a:ext cx="1723549" cy="461665"/>
            </a:xfrm>
            <a:prstGeom prst="rect">
              <a:avLst/>
            </a:prstGeom>
            <a:noFill/>
          </p:spPr>
          <p:txBody>
            <a:bodyPr wrap="none" rtlCol="0">
              <a:spAutoFit/>
            </a:bodyPr>
            <a:lstStyle/>
            <a:p>
              <a:r>
                <a:rPr lang="zh-CN" altLang="en-US" sz="2400" dirty="0">
                  <a:solidFill>
                    <a:srgbClr val="0E419C"/>
                  </a:solidFill>
                </a:rPr>
                <a:t>训练与解码</a:t>
              </a:r>
            </a:p>
          </p:txBody>
        </p:sp>
        <p:sp>
          <p:nvSpPr>
            <p:cNvPr id="70" name="矩形 69">
              <a:extLst>
                <a:ext uri="{FF2B5EF4-FFF2-40B4-BE49-F238E27FC236}">
                  <a16:creationId xmlns:a16="http://schemas.microsoft.com/office/drawing/2014/main" id="{6BD8E223-0D9C-E508-5EF4-A7FED4F42909}"/>
                </a:ext>
              </a:extLst>
            </p:cNvPr>
            <p:cNvSpPr/>
            <p:nvPr/>
          </p:nvSpPr>
          <p:spPr>
            <a:xfrm>
              <a:off x="934400" y="963997"/>
              <a:ext cx="45719" cy="371466"/>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1" name="组合 70">
            <a:extLst>
              <a:ext uri="{FF2B5EF4-FFF2-40B4-BE49-F238E27FC236}">
                <a16:creationId xmlns:a16="http://schemas.microsoft.com/office/drawing/2014/main" id="{FF6F1ACE-A0BE-2CE5-3B34-DA345B63D8D8}"/>
              </a:ext>
            </a:extLst>
          </p:cNvPr>
          <p:cNvGrpSpPr/>
          <p:nvPr/>
        </p:nvGrpSpPr>
        <p:grpSpPr>
          <a:xfrm>
            <a:off x="0" y="1"/>
            <a:ext cx="12192000" cy="711200"/>
            <a:chOff x="0" y="1"/>
            <a:chExt cx="12192000" cy="711200"/>
          </a:xfrm>
        </p:grpSpPr>
        <p:sp>
          <p:nvSpPr>
            <p:cNvPr id="72" name="矩形 71">
              <a:extLst>
                <a:ext uri="{FF2B5EF4-FFF2-40B4-BE49-F238E27FC236}">
                  <a16:creationId xmlns:a16="http://schemas.microsoft.com/office/drawing/2014/main" id="{5D79170B-3665-950F-C702-5C530C2B700E}"/>
                </a:ext>
              </a:extLst>
            </p:cNvPr>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3" name="组合 72">
              <a:extLst>
                <a:ext uri="{FF2B5EF4-FFF2-40B4-BE49-F238E27FC236}">
                  <a16:creationId xmlns:a16="http://schemas.microsoft.com/office/drawing/2014/main" id="{A3C56DBF-78CD-3522-5649-9DCAD616E22F}"/>
                </a:ext>
              </a:extLst>
            </p:cNvPr>
            <p:cNvGrpSpPr/>
            <p:nvPr/>
          </p:nvGrpSpPr>
          <p:grpSpPr>
            <a:xfrm>
              <a:off x="3838921" y="159473"/>
              <a:ext cx="7694113" cy="369332"/>
              <a:chOff x="3496021" y="299173"/>
              <a:chExt cx="7694113" cy="369332"/>
            </a:xfrm>
          </p:grpSpPr>
          <p:sp>
            <p:nvSpPr>
              <p:cNvPr id="76" name="文本框 75">
                <a:extLst>
                  <a:ext uri="{FF2B5EF4-FFF2-40B4-BE49-F238E27FC236}">
                    <a16:creationId xmlns:a16="http://schemas.microsoft.com/office/drawing/2014/main" id="{B508C6B7-F5B0-ACAE-0366-3DA283448663}"/>
                  </a:ext>
                </a:extLst>
              </p:cNvPr>
              <p:cNvSpPr txBox="1"/>
              <p:nvPr/>
            </p:nvSpPr>
            <p:spPr>
              <a:xfrm>
                <a:off x="522350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总体框架</a:t>
                </a:r>
              </a:p>
            </p:txBody>
          </p:sp>
          <p:sp>
            <p:nvSpPr>
              <p:cNvPr id="77" name="文本框 76">
                <a:extLst>
                  <a:ext uri="{FF2B5EF4-FFF2-40B4-BE49-F238E27FC236}">
                    <a16:creationId xmlns:a16="http://schemas.microsoft.com/office/drawing/2014/main" id="{0879BA18-B644-9EE9-5F79-E7C485ADB134}"/>
                  </a:ext>
                </a:extLst>
              </p:cNvPr>
              <p:cNvSpPr txBox="1"/>
              <p:nvPr/>
            </p:nvSpPr>
            <p:spPr>
              <a:xfrm>
                <a:off x="695098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详细设计</a:t>
                </a:r>
              </a:p>
            </p:txBody>
          </p:sp>
          <p:sp>
            <p:nvSpPr>
              <p:cNvPr id="78" name="文本框 77">
                <a:extLst>
                  <a:ext uri="{FF2B5EF4-FFF2-40B4-BE49-F238E27FC236}">
                    <a16:creationId xmlns:a16="http://schemas.microsoft.com/office/drawing/2014/main" id="{46F4F6D6-5985-328D-3387-900BA2C723D7}"/>
                  </a:ext>
                </a:extLst>
              </p:cNvPr>
              <p:cNvSpPr txBox="1"/>
              <p:nvPr/>
            </p:nvSpPr>
            <p:spPr>
              <a:xfrm>
                <a:off x="867846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测试验证</a:t>
                </a:r>
              </a:p>
            </p:txBody>
          </p:sp>
          <p:sp>
            <p:nvSpPr>
              <p:cNvPr id="79" name="文本框 78">
                <a:extLst>
                  <a:ext uri="{FF2B5EF4-FFF2-40B4-BE49-F238E27FC236}">
                    <a16:creationId xmlns:a16="http://schemas.microsoft.com/office/drawing/2014/main" id="{6F731F72-2AE6-9340-DE0F-6A70862082A1}"/>
                  </a:ext>
                </a:extLst>
              </p:cNvPr>
              <p:cNvSpPr txBox="1"/>
              <p:nvPr/>
            </p:nvSpPr>
            <p:spPr>
              <a:xfrm>
                <a:off x="10405945" y="299173"/>
                <a:ext cx="784189"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  总结</a:t>
                </a:r>
              </a:p>
            </p:txBody>
          </p:sp>
          <p:sp>
            <p:nvSpPr>
              <p:cNvPr id="80" name="文本框 79">
                <a:extLst>
                  <a:ext uri="{FF2B5EF4-FFF2-40B4-BE49-F238E27FC236}">
                    <a16:creationId xmlns:a16="http://schemas.microsoft.com/office/drawing/2014/main" id="{2A7C039A-D815-22F1-89FC-FCA8A6E2E0D5}"/>
                  </a:ext>
                </a:extLst>
              </p:cNvPr>
              <p:cNvSpPr txBox="1"/>
              <p:nvPr/>
            </p:nvSpPr>
            <p:spPr>
              <a:xfrm>
                <a:off x="349602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需求分析</a:t>
                </a:r>
              </a:p>
            </p:txBody>
          </p:sp>
          <p:cxnSp>
            <p:nvCxnSpPr>
              <p:cNvPr id="81" name="直接连接符 80">
                <a:extLst>
                  <a:ext uri="{FF2B5EF4-FFF2-40B4-BE49-F238E27FC236}">
                    <a16:creationId xmlns:a16="http://schemas.microsoft.com/office/drawing/2014/main" id="{24061932-7FA7-D325-6672-61330288D5B3}"/>
                  </a:ext>
                </a:extLst>
              </p:cNvPr>
              <p:cNvCxnSpPr>
                <a:cxnSpLocks/>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2" name="直接连接符 81">
                <a:extLst>
                  <a:ext uri="{FF2B5EF4-FFF2-40B4-BE49-F238E27FC236}">
                    <a16:creationId xmlns:a16="http://schemas.microsoft.com/office/drawing/2014/main" id="{1E192380-2676-7CBE-9230-A1677DB18E30}"/>
                  </a:ext>
                </a:extLst>
              </p:cNvPr>
              <p:cNvCxnSpPr>
                <a:cxnSpLocks/>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3" name="直接连接符 82">
                <a:extLst>
                  <a:ext uri="{FF2B5EF4-FFF2-40B4-BE49-F238E27FC236}">
                    <a16:creationId xmlns:a16="http://schemas.microsoft.com/office/drawing/2014/main" id="{C8A4F198-F2BD-54EE-3B5C-14BDAE623DAE}"/>
                  </a:ext>
                </a:extLst>
              </p:cNvPr>
              <p:cNvCxnSpPr>
                <a:cxnSpLocks/>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id="{A9F93B9F-3610-57F5-276D-216BEDE10D30}"/>
                  </a:ext>
                </a:extLst>
              </p:cNvPr>
              <p:cNvCxnSpPr>
                <a:cxnSpLocks/>
              </p:cNvCxnSpPr>
              <p:nvPr/>
            </p:nvCxnSpPr>
            <p:spPr>
              <a:xfrm>
                <a:off x="1016031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74" name="等腰三角形 73">
              <a:extLst>
                <a:ext uri="{FF2B5EF4-FFF2-40B4-BE49-F238E27FC236}">
                  <a16:creationId xmlns:a16="http://schemas.microsoft.com/office/drawing/2014/main" id="{4E85E3EA-F587-2843-F197-0F5CAEAC36B4}"/>
                </a:ext>
              </a:extLst>
            </p:cNvPr>
            <p:cNvSpPr/>
            <p:nvPr/>
          </p:nvSpPr>
          <p:spPr>
            <a:xfrm>
              <a:off x="5709460"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23315" y="188641"/>
            <a:ext cx="12222335" cy="6669360"/>
          </a:xfrm>
          <a:prstGeom prst="rect">
            <a:avLst/>
          </a:prstGeom>
          <a:blipFill dpi="0" rotWithShape="1">
            <a:blip r:embed="rId2">
              <a:alphaModFix amt="14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iṡ1íḋe"/>
          <p:cNvSpPr/>
          <p:nvPr/>
        </p:nvSpPr>
        <p:spPr>
          <a:xfrm>
            <a:off x="-11552" y="2389043"/>
            <a:ext cx="12215105" cy="2079914"/>
          </a:xfrm>
          <a:prstGeom prst="rect">
            <a:avLst/>
          </a:prstGeom>
          <a:solidFill>
            <a:srgbClr val="0E419C"/>
          </a:solidFill>
          <a:ln>
            <a:noFill/>
          </a:ln>
          <a:effectLst>
            <a:outerShdw blurRad="1016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srgbClr val="FFFFFF"/>
              </a:solidFill>
              <a:effectLst/>
              <a:uLnTx/>
              <a:uFillTx/>
              <a:cs typeface="+mn-ea"/>
              <a:sym typeface="+mn-lt"/>
            </a:endParaRPr>
          </a:p>
        </p:txBody>
      </p:sp>
      <p:grpSp>
        <p:nvGrpSpPr>
          <p:cNvPr id="2" name="组合 1"/>
          <p:cNvGrpSpPr/>
          <p:nvPr/>
        </p:nvGrpSpPr>
        <p:grpSpPr>
          <a:xfrm>
            <a:off x="4618672" y="3083379"/>
            <a:ext cx="2954655" cy="1235255"/>
            <a:chOff x="980119" y="2267746"/>
            <a:chExt cx="2954655" cy="1235255"/>
          </a:xfrm>
        </p:grpSpPr>
        <p:sp>
          <p:nvSpPr>
            <p:cNvPr id="7" name="文本框 6"/>
            <p:cNvSpPr txBox="1"/>
            <p:nvPr/>
          </p:nvSpPr>
          <p:spPr>
            <a:xfrm>
              <a:off x="980119" y="2267746"/>
              <a:ext cx="2954655" cy="830997"/>
            </a:xfrm>
            <a:prstGeom prst="rect">
              <a:avLst/>
            </a:prstGeom>
            <a:noFill/>
          </p:spPr>
          <p:txBody>
            <a:bodyPr wrap="none" rtlCol="0">
              <a:spAutoFit/>
            </a:bodyPr>
            <a:lstStyle/>
            <a:p>
              <a:r>
                <a:rPr lang="zh-CN" altLang="en-US" sz="4800" spc="600" dirty="0">
                  <a:solidFill>
                    <a:schemeClr val="bg1"/>
                  </a:solidFill>
                  <a:latin typeface="思源黑体 CN Heavy" panose="020B0A00000000000000" pitchFamily="34" charset="-122"/>
                  <a:ea typeface="思源黑体 CN Heavy" panose="020B0A00000000000000" pitchFamily="34" charset="-122"/>
                  <a:cs typeface="+mn-ea"/>
                  <a:sym typeface="+mn-lt"/>
                </a:rPr>
                <a:t>详细设计</a:t>
              </a:r>
            </a:p>
          </p:txBody>
        </p:sp>
        <p:sp>
          <p:nvSpPr>
            <p:cNvPr id="8" name="文本框 7"/>
            <p:cNvSpPr txBox="1"/>
            <p:nvPr/>
          </p:nvSpPr>
          <p:spPr>
            <a:xfrm>
              <a:off x="980119" y="3195224"/>
              <a:ext cx="2603598" cy="307777"/>
            </a:xfrm>
            <a:prstGeom prst="rect">
              <a:avLst/>
            </a:prstGeom>
            <a:noFill/>
          </p:spPr>
          <p:txBody>
            <a:bodyPr wrap="none" rtlCol="0">
              <a:spAutoFit/>
            </a:bodyPr>
            <a:lstStyle/>
            <a:p>
              <a:r>
                <a:rPr lang="en-US" altLang="zh-CN" sz="1400" spc="600" dirty="0">
                  <a:solidFill>
                    <a:schemeClr val="bg1"/>
                  </a:solidFill>
                  <a:cs typeface="+mn-ea"/>
                  <a:sym typeface="+mn-lt"/>
                </a:rPr>
                <a:t>Detailed Design</a:t>
              </a:r>
            </a:p>
          </p:txBody>
        </p:sp>
      </p:grpSp>
      <p:grpSp>
        <p:nvGrpSpPr>
          <p:cNvPr id="3" name="组合 2"/>
          <p:cNvGrpSpPr/>
          <p:nvPr/>
        </p:nvGrpSpPr>
        <p:grpSpPr>
          <a:xfrm flipV="1">
            <a:off x="5211363" y="1431670"/>
            <a:ext cx="1530746" cy="1501386"/>
            <a:chOff x="6095999" y="760163"/>
            <a:chExt cx="1530746" cy="1501386"/>
          </a:xfrm>
          <a:effectLst>
            <a:outerShdw blurRad="50800" dist="38100" dir="18900000" algn="bl" rotWithShape="0">
              <a:prstClr val="black">
                <a:alpha val="30000"/>
              </a:prstClr>
            </a:outerShdw>
          </a:effectLst>
        </p:grpSpPr>
        <p:sp>
          <p:nvSpPr>
            <p:cNvPr id="9" name="椭圆 8"/>
            <p:cNvSpPr/>
            <p:nvPr/>
          </p:nvSpPr>
          <p:spPr>
            <a:xfrm>
              <a:off x="6095999" y="760163"/>
              <a:ext cx="1530746" cy="1495808"/>
            </a:xfrm>
            <a:prstGeom prst="ellipse">
              <a:avLst/>
            </a:prstGeom>
            <a:gradFill flip="none" rotWithShape="1">
              <a:gsLst>
                <a:gs pos="6000">
                  <a:srgbClr val="0E419C"/>
                </a:gs>
                <a:gs pos="100000">
                  <a:schemeClr val="accent1">
                    <a:lumMod val="80000"/>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dirty="0">
                <a:ln>
                  <a:noFill/>
                </a:ln>
                <a:solidFill>
                  <a:srgbClr val="FFFFFF"/>
                </a:solidFill>
                <a:effectLst/>
                <a:uLnTx/>
                <a:uFillTx/>
                <a:cs typeface="+mn-ea"/>
                <a:sym typeface="+mn-lt"/>
              </a:endParaRPr>
            </a:p>
          </p:txBody>
        </p:sp>
        <p:sp>
          <p:nvSpPr>
            <p:cNvPr id="11" name="椭圆 10"/>
            <p:cNvSpPr/>
            <p:nvPr/>
          </p:nvSpPr>
          <p:spPr>
            <a:xfrm>
              <a:off x="6176912" y="923874"/>
              <a:ext cx="1368920" cy="1337675"/>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dirty="0">
                <a:ln>
                  <a:noFill/>
                </a:ln>
                <a:solidFill>
                  <a:srgbClr val="0E419C"/>
                </a:solidFill>
                <a:effectLst/>
                <a:uLnTx/>
                <a:uFillTx/>
                <a:cs typeface="+mn-ea"/>
                <a:sym typeface="+mn-lt"/>
              </a:endParaRPr>
            </a:p>
          </p:txBody>
        </p:sp>
      </p:grpSp>
      <p:sp>
        <p:nvSpPr>
          <p:cNvPr id="5" name="文本框 4"/>
          <p:cNvSpPr txBox="1"/>
          <p:nvPr/>
        </p:nvSpPr>
        <p:spPr>
          <a:xfrm>
            <a:off x="5640785" y="1548353"/>
            <a:ext cx="655949" cy="1107996"/>
          </a:xfrm>
          <a:prstGeom prst="rect">
            <a:avLst/>
          </a:prstGeom>
          <a:noFill/>
        </p:spPr>
        <p:txBody>
          <a:bodyPr wrap="none" rtlCol="0">
            <a:spAutoFit/>
          </a:bodyPr>
          <a:lstStyle/>
          <a:p>
            <a:r>
              <a:rPr lang="en-US" altLang="zh-CN" sz="6600" b="1" dirty="0">
                <a:solidFill>
                  <a:srgbClr val="0E419C"/>
                </a:solidFill>
                <a:effectLst>
                  <a:outerShdw blurRad="38100" dist="38100" dir="2700000" algn="tl">
                    <a:srgbClr val="000000">
                      <a:alpha val="43137"/>
                    </a:srgbClr>
                  </a:outerShdw>
                </a:effectLst>
                <a:cs typeface="+mn-ea"/>
                <a:sym typeface="+mn-lt"/>
              </a:rPr>
              <a:t>3</a:t>
            </a:r>
            <a:endParaRPr lang="zh-CN" altLang="en-US" sz="6600" b="1" dirty="0">
              <a:solidFill>
                <a:srgbClr val="0E419C"/>
              </a:solidFill>
              <a:effectLst>
                <a:outerShdw blurRad="38100" dist="38100" dir="2700000" algn="tl">
                  <a:srgbClr val="000000">
                    <a:alpha val="43137"/>
                  </a:srgbClr>
                </a:outerShdw>
              </a:effectLst>
              <a:cs typeface="+mn-ea"/>
              <a:sym typeface="+mn-lt"/>
            </a:endParaRPr>
          </a:p>
        </p:txBody>
      </p:sp>
    </p:spTree>
    <p:extLst>
      <p:ext uri="{BB962C8B-B14F-4D97-AF65-F5344CB8AC3E}">
        <p14:creationId xmlns:p14="http://schemas.microsoft.com/office/powerpoint/2010/main" val="21000081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3734212" y="1673910"/>
            <a:ext cx="4764610" cy="4764606"/>
          </a:xfrm>
          <a:prstGeom prst="ellipse">
            <a:avLst/>
          </a:prstGeom>
          <a:noFill/>
          <a:ln>
            <a:solidFill>
              <a:srgbClr val="D5E1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pic>
        <p:nvPicPr>
          <p:cNvPr id="5" name="图片 4"/>
          <p:cNvPicPr>
            <a:picLocks noChangeAspect="1"/>
          </p:cNvPicPr>
          <p:nvPr/>
        </p:nvPicPr>
        <p:blipFill>
          <a:blip r:embed="rId3"/>
          <a:stretch>
            <a:fillRect/>
          </a:stretch>
        </p:blipFill>
        <p:spPr>
          <a:xfrm>
            <a:off x="4067387" y="2029901"/>
            <a:ext cx="4053248" cy="4058972"/>
          </a:xfrm>
          <a:prstGeom prst="rect">
            <a:avLst/>
          </a:prstGeom>
        </p:spPr>
      </p:pic>
      <p:sp>
        <p:nvSpPr>
          <p:cNvPr id="6" name="文本框 82"/>
          <p:cNvSpPr txBox="1"/>
          <p:nvPr/>
        </p:nvSpPr>
        <p:spPr>
          <a:xfrm>
            <a:off x="720003" y="1596499"/>
            <a:ext cx="1735981" cy="101566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srgbClr val="4472C4"/>
                </a:solidFill>
                <a:effectLst/>
                <a:uLnTx/>
                <a:uFillTx/>
                <a:cs typeface="+mn-ea"/>
                <a:sym typeface="+mn-lt"/>
              </a:rPr>
              <a:t>第一</a:t>
            </a:r>
            <a:r>
              <a:rPr lang="zh-CN" altLang="en-US" sz="2000" b="1" dirty="0">
                <a:solidFill>
                  <a:srgbClr val="4472C4"/>
                </a:solidFill>
                <a:cs typeface="+mn-ea"/>
                <a:sym typeface="+mn-lt"/>
              </a:rPr>
              <a:t>部分导入必要的模块和库</a:t>
            </a:r>
            <a:endParaRPr kumimoji="0" lang="zh-CN" altLang="en-US" sz="2000" b="1" i="0" u="none" strike="noStrike" kern="1200" cap="none" spc="0" normalizeH="0" baseline="0" noProof="0" dirty="0">
              <a:ln>
                <a:noFill/>
              </a:ln>
              <a:solidFill>
                <a:srgbClr val="4472C4"/>
              </a:solidFill>
              <a:effectLst/>
              <a:uLnTx/>
              <a:uFillTx/>
              <a:cs typeface="+mn-ea"/>
              <a:sym typeface="+mn-lt"/>
            </a:endParaRPr>
          </a:p>
        </p:txBody>
      </p:sp>
      <p:sp>
        <p:nvSpPr>
          <p:cNvPr id="18" name="椭圆 17"/>
          <p:cNvSpPr/>
          <p:nvPr/>
        </p:nvSpPr>
        <p:spPr>
          <a:xfrm>
            <a:off x="4701964" y="2653448"/>
            <a:ext cx="2805529" cy="2805529"/>
          </a:xfrm>
          <a:prstGeom prst="ellipse">
            <a:avLst/>
          </a:prstGeom>
          <a:gradFill>
            <a:gsLst>
              <a:gs pos="0">
                <a:srgbClr val="0E419C"/>
              </a:gs>
              <a:gs pos="100000">
                <a:srgbClr val="64AFFD"/>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9" name="文本框 18"/>
          <p:cNvSpPr txBox="1"/>
          <p:nvPr/>
        </p:nvSpPr>
        <p:spPr>
          <a:xfrm>
            <a:off x="5509917" y="3318127"/>
            <a:ext cx="1172166" cy="1360822"/>
          </a:xfrm>
          <a:prstGeom prst="rect">
            <a:avLst/>
          </a:prstGeom>
          <a:noFill/>
          <a:ln>
            <a:noFill/>
          </a:ln>
        </p:spPr>
        <p:txBody>
          <a:bodyPr wrap="square" rtlCol="0">
            <a:spAutoFit/>
          </a:bodyPr>
          <a:lstStyle/>
          <a:p>
            <a:pPr marL="0" marR="0" lvl="0" indent="0" algn="ctr" defTabSz="914400" rtl="0" eaLnBrk="1" fontAlgn="auto" latinLnBrk="0" hangingPunct="1">
              <a:lnSpc>
                <a:spcPct val="120000"/>
              </a:lnSpc>
              <a:spcBef>
                <a:spcPts val="0"/>
              </a:spcBef>
              <a:spcAft>
                <a:spcPts val="0"/>
              </a:spcAft>
              <a:buClrTx/>
              <a:buSzTx/>
              <a:buFontTx/>
              <a:buNone/>
              <a:defRPr/>
            </a:pPr>
            <a:r>
              <a:rPr lang="zh-CN" altLang="en-US" sz="3600" b="1" dirty="0">
                <a:solidFill>
                  <a:prstClr val="white"/>
                </a:solidFill>
                <a:cs typeface="+mn-ea"/>
                <a:sym typeface="+mn-lt"/>
              </a:rPr>
              <a:t>详细设计</a:t>
            </a:r>
            <a:endParaRPr kumimoji="0" lang="zh-CN" altLang="en-US" sz="3600" b="1" i="0" u="none" strike="noStrike" kern="1200" cap="none" spc="0" normalizeH="0" baseline="0" noProof="0" dirty="0">
              <a:ln>
                <a:noFill/>
              </a:ln>
              <a:solidFill>
                <a:prstClr val="white"/>
              </a:solidFill>
              <a:effectLst/>
              <a:uLnTx/>
              <a:uFillTx/>
              <a:cs typeface="+mn-ea"/>
              <a:sym typeface="+mn-lt"/>
            </a:endParaRPr>
          </a:p>
        </p:txBody>
      </p:sp>
      <p:sp>
        <p:nvSpPr>
          <p:cNvPr id="30" name="文本框 82"/>
          <p:cNvSpPr txBox="1"/>
          <p:nvPr/>
        </p:nvSpPr>
        <p:spPr>
          <a:xfrm>
            <a:off x="718500" y="3066768"/>
            <a:ext cx="1735981" cy="70788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defRPr/>
            </a:pPr>
            <a:r>
              <a:rPr lang="zh-CN" altLang="en-US" sz="2000" b="1" dirty="0">
                <a:solidFill>
                  <a:srgbClr val="4472C4"/>
                </a:solidFill>
                <a:cs typeface="+mn-ea"/>
                <a:sym typeface="+mn-lt"/>
              </a:rPr>
              <a:t>第二部分提取特征</a:t>
            </a:r>
          </a:p>
        </p:txBody>
      </p:sp>
      <p:sp>
        <p:nvSpPr>
          <p:cNvPr id="31" name="文本框 82"/>
          <p:cNvSpPr txBox="1"/>
          <p:nvPr/>
        </p:nvSpPr>
        <p:spPr>
          <a:xfrm>
            <a:off x="8932184" y="3155708"/>
            <a:ext cx="1735981" cy="40011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defRPr/>
            </a:pPr>
            <a:r>
              <a:rPr lang="zh-CN" altLang="en-US" sz="2000" b="1" dirty="0">
                <a:solidFill>
                  <a:srgbClr val="4472C4"/>
                </a:solidFill>
                <a:cs typeface="+mn-ea"/>
                <a:sym typeface="+mn-lt"/>
              </a:rPr>
              <a:t>第五部分识别</a:t>
            </a:r>
          </a:p>
        </p:txBody>
      </p:sp>
      <p:sp>
        <p:nvSpPr>
          <p:cNvPr id="32" name="iconfont-1192-742827"/>
          <p:cNvSpPr/>
          <p:nvPr/>
        </p:nvSpPr>
        <p:spPr>
          <a:xfrm>
            <a:off x="489702" y="1967013"/>
            <a:ext cx="267336" cy="268131"/>
          </a:xfrm>
          <a:custGeom>
            <a:avLst/>
            <a:gdLst>
              <a:gd name="T0" fmla="*/ 8264 w 11898"/>
              <a:gd name="T1" fmla="*/ 11934 h 11934"/>
              <a:gd name="T2" fmla="*/ 6604 w 11898"/>
              <a:gd name="T3" fmla="*/ 7046 h 11934"/>
              <a:gd name="T4" fmla="*/ 7084 w 11898"/>
              <a:gd name="T5" fmla="*/ 6641 h 11934"/>
              <a:gd name="T6" fmla="*/ 11898 w 11898"/>
              <a:gd name="T7" fmla="*/ 8301 h 11934"/>
              <a:gd name="T8" fmla="*/ 10238 w 11898"/>
              <a:gd name="T9" fmla="*/ 11934 h 11934"/>
              <a:gd name="T10" fmla="*/ 7323 w 11898"/>
              <a:gd name="T11" fmla="*/ 10274 h 11934"/>
              <a:gd name="T12" fmla="*/ 10219 w 11898"/>
              <a:gd name="T13" fmla="*/ 11197 h 11934"/>
              <a:gd name="T14" fmla="*/ 11142 w 11898"/>
              <a:gd name="T15" fmla="*/ 8301 h 11934"/>
              <a:gd name="T16" fmla="*/ 7323 w 11898"/>
              <a:gd name="T17" fmla="*/ 7378 h 11934"/>
              <a:gd name="T18" fmla="*/ 1716 w 11898"/>
              <a:gd name="T19" fmla="*/ 11934 h 11934"/>
              <a:gd name="T20" fmla="*/ 0 w 11898"/>
              <a:gd name="T21" fmla="*/ 8374 h 11934"/>
              <a:gd name="T22" fmla="*/ 4815 w 11898"/>
              <a:gd name="T23" fmla="*/ 6659 h 11934"/>
              <a:gd name="T24" fmla="*/ 5294 w 11898"/>
              <a:gd name="T25" fmla="*/ 7065 h 11934"/>
              <a:gd name="T26" fmla="*/ 3560 w 11898"/>
              <a:gd name="T27" fmla="*/ 11934 h 11934"/>
              <a:gd name="T28" fmla="*/ 738 w 11898"/>
              <a:gd name="T29" fmla="*/ 8356 h 11934"/>
              <a:gd name="T30" fmla="*/ 1716 w 11898"/>
              <a:gd name="T31" fmla="*/ 11178 h 11934"/>
              <a:gd name="T32" fmla="*/ 4538 w 11898"/>
              <a:gd name="T33" fmla="*/ 10201 h 11934"/>
              <a:gd name="T34" fmla="*/ 1716 w 11898"/>
              <a:gd name="T35" fmla="*/ 7378 h 11934"/>
              <a:gd name="T36" fmla="*/ 1624 w 11898"/>
              <a:gd name="T37" fmla="*/ 5312 h 11934"/>
              <a:gd name="T38" fmla="*/ 0 w 11898"/>
              <a:gd name="T39" fmla="*/ 1642 h 11934"/>
              <a:gd name="T40" fmla="*/ 3671 w 11898"/>
              <a:gd name="T41" fmla="*/ 18 h 11934"/>
              <a:gd name="T42" fmla="*/ 5294 w 11898"/>
              <a:gd name="T43" fmla="*/ 4907 h 11934"/>
              <a:gd name="T44" fmla="*/ 4815 w 11898"/>
              <a:gd name="T45" fmla="*/ 5312 h 11934"/>
              <a:gd name="T46" fmla="*/ 720 w 11898"/>
              <a:gd name="T47" fmla="*/ 1623 h 11934"/>
              <a:gd name="T48" fmla="*/ 1605 w 11898"/>
              <a:gd name="T49" fmla="*/ 4575 h 11934"/>
              <a:gd name="T50" fmla="*/ 4538 w 11898"/>
              <a:gd name="T51" fmla="*/ 1642 h 11934"/>
              <a:gd name="T52" fmla="*/ 1605 w 11898"/>
              <a:gd name="T53" fmla="*/ 756 h 11934"/>
              <a:gd name="T54" fmla="*/ 10219 w 11898"/>
              <a:gd name="T55" fmla="*/ 5312 h 11934"/>
              <a:gd name="T56" fmla="*/ 6899 w 11898"/>
              <a:gd name="T57" fmla="*/ 5275 h 11934"/>
              <a:gd name="T58" fmla="*/ 6586 w 11898"/>
              <a:gd name="T59" fmla="*/ 1679 h 11934"/>
              <a:gd name="T60" fmla="*/ 10219 w 11898"/>
              <a:gd name="T61" fmla="*/ 0 h 11934"/>
              <a:gd name="T62" fmla="*/ 11898 w 11898"/>
              <a:gd name="T63" fmla="*/ 3634 h 11934"/>
              <a:gd name="T64" fmla="*/ 7323 w 11898"/>
              <a:gd name="T65" fmla="*/ 4574 h 11934"/>
              <a:gd name="T66" fmla="*/ 11142 w 11898"/>
              <a:gd name="T67" fmla="*/ 3634 h 11934"/>
              <a:gd name="T68" fmla="*/ 10201 w 11898"/>
              <a:gd name="T69" fmla="*/ 738 h 11934"/>
              <a:gd name="T70" fmla="*/ 7305 w 11898"/>
              <a:gd name="T71" fmla="*/ 1678 h 11934"/>
              <a:gd name="T72" fmla="*/ 7323 w 11898"/>
              <a:gd name="T73" fmla="*/ 4574 h 11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898" h="11934">
                <a:moveTo>
                  <a:pt x="10238" y="11934"/>
                </a:moveTo>
                <a:lnTo>
                  <a:pt x="8264" y="11934"/>
                </a:lnTo>
                <a:cubicBezTo>
                  <a:pt x="7342" y="11934"/>
                  <a:pt x="6604" y="11197"/>
                  <a:pt x="6604" y="10274"/>
                </a:cubicBezTo>
                <a:lnTo>
                  <a:pt x="6604" y="7046"/>
                </a:lnTo>
                <a:cubicBezTo>
                  <a:pt x="6604" y="6862"/>
                  <a:pt x="6733" y="6714"/>
                  <a:pt x="6918" y="6677"/>
                </a:cubicBezTo>
                <a:cubicBezTo>
                  <a:pt x="6973" y="6659"/>
                  <a:pt x="7028" y="6641"/>
                  <a:pt x="7084" y="6641"/>
                </a:cubicBezTo>
                <a:lnTo>
                  <a:pt x="10238" y="6641"/>
                </a:lnTo>
                <a:cubicBezTo>
                  <a:pt x="11160" y="6641"/>
                  <a:pt x="11898" y="7378"/>
                  <a:pt x="11898" y="8301"/>
                </a:cubicBezTo>
                <a:lnTo>
                  <a:pt x="11898" y="10274"/>
                </a:lnTo>
                <a:cubicBezTo>
                  <a:pt x="11879" y="11178"/>
                  <a:pt x="11142" y="11934"/>
                  <a:pt x="10238" y="11934"/>
                </a:cubicBezTo>
                <a:close/>
                <a:moveTo>
                  <a:pt x="7323" y="7378"/>
                </a:moveTo>
                <a:lnTo>
                  <a:pt x="7323" y="10274"/>
                </a:lnTo>
                <a:cubicBezTo>
                  <a:pt x="7323" y="10772"/>
                  <a:pt x="7729" y="11197"/>
                  <a:pt x="8246" y="11197"/>
                </a:cubicBezTo>
                <a:lnTo>
                  <a:pt x="10219" y="11197"/>
                </a:lnTo>
                <a:cubicBezTo>
                  <a:pt x="10717" y="11197"/>
                  <a:pt x="11142" y="10791"/>
                  <a:pt x="11142" y="10274"/>
                </a:cubicBezTo>
                <a:lnTo>
                  <a:pt x="11142" y="8301"/>
                </a:lnTo>
                <a:cubicBezTo>
                  <a:pt x="11142" y="7803"/>
                  <a:pt x="10736" y="7378"/>
                  <a:pt x="10219" y="7378"/>
                </a:cubicBezTo>
                <a:lnTo>
                  <a:pt x="7323" y="7378"/>
                </a:lnTo>
                <a:close/>
                <a:moveTo>
                  <a:pt x="3560" y="11934"/>
                </a:moveTo>
                <a:lnTo>
                  <a:pt x="1716" y="11934"/>
                </a:lnTo>
                <a:cubicBezTo>
                  <a:pt x="757" y="11934"/>
                  <a:pt x="0" y="11160"/>
                  <a:pt x="0" y="10219"/>
                </a:cubicBezTo>
                <a:lnTo>
                  <a:pt x="0" y="8374"/>
                </a:lnTo>
                <a:cubicBezTo>
                  <a:pt x="0" y="7415"/>
                  <a:pt x="775" y="6659"/>
                  <a:pt x="1716" y="6659"/>
                </a:cubicBezTo>
                <a:lnTo>
                  <a:pt x="4815" y="6659"/>
                </a:lnTo>
                <a:cubicBezTo>
                  <a:pt x="4870" y="6659"/>
                  <a:pt x="4925" y="6677"/>
                  <a:pt x="4981" y="6696"/>
                </a:cubicBezTo>
                <a:cubicBezTo>
                  <a:pt x="5165" y="6714"/>
                  <a:pt x="5294" y="6880"/>
                  <a:pt x="5294" y="7065"/>
                </a:cubicBezTo>
                <a:lnTo>
                  <a:pt x="5294" y="10237"/>
                </a:lnTo>
                <a:cubicBezTo>
                  <a:pt x="5294" y="11160"/>
                  <a:pt x="4519" y="11934"/>
                  <a:pt x="3560" y="11934"/>
                </a:cubicBezTo>
                <a:close/>
                <a:moveTo>
                  <a:pt x="1716" y="7378"/>
                </a:moveTo>
                <a:cubicBezTo>
                  <a:pt x="1181" y="7378"/>
                  <a:pt x="738" y="7821"/>
                  <a:pt x="738" y="8356"/>
                </a:cubicBezTo>
                <a:lnTo>
                  <a:pt x="738" y="10201"/>
                </a:lnTo>
                <a:cubicBezTo>
                  <a:pt x="738" y="10754"/>
                  <a:pt x="1181" y="11178"/>
                  <a:pt x="1716" y="11178"/>
                </a:cubicBezTo>
                <a:lnTo>
                  <a:pt x="3560" y="11178"/>
                </a:lnTo>
                <a:cubicBezTo>
                  <a:pt x="4095" y="11178"/>
                  <a:pt x="4538" y="10736"/>
                  <a:pt x="4538" y="10201"/>
                </a:cubicBezTo>
                <a:lnTo>
                  <a:pt x="4538" y="7378"/>
                </a:lnTo>
                <a:lnTo>
                  <a:pt x="1716" y="7378"/>
                </a:lnTo>
                <a:close/>
                <a:moveTo>
                  <a:pt x="4815" y="5312"/>
                </a:moveTo>
                <a:lnTo>
                  <a:pt x="1624" y="5312"/>
                </a:lnTo>
                <a:cubicBezTo>
                  <a:pt x="720" y="5312"/>
                  <a:pt x="0" y="4593"/>
                  <a:pt x="0" y="3689"/>
                </a:cubicBezTo>
                <a:lnTo>
                  <a:pt x="0" y="1642"/>
                </a:lnTo>
                <a:cubicBezTo>
                  <a:pt x="0" y="738"/>
                  <a:pt x="720" y="18"/>
                  <a:pt x="1624" y="18"/>
                </a:cubicBezTo>
                <a:lnTo>
                  <a:pt x="3671" y="18"/>
                </a:lnTo>
                <a:cubicBezTo>
                  <a:pt x="4575" y="18"/>
                  <a:pt x="5294" y="738"/>
                  <a:pt x="5294" y="1642"/>
                </a:cubicBezTo>
                <a:lnTo>
                  <a:pt x="5294" y="4907"/>
                </a:lnTo>
                <a:cubicBezTo>
                  <a:pt x="5294" y="5091"/>
                  <a:pt x="5165" y="5239"/>
                  <a:pt x="4981" y="5276"/>
                </a:cubicBezTo>
                <a:cubicBezTo>
                  <a:pt x="4925" y="5294"/>
                  <a:pt x="4870" y="5312"/>
                  <a:pt x="4815" y="5312"/>
                </a:cubicBezTo>
                <a:close/>
                <a:moveTo>
                  <a:pt x="1605" y="738"/>
                </a:moveTo>
                <a:cubicBezTo>
                  <a:pt x="1125" y="738"/>
                  <a:pt x="720" y="1144"/>
                  <a:pt x="720" y="1623"/>
                </a:cubicBezTo>
                <a:lnTo>
                  <a:pt x="720" y="3689"/>
                </a:lnTo>
                <a:cubicBezTo>
                  <a:pt x="720" y="4169"/>
                  <a:pt x="1125" y="4575"/>
                  <a:pt x="1605" y="4575"/>
                </a:cubicBezTo>
                <a:lnTo>
                  <a:pt x="4538" y="4575"/>
                </a:lnTo>
                <a:lnTo>
                  <a:pt x="4538" y="1642"/>
                </a:lnTo>
                <a:cubicBezTo>
                  <a:pt x="4538" y="1162"/>
                  <a:pt x="4132" y="756"/>
                  <a:pt x="3653" y="756"/>
                </a:cubicBezTo>
                <a:lnTo>
                  <a:pt x="1605" y="756"/>
                </a:lnTo>
                <a:lnTo>
                  <a:pt x="1605" y="738"/>
                </a:lnTo>
                <a:close/>
                <a:moveTo>
                  <a:pt x="10219" y="5312"/>
                </a:moveTo>
                <a:lnTo>
                  <a:pt x="7065" y="5312"/>
                </a:lnTo>
                <a:cubicBezTo>
                  <a:pt x="7010" y="5312"/>
                  <a:pt x="6954" y="5294"/>
                  <a:pt x="6899" y="5275"/>
                </a:cubicBezTo>
                <a:cubicBezTo>
                  <a:pt x="6715" y="5257"/>
                  <a:pt x="6586" y="5091"/>
                  <a:pt x="6586" y="4907"/>
                </a:cubicBezTo>
                <a:lnTo>
                  <a:pt x="6586" y="1679"/>
                </a:lnTo>
                <a:cubicBezTo>
                  <a:pt x="6586" y="756"/>
                  <a:pt x="7342" y="0"/>
                  <a:pt x="8264" y="0"/>
                </a:cubicBezTo>
                <a:lnTo>
                  <a:pt x="10219" y="0"/>
                </a:lnTo>
                <a:cubicBezTo>
                  <a:pt x="11142" y="0"/>
                  <a:pt x="11898" y="756"/>
                  <a:pt x="11898" y="1679"/>
                </a:cubicBezTo>
                <a:lnTo>
                  <a:pt x="11898" y="3634"/>
                </a:lnTo>
                <a:cubicBezTo>
                  <a:pt x="11880" y="4556"/>
                  <a:pt x="11142" y="5312"/>
                  <a:pt x="10219" y="5312"/>
                </a:cubicBezTo>
                <a:close/>
                <a:moveTo>
                  <a:pt x="7323" y="4574"/>
                </a:moveTo>
                <a:lnTo>
                  <a:pt x="10201" y="4574"/>
                </a:lnTo>
                <a:cubicBezTo>
                  <a:pt x="10717" y="4574"/>
                  <a:pt x="11142" y="4150"/>
                  <a:pt x="11142" y="3634"/>
                </a:cubicBezTo>
                <a:lnTo>
                  <a:pt x="11142" y="1678"/>
                </a:lnTo>
                <a:cubicBezTo>
                  <a:pt x="11142" y="1162"/>
                  <a:pt x="10717" y="738"/>
                  <a:pt x="10201" y="738"/>
                </a:cubicBezTo>
                <a:lnTo>
                  <a:pt x="8246" y="738"/>
                </a:lnTo>
                <a:cubicBezTo>
                  <a:pt x="7729" y="738"/>
                  <a:pt x="7305" y="1162"/>
                  <a:pt x="7305" y="1678"/>
                </a:cubicBezTo>
                <a:lnTo>
                  <a:pt x="7305" y="4574"/>
                </a:lnTo>
                <a:lnTo>
                  <a:pt x="7323" y="4574"/>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33" name="iconfont-1192-742827"/>
          <p:cNvSpPr/>
          <p:nvPr/>
        </p:nvSpPr>
        <p:spPr>
          <a:xfrm>
            <a:off x="456747" y="3287687"/>
            <a:ext cx="267336" cy="268131"/>
          </a:xfrm>
          <a:custGeom>
            <a:avLst/>
            <a:gdLst>
              <a:gd name="T0" fmla="*/ 8264 w 11898"/>
              <a:gd name="T1" fmla="*/ 11934 h 11934"/>
              <a:gd name="T2" fmla="*/ 6604 w 11898"/>
              <a:gd name="T3" fmla="*/ 7046 h 11934"/>
              <a:gd name="T4" fmla="*/ 7084 w 11898"/>
              <a:gd name="T5" fmla="*/ 6641 h 11934"/>
              <a:gd name="T6" fmla="*/ 11898 w 11898"/>
              <a:gd name="T7" fmla="*/ 8301 h 11934"/>
              <a:gd name="T8" fmla="*/ 10238 w 11898"/>
              <a:gd name="T9" fmla="*/ 11934 h 11934"/>
              <a:gd name="T10" fmla="*/ 7323 w 11898"/>
              <a:gd name="T11" fmla="*/ 10274 h 11934"/>
              <a:gd name="T12" fmla="*/ 10219 w 11898"/>
              <a:gd name="T13" fmla="*/ 11197 h 11934"/>
              <a:gd name="T14" fmla="*/ 11142 w 11898"/>
              <a:gd name="T15" fmla="*/ 8301 h 11934"/>
              <a:gd name="T16" fmla="*/ 7323 w 11898"/>
              <a:gd name="T17" fmla="*/ 7378 h 11934"/>
              <a:gd name="T18" fmla="*/ 1716 w 11898"/>
              <a:gd name="T19" fmla="*/ 11934 h 11934"/>
              <a:gd name="T20" fmla="*/ 0 w 11898"/>
              <a:gd name="T21" fmla="*/ 8374 h 11934"/>
              <a:gd name="T22" fmla="*/ 4815 w 11898"/>
              <a:gd name="T23" fmla="*/ 6659 h 11934"/>
              <a:gd name="T24" fmla="*/ 5294 w 11898"/>
              <a:gd name="T25" fmla="*/ 7065 h 11934"/>
              <a:gd name="T26" fmla="*/ 3560 w 11898"/>
              <a:gd name="T27" fmla="*/ 11934 h 11934"/>
              <a:gd name="T28" fmla="*/ 738 w 11898"/>
              <a:gd name="T29" fmla="*/ 8356 h 11934"/>
              <a:gd name="T30" fmla="*/ 1716 w 11898"/>
              <a:gd name="T31" fmla="*/ 11178 h 11934"/>
              <a:gd name="T32" fmla="*/ 4538 w 11898"/>
              <a:gd name="T33" fmla="*/ 10201 h 11934"/>
              <a:gd name="T34" fmla="*/ 1716 w 11898"/>
              <a:gd name="T35" fmla="*/ 7378 h 11934"/>
              <a:gd name="T36" fmla="*/ 1624 w 11898"/>
              <a:gd name="T37" fmla="*/ 5312 h 11934"/>
              <a:gd name="T38" fmla="*/ 0 w 11898"/>
              <a:gd name="T39" fmla="*/ 1642 h 11934"/>
              <a:gd name="T40" fmla="*/ 3671 w 11898"/>
              <a:gd name="T41" fmla="*/ 18 h 11934"/>
              <a:gd name="T42" fmla="*/ 5294 w 11898"/>
              <a:gd name="T43" fmla="*/ 4907 h 11934"/>
              <a:gd name="T44" fmla="*/ 4815 w 11898"/>
              <a:gd name="T45" fmla="*/ 5312 h 11934"/>
              <a:gd name="T46" fmla="*/ 720 w 11898"/>
              <a:gd name="T47" fmla="*/ 1623 h 11934"/>
              <a:gd name="T48" fmla="*/ 1605 w 11898"/>
              <a:gd name="T49" fmla="*/ 4575 h 11934"/>
              <a:gd name="T50" fmla="*/ 4538 w 11898"/>
              <a:gd name="T51" fmla="*/ 1642 h 11934"/>
              <a:gd name="T52" fmla="*/ 1605 w 11898"/>
              <a:gd name="T53" fmla="*/ 756 h 11934"/>
              <a:gd name="T54" fmla="*/ 10219 w 11898"/>
              <a:gd name="T55" fmla="*/ 5312 h 11934"/>
              <a:gd name="T56" fmla="*/ 6899 w 11898"/>
              <a:gd name="T57" fmla="*/ 5275 h 11934"/>
              <a:gd name="T58" fmla="*/ 6586 w 11898"/>
              <a:gd name="T59" fmla="*/ 1679 h 11934"/>
              <a:gd name="T60" fmla="*/ 10219 w 11898"/>
              <a:gd name="T61" fmla="*/ 0 h 11934"/>
              <a:gd name="T62" fmla="*/ 11898 w 11898"/>
              <a:gd name="T63" fmla="*/ 3634 h 11934"/>
              <a:gd name="T64" fmla="*/ 7323 w 11898"/>
              <a:gd name="T65" fmla="*/ 4574 h 11934"/>
              <a:gd name="T66" fmla="*/ 11142 w 11898"/>
              <a:gd name="T67" fmla="*/ 3634 h 11934"/>
              <a:gd name="T68" fmla="*/ 10201 w 11898"/>
              <a:gd name="T69" fmla="*/ 738 h 11934"/>
              <a:gd name="T70" fmla="*/ 7305 w 11898"/>
              <a:gd name="T71" fmla="*/ 1678 h 11934"/>
              <a:gd name="T72" fmla="*/ 7323 w 11898"/>
              <a:gd name="T73" fmla="*/ 4574 h 11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898" h="11934">
                <a:moveTo>
                  <a:pt x="10238" y="11934"/>
                </a:moveTo>
                <a:lnTo>
                  <a:pt x="8264" y="11934"/>
                </a:lnTo>
                <a:cubicBezTo>
                  <a:pt x="7342" y="11934"/>
                  <a:pt x="6604" y="11197"/>
                  <a:pt x="6604" y="10274"/>
                </a:cubicBezTo>
                <a:lnTo>
                  <a:pt x="6604" y="7046"/>
                </a:lnTo>
                <a:cubicBezTo>
                  <a:pt x="6604" y="6862"/>
                  <a:pt x="6733" y="6714"/>
                  <a:pt x="6918" y="6677"/>
                </a:cubicBezTo>
                <a:cubicBezTo>
                  <a:pt x="6973" y="6659"/>
                  <a:pt x="7028" y="6641"/>
                  <a:pt x="7084" y="6641"/>
                </a:cubicBezTo>
                <a:lnTo>
                  <a:pt x="10238" y="6641"/>
                </a:lnTo>
                <a:cubicBezTo>
                  <a:pt x="11160" y="6641"/>
                  <a:pt x="11898" y="7378"/>
                  <a:pt x="11898" y="8301"/>
                </a:cubicBezTo>
                <a:lnTo>
                  <a:pt x="11898" y="10274"/>
                </a:lnTo>
                <a:cubicBezTo>
                  <a:pt x="11879" y="11178"/>
                  <a:pt x="11142" y="11934"/>
                  <a:pt x="10238" y="11934"/>
                </a:cubicBezTo>
                <a:close/>
                <a:moveTo>
                  <a:pt x="7323" y="7378"/>
                </a:moveTo>
                <a:lnTo>
                  <a:pt x="7323" y="10274"/>
                </a:lnTo>
                <a:cubicBezTo>
                  <a:pt x="7323" y="10772"/>
                  <a:pt x="7729" y="11197"/>
                  <a:pt x="8246" y="11197"/>
                </a:cubicBezTo>
                <a:lnTo>
                  <a:pt x="10219" y="11197"/>
                </a:lnTo>
                <a:cubicBezTo>
                  <a:pt x="10717" y="11197"/>
                  <a:pt x="11142" y="10791"/>
                  <a:pt x="11142" y="10274"/>
                </a:cubicBezTo>
                <a:lnTo>
                  <a:pt x="11142" y="8301"/>
                </a:lnTo>
                <a:cubicBezTo>
                  <a:pt x="11142" y="7803"/>
                  <a:pt x="10736" y="7378"/>
                  <a:pt x="10219" y="7378"/>
                </a:cubicBezTo>
                <a:lnTo>
                  <a:pt x="7323" y="7378"/>
                </a:lnTo>
                <a:close/>
                <a:moveTo>
                  <a:pt x="3560" y="11934"/>
                </a:moveTo>
                <a:lnTo>
                  <a:pt x="1716" y="11934"/>
                </a:lnTo>
                <a:cubicBezTo>
                  <a:pt x="757" y="11934"/>
                  <a:pt x="0" y="11160"/>
                  <a:pt x="0" y="10219"/>
                </a:cubicBezTo>
                <a:lnTo>
                  <a:pt x="0" y="8374"/>
                </a:lnTo>
                <a:cubicBezTo>
                  <a:pt x="0" y="7415"/>
                  <a:pt x="775" y="6659"/>
                  <a:pt x="1716" y="6659"/>
                </a:cubicBezTo>
                <a:lnTo>
                  <a:pt x="4815" y="6659"/>
                </a:lnTo>
                <a:cubicBezTo>
                  <a:pt x="4870" y="6659"/>
                  <a:pt x="4925" y="6677"/>
                  <a:pt x="4981" y="6696"/>
                </a:cubicBezTo>
                <a:cubicBezTo>
                  <a:pt x="5165" y="6714"/>
                  <a:pt x="5294" y="6880"/>
                  <a:pt x="5294" y="7065"/>
                </a:cubicBezTo>
                <a:lnTo>
                  <a:pt x="5294" y="10237"/>
                </a:lnTo>
                <a:cubicBezTo>
                  <a:pt x="5294" y="11160"/>
                  <a:pt x="4519" y="11934"/>
                  <a:pt x="3560" y="11934"/>
                </a:cubicBezTo>
                <a:close/>
                <a:moveTo>
                  <a:pt x="1716" y="7378"/>
                </a:moveTo>
                <a:cubicBezTo>
                  <a:pt x="1181" y="7378"/>
                  <a:pt x="738" y="7821"/>
                  <a:pt x="738" y="8356"/>
                </a:cubicBezTo>
                <a:lnTo>
                  <a:pt x="738" y="10201"/>
                </a:lnTo>
                <a:cubicBezTo>
                  <a:pt x="738" y="10754"/>
                  <a:pt x="1181" y="11178"/>
                  <a:pt x="1716" y="11178"/>
                </a:cubicBezTo>
                <a:lnTo>
                  <a:pt x="3560" y="11178"/>
                </a:lnTo>
                <a:cubicBezTo>
                  <a:pt x="4095" y="11178"/>
                  <a:pt x="4538" y="10736"/>
                  <a:pt x="4538" y="10201"/>
                </a:cubicBezTo>
                <a:lnTo>
                  <a:pt x="4538" y="7378"/>
                </a:lnTo>
                <a:lnTo>
                  <a:pt x="1716" y="7378"/>
                </a:lnTo>
                <a:close/>
                <a:moveTo>
                  <a:pt x="4815" y="5312"/>
                </a:moveTo>
                <a:lnTo>
                  <a:pt x="1624" y="5312"/>
                </a:lnTo>
                <a:cubicBezTo>
                  <a:pt x="720" y="5312"/>
                  <a:pt x="0" y="4593"/>
                  <a:pt x="0" y="3689"/>
                </a:cubicBezTo>
                <a:lnTo>
                  <a:pt x="0" y="1642"/>
                </a:lnTo>
                <a:cubicBezTo>
                  <a:pt x="0" y="738"/>
                  <a:pt x="720" y="18"/>
                  <a:pt x="1624" y="18"/>
                </a:cubicBezTo>
                <a:lnTo>
                  <a:pt x="3671" y="18"/>
                </a:lnTo>
                <a:cubicBezTo>
                  <a:pt x="4575" y="18"/>
                  <a:pt x="5294" y="738"/>
                  <a:pt x="5294" y="1642"/>
                </a:cubicBezTo>
                <a:lnTo>
                  <a:pt x="5294" y="4907"/>
                </a:lnTo>
                <a:cubicBezTo>
                  <a:pt x="5294" y="5091"/>
                  <a:pt x="5165" y="5239"/>
                  <a:pt x="4981" y="5276"/>
                </a:cubicBezTo>
                <a:cubicBezTo>
                  <a:pt x="4925" y="5294"/>
                  <a:pt x="4870" y="5312"/>
                  <a:pt x="4815" y="5312"/>
                </a:cubicBezTo>
                <a:close/>
                <a:moveTo>
                  <a:pt x="1605" y="738"/>
                </a:moveTo>
                <a:cubicBezTo>
                  <a:pt x="1125" y="738"/>
                  <a:pt x="720" y="1144"/>
                  <a:pt x="720" y="1623"/>
                </a:cubicBezTo>
                <a:lnTo>
                  <a:pt x="720" y="3689"/>
                </a:lnTo>
                <a:cubicBezTo>
                  <a:pt x="720" y="4169"/>
                  <a:pt x="1125" y="4575"/>
                  <a:pt x="1605" y="4575"/>
                </a:cubicBezTo>
                <a:lnTo>
                  <a:pt x="4538" y="4575"/>
                </a:lnTo>
                <a:lnTo>
                  <a:pt x="4538" y="1642"/>
                </a:lnTo>
                <a:cubicBezTo>
                  <a:pt x="4538" y="1162"/>
                  <a:pt x="4132" y="756"/>
                  <a:pt x="3653" y="756"/>
                </a:cubicBezTo>
                <a:lnTo>
                  <a:pt x="1605" y="756"/>
                </a:lnTo>
                <a:lnTo>
                  <a:pt x="1605" y="738"/>
                </a:lnTo>
                <a:close/>
                <a:moveTo>
                  <a:pt x="10219" y="5312"/>
                </a:moveTo>
                <a:lnTo>
                  <a:pt x="7065" y="5312"/>
                </a:lnTo>
                <a:cubicBezTo>
                  <a:pt x="7010" y="5312"/>
                  <a:pt x="6954" y="5294"/>
                  <a:pt x="6899" y="5275"/>
                </a:cubicBezTo>
                <a:cubicBezTo>
                  <a:pt x="6715" y="5257"/>
                  <a:pt x="6586" y="5091"/>
                  <a:pt x="6586" y="4907"/>
                </a:cubicBezTo>
                <a:lnTo>
                  <a:pt x="6586" y="1679"/>
                </a:lnTo>
                <a:cubicBezTo>
                  <a:pt x="6586" y="756"/>
                  <a:pt x="7342" y="0"/>
                  <a:pt x="8264" y="0"/>
                </a:cubicBezTo>
                <a:lnTo>
                  <a:pt x="10219" y="0"/>
                </a:lnTo>
                <a:cubicBezTo>
                  <a:pt x="11142" y="0"/>
                  <a:pt x="11898" y="756"/>
                  <a:pt x="11898" y="1679"/>
                </a:cubicBezTo>
                <a:lnTo>
                  <a:pt x="11898" y="3634"/>
                </a:lnTo>
                <a:cubicBezTo>
                  <a:pt x="11880" y="4556"/>
                  <a:pt x="11142" y="5312"/>
                  <a:pt x="10219" y="5312"/>
                </a:cubicBezTo>
                <a:close/>
                <a:moveTo>
                  <a:pt x="7323" y="4574"/>
                </a:moveTo>
                <a:lnTo>
                  <a:pt x="10201" y="4574"/>
                </a:lnTo>
                <a:cubicBezTo>
                  <a:pt x="10717" y="4574"/>
                  <a:pt x="11142" y="4150"/>
                  <a:pt x="11142" y="3634"/>
                </a:cubicBezTo>
                <a:lnTo>
                  <a:pt x="11142" y="1678"/>
                </a:lnTo>
                <a:cubicBezTo>
                  <a:pt x="11142" y="1162"/>
                  <a:pt x="10717" y="738"/>
                  <a:pt x="10201" y="738"/>
                </a:cubicBezTo>
                <a:lnTo>
                  <a:pt x="8246" y="738"/>
                </a:lnTo>
                <a:cubicBezTo>
                  <a:pt x="7729" y="738"/>
                  <a:pt x="7305" y="1162"/>
                  <a:pt x="7305" y="1678"/>
                </a:cubicBezTo>
                <a:lnTo>
                  <a:pt x="7305" y="4574"/>
                </a:lnTo>
                <a:lnTo>
                  <a:pt x="7323" y="4574"/>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grpSp>
        <p:nvGrpSpPr>
          <p:cNvPr id="2" name="组合 1"/>
          <p:cNvGrpSpPr/>
          <p:nvPr/>
        </p:nvGrpSpPr>
        <p:grpSpPr>
          <a:xfrm>
            <a:off x="8544272" y="1596499"/>
            <a:ext cx="1944216" cy="1015663"/>
            <a:chOff x="9048328" y="1596499"/>
            <a:chExt cx="1944216" cy="1015663"/>
          </a:xfrm>
        </p:grpSpPr>
        <p:sp>
          <p:nvSpPr>
            <p:cNvPr id="10" name="文本框 82"/>
            <p:cNvSpPr txBox="1"/>
            <p:nvPr/>
          </p:nvSpPr>
          <p:spPr>
            <a:xfrm>
              <a:off x="9376380" y="1596499"/>
              <a:ext cx="1616164" cy="1015663"/>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defRPr/>
              </a:pPr>
              <a:r>
                <a:rPr lang="zh-CN" altLang="en-US" sz="2000" b="1" dirty="0">
                  <a:solidFill>
                    <a:srgbClr val="4472C4"/>
                  </a:solidFill>
                  <a:cs typeface="+mn-ea"/>
                  <a:sym typeface="+mn-lt"/>
                </a:rPr>
                <a:t>第四部分训练</a:t>
              </a:r>
              <a:r>
                <a:rPr lang="en-US" altLang="zh-CN" sz="2000" b="1" dirty="0">
                  <a:solidFill>
                    <a:srgbClr val="4472C4"/>
                  </a:solidFill>
                  <a:cs typeface="+mn-ea"/>
                  <a:sym typeface="+mn-lt"/>
                </a:rPr>
                <a:t>HMM-GMM</a:t>
              </a:r>
              <a:endParaRPr lang="zh-CN" altLang="en-US" sz="2000" b="1" dirty="0">
                <a:solidFill>
                  <a:srgbClr val="4472C4"/>
                </a:solidFill>
                <a:cs typeface="+mn-ea"/>
                <a:sym typeface="+mn-lt"/>
              </a:endParaRPr>
            </a:p>
          </p:txBody>
        </p:sp>
        <p:sp>
          <p:nvSpPr>
            <p:cNvPr id="34" name="iconfont-1192-742827"/>
            <p:cNvSpPr/>
            <p:nvPr/>
          </p:nvSpPr>
          <p:spPr>
            <a:xfrm>
              <a:off x="9048328" y="1964832"/>
              <a:ext cx="267336" cy="268131"/>
            </a:xfrm>
            <a:custGeom>
              <a:avLst/>
              <a:gdLst>
                <a:gd name="T0" fmla="*/ 8264 w 11898"/>
                <a:gd name="T1" fmla="*/ 11934 h 11934"/>
                <a:gd name="T2" fmla="*/ 6604 w 11898"/>
                <a:gd name="T3" fmla="*/ 7046 h 11934"/>
                <a:gd name="T4" fmla="*/ 7084 w 11898"/>
                <a:gd name="T5" fmla="*/ 6641 h 11934"/>
                <a:gd name="T6" fmla="*/ 11898 w 11898"/>
                <a:gd name="T7" fmla="*/ 8301 h 11934"/>
                <a:gd name="T8" fmla="*/ 10238 w 11898"/>
                <a:gd name="T9" fmla="*/ 11934 h 11934"/>
                <a:gd name="T10" fmla="*/ 7323 w 11898"/>
                <a:gd name="T11" fmla="*/ 10274 h 11934"/>
                <a:gd name="T12" fmla="*/ 10219 w 11898"/>
                <a:gd name="T13" fmla="*/ 11197 h 11934"/>
                <a:gd name="T14" fmla="*/ 11142 w 11898"/>
                <a:gd name="T15" fmla="*/ 8301 h 11934"/>
                <a:gd name="T16" fmla="*/ 7323 w 11898"/>
                <a:gd name="T17" fmla="*/ 7378 h 11934"/>
                <a:gd name="T18" fmla="*/ 1716 w 11898"/>
                <a:gd name="T19" fmla="*/ 11934 h 11934"/>
                <a:gd name="T20" fmla="*/ 0 w 11898"/>
                <a:gd name="T21" fmla="*/ 8374 h 11934"/>
                <a:gd name="T22" fmla="*/ 4815 w 11898"/>
                <a:gd name="T23" fmla="*/ 6659 h 11934"/>
                <a:gd name="T24" fmla="*/ 5294 w 11898"/>
                <a:gd name="T25" fmla="*/ 7065 h 11934"/>
                <a:gd name="T26" fmla="*/ 3560 w 11898"/>
                <a:gd name="T27" fmla="*/ 11934 h 11934"/>
                <a:gd name="T28" fmla="*/ 738 w 11898"/>
                <a:gd name="T29" fmla="*/ 8356 h 11934"/>
                <a:gd name="T30" fmla="*/ 1716 w 11898"/>
                <a:gd name="T31" fmla="*/ 11178 h 11934"/>
                <a:gd name="T32" fmla="*/ 4538 w 11898"/>
                <a:gd name="T33" fmla="*/ 10201 h 11934"/>
                <a:gd name="T34" fmla="*/ 1716 w 11898"/>
                <a:gd name="T35" fmla="*/ 7378 h 11934"/>
                <a:gd name="T36" fmla="*/ 1624 w 11898"/>
                <a:gd name="T37" fmla="*/ 5312 h 11934"/>
                <a:gd name="T38" fmla="*/ 0 w 11898"/>
                <a:gd name="T39" fmla="*/ 1642 h 11934"/>
                <a:gd name="T40" fmla="*/ 3671 w 11898"/>
                <a:gd name="T41" fmla="*/ 18 h 11934"/>
                <a:gd name="T42" fmla="*/ 5294 w 11898"/>
                <a:gd name="T43" fmla="*/ 4907 h 11934"/>
                <a:gd name="T44" fmla="*/ 4815 w 11898"/>
                <a:gd name="T45" fmla="*/ 5312 h 11934"/>
                <a:gd name="T46" fmla="*/ 720 w 11898"/>
                <a:gd name="T47" fmla="*/ 1623 h 11934"/>
                <a:gd name="T48" fmla="*/ 1605 w 11898"/>
                <a:gd name="T49" fmla="*/ 4575 h 11934"/>
                <a:gd name="T50" fmla="*/ 4538 w 11898"/>
                <a:gd name="T51" fmla="*/ 1642 h 11934"/>
                <a:gd name="T52" fmla="*/ 1605 w 11898"/>
                <a:gd name="T53" fmla="*/ 756 h 11934"/>
                <a:gd name="T54" fmla="*/ 10219 w 11898"/>
                <a:gd name="T55" fmla="*/ 5312 h 11934"/>
                <a:gd name="T56" fmla="*/ 6899 w 11898"/>
                <a:gd name="T57" fmla="*/ 5275 h 11934"/>
                <a:gd name="T58" fmla="*/ 6586 w 11898"/>
                <a:gd name="T59" fmla="*/ 1679 h 11934"/>
                <a:gd name="T60" fmla="*/ 10219 w 11898"/>
                <a:gd name="T61" fmla="*/ 0 h 11934"/>
                <a:gd name="T62" fmla="*/ 11898 w 11898"/>
                <a:gd name="T63" fmla="*/ 3634 h 11934"/>
                <a:gd name="T64" fmla="*/ 7323 w 11898"/>
                <a:gd name="T65" fmla="*/ 4574 h 11934"/>
                <a:gd name="T66" fmla="*/ 11142 w 11898"/>
                <a:gd name="T67" fmla="*/ 3634 h 11934"/>
                <a:gd name="T68" fmla="*/ 10201 w 11898"/>
                <a:gd name="T69" fmla="*/ 738 h 11934"/>
                <a:gd name="T70" fmla="*/ 7305 w 11898"/>
                <a:gd name="T71" fmla="*/ 1678 h 11934"/>
                <a:gd name="T72" fmla="*/ 7323 w 11898"/>
                <a:gd name="T73" fmla="*/ 4574 h 11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898" h="11934">
                  <a:moveTo>
                    <a:pt x="10238" y="11934"/>
                  </a:moveTo>
                  <a:lnTo>
                    <a:pt x="8264" y="11934"/>
                  </a:lnTo>
                  <a:cubicBezTo>
                    <a:pt x="7342" y="11934"/>
                    <a:pt x="6604" y="11197"/>
                    <a:pt x="6604" y="10274"/>
                  </a:cubicBezTo>
                  <a:lnTo>
                    <a:pt x="6604" y="7046"/>
                  </a:lnTo>
                  <a:cubicBezTo>
                    <a:pt x="6604" y="6862"/>
                    <a:pt x="6733" y="6714"/>
                    <a:pt x="6918" y="6677"/>
                  </a:cubicBezTo>
                  <a:cubicBezTo>
                    <a:pt x="6973" y="6659"/>
                    <a:pt x="7028" y="6641"/>
                    <a:pt x="7084" y="6641"/>
                  </a:cubicBezTo>
                  <a:lnTo>
                    <a:pt x="10238" y="6641"/>
                  </a:lnTo>
                  <a:cubicBezTo>
                    <a:pt x="11160" y="6641"/>
                    <a:pt x="11898" y="7378"/>
                    <a:pt x="11898" y="8301"/>
                  </a:cubicBezTo>
                  <a:lnTo>
                    <a:pt x="11898" y="10274"/>
                  </a:lnTo>
                  <a:cubicBezTo>
                    <a:pt x="11879" y="11178"/>
                    <a:pt x="11142" y="11934"/>
                    <a:pt x="10238" y="11934"/>
                  </a:cubicBezTo>
                  <a:close/>
                  <a:moveTo>
                    <a:pt x="7323" y="7378"/>
                  </a:moveTo>
                  <a:lnTo>
                    <a:pt x="7323" y="10274"/>
                  </a:lnTo>
                  <a:cubicBezTo>
                    <a:pt x="7323" y="10772"/>
                    <a:pt x="7729" y="11197"/>
                    <a:pt x="8246" y="11197"/>
                  </a:cubicBezTo>
                  <a:lnTo>
                    <a:pt x="10219" y="11197"/>
                  </a:lnTo>
                  <a:cubicBezTo>
                    <a:pt x="10717" y="11197"/>
                    <a:pt x="11142" y="10791"/>
                    <a:pt x="11142" y="10274"/>
                  </a:cubicBezTo>
                  <a:lnTo>
                    <a:pt x="11142" y="8301"/>
                  </a:lnTo>
                  <a:cubicBezTo>
                    <a:pt x="11142" y="7803"/>
                    <a:pt x="10736" y="7378"/>
                    <a:pt x="10219" y="7378"/>
                  </a:cubicBezTo>
                  <a:lnTo>
                    <a:pt x="7323" y="7378"/>
                  </a:lnTo>
                  <a:close/>
                  <a:moveTo>
                    <a:pt x="3560" y="11934"/>
                  </a:moveTo>
                  <a:lnTo>
                    <a:pt x="1716" y="11934"/>
                  </a:lnTo>
                  <a:cubicBezTo>
                    <a:pt x="757" y="11934"/>
                    <a:pt x="0" y="11160"/>
                    <a:pt x="0" y="10219"/>
                  </a:cubicBezTo>
                  <a:lnTo>
                    <a:pt x="0" y="8374"/>
                  </a:lnTo>
                  <a:cubicBezTo>
                    <a:pt x="0" y="7415"/>
                    <a:pt x="775" y="6659"/>
                    <a:pt x="1716" y="6659"/>
                  </a:cubicBezTo>
                  <a:lnTo>
                    <a:pt x="4815" y="6659"/>
                  </a:lnTo>
                  <a:cubicBezTo>
                    <a:pt x="4870" y="6659"/>
                    <a:pt x="4925" y="6677"/>
                    <a:pt x="4981" y="6696"/>
                  </a:cubicBezTo>
                  <a:cubicBezTo>
                    <a:pt x="5165" y="6714"/>
                    <a:pt x="5294" y="6880"/>
                    <a:pt x="5294" y="7065"/>
                  </a:cubicBezTo>
                  <a:lnTo>
                    <a:pt x="5294" y="10237"/>
                  </a:lnTo>
                  <a:cubicBezTo>
                    <a:pt x="5294" y="11160"/>
                    <a:pt x="4519" y="11934"/>
                    <a:pt x="3560" y="11934"/>
                  </a:cubicBezTo>
                  <a:close/>
                  <a:moveTo>
                    <a:pt x="1716" y="7378"/>
                  </a:moveTo>
                  <a:cubicBezTo>
                    <a:pt x="1181" y="7378"/>
                    <a:pt x="738" y="7821"/>
                    <a:pt x="738" y="8356"/>
                  </a:cubicBezTo>
                  <a:lnTo>
                    <a:pt x="738" y="10201"/>
                  </a:lnTo>
                  <a:cubicBezTo>
                    <a:pt x="738" y="10754"/>
                    <a:pt x="1181" y="11178"/>
                    <a:pt x="1716" y="11178"/>
                  </a:cubicBezTo>
                  <a:lnTo>
                    <a:pt x="3560" y="11178"/>
                  </a:lnTo>
                  <a:cubicBezTo>
                    <a:pt x="4095" y="11178"/>
                    <a:pt x="4538" y="10736"/>
                    <a:pt x="4538" y="10201"/>
                  </a:cubicBezTo>
                  <a:lnTo>
                    <a:pt x="4538" y="7378"/>
                  </a:lnTo>
                  <a:lnTo>
                    <a:pt x="1716" y="7378"/>
                  </a:lnTo>
                  <a:close/>
                  <a:moveTo>
                    <a:pt x="4815" y="5312"/>
                  </a:moveTo>
                  <a:lnTo>
                    <a:pt x="1624" y="5312"/>
                  </a:lnTo>
                  <a:cubicBezTo>
                    <a:pt x="720" y="5312"/>
                    <a:pt x="0" y="4593"/>
                    <a:pt x="0" y="3689"/>
                  </a:cubicBezTo>
                  <a:lnTo>
                    <a:pt x="0" y="1642"/>
                  </a:lnTo>
                  <a:cubicBezTo>
                    <a:pt x="0" y="738"/>
                    <a:pt x="720" y="18"/>
                    <a:pt x="1624" y="18"/>
                  </a:cubicBezTo>
                  <a:lnTo>
                    <a:pt x="3671" y="18"/>
                  </a:lnTo>
                  <a:cubicBezTo>
                    <a:pt x="4575" y="18"/>
                    <a:pt x="5294" y="738"/>
                    <a:pt x="5294" y="1642"/>
                  </a:cubicBezTo>
                  <a:lnTo>
                    <a:pt x="5294" y="4907"/>
                  </a:lnTo>
                  <a:cubicBezTo>
                    <a:pt x="5294" y="5091"/>
                    <a:pt x="5165" y="5239"/>
                    <a:pt x="4981" y="5276"/>
                  </a:cubicBezTo>
                  <a:cubicBezTo>
                    <a:pt x="4925" y="5294"/>
                    <a:pt x="4870" y="5312"/>
                    <a:pt x="4815" y="5312"/>
                  </a:cubicBezTo>
                  <a:close/>
                  <a:moveTo>
                    <a:pt x="1605" y="738"/>
                  </a:moveTo>
                  <a:cubicBezTo>
                    <a:pt x="1125" y="738"/>
                    <a:pt x="720" y="1144"/>
                    <a:pt x="720" y="1623"/>
                  </a:cubicBezTo>
                  <a:lnTo>
                    <a:pt x="720" y="3689"/>
                  </a:lnTo>
                  <a:cubicBezTo>
                    <a:pt x="720" y="4169"/>
                    <a:pt x="1125" y="4575"/>
                    <a:pt x="1605" y="4575"/>
                  </a:cubicBezTo>
                  <a:lnTo>
                    <a:pt x="4538" y="4575"/>
                  </a:lnTo>
                  <a:lnTo>
                    <a:pt x="4538" y="1642"/>
                  </a:lnTo>
                  <a:cubicBezTo>
                    <a:pt x="4538" y="1162"/>
                    <a:pt x="4132" y="756"/>
                    <a:pt x="3653" y="756"/>
                  </a:cubicBezTo>
                  <a:lnTo>
                    <a:pt x="1605" y="756"/>
                  </a:lnTo>
                  <a:lnTo>
                    <a:pt x="1605" y="738"/>
                  </a:lnTo>
                  <a:close/>
                  <a:moveTo>
                    <a:pt x="10219" y="5312"/>
                  </a:moveTo>
                  <a:lnTo>
                    <a:pt x="7065" y="5312"/>
                  </a:lnTo>
                  <a:cubicBezTo>
                    <a:pt x="7010" y="5312"/>
                    <a:pt x="6954" y="5294"/>
                    <a:pt x="6899" y="5275"/>
                  </a:cubicBezTo>
                  <a:cubicBezTo>
                    <a:pt x="6715" y="5257"/>
                    <a:pt x="6586" y="5091"/>
                    <a:pt x="6586" y="4907"/>
                  </a:cubicBezTo>
                  <a:lnTo>
                    <a:pt x="6586" y="1679"/>
                  </a:lnTo>
                  <a:cubicBezTo>
                    <a:pt x="6586" y="756"/>
                    <a:pt x="7342" y="0"/>
                    <a:pt x="8264" y="0"/>
                  </a:cubicBezTo>
                  <a:lnTo>
                    <a:pt x="10219" y="0"/>
                  </a:lnTo>
                  <a:cubicBezTo>
                    <a:pt x="11142" y="0"/>
                    <a:pt x="11898" y="756"/>
                    <a:pt x="11898" y="1679"/>
                  </a:cubicBezTo>
                  <a:lnTo>
                    <a:pt x="11898" y="3634"/>
                  </a:lnTo>
                  <a:cubicBezTo>
                    <a:pt x="11880" y="4556"/>
                    <a:pt x="11142" y="5312"/>
                    <a:pt x="10219" y="5312"/>
                  </a:cubicBezTo>
                  <a:close/>
                  <a:moveTo>
                    <a:pt x="7323" y="4574"/>
                  </a:moveTo>
                  <a:lnTo>
                    <a:pt x="10201" y="4574"/>
                  </a:lnTo>
                  <a:cubicBezTo>
                    <a:pt x="10717" y="4574"/>
                    <a:pt x="11142" y="4150"/>
                    <a:pt x="11142" y="3634"/>
                  </a:cubicBezTo>
                  <a:lnTo>
                    <a:pt x="11142" y="1678"/>
                  </a:lnTo>
                  <a:cubicBezTo>
                    <a:pt x="11142" y="1162"/>
                    <a:pt x="10717" y="738"/>
                    <a:pt x="10201" y="738"/>
                  </a:cubicBezTo>
                  <a:lnTo>
                    <a:pt x="8246" y="738"/>
                  </a:lnTo>
                  <a:cubicBezTo>
                    <a:pt x="7729" y="738"/>
                    <a:pt x="7305" y="1162"/>
                    <a:pt x="7305" y="1678"/>
                  </a:cubicBezTo>
                  <a:lnTo>
                    <a:pt x="7305" y="4574"/>
                  </a:lnTo>
                  <a:lnTo>
                    <a:pt x="7323" y="4574"/>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grpSp>
      <p:sp>
        <p:nvSpPr>
          <p:cNvPr id="35" name="iconfont-1192-742827"/>
          <p:cNvSpPr/>
          <p:nvPr/>
        </p:nvSpPr>
        <p:spPr>
          <a:xfrm>
            <a:off x="8538240" y="3221699"/>
            <a:ext cx="267336" cy="268131"/>
          </a:xfrm>
          <a:custGeom>
            <a:avLst/>
            <a:gdLst>
              <a:gd name="T0" fmla="*/ 8264 w 11898"/>
              <a:gd name="T1" fmla="*/ 11934 h 11934"/>
              <a:gd name="T2" fmla="*/ 6604 w 11898"/>
              <a:gd name="T3" fmla="*/ 7046 h 11934"/>
              <a:gd name="T4" fmla="*/ 7084 w 11898"/>
              <a:gd name="T5" fmla="*/ 6641 h 11934"/>
              <a:gd name="T6" fmla="*/ 11898 w 11898"/>
              <a:gd name="T7" fmla="*/ 8301 h 11934"/>
              <a:gd name="T8" fmla="*/ 10238 w 11898"/>
              <a:gd name="T9" fmla="*/ 11934 h 11934"/>
              <a:gd name="T10" fmla="*/ 7323 w 11898"/>
              <a:gd name="T11" fmla="*/ 10274 h 11934"/>
              <a:gd name="T12" fmla="*/ 10219 w 11898"/>
              <a:gd name="T13" fmla="*/ 11197 h 11934"/>
              <a:gd name="T14" fmla="*/ 11142 w 11898"/>
              <a:gd name="T15" fmla="*/ 8301 h 11934"/>
              <a:gd name="T16" fmla="*/ 7323 w 11898"/>
              <a:gd name="T17" fmla="*/ 7378 h 11934"/>
              <a:gd name="T18" fmla="*/ 1716 w 11898"/>
              <a:gd name="T19" fmla="*/ 11934 h 11934"/>
              <a:gd name="T20" fmla="*/ 0 w 11898"/>
              <a:gd name="T21" fmla="*/ 8374 h 11934"/>
              <a:gd name="T22" fmla="*/ 4815 w 11898"/>
              <a:gd name="T23" fmla="*/ 6659 h 11934"/>
              <a:gd name="T24" fmla="*/ 5294 w 11898"/>
              <a:gd name="T25" fmla="*/ 7065 h 11934"/>
              <a:gd name="T26" fmla="*/ 3560 w 11898"/>
              <a:gd name="T27" fmla="*/ 11934 h 11934"/>
              <a:gd name="T28" fmla="*/ 738 w 11898"/>
              <a:gd name="T29" fmla="*/ 8356 h 11934"/>
              <a:gd name="T30" fmla="*/ 1716 w 11898"/>
              <a:gd name="T31" fmla="*/ 11178 h 11934"/>
              <a:gd name="T32" fmla="*/ 4538 w 11898"/>
              <a:gd name="T33" fmla="*/ 10201 h 11934"/>
              <a:gd name="T34" fmla="*/ 1716 w 11898"/>
              <a:gd name="T35" fmla="*/ 7378 h 11934"/>
              <a:gd name="T36" fmla="*/ 1624 w 11898"/>
              <a:gd name="T37" fmla="*/ 5312 h 11934"/>
              <a:gd name="T38" fmla="*/ 0 w 11898"/>
              <a:gd name="T39" fmla="*/ 1642 h 11934"/>
              <a:gd name="T40" fmla="*/ 3671 w 11898"/>
              <a:gd name="T41" fmla="*/ 18 h 11934"/>
              <a:gd name="T42" fmla="*/ 5294 w 11898"/>
              <a:gd name="T43" fmla="*/ 4907 h 11934"/>
              <a:gd name="T44" fmla="*/ 4815 w 11898"/>
              <a:gd name="T45" fmla="*/ 5312 h 11934"/>
              <a:gd name="T46" fmla="*/ 720 w 11898"/>
              <a:gd name="T47" fmla="*/ 1623 h 11934"/>
              <a:gd name="T48" fmla="*/ 1605 w 11898"/>
              <a:gd name="T49" fmla="*/ 4575 h 11934"/>
              <a:gd name="T50" fmla="*/ 4538 w 11898"/>
              <a:gd name="T51" fmla="*/ 1642 h 11934"/>
              <a:gd name="T52" fmla="*/ 1605 w 11898"/>
              <a:gd name="T53" fmla="*/ 756 h 11934"/>
              <a:gd name="T54" fmla="*/ 10219 w 11898"/>
              <a:gd name="T55" fmla="*/ 5312 h 11934"/>
              <a:gd name="T56" fmla="*/ 6899 w 11898"/>
              <a:gd name="T57" fmla="*/ 5275 h 11934"/>
              <a:gd name="T58" fmla="*/ 6586 w 11898"/>
              <a:gd name="T59" fmla="*/ 1679 h 11934"/>
              <a:gd name="T60" fmla="*/ 10219 w 11898"/>
              <a:gd name="T61" fmla="*/ 0 h 11934"/>
              <a:gd name="T62" fmla="*/ 11898 w 11898"/>
              <a:gd name="T63" fmla="*/ 3634 h 11934"/>
              <a:gd name="T64" fmla="*/ 7323 w 11898"/>
              <a:gd name="T65" fmla="*/ 4574 h 11934"/>
              <a:gd name="T66" fmla="*/ 11142 w 11898"/>
              <a:gd name="T67" fmla="*/ 3634 h 11934"/>
              <a:gd name="T68" fmla="*/ 10201 w 11898"/>
              <a:gd name="T69" fmla="*/ 738 h 11934"/>
              <a:gd name="T70" fmla="*/ 7305 w 11898"/>
              <a:gd name="T71" fmla="*/ 1678 h 11934"/>
              <a:gd name="T72" fmla="*/ 7323 w 11898"/>
              <a:gd name="T73" fmla="*/ 4574 h 11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898" h="11934">
                <a:moveTo>
                  <a:pt x="10238" y="11934"/>
                </a:moveTo>
                <a:lnTo>
                  <a:pt x="8264" y="11934"/>
                </a:lnTo>
                <a:cubicBezTo>
                  <a:pt x="7342" y="11934"/>
                  <a:pt x="6604" y="11197"/>
                  <a:pt x="6604" y="10274"/>
                </a:cubicBezTo>
                <a:lnTo>
                  <a:pt x="6604" y="7046"/>
                </a:lnTo>
                <a:cubicBezTo>
                  <a:pt x="6604" y="6862"/>
                  <a:pt x="6733" y="6714"/>
                  <a:pt x="6918" y="6677"/>
                </a:cubicBezTo>
                <a:cubicBezTo>
                  <a:pt x="6973" y="6659"/>
                  <a:pt x="7028" y="6641"/>
                  <a:pt x="7084" y="6641"/>
                </a:cubicBezTo>
                <a:lnTo>
                  <a:pt x="10238" y="6641"/>
                </a:lnTo>
                <a:cubicBezTo>
                  <a:pt x="11160" y="6641"/>
                  <a:pt x="11898" y="7378"/>
                  <a:pt x="11898" y="8301"/>
                </a:cubicBezTo>
                <a:lnTo>
                  <a:pt x="11898" y="10274"/>
                </a:lnTo>
                <a:cubicBezTo>
                  <a:pt x="11879" y="11178"/>
                  <a:pt x="11142" y="11934"/>
                  <a:pt x="10238" y="11934"/>
                </a:cubicBezTo>
                <a:close/>
                <a:moveTo>
                  <a:pt x="7323" y="7378"/>
                </a:moveTo>
                <a:lnTo>
                  <a:pt x="7323" y="10274"/>
                </a:lnTo>
                <a:cubicBezTo>
                  <a:pt x="7323" y="10772"/>
                  <a:pt x="7729" y="11197"/>
                  <a:pt x="8246" y="11197"/>
                </a:cubicBezTo>
                <a:lnTo>
                  <a:pt x="10219" y="11197"/>
                </a:lnTo>
                <a:cubicBezTo>
                  <a:pt x="10717" y="11197"/>
                  <a:pt x="11142" y="10791"/>
                  <a:pt x="11142" y="10274"/>
                </a:cubicBezTo>
                <a:lnTo>
                  <a:pt x="11142" y="8301"/>
                </a:lnTo>
                <a:cubicBezTo>
                  <a:pt x="11142" y="7803"/>
                  <a:pt x="10736" y="7378"/>
                  <a:pt x="10219" y="7378"/>
                </a:cubicBezTo>
                <a:lnTo>
                  <a:pt x="7323" y="7378"/>
                </a:lnTo>
                <a:close/>
                <a:moveTo>
                  <a:pt x="3560" y="11934"/>
                </a:moveTo>
                <a:lnTo>
                  <a:pt x="1716" y="11934"/>
                </a:lnTo>
                <a:cubicBezTo>
                  <a:pt x="757" y="11934"/>
                  <a:pt x="0" y="11160"/>
                  <a:pt x="0" y="10219"/>
                </a:cubicBezTo>
                <a:lnTo>
                  <a:pt x="0" y="8374"/>
                </a:lnTo>
                <a:cubicBezTo>
                  <a:pt x="0" y="7415"/>
                  <a:pt x="775" y="6659"/>
                  <a:pt x="1716" y="6659"/>
                </a:cubicBezTo>
                <a:lnTo>
                  <a:pt x="4815" y="6659"/>
                </a:lnTo>
                <a:cubicBezTo>
                  <a:pt x="4870" y="6659"/>
                  <a:pt x="4925" y="6677"/>
                  <a:pt x="4981" y="6696"/>
                </a:cubicBezTo>
                <a:cubicBezTo>
                  <a:pt x="5165" y="6714"/>
                  <a:pt x="5294" y="6880"/>
                  <a:pt x="5294" y="7065"/>
                </a:cubicBezTo>
                <a:lnTo>
                  <a:pt x="5294" y="10237"/>
                </a:lnTo>
                <a:cubicBezTo>
                  <a:pt x="5294" y="11160"/>
                  <a:pt x="4519" y="11934"/>
                  <a:pt x="3560" y="11934"/>
                </a:cubicBezTo>
                <a:close/>
                <a:moveTo>
                  <a:pt x="1716" y="7378"/>
                </a:moveTo>
                <a:cubicBezTo>
                  <a:pt x="1181" y="7378"/>
                  <a:pt x="738" y="7821"/>
                  <a:pt x="738" y="8356"/>
                </a:cubicBezTo>
                <a:lnTo>
                  <a:pt x="738" y="10201"/>
                </a:lnTo>
                <a:cubicBezTo>
                  <a:pt x="738" y="10754"/>
                  <a:pt x="1181" y="11178"/>
                  <a:pt x="1716" y="11178"/>
                </a:cubicBezTo>
                <a:lnTo>
                  <a:pt x="3560" y="11178"/>
                </a:lnTo>
                <a:cubicBezTo>
                  <a:pt x="4095" y="11178"/>
                  <a:pt x="4538" y="10736"/>
                  <a:pt x="4538" y="10201"/>
                </a:cubicBezTo>
                <a:lnTo>
                  <a:pt x="4538" y="7378"/>
                </a:lnTo>
                <a:lnTo>
                  <a:pt x="1716" y="7378"/>
                </a:lnTo>
                <a:close/>
                <a:moveTo>
                  <a:pt x="4815" y="5312"/>
                </a:moveTo>
                <a:lnTo>
                  <a:pt x="1624" y="5312"/>
                </a:lnTo>
                <a:cubicBezTo>
                  <a:pt x="720" y="5312"/>
                  <a:pt x="0" y="4593"/>
                  <a:pt x="0" y="3689"/>
                </a:cubicBezTo>
                <a:lnTo>
                  <a:pt x="0" y="1642"/>
                </a:lnTo>
                <a:cubicBezTo>
                  <a:pt x="0" y="738"/>
                  <a:pt x="720" y="18"/>
                  <a:pt x="1624" y="18"/>
                </a:cubicBezTo>
                <a:lnTo>
                  <a:pt x="3671" y="18"/>
                </a:lnTo>
                <a:cubicBezTo>
                  <a:pt x="4575" y="18"/>
                  <a:pt x="5294" y="738"/>
                  <a:pt x="5294" y="1642"/>
                </a:cubicBezTo>
                <a:lnTo>
                  <a:pt x="5294" y="4907"/>
                </a:lnTo>
                <a:cubicBezTo>
                  <a:pt x="5294" y="5091"/>
                  <a:pt x="5165" y="5239"/>
                  <a:pt x="4981" y="5276"/>
                </a:cubicBezTo>
                <a:cubicBezTo>
                  <a:pt x="4925" y="5294"/>
                  <a:pt x="4870" y="5312"/>
                  <a:pt x="4815" y="5312"/>
                </a:cubicBezTo>
                <a:close/>
                <a:moveTo>
                  <a:pt x="1605" y="738"/>
                </a:moveTo>
                <a:cubicBezTo>
                  <a:pt x="1125" y="738"/>
                  <a:pt x="720" y="1144"/>
                  <a:pt x="720" y="1623"/>
                </a:cubicBezTo>
                <a:lnTo>
                  <a:pt x="720" y="3689"/>
                </a:lnTo>
                <a:cubicBezTo>
                  <a:pt x="720" y="4169"/>
                  <a:pt x="1125" y="4575"/>
                  <a:pt x="1605" y="4575"/>
                </a:cubicBezTo>
                <a:lnTo>
                  <a:pt x="4538" y="4575"/>
                </a:lnTo>
                <a:lnTo>
                  <a:pt x="4538" y="1642"/>
                </a:lnTo>
                <a:cubicBezTo>
                  <a:pt x="4538" y="1162"/>
                  <a:pt x="4132" y="756"/>
                  <a:pt x="3653" y="756"/>
                </a:cubicBezTo>
                <a:lnTo>
                  <a:pt x="1605" y="756"/>
                </a:lnTo>
                <a:lnTo>
                  <a:pt x="1605" y="738"/>
                </a:lnTo>
                <a:close/>
                <a:moveTo>
                  <a:pt x="10219" y="5312"/>
                </a:moveTo>
                <a:lnTo>
                  <a:pt x="7065" y="5312"/>
                </a:lnTo>
                <a:cubicBezTo>
                  <a:pt x="7010" y="5312"/>
                  <a:pt x="6954" y="5294"/>
                  <a:pt x="6899" y="5275"/>
                </a:cubicBezTo>
                <a:cubicBezTo>
                  <a:pt x="6715" y="5257"/>
                  <a:pt x="6586" y="5091"/>
                  <a:pt x="6586" y="4907"/>
                </a:cubicBezTo>
                <a:lnTo>
                  <a:pt x="6586" y="1679"/>
                </a:lnTo>
                <a:cubicBezTo>
                  <a:pt x="6586" y="756"/>
                  <a:pt x="7342" y="0"/>
                  <a:pt x="8264" y="0"/>
                </a:cubicBezTo>
                <a:lnTo>
                  <a:pt x="10219" y="0"/>
                </a:lnTo>
                <a:cubicBezTo>
                  <a:pt x="11142" y="0"/>
                  <a:pt x="11898" y="756"/>
                  <a:pt x="11898" y="1679"/>
                </a:cubicBezTo>
                <a:lnTo>
                  <a:pt x="11898" y="3634"/>
                </a:lnTo>
                <a:cubicBezTo>
                  <a:pt x="11880" y="4556"/>
                  <a:pt x="11142" y="5312"/>
                  <a:pt x="10219" y="5312"/>
                </a:cubicBezTo>
                <a:close/>
                <a:moveTo>
                  <a:pt x="7323" y="4574"/>
                </a:moveTo>
                <a:lnTo>
                  <a:pt x="10201" y="4574"/>
                </a:lnTo>
                <a:cubicBezTo>
                  <a:pt x="10717" y="4574"/>
                  <a:pt x="11142" y="4150"/>
                  <a:pt x="11142" y="3634"/>
                </a:cubicBezTo>
                <a:lnTo>
                  <a:pt x="11142" y="1678"/>
                </a:lnTo>
                <a:cubicBezTo>
                  <a:pt x="11142" y="1162"/>
                  <a:pt x="10717" y="738"/>
                  <a:pt x="10201" y="738"/>
                </a:cubicBezTo>
                <a:lnTo>
                  <a:pt x="8246" y="738"/>
                </a:lnTo>
                <a:cubicBezTo>
                  <a:pt x="7729" y="738"/>
                  <a:pt x="7305" y="1162"/>
                  <a:pt x="7305" y="1678"/>
                </a:cubicBezTo>
                <a:lnTo>
                  <a:pt x="7305" y="4574"/>
                </a:lnTo>
                <a:lnTo>
                  <a:pt x="7323" y="4574"/>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grpSp>
        <p:nvGrpSpPr>
          <p:cNvPr id="39" name="组合 38">
            <a:extLst>
              <a:ext uri="{FF2B5EF4-FFF2-40B4-BE49-F238E27FC236}">
                <a16:creationId xmlns:a16="http://schemas.microsoft.com/office/drawing/2014/main" id="{2202EE72-0038-4073-B0A9-0375DF45093B}"/>
              </a:ext>
            </a:extLst>
          </p:cNvPr>
          <p:cNvGrpSpPr/>
          <p:nvPr/>
        </p:nvGrpSpPr>
        <p:grpSpPr>
          <a:xfrm>
            <a:off x="0" y="1"/>
            <a:ext cx="12192000" cy="711200"/>
            <a:chOff x="0" y="1"/>
            <a:chExt cx="12192000" cy="711200"/>
          </a:xfrm>
        </p:grpSpPr>
        <p:sp>
          <p:nvSpPr>
            <p:cNvPr id="40" name="矩形 39">
              <a:extLst>
                <a:ext uri="{FF2B5EF4-FFF2-40B4-BE49-F238E27FC236}">
                  <a16:creationId xmlns:a16="http://schemas.microsoft.com/office/drawing/2014/main" id="{2E901785-0486-ADE3-0C53-7D7E45CA00FF}"/>
                </a:ext>
              </a:extLst>
            </p:cNvPr>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a:extLst>
                <a:ext uri="{FF2B5EF4-FFF2-40B4-BE49-F238E27FC236}">
                  <a16:creationId xmlns:a16="http://schemas.microsoft.com/office/drawing/2014/main" id="{21C136B0-DCF8-A095-9BAF-5FA95EE0AF74}"/>
                </a:ext>
              </a:extLst>
            </p:cNvPr>
            <p:cNvGrpSpPr/>
            <p:nvPr/>
          </p:nvGrpSpPr>
          <p:grpSpPr>
            <a:xfrm>
              <a:off x="3838921" y="159473"/>
              <a:ext cx="7694113" cy="369332"/>
              <a:chOff x="3496021" y="299173"/>
              <a:chExt cx="7694113" cy="369332"/>
            </a:xfrm>
          </p:grpSpPr>
          <p:sp>
            <p:nvSpPr>
              <p:cNvPr id="44" name="文本框 43">
                <a:extLst>
                  <a:ext uri="{FF2B5EF4-FFF2-40B4-BE49-F238E27FC236}">
                    <a16:creationId xmlns:a16="http://schemas.microsoft.com/office/drawing/2014/main" id="{51B55A76-E4EB-EE94-8DC4-E04DCAE1367E}"/>
                  </a:ext>
                </a:extLst>
              </p:cNvPr>
              <p:cNvSpPr txBox="1"/>
              <p:nvPr/>
            </p:nvSpPr>
            <p:spPr>
              <a:xfrm>
                <a:off x="522350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总体框架</a:t>
                </a:r>
              </a:p>
            </p:txBody>
          </p:sp>
          <p:sp>
            <p:nvSpPr>
              <p:cNvPr id="45" name="文本框 44">
                <a:extLst>
                  <a:ext uri="{FF2B5EF4-FFF2-40B4-BE49-F238E27FC236}">
                    <a16:creationId xmlns:a16="http://schemas.microsoft.com/office/drawing/2014/main" id="{FC392CA1-0DFA-53E6-6C77-A46BDD0C7576}"/>
                  </a:ext>
                </a:extLst>
              </p:cNvPr>
              <p:cNvSpPr txBox="1"/>
              <p:nvPr/>
            </p:nvSpPr>
            <p:spPr>
              <a:xfrm>
                <a:off x="695098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详细设计</a:t>
                </a:r>
              </a:p>
            </p:txBody>
          </p:sp>
          <p:sp>
            <p:nvSpPr>
              <p:cNvPr id="46" name="文本框 45">
                <a:extLst>
                  <a:ext uri="{FF2B5EF4-FFF2-40B4-BE49-F238E27FC236}">
                    <a16:creationId xmlns:a16="http://schemas.microsoft.com/office/drawing/2014/main" id="{E90066F6-BD46-91CA-EE7C-130138AF8858}"/>
                  </a:ext>
                </a:extLst>
              </p:cNvPr>
              <p:cNvSpPr txBox="1"/>
              <p:nvPr/>
            </p:nvSpPr>
            <p:spPr>
              <a:xfrm>
                <a:off x="867846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测试验证</a:t>
                </a:r>
              </a:p>
            </p:txBody>
          </p:sp>
          <p:sp>
            <p:nvSpPr>
              <p:cNvPr id="47" name="文本框 46">
                <a:extLst>
                  <a:ext uri="{FF2B5EF4-FFF2-40B4-BE49-F238E27FC236}">
                    <a16:creationId xmlns:a16="http://schemas.microsoft.com/office/drawing/2014/main" id="{E9640D51-0792-6BF6-5767-1D681474CB1D}"/>
                  </a:ext>
                </a:extLst>
              </p:cNvPr>
              <p:cNvSpPr txBox="1"/>
              <p:nvPr/>
            </p:nvSpPr>
            <p:spPr>
              <a:xfrm>
                <a:off x="10405945" y="299173"/>
                <a:ext cx="784189"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  总结</a:t>
                </a:r>
              </a:p>
            </p:txBody>
          </p:sp>
          <p:sp>
            <p:nvSpPr>
              <p:cNvPr id="48" name="文本框 47">
                <a:extLst>
                  <a:ext uri="{FF2B5EF4-FFF2-40B4-BE49-F238E27FC236}">
                    <a16:creationId xmlns:a16="http://schemas.microsoft.com/office/drawing/2014/main" id="{0939712B-1DA0-1768-FE46-149CC3882234}"/>
                  </a:ext>
                </a:extLst>
              </p:cNvPr>
              <p:cNvSpPr txBox="1"/>
              <p:nvPr/>
            </p:nvSpPr>
            <p:spPr>
              <a:xfrm>
                <a:off x="349602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需求分析</a:t>
                </a:r>
              </a:p>
            </p:txBody>
          </p:sp>
          <p:cxnSp>
            <p:nvCxnSpPr>
              <p:cNvPr id="49" name="直接连接符 48">
                <a:extLst>
                  <a:ext uri="{FF2B5EF4-FFF2-40B4-BE49-F238E27FC236}">
                    <a16:creationId xmlns:a16="http://schemas.microsoft.com/office/drawing/2014/main" id="{DE351C9F-BAB9-1436-D3BA-B5471EC0C322}"/>
                  </a:ext>
                </a:extLst>
              </p:cNvPr>
              <p:cNvCxnSpPr>
                <a:cxnSpLocks/>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A1968C95-6724-762A-BE1A-BE05F10325A4}"/>
                  </a:ext>
                </a:extLst>
              </p:cNvPr>
              <p:cNvCxnSpPr>
                <a:cxnSpLocks/>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id="{81A56006-1653-7012-AD4A-915286D2E43F}"/>
                  </a:ext>
                </a:extLst>
              </p:cNvPr>
              <p:cNvCxnSpPr>
                <a:cxnSpLocks/>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2FAF39D8-D29F-1AFC-2861-769D60A16E93}"/>
                  </a:ext>
                </a:extLst>
              </p:cNvPr>
              <p:cNvCxnSpPr>
                <a:cxnSpLocks/>
              </p:cNvCxnSpPr>
              <p:nvPr/>
            </p:nvCxnSpPr>
            <p:spPr>
              <a:xfrm>
                <a:off x="1016031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42" name="等腰三角形 41">
              <a:extLst>
                <a:ext uri="{FF2B5EF4-FFF2-40B4-BE49-F238E27FC236}">
                  <a16:creationId xmlns:a16="http://schemas.microsoft.com/office/drawing/2014/main" id="{D53F5A8F-1801-AB4C-66A3-31A521C6132B}"/>
                </a:ext>
              </a:extLst>
            </p:cNvPr>
            <p:cNvSpPr/>
            <p:nvPr/>
          </p:nvSpPr>
          <p:spPr>
            <a:xfrm>
              <a:off x="7464152"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3" name="组合 52">
            <a:extLst>
              <a:ext uri="{FF2B5EF4-FFF2-40B4-BE49-F238E27FC236}">
                <a16:creationId xmlns:a16="http://schemas.microsoft.com/office/drawing/2014/main" id="{7EF8DD17-9E77-C61A-908D-C03125F28D55}"/>
              </a:ext>
            </a:extLst>
          </p:cNvPr>
          <p:cNvGrpSpPr/>
          <p:nvPr/>
        </p:nvGrpSpPr>
        <p:grpSpPr>
          <a:xfrm>
            <a:off x="339358" y="951820"/>
            <a:ext cx="1546893" cy="461665"/>
            <a:chOff x="934400" y="936575"/>
            <a:chExt cx="1546893" cy="461665"/>
          </a:xfrm>
        </p:grpSpPr>
        <p:sp>
          <p:nvSpPr>
            <p:cNvPr id="54" name="文本框 53">
              <a:extLst>
                <a:ext uri="{FF2B5EF4-FFF2-40B4-BE49-F238E27FC236}">
                  <a16:creationId xmlns:a16="http://schemas.microsoft.com/office/drawing/2014/main" id="{EFEA36ED-B903-33DD-01D6-D8538701A6D6}"/>
                </a:ext>
              </a:extLst>
            </p:cNvPr>
            <p:cNvSpPr txBox="1"/>
            <p:nvPr/>
          </p:nvSpPr>
          <p:spPr>
            <a:xfrm>
              <a:off x="1065521" y="936575"/>
              <a:ext cx="1415772" cy="461665"/>
            </a:xfrm>
            <a:prstGeom prst="rect">
              <a:avLst/>
            </a:prstGeom>
            <a:noFill/>
          </p:spPr>
          <p:txBody>
            <a:bodyPr wrap="none" rtlCol="0">
              <a:spAutoFit/>
            </a:bodyPr>
            <a:lstStyle/>
            <a:p>
              <a:r>
                <a:rPr lang="zh-CN" altLang="en-US" sz="2400" dirty="0">
                  <a:solidFill>
                    <a:srgbClr val="0E419C"/>
                  </a:solidFill>
                </a:rPr>
                <a:t>输入标题</a:t>
              </a:r>
            </a:p>
          </p:txBody>
        </p:sp>
        <p:sp>
          <p:nvSpPr>
            <p:cNvPr id="55" name="矩形 54">
              <a:extLst>
                <a:ext uri="{FF2B5EF4-FFF2-40B4-BE49-F238E27FC236}">
                  <a16:creationId xmlns:a16="http://schemas.microsoft.com/office/drawing/2014/main" id="{3426DA65-FA23-3199-6294-7558C3407C50}"/>
                </a:ext>
              </a:extLst>
            </p:cNvPr>
            <p:cNvSpPr/>
            <p:nvPr/>
          </p:nvSpPr>
          <p:spPr>
            <a:xfrm>
              <a:off x="934400" y="963997"/>
              <a:ext cx="45719" cy="371466"/>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82">
            <a:extLst>
              <a:ext uri="{FF2B5EF4-FFF2-40B4-BE49-F238E27FC236}">
                <a16:creationId xmlns:a16="http://schemas.microsoft.com/office/drawing/2014/main" id="{7A89318C-AD73-9C1D-871C-629A2FBDEB57}"/>
              </a:ext>
            </a:extLst>
          </p:cNvPr>
          <p:cNvSpPr txBox="1"/>
          <p:nvPr/>
        </p:nvSpPr>
        <p:spPr>
          <a:xfrm>
            <a:off x="726264" y="4471150"/>
            <a:ext cx="1735981" cy="70788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defRPr/>
            </a:pPr>
            <a:r>
              <a:rPr lang="zh-CN" altLang="en-US" sz="2000" b="1" dirty="0">
                <a:solidFill>
                  <a:srgbClr val="4472C4"/>
                </a:solidFill>
                <a:cs typeface="+mn-ea"/>
                <a:sym typeface="+mn-lt"/>
              </a:rPr>
              <a:t>第三部分加载数据</a:t>
            </a:r>
          </a:p>
        </p:txBody>
      </p:sp>
      <p:sp>
        <p:nvSpPr>
          <p:cNvPr id="8" name="iconfont-1192-742827">
            <a:extLst>
              <a:ext uri="{FF2B5EF4-FFF2-40B4-BE49-F238E27FC236}">
                <a16:creationId xmlns:a16="http://schemas.microsoft.com/office/drawing/2014/main" id="{4B200298-C96D-ECC2-1C1E-F65BCB03783E}"/>
              </a:ext>
            </a:extLst>
          </p:cNvPr>
          <p:cNvSpPr/>
          <p:nvPr/>
        </p:nvSpPr>
        <p:spPr>
          <a:xfrm>
            <a:off x="489702" y="4695462"/>
            <a:ext cx="267336" cy="268131"/>
          </a:xfrm>
          <a:custGeom>
            <a:avLst/>
            <a:gdLst>
              <a:gd name="T0" fmla="*/ 8264 w 11898"/>
              <a:gd name="T1" fmla="*/ 11934 h 11934"/>
              <a:gd name="T2" fmla="*/ 6604 w 11898"/>
              <a:gd name="T3" fmla="*/ 7046 h 11934"/>
              <a:gd name="T4" fmla="*/ 7084 w 11898"/>
              <a:gd name="T5" fmla="*/ 6641 h 11934"/>
              <a:gd name="T6" fmla="*/ 11898 w 11898"/>
              <a:gd name="T7" fmla="*/ 8301 h 11934"/>
              <a:gd name="T8" fmla="*/ 10238 w 11898"/>
              <a:gd name="T9" fmla="*/ 11934 h 11934"/>
              <a:gd name="T10" fmla="*/ 7323 w 11898"/>
              <a:gd name="T11" fmla="*/ 10274 h 11934"/>
              <a:gd name="T12" fmla="*/ 10219 w 11898"/>
              <a:gd name="T13" fmla="*/ 11197 h 11934"/>
              <a:gd name="T14" fmla="*/ 11142 w 11898"/>
              <a:gd name="T15" fmla="*/ 8301 h 11934"/>
              <a:gd name="T16" fmla="*/ 7323 w 11898"/>
              <a:gd name="T17" fmla="*/ 7378 h 11934"/>
              <a:gd name="T18" fmla="*/ 1716 w 11898"/>
              <a:gd name="T19" fmla="*/ 11934 h 11934"/>
              <a:gd name="T20" fmla="*/ 0 w 11898"/>
              <a:gd name="T21" fmla="*/ 8374 h 11934"/>
              <a:gd name="T22" fmla="*/ 4815 w 11898"/>
              <a:gd name="T23" fmla="*/ 6659 h 11934"/>
              <a:gd name="T24" fmla="*/ 5294 w 11898"/>
              <a:gd name="T25" fmla="*/ 7065 h 11934"/>
              <a:gd name="T26" fmla="*/ 3560 w 11898"/>
              <a:gd name="T27" fmla="*/ 11934 h 11934"/>
              <a:gd name="T28" fmla="*/ 738 w 11898"/>
              <a:gd name="T29" fmla="*/ 8356 h 11934"/>
              <a:gd name="T30" fmla="*/ 1716 w 11898"/>
              <a:gd name="T31" fmla="*/ 11178 h 11934"/>
              <a:gd name="T32" fmla="*/ 4538 w 11898"/>
              <a:gd name="T33" fmla="*/ 10201 h 11934"/>
              <a:gd name="T34" fmla="*/ 1716 w 11898"/>
              <a:gd name="T35" fmla="*/ 7378 h 11934"/>
              <a:gd name="T36" fmla="*/ 1624 w 11898"/>
              <a:gd name="T37" fmla="*/ 5312 h 11934"/>
              <a:gd name="T38" fmla="*/ 0 w 11898"/>
              <a:gd name="T39" fmla="*/ 1642 h 11934"/>
              <a:gd name="T40" fmla="*/ 3671 w 11898"/>
              <a:gd name="T41" fmla="*/ 18 h 11934"/>
              <a:gd name="T42" fmla="*/ 5294 w 11898"/>
              <a:gd name="T43" fmla="*/ 4907 h 11934"/>
              <a:gd name="T44" fmla="*/ 4815 w 11898"/>
              <a:gd name="T45" fmla="*/ 5312 h 11934"/>
              <a:gd name="T46" fmla="*/ 720 w 11898"/>
              <a:gd name="T47" fmla="*/ 1623 h 11934"/>
              <a:gd name="T48" fmla="*/ 1605 w 11898"/>
              <a:gd name="T49" fmla="*/ 4575 h 11934"/>
              <a:gd name="T50" fmla="*/ 4538 w 11898"/>
              <a:gd name="T51" fmla="*/ 1642 h 11934"/>
              <a:gd name="T52" fmla="*/ 1605 w 11898"/>
              <a:gd name="T53" fmla="*/ 756 h 11934"/>
              <a:gd name="T54" fmla="*/ 10219 w 11898"/>
              <a:gd name="T55" fmla="*/ 5312 h 11934"/>
              <a:gd name="T56" fmla="*/ 6899 w 11898"/>
              <a:gd name="T57" fmla="*/ 5275 h 11934"/>
              <a:gd name="T58" fmla="*/ 6586 w 11898"/>
              <a:gd name="T59" fmla="*/ 1679 h 11934"/>
              <a:gd name="T60" fmla="*/ 10219 w 11898"/>
              <a:gd name="T61" fmla="*/ 0 h 11934"/>
              <a:gd name="T62" fmla="*/ 11898 w 11898"/>
              <a:gd name="T63" fmla="*/ 3634 h 11934"/>
              <a:gd name="T64" fmla="*/ 7323 w 11898"/>
              <a:gd name="T65" fmla="*/ 4574 h 11934"/>
              <a:gd name="T66" fmla="*/ 11142 w 11898"/>
              <a:gd name="T67" fmla="*/ 3634 h 11934"/>
              <a:gd name="T68" fmla="*/ 10201 w 11898"/>
              <a:gd name="T69" fmla="*/ 738 h 11934"/>
              <a:gd name="T70" fmla="*/ 7305 w 11898"/>
              <a:gd name="T71" fmla="*/ 1678 h 11934"/>
              <a:gd name="T72" fmla="*/ 7323 w 11898"/>
              <a:gd name="T73" fmla="*/ 4574 h 11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898" h="11934">
                <a:moveTo>
                  <a:pt x="10238" y="11934"/>
                </a:moveTo>
                <a:lnTo>
                  <a:pt x="8264" y="11934"/>
                </a:lnTo>
                <a:cubicBezTo>
                  <a:pt x="7342" y="11934"/>
                  <a:pt x="6604" y="11197"/>
                  <a:pt x="6604" y="10274"/>
                </a:cubicBezTo>
                <a:lnTo>
                  <a:pt x="6604" y="7046"/>
                </a:lnTo>
                <a:cubicBezTo>
                  <a:pt x="6604" y="6862"/>
                  <a:pt x="6733" y="6714"/>
                  <a:pt x="6918" y="6677"/>
                </a:cubicBezTo>
                <a:cubicBezTo>
                  <a:pt x="6973" y="6659"/>
                  <a:pt x="7028" y="6641"/>
                  <a:pt x="7084" y="6641"/>
                </a:cubicBezTo>
                <a:lnTo>
                  <a:pt x="10238" y="6641"/>
                </a:lnTo>
                <a:cubicBezTo>
                  <a:pt x="11160" y="6641"/>
                  <a:pt x="11898" y="7378"/>
                  <a:pt x="11898" y="8301"/>
                </a:cubicBezTo>
                <a:lnTo>
                  <a:pt x="11898" y="10274"/>
                </a:lnTo>
                <a:cubicBezTo>
                  <a:pt x="11879" y="11178"/>
                  <a:pt x="11142" y="11934"/>
                  <a:pt x="10238" y="11934"/>
                </a:cubicBezTo>
                <a:close/>
                <a:moveTo>
                  <a:pt x="7323" y="7378"/>
                </a:moveTo>
                <a:lnTo>
                  <a:pt x="7323" y="10274"/>
                </a:lnTo>
                <a:cubicBezTo>
                  <a:pt x="7323" y="10772"/>
                  <a:pt x="7729" y="11197"/>
                  <a:pt x="8246" y="11197"/>
                </a:cubicBezTo>
                <a:lnTo>
                  <a:pt x="10219" y="11197"/>
                </a:lnTo>
                <a:cubicBezTo>
                  <a:pt x="10717" y="11197"/>
                  <a:pt x="11142" y="10791"/>
                  <a:pt x="11142" y="10274"/>
                </a:cubicBezTo>
                <a:lnTo>
                  <a:pt x="11142" y="8301"/>
                </a:lnTo>
                <a:cubicBezTo>
                  <a:pt x="11142" y="7803"/>
                  <a:pt x="10736" y="7378"/>
                  <a:pt x="10219" y="7378"/>
                </a:cubicBezTo>
                <a:lnTo>
                  <a:pt x="7323" y="7378"/>
                </a:lnTo>
                <a:close/>
                <a:moveTo>
                  <a:pt x="3560" y="11934"/>
                </a:moveTo>
                <a:lnTo>
                  <a:pt x="1716" y="11934"/>
                </a:lnTo>
                <a:cubicBezTo>
                  <a:pt x="757" y="11934"/>
                  <a:pt x="0" y="11160"/>
                  <a:pt x="0" y="10219"/>
                </a:cubicBezTo>
                <a:lnTo>
                  <a:pt x="0" y="8374"/>
                </a:lnTo>
                <a:cubicBezTo>
                  <a:pt x="0" y="7415"/>
                  <a:pt x="775" y="6659"/>
                  <a:pt x="1716" y="6659"/>
                </a:cubicBezTo>
                <a:lnTo>
                  <a:pt x="4815" y="6659"/>
                </a:lnTo>
                <a:cubicBezTo>
                  <a:pt x="4870" y="6659"/>
                  <a:pt x="4925" y="6677"/>
                  <a:pt x="4981" y="6696"/>
                </a:cubicBezTo>
                <a:cubicBezTo>
                  <a:pt x="5165" y="6714"/>
                  <a:pt x="5294" y="6880"/>
                  <a:pt x="5294" y="7065"/>
                </a:cubicBezTo>
                <a:lnTo>
                  <a:pt x="5294" y="10237"/>
                </a:lnTo>
                <a:cubicBezTo>
                  <a:pt x="5294" y="11160"/>
                  <a:pt x="4519" y="11934"/>
                  <a:pt x="3560" y="11934"/>
                </a:cubicBezTo>
                <a:close/>
                <a:moveTo>
                  <a:pt x="1716" y="7378"/>
                </a:moveTo>
                <a:cubicBezTo>
                  <a:pt x="1181" y="7378"/>
                  <a:pt x="738" y="7821"/>
                  <a:pt x="738" y="8356"/>
                </a:cubicBezTo>
                <a:lnTo>
                  <a:pt x="738" y="10201"/>
                </a:lnTo>
                <a:cubicBezTo>
                  <a:pt x="738" y="10754"/>
                  <a:pt x="1181" y="11178"/>
                  <a:pt x="1716" y="11178"/>
                </a:cubicBezTo>
                <a:lnTo>
                  <a:pt x="3560" y="11178"/>
                </a:lnTo>
                <a:cubicBezTo>
                  <a:pt x="4095" y="11178"/>
                  <a:pt x="4538" y="10736"/>
                  <a:pt x="4538" y="10201"/>
                </a:cubicBezTo>
                <a:lnTo>
                  <a:pt x="4538" y="7378"/>
                </a:lnTo>
                <a:lnTo>
                  <a:pt x="1716" y="7378"/>
                </a:lnTo>
                <a:close/>
                <a:moveTo>
                  <a:pt x="4815" y="5312"/>
                </a:moveTo>
                <a:lnTo>
                  <a:pt x="1624" y="5312"/>
                </a:lnTo>
                <a:cubicBezTo>
                  <a:pt x="720" y="5312"/>
                  <a:pt x="0" y="4593"/>
                  <a:pt x="0" y="3689"/>
                </a:cubicBezTo>
                <a:lnTo>
                  <a:pt x="0" y="1642"/>
                </a:lnTo>
                <a:cubicBezTo>
                  <a:pt x="0" y="738"/>
                  <a:pt x="720" y="18"/>
                  <a:pt x="1624" y="18"/>
                </a:cubicBezTo>
                <a:lnTo>
                  <a:pt x="3671" y="18"/>
                </a:lnTo>
                <a:cubicBezTo>
                  <a:pt x="4575" y="18"/>
                  <a:pt x="5294" y="738"/>
                  <a:pt x="5294" y="1642"/>
                </a:cubicBezTo>
                <a:lnTo>
                  <a:pt x="5294" y="4907"/>
                </a:lnTo>
                <a:cubicBezTo>
                  <a:pt x="5294" y="5091"/>
                  <a:pt x="5165" y="5239"/>
                  <a:pt x="4981" y="5276"/>
                </a:cubicBezTo>
                <a:cubicBezTo>
                  <a:pt x="4925" y="5294"/>
                  <a:pt x="4870" y="5312"/>
                  <a:pt x="4815" y="5312"/>
                </a:cubicBezTo>
                <a:close/>
                <a:moveTo>
                  <a:pt x="1605" y="738"/>
                </a:moveTo>
                <a:cubicBezTo>
                  <a:pt x="1125" y="738"/>
                  <a:pt x="720" y="1144"/>
                  <a:pt x="720" y="1623"/>
                </a:cubicBezTo>
                <a:lnTo>
                  <a:pt x="720" y="3689"/>
                </a:lnTo>
                <a:cubicBezTo>
                  <a:pt x="720" y="4169"/>
                  <a:pt x="1125" y="4575"/>
                  <a:pt x="1605" y="4575"/>
                </a:cubicBezTo>
                <a:lnTo>
                  <a:pt x="4538" y="4575"/>
                </a:lnTo>
                <a:lnTo>
                  <a:pt x="4538" y="1642"/>
                </a:lnTo>
                <a:cubicBezTo>
                  <a:pt x="4538" y="1162"/>
                  <a:pt x="4132" y="756"/>
                  <a:pt x="3653" y="756"/>
                </a:cubicBezTo>
                <a:lnTo>
                  <a:pt x="1605" y="756"/>
                </a:lnTo>
                <a:lnTo>
                  <a:pt x="1605" y="738"/>
                </a:lnTo>
                <a:close/>
                <a:moveTo>
                  <a:pt x="10219" y="5312"/>
                </a:moveTo>
                <a:lnTo>
                  <a:pt x="7065" y="5312"/>
                </a:lnTo>
                <a:cubicBezTo>
                  <a:pt x="7010" y="5312"/>
                  <a:pt x="6954" y="5294"/>
                  <a:pt x="6899" y="5275"/>
                </a:cubicBezTo>
                <a:cubicBezTo>
                  <a:pt x="6715" y="5257"/>
                  <a:pt x="6586" y="5091"/>
                  <a:pt x="6586" y="4907"/>
                </a:cubicBezTo>
                <a:lnTo>
                  <a:pt x="6586" y="1679"/>
                </a:lnTo>
                <a:cubicBezTo>
                  <a:pt x="6586" y="756"/>
                  <a:pt x="7342" y="0"/>
                  <a:pt x="8264" y="0"/>
                </a:cubicBezTo>
                <a:lnTo>
                  <a:pt x="10219" y="0"/>
                </a:lnTo>
                <a:cubicBezTo>
                  <a:pt x="11142" y="0"/>
                  <a:pt x="11898" y="756"/>
                  <a:pt x="11898" y="1679"/>
                </a:cubicBezTo>
                <a:lnTo>
                  <a:pt x="11898" y="3634"/>
                </a:lnTo>
                <a:cubicBezTo>
                  <a:pt x="11880" y="4556"/>
                  <a:pt x="11142" y="5312"/>
                  <a:pt x="10219" y="5312"/>
                </a:cubicBezTo>
                <a:close/>
                <a:moveTo>
                  <a:pt x="7323" y="4574"/>
                </a:moveTo>
                <a:lnTo>
                  <a:pt x="10201" y="4574"/>
                </a:lnTo>
                <a:cubicBezTo>
                  <a:pt x="10717" y="4574"/>
                  <a:pt x="11142" y="4150"/>
                  <a:pt x="11142" y="3634"/>
                </a:cubicBezTo>
                <a:lnTo>
                  <a:pt x="11142" y="1678"/>
                </a:lnTo>
                <a:cubicBezTo>
                  <a:pt x="11142" y="1162"/>
                  <a:pt x="10717" y="738"/>
                  <a:pt x="10201" y="738"/>
                </a:cubicBezTo>
                <a:lnTo>
                  <a:pt x="8246" y="738"/>
                </a:lnTo>
                <a:cubicBezTo>
                  <a:pt x="7729" y="738"/>
                  <a:pt x="7305" y="1162"/>
                  <a:pt x="7305" y="1678"/>
                </a:cubicBezTo>
                <a:lnTo>
                  <a:pt x="7305" y="4574"/>
                </a:lnTo>
                <a:lnTo>
                  <a:pt x="7323" y="4574"/>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
        <p:nvSpPr>
          <p:cNvPr id="9" name="文本框 82">
            <a:extLst>
              <a:ext uri="{FF2B5EF4-FFF2-40B4-BE49-F238E27FC236}">
                <a16:creationId xmlns:a16="http://schemas.microsoft.com/office/drawing/2014/main" id="{09362A2E-E296-6CF0-CCB5-D077DE7B26CC}"/>
              </a:ext>
            </a:extLst>
          </p:cNvPr>
          <p:cNvSpPr txBox="1"/>
          <p:nvPr/>
        </p:nvSpPr>
        <p:spPr>
          <a:xfrm>
            <a:off x="8831997" y="4471150"/>
            <a:ext cx="1735981" cy="70788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defRPr/>
            </a:pPr>
            <a:r>
              <a:rPr lang="zh-CN" altLang="en-US" sz="2000" b="1" dirty="0">
                <a:solidFill>
                  <a:srgbClr val="4472C4"/>
                </a:solidFill>
                <a:cs typeface="+mn-ea"/>
                <a:sym typeface="+mn-lt"/>
              </a:rPr>
              <a:t>第六部分录音与</a:t>
            </a:r>
            <a:r>
              <a:rPr lang="en-US" altLang="zh-CN" sz="2000" b="1" dirty="0">
                <a:solidFill>
                  <a:srgbClr val="4472C4"/>
                </a:solidFill>
                <a:cs typeface="+mn-ea"/>
                <a:sym typeface="+mn-lt"/>
              </a:rPr>
              <a:t>GUI</a:t>
            </a:r>
            <a:endParaRPr lang="zh-CN" altLang="en-US" sz="2000" b="1" dirty="0">
              <a:solidFill>
                <a:srgbClr val="4472C4"/>
              </a:solidFill>
              <a:cs typeface="+mn-ea"/>
              <a:sym typeface="+mn-lt"/>
            </a:endParaRPr>
          </a:p>
        </p:txBody>
      </p:sp>
      <p:sp>
        <p:nvSpPr>
          <p:cNvPr id="11" name="iconfont-1192-742827">
            <a:extLst>
              <a:ext uri="{FF2B5EF4-FFF2-40B4-BE49-F238E27FC236}">
                <a16:creationId xmlns:a16="http://schemas.microsoft.com/office/drawing/2014/main" id="{73E8416E-00EB-32C4-B4B3-D13C82D68DEF}"/>
              </a:ext>
            </a:extLst>
          </p:cNvPr>
          <p:cNvSpPr/>
          <p:nvPr/>
        </p:nvSpPr>
        <p:spPr>
          <a:xfrm>
            <a:off x="8547847" y="4692069"/>
            <a:ext cx="267336" cy="268131"/>
          </a:xfrm>
          <a:custGeom>
            <a:avLst/>
            <a:gdLst>
              <a:gd name="T0" fmla="*/ 8264 w 11898"/>
              <a:gd name="T1" fmla="*/ 11934 h 11934"/>
              <a:gd name="T2" fmla="*/ 6604 w 11898"/>
              <a:gd name="T3" fmla="*/ 7046 h 11934"/>
              <a:gd name="T4" fmla="*/ 7084 w 11898"/>
              <a:gd name="T5" fmla="*/ 6641 h 11934"/>
              <a:gd name="T6" fmla="*/ 11898 w 11898"/>
              <a:gd name="T7" fmla="*/ 8301 h 11934"/>
              <a:gd name="T8" fmla="*/ 10238 w 11898"/>
              <a:gd name="T9" fmla="*/ 11934 h 11934"/>
              <a:gd name="T10" fmla="*/ 7323 w 11898"/>
              <a:gd name="T11" fmla="*/ 10274 h 11934"/>
              <a:gd name="T12" fmla="*/ 10219 w 11898"/>
              <a:gd name="T13" fmla="*/ 11197 h 11934"/>
              <a:gd name="T14" fmla="*/ 11142 w 11898"/>
              <a:gd name="T15" fmla="*/ 8301 h 11934"/>
              <a:gd name="T16" fmla="*/ 7323 w 11898"/>
              <a:gd name="T17" fmla="*/ 7378 h 11934"/>
              <a:gd name="T18" fmla="*/ 1716 w 11898"/>
              <a:gd name="T19" fmla="*/ 11934 h 11934"/>
              <a:gd name="T20" fmla="*/ 0 w 11898"/>
              <a:gd name="T21" fmla="*/ 8374 h 11934"/>
              <a:gd name="T22" fmla="*/ 4815 w 11898"/>
              <a:gd name="T23" fmla="*/ 6659 h 11934"/>
              <a:gd name="T24" fmla="*/ 5294 w 11898"/>
              <a:gd name="T25" fmla="*/ 7065 h 11934"/>
              <a:gd name="T26" fmla="*/ 3560 w 11898"/>
              <a:gd name="T27" fmla="*/ 11934 h 11934"/>
              <a:gd name="T28" fmla="*/ 738 w 11898"/>
              <a:gd name="T29" fmla="*/ 8356 h 11934"/>
              <a:gd name="T30" fmla="*/ 1716 w 11898"/>
              <a:gd name="T31" fmla="*/ 11178 h 11934"/>
              <a:gd name="T32" fmla="*/ 4538 w 11898"/>
              <a:gd name="T33" fmla="*/ 10201 h 11934"/>
              <a:gd name="T34" fmla="*/ 1716 w 11898"/>
              <a:gd name="T35" fmla="*/ 7378 h 11934"/>
              <a:gd name="T36" fmla="*/ 1624 w 11898"/>
              <a:gd name="T37" fmla="*/ 5312 h 11934"/>
              <a:gd name="T38" fmla="*/ 0 w 11898"/>
              <a:gd name="T39" fmla="*/ 1642 h 11934"/>
              <a:gd name="T40" fmla="*/ 3671 w 11898"/>
              <a:gd name="T41" fmla="*/ 18 h 11934"/>
              <a:gd name="T42" fmla="*/ 5294 w 11898"/>
              <a:gd name="T43" fmla="*/ 4907 h 11934"/>
              <a:gd name="T44" fmla="*/ 4815 w 11898"/>
              <a:gd name="T45" fmla="*/ 5312 h 11934"/>
              <a:gd name="T46" fmla="*/ 720 w 11898"/>
              <a:gd name="T47" fmla="*/ 1623 h 11934"/>
              <a:gd name="T48" fmla="*/ 1605 w 11898"/>
              <a:gd name="T49" fmla="*/ 4575 h 11934"/>
              <a:gd name="T50" fmla="*/ 4538 w 11898"/>
              <a:gd name="T51" fmla="*/ 1642 h 11934"/>
              <a:gd name="T52" fmla="*/ 1605 w 11898"/>
              <a:gd name="T53" fmla="*/ 756 h 11934"/>
              <a:gd name="T54" fmla="*/ 10219 w 11898"/>
              <a:gd name="T55" fmla="*/ 5312 h 11934"/>
              <a:gd name="T56" fmla="*/ 6899 w 11898"/>
              <a:gd name="T57" fmla="*/ 5275 h 11934"/>
              <a:gd name="T58" fmla="*/ 6586 w 11898"/>
              <a:gd name="T59" fmla="*/ 1679 h 11934"/>
              <a:gd name="T60" fmla="*/ 10219 w 11898"/>
              <a:gd name="T61" fmla="*/ 0 h 11934"/>
              <a:gd name="T62" fmla="*/ 11898 w 11898"/>
              <a:gd name="T63" fmla="*/ 3634 h 11934"/>
              <a:gd name="T64" fmla="*/ 7323 w 11898"/>
              <a:gd name="T65" fmla="*/ 4574 h 11934"/>
              <a:gd name="T66" fmla="*/ 11142 w 11898"/>
              <a:gd name="T67" fmla="*/ 3634 h 11934"/>
              <a:gd name="T68" fmla="*/ 10201 w 11898"/>
              <a:gd name="T69" fmla="*/ 738 h 11934"/>
              <a:gd name="T70" fmla="*/ 7305 w 11898"/>
              <a:gd name="T71" fmla="*/ 1678 h 11934"/>
              <a:gd name="T72" fmla="*/ 7323 w 11898"/>
              <a:gd name="T73" fmla="*/ 4574 h 11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1898" h="11934">
                <a:moveTo>
                  <a:pt x="10238" y="11934"/>
                </a:moveTo>
                <a:lnTo>
                  <a:pt x="8264" y="11934"/>
                </a:lnTo>
                <a:cubicBezTo>
                  <a:pt x="7342" y="11934"/>
                  <a:pt x="6604" y="11197"/>
                  <a:pt x="6604" y="10274"/>
                </a:cubicBezTo>
                <a:lnTo>
                  <a:pt x="6604" y="7046"/>
                </a:lnTo>
                <a:cubicBezTo>
                  <a:pt x="6604" y="6862"/>
                  <a:pt x="6733" y="6714"/>
                  <a:pt x="6918" y="6677"/>
                </a:cubicBezTo>
                <a:cubicBezTo>
                  <a:pt x="6973" y="6659"/>
                  <a:pt x="7028" y="6641"/>
                  <a:pt x="7084" y="6641"/>
                </a:cubicBezTo>
                <a:lnTo>
                  <a:pt x="10238" y="6641"/>
                </a:lnTo>
                <a:cubicBezTo>
                  <a:pt x="11160" y="6641"/>
                  <a:pt x="11898" y="7378"/>
                  <a:pt x="11898" y="8301"/>
                </a:cubicBezTo>
                <a:lnTo>
                  <a:pt x="11898" y="10274"/>
                </a:lnTo>
                <a:cubicBezTo>
                  <a:pt x="11879" y="11178"/>
                  <a:pt x="11142" y="11934"/>
                  <a:pt x="10238" y="11934"/>
                </a:cubicBezTo>
                <a:close/>
                <a:moveTo>
                  <a:pt x="7323" y="7378"/>
                </a:moveTo>
                <a:lnTo>
                  <a:pt x="7323" y="10274"/>
                </a:lnTo>
                <a:cubicBezTo>
                  <a:pt x="7323" y="10772"/>
                  <a:pt x="7729" y="11197"/>
                  <a:pt x="8246" y="11197"/>
                </a:cubicBezTo>
                <a:lnTo>
                  <a:pt x="10219" y="11197"/>
                </a:lnTo>
                <a:cubicBezTo>
                  <a:pt x="10717" y="11197"/>
                  <a:pt x="11142" y="10791"/>
                  <a:pt x="11142" y="10274"/>
                </a:cubicBezTo>
                <a:lnTo>
                  <a:pt x="11142" y="8301"/>
                </a:lnTo>
                <a:cubicBezTo>
                  <a:pt x="11142" y="7803"/>
                  <a:pt x="10736" y="7378"/>
                  <a:pt x="10219" y="7378"/>
                </a:cubicBezTo>
                <a:lnTo>
                  <a:pt x="7323" y="7378"/>
                </a:lnTo>
                <a:close/>
                <a:moveTo>
                  <a:pt x="3560" y="11934"/>
                </a:moveTo>
                <a:lnTo>
                  <a:pt x="1716" y="11934"/>
                </a:lnTo>
                <a:cubicBezTo>
                  <a:pt x="757" y="11934"/>
                  <a:pt x="0" y="11160"/>
                  <a:pt x="0" y="10219"/>
                </a:cubicBezTo>
                <a:lnTo>
                  <a:pt x="0" y="8374"/>
                </a:lnTo>
                <a:cubicBezTo>
                  <a:pt x="0" y="7415"/>
                  <a:pt x="775" y="6659"/>
                  <a:pt x="1716" y="6659"/>
                </a:cubicBezTo>
                <a:lnTo>
                  <a:pt x="4815" y="6659"/>
                </a:lnTo>
                <a:cubicBezTo>
                  <a:pt x="4870" y="6659"/>
                  <a:pt x="4925" y="6677"/>
                  <a:pt x="4981" y="6696"/>
                </a:cubicBezTo>
                <a:cubicBezTo>
                  <a:pt x="5165" y="6714"/>
                  <a:pt x="5294" y="6880"/>
                  <a:pt x="5294" y="7065"/>
                </a:cubicBezTo>
                <a:lnTo>
                  <a:pt x="5294" y="10237"/>
                </a:lnTo>
                <a:cubicBezTo>
                  <a:pt x="5294" y="11160"/>
                  <a:pt x="4519" y="11934"/>
                  <a:pt x="3560" y="11934"/>
                </a:cubicBezTo>
                <a:close/>
                <a:moveTo>
                  <a:pt x="1716" y="7378"/>
                </a:moveTo>
                <a:cubicBezTo>
                  <a:pt x="1181" y="7378"/>
                  <a:pt x="738" y="7821"/>
                  <a:pt x="738" y="8356"/>
                </a:cubicBezTo>
                <a:lnTo>
                  <a:pt x="738" y="10201"/>
                </a:lnTo>
                <a:cubicBezTo>
                  <a:pt x="738" y="10754"/>
                  <a:pt x="1181" y="11178"/>
                  <a:pt x="1716" y="11178"/>
                </a:cubicBezTo>
                <a:lnTo>
                  <a:pt x="3560" y="11178"/>
                </a:lnTo>
                <a:cubicBezTo>
                  <a:pt x="4095" y="11178"/>
                  <a:pt x="4538" y="10736"/>
                  <a:pt x="4538" y="10201"/>
                </a:cubicBezTo>
                <a:lnTo>
                  <a:pt x="4538" y="7378"/>
                </a:lnTo>
                <a:lnTo>
                  <a:pt x="1716" y="7378"/>
                </a:lnTo>
                <a:close/>
                <a:moveTo>
                  <a:pt x="4815" y="5312"/>
                </a:moveTo>
                <a:lnTo>
                  <a:pt x="1624" y="5312"/>
                </a:lnTo>
                <a:cubicBezTo>
                  <a:pt x="720" y="5312"/>
                  <a:pt x="0" y="4593"/>
                  <a:pt x="0" y="3689"/>
                </a:cubicBezTo>
                <a:lnTo>
                  <a:pt x="0" y="1642"/>
                </a:lnTo>
                <a:cubicBezTo>
                  <a:pt x="0" y="738"/>
                  <a:pt x="720" y="18"/>
                  <a:pt x="1624" y="18"/>
                </a:cubicBezTo>
                <a:lnTo>
                  <a:pt x="3671" y="18"/>
                </a:lnTo>
                <a:cubicBezTo>
                  <a:pt x="4575" y="18"/>
                  <a:pt x="5294" y="738"/>
                  <a:pt x="5294" y="1642"/>
                </a:cubicBezTo>
                <a:lnTo>
                  <a:pt x="5294" y="4907"/>
                </a:lnTo>
                <a:cubicBezTo>
                  <a:pt x="5294" y="5091"/>
                  <a:pt x="5165" y="5239"/>
                  <a:pt x="4981" y="5276"/>
                </a:cubicBezTo>
                <a:cubicBezTo>
                  <a:pt x="4925" y="5294"/>
                  <a:pt x="4870" y="5312"/>
                  <a:pt x="4815" y="5312"/>
                </a:cubicBezTo>
                <a:close/>
                <a:moveTo>
                  <a:pt x="1605" y="738"/>
                </a:moveTo>
                <a:cubicBezTo>
                  <a:pt x="1125" y="738"/>
                  <a:pt x="720" y="1144"/>
                  <a:pt x="720" y="1623"/>
                </a:cubicBezTo>
                <a:lnTo>
                  <a:pt x="720" y="3689"/>
                </a:lnTo>
                <a:cubicBezTo>
                  <a:pt x="720" y="4169"/>
                  <a:pt x="1125" y="4575"/>
                  <a:pt x="1605" y="4575"/>
                </a:cubicBezTo>
                <a:lnTo>
                  <a:pt x="4538" y="4575"/>
                </a:lnTo>
                <a:lnTo>
                  <a:pt x="4538" y="1642"/>
                </a:lnTo>
                <a:cubicBezTo>
                  <a:pt x="4538" y="1162"/>
                  <a:pt x="4132" y="756"/>
                  <a:pt x="3653" y="756"/>
                </a:cubicBezTo>
                <a:lnTo>
                  <a:pt x="1605" y="756"/>
                </a:lnTo>
                <a:lnTo>
                  <a:pt x="1605" y="738"/>
                </a:lnTo>
                <a:close/>
                <a:moveTo>
                  <a:pt x="10219" y="5312"/>
                </a:moveTo>
                <a:lnTo>
                  <a:pt x="7065" y="5312"/>
                </a:lnTo>
                <a:cubicBezTo>
                  <a:pt x="7010" y="5312"/>
                  <a:pt x="6954" y="5294"/>
                  <a:pt x="6899" y="5275"/>
                </a:cubicBezTo>
                <a:cubicBezTo>
                  <a:pt x="6715" y="5257"/>
                  <a:pt x="6586" y="5091"/>
                  <a:pt x="6586" y="4907"/>
                </a:cubicBezTo>
                <a:lnTo>
                  <a:pt x="6586" y="1679"/>
                </a:lnTo>
                <a:cubicBezTo>
                  <a:pt x="6586" y="756"/>
                  <a:pt x="7342" y="0"/>
                  <a:pt x="8264" y="0"/>
                </a:cubicBezTo>
                <a:lnTo>
                  <a:pt x="10219" y="0"/>
                </a:lnTo>
                <a:cubicBezTo>
                  <a:pt x="11142" y="0"/>
                  <a:pt x="11898" y="756"/>
                  <a:pt x="11898" y="1679"/>
                </a:cubicBezTo>
                <a:lnTo>
                  <a:pt x="11898" y="3634"/>
                </a:lnTo>
                <a:cubicBezTo>
                  <a:pt x="11880" y="4556"/>
                  <a:pt x="11142" y="5312"/>
                  <a:pt x="10219" y="5312"/>
                </a:cubicBezTo>
                <a:close/>
                <a:moveTo>
                  <a:pt x="7323" y="4574"/>
                </a:moveTo>
                <a:lnTo>
                  <a:pt x="10201" y="4574"/>
                </a:lnTo>
                <a:cubicBezTo>
                  <a:pt x="10717" y="4574"/>
                  <a:pt x="11142" y="4150"/>
                  <a:pt x="11142" y="3634"/>
                </a:cubicBezTo>
                <a:lnTo>
                  <a:pt x="11142" y="1678"/>
                </a:lnTo>
                <a:cubicBezTo>
                  <a:pt x="11142" y="1162"/>
                  <a:pt x="10717" y="738"/>
                  <a:pt x="10201" y="738"/>
                </a:cubicBezTo>
                <a:lnTo>
                  <a:pt x="8246" y="738"/>
                </a:lnTo>
                <a:cubicBezTo>
                  <a:pt x="7729" y="738"/>
                  <a:pt x="7305" y="1162"/>
                  <a:pt x="7305" y="1678"/>
                </a:cubicBezTo>
                <a:lnTo>
                  <a:pt x="7305" y="4574"/>
                </a:lnTo>
                <a:lnTo>
                  <a:pt x="7323" y="4574"/>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cs typeface="+mn-ea"/>
              <a:sym typeface="+mn-lt"/>
            </a:endParaRPr>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2345" y="5555831"/>
            <a:ext cx="12192000" cy="1340768"/>
          </a:xfrm>
          <a:prstGeom prst="rect">
            <a:avLst/>
          </a:prstGeom>
          <a:gradFill>
            <a:gsLst>
              <a:gs pos="100000">
                <a:srgbClr val="0E419C"/>
              </a:gs>
              <a:gs pos="0">
                <a:srgbClr val="0E419C">
                  <a:alpha val="2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4" name="图片 13" descr="文本&#10;&#10;描述已自动生成"/>
          <p:cNvPicPr>
            <a:picLocks noChangeAspect="1"/>
          </p:cNvPicPr>
          <p:nvPr/>
        </p:nvPicPr>
        <p:blipFill rotWithShape="1">
          <a:blip r:embed="rId3" cstate="print">
            <a:extLst>
              <a:ext uri="{BEBA8EAE-BF5A-486C-A8C5-ECC9F3942E4B}">
                <a14:imgProps xmlns:a14="http://schemas.microsoft.com/office/drawing/2010/main">
                  <a14:imgLayer r:embed="rId4">
                    <a14:imgEffect>
                      <a14:brightnessContrast bright="61000"/>
                    </a14:imgEffect>
                  </a14:imgLayer>
                </a14:imgProps>
              </a:ext>
              <a:ext uri="{28A0092B-C50C-407E-A947-70E740481C1C}">
                <a14:useLocalDpi xmlns:a14="http://schemas.microsoft.com/office/drawing/2010/main" val="0"/>
              </a:ext>
            </a:extLst>
          </a:blip>
          <a:srcRect l="20162" t="84919" r="3222" b="11405"/>
          <a:stretch>
            <a:fillRect/>
          </a:stretch>
        </p:blipFill>
        <p:spPr>
          <a:xfrm>
            <a:off x="339890" y="5994721"/>
            <a:ext cx="4725655" cy="173864"/>
          </a:xfrm>
          <a:custGeom>
            <a:avLst/>
            <a:gdLst>
              <a:gd name="connsiteX0" fmla="*/ 0 w 5303518"/>
              <a:gd name="connsiteY0" fmla="*/ 0 h 5222014"/>
              <a:gd name="connsiteX1" fmla="*/ 5303518 w 5303518"/>
              <a:gd name="connsiteY1" fmla="*/ 0 h 5222014"/>
              <a:gd name="connsiteX2" fmla="*/ 5303518 w 5303518"/>
              <a:gd name="connsiteY2" fmla="*/ 5222014 h 5222014"/>
              <a:gd name="connsiteX3" fmla="*/ 0 w 5303518"/>
              <a:gd name="connsiteY3" fmla="*/ 5222014 h 5222014"/>
            </a:gdLst>
            <a:ahLst/>
            <a:cxnLst>
              <a:cxn ang="0">
                <a:pos x="connsiteX0" y="connsiteY0"/>
              </a:cxn>
              <a:cxn ang="0">
                <a:pos x="connsiteX1" y="connsiteY1"/>
              </a:cxn>
              <a:cxn ang="0">
                <a:pos x="connsiteX2" y="connsiteY2"/>
              </a:cxn>
              <a:cxn ang="0">
                <a:pos x="connsiteX3" y="connsiteY3"/>
              </a:cxn>
            </a:cxnLst>
            <a:rect l="l" t="t" r="r" b="b"/>
            <a:pathLst>
              <a:path w="5303518" h="5222014">
                <a:moveTo>
                  <a:pt x="0" y="0"/>
                </a:moveTo>
                <a:lnTo>
                  <a:pt x="5303518" y="0"/>
                </a:lnTo>
                <a:lnTo>
                  <a:pt x="5303518" y="5222014"/>
                </a:lnTo>
                <a:lnTo>
                  <a:pt x="0" y="5222014"/>
                </a:lnTo>
                <a:close/>
              </a:path>
            </a:pathLst>
          </a:custGeom>
          <a:effectLst>
            <a:outerShdw blurRad="241300" dist="114300" dir="2700000" algn="tl" rotWithShape="0">
              <a:schemeClr val="accent1">
                <a:lumMod val="75000"/>
                <a:alpha val="40000"/>
              </a:schemeClr>
            </a:outerShdw>
          </a:effectLst>
        </p:spPr>
      </p:pic>
      <p:grpSp>
        <p:nvGrpSpPr>
          <p:cNvPr id="57" name="组合 56">
            <a:extLst>
              <a:ext uri="{FF2B5EF4-FFF2-40B4-BE49-F238E27FC236}">
                <a16:creationId xmlns:a16="http://schemas.microsoft.com/office/drawing/2014/main" id="{AA5F4B02-EE71-177B-D2D2-CC02F0350AA0}"/>
              </a:ext>
            </a:extLst>
          </p:cNvPr>
          <p:cNvGrpSpPr/>
          <p:nvPr/>
        </p:nvGrpSpPr>
        <p:grpSpPr>
          <a:xfrm>
            <a:off x="0" y="1"/>
            <a:ext cx="12192000" cy="711200"/>
            <a:chOff x="0" y="1"/>
            <a:chExt cx="12192000" cy="711200"/>
          </a:xfrm>
        </p:grpSpPr>
        <p:sp>
          <p:nvSpPr>
            <p:cNvPr id="58" name="矩形 57">
              <a:extLst>
                <a:ext uri="{FF2B5EF4-FFF2-40B4-BE49-F238E27FC236}">
                  <a16:creationId xmlns:a16="http://schemas.microsoft.com/office/drawing/2014/main" id="{8687C9E6-3920-A702-4370-6A8E44164A1F}"/>
                </a:ext>
              </a:extLst>
            </p:cNvPr>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9" name="组合 58">
              <a:extLst>
                <a:ext uri="{FF2B5EF4-FFF2-40B4-BE49-F238E27FC236}">
                  <a16:creationId xmlns:a16="http://schemas.microsoft.com/office/drawing/2014/main" id="{D92EB4C7-19CC-9590-2878-DBEE1C0757FD}"/>
                </a:ext>
              </a:extLst>
            </p:cNvPr>
            <p:cNvGrpSpPr/>
            <p:nvPr/>
          </p:nvGrpSpPr>
          <p:grpSpPr>
            <a:xfrm>
              <a:off x="3838921" y="159473"/>
              <a:ext cx="7694113" cy="369332"/>
              <a:chOff x="3496021" y="299173"/>
              <a:chExt cx="7694113" cy="369332"/>
            </a:xfrm>
          </p:grpSpPr>
          <p:sp>
            <p:nvSpPr>
              <p:cNvPr id="62" name="文本框 61">
                <a:extLst>
                  <a:ext uri="{FF2B5EF4-FFF2-40B4-BE49-F238E27FC236}">
                    <a16:creationId xmlns:a16="http://schemas.microsoft.com/office/drawing/2014/main" id="{E38527F1-D667-9B8F-8639-63B73B295369}"/>
                  </a:ext>
                </a:extLst>
              </p:cNvPr>
              <p:cNvSpPr txBox="1"/>
              <p:nvPr/>
            </p:nvSpPr>
            <p:spPr>
              <a:xfrm>
                <a:off x="522350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总体框架</a:t>
                </a:r>
              </a:p>
            </p:txBody>
          </p:sp>
          <p:sp>
            <p:nvSpPr>
              <p:cNvPr id="63" name="文本框 62">
                <a:extLst>
                  <a:ext uri="{FF2B5EF4-FFF2-40B4-BE49-F238E27FC236}">
                    <a16:creationId xmlns:a16="http://schemas.microsoft.com/office/drawing/2014/main" id="{560A2012-7D8D-F5A5-D43A-B90A3A756AA4}"/>
                  </a:ext>
                </a:extLst>
              </p:cNvPr>
              <p:cNvSpPr txBox="1"/>
              <p:nvPr/>
            </p:nvSpPr>
            <p:spPr>
              <a:xfrm>
                <a:off x="695098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详细设计</a:t>
                </a:r>
              </a:p>
            </p:txBody>
          </p:sp>
          <p:sp>
            <p:nvSpPr>
              <p:cNvPr id="64" name="文本框 63">
                <a:extLst>
                  <a:ext uri="{FF2B5EF4-FFF2-40B4-BE49-F238E27FC236}">
                    <a16:creationId xmlns:a16="http://schemas.microsoft.com/office/drawing/2014/main" id="{20C2D297-9817-8017-AB86-046DA02A94EE}"/>
                  </a:ext>
                </a:extLst>
              </p:cNvPr>
              <p:cNvSpPr txBox="1"/>
              <p:nvPr/>
            </p:nvSpPr>
            <p:spPr>
              <a:xfrm>
                <a:off x="867846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测试验证</a:t>
                </a:r>
              </a:p>
            </p:txBody>
          </p:sp>
          <p:sp>
            <p:nvSpPr>
              <p:cNvPr id="65" name="文本框 64">
                <a:extLst>
                  <a:ext uri="{FF2B5EF4-FFF2-40B4-BE49-F238E27FC236}">
                    <a16:creationId xmlns:a16="http://schemas.microsoft.com/office/drawing/2014/main" id="{3CBFF041-BBD4-1E64-2917-8E3BEB1D9D76}"/>
                  </a:ext>
                </a:extLst>
              </p:cNvPr>
              <p:cNvSpPr txBox="1"/>
              <p:nvPr/>
            </p:nvSpPr>
            <p:spPr>
              <a:xfrm>
                <a:off x="10405945" y="299173"/>
                <a:ext cx="784189"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  总结</a:t>
                </a:r>
              </a:p>
            </p:txBody>
          </p:sp>
          <p:sp>
            <p:nvSpPr>
              <p:cNvPr id="66" name="文本框 65">
                <a:extLst>
                  <a:ext uri="{FF2B5EF4-FFF2-40B4-BE49-F238E27FC236}">
                    <a16:creationId xmlns:a16="http://schemas.microsoft.com/office/drawing/2014/main" id="{1B11D360-6D83-8FB5-DFA8-BA9A3AC1A245}"/>
                  </a:ext>
                </a:extLst>
              </p:cNvPr>
              <p:cNvSpPr txBox="1"/>
              <p:nvPr/>
            </p:nvSpPr>
            <p:spPr>
              <a:xfrm>
                <a:off x="349602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需求分析</a:t>
                </a:r>
              </a:p>
            </p:txBody>
          </p:sp>
          <p:cxnSp>
            <p:nvCxnSpPr>
              <p:cNvPr id="67" name="直接连接符 66">
                <a:extLst>
                  <a:ext uri="{FF2B5EF4-FFF2-40B4-BE49-F238E27FC236}">
                    <a16:creationId xmlns:a16="http://schemas.microsoft.com/office/drawing/2014/main" id="{760B2A77-8529-2EB7-A501-1AE07B82C437}"/>
                  </a:ext>
                </a:extLst>
              </p:cNvPr>
              <p:cNvCxnSpPr>
                <a:cxnSpLocks/>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AD92BBBA-BB26-9164-650C-E510E9F23D3D}"/>
                  </a:ext>
                </a:extLst>
              </p:cNvPr>
              <p:cNvCxnSpPr>
                <a:cxnSpLocks/>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84D24328-5B4E-2A25-6638-B805E73C837D}"/>
                  </a:ext>
                </a:extLst>
              </p:cNvPr>
              <p:cNvCxnSpPr>
                <a:cxnSpLocks/>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E34DDFD6-DF53-2163-0574-21B5EED14E97}"/>
                  </a:ext>
                </a:extLst>
              </p:cNvPr>
              <p:cNvCxnSpPr>
                <a:cxnSpLocks/>
              </p:cNvCxnSpPr>
              <p:nvPr/>
            </p:nvCxnSpPr>
            <p:spPr>
              <a:xfrm>
                <a:off x="1016031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0" name="等腰三角形 59">
              <a:extLst>
                <a:ext uri="{FF2B5EF4-FFF2-40B4-BE49-F238E27FC236}">
                  <a16:creationId xmlns:a16="http://schemas.microsoft.com/office/drawing/2014/main" id="{180D8763-4FE7-279A-3D14-87F3CA3A4EF7}"/>
                </a:ext>
              </a:extLst>
            </p:cNvPr>
            <p:cNvSpPr/>
            <p:nvPr/>
          </p:nvSpPr>
          <p:spPr>
            <a:xfrm>
              <a:off x="7464152"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51" name="图片 50">
            <a:extLst>
              <a:ext uri="{FF2B5EF4-FFF2-40B4-BE49-F238E27FC236}">
                <a16:creationId xmlns:a16="http://schemas.microsoft.com/office/drawing/2014/main" id="{5140D78C-B2A1-C488-B631-6D7559282D67}"/>
              </a:ext>
            </a:extLst>
          </p:cNvPr>
          <p:cNvPicPr>
            <a:picLocks noChangeAspect="1"/>
          </p:cNvPicPr>
          <p:nvPr/>
        </p:nvPicPr>
        <p:blipFill>
          <a:blip r:embed="rId5"/>
          <a:stretch>
            <a:fillRect/>
          </a:stretch>
        </p:blipFill>
        <p:spPr>
          <a:xfrm>
            <a:off x="0" y="1599822"/>
            <a:ext cx="6851041" cy="3279262"/>
          </a:xfrm>
          <a:prstGeom prst="rect">
            <a:avLst/>
          </a:prstGeom>
        </p:spPr>
      </p:pic>
      <p:grpSp>
        <p:nvGrpSpPr>
          <p:cNvPr id="52" name="组合 51">
            <a:extLst>
              <a:ext uri="{FF2B5EF4-FFF2-40B4-BE49-F238E27FC236}">
                <a16:creationId xmlns:a16="http://schemas.microsoft.com/office/drawing/2014/main" id="{1D44DDAC-EEE2-246E-C4FE-77926DFA8070}"/>
              </a:ext>
            </a:extLst>
          </p:cNvPr>
          <p:cNvGrpSpPr/>
          <p:nvPr/>
        </p:nvGrpSpPr>
        <p:grpSpPr>
          <a:xfrm>
            <a:off x="5879976" y="825997"/>
            <a:ext cx="6035154" cy="4826911"/>
            <a:chOff x="699206" y="1626982"/>
            <a:chExt cx="5459904" cy="4366827"/>
          </a:xfrm>
        </p:grpSpPr>
        <p:sp>
          <p:nvSpPr>
            <p:cNvPr id="53" name="文本框 52">
              <a:extLst>
                <a:ext uri="{FF2B5EF4-FFF2-40B4-BE49-F238E27FC236}">
                  <a16:creationId xmlns:a16="http://schemas.microsoft.com/office/drawing/2014/main" id="{52222916-29D0-BA52-3E35-55300C17878C}"/>
                </a:ext>
              </a:extLst>
            </p:cNvPr>
            <p:cNvSpPr txBox="1"/>
            <p:nvPr/>
          </p:nvSpPr>
          <p:spPr>
            <a:xfrm>
              <a:off x="980119" y="2267746"/>
              <a:ext cx="5178991" cy="751789"/>
            </a:xfrm>
            <a:prstGeom prst="rect">
              <a:avLst/>
            </a:prstGeom>
            <a:noFill/>
          </p:spPr>
          <p:txBody>
            <a:bodyPr wrap="none" rtlCol="0">
              <a:spAutoFit/>
            </a:bodyPr>
            <a:lstStyle/>
            <a:p>
              <a:r>
                <a:rPr lang="zh-CN" altLang="en-US" sz="4800" spc="600" dirty="0">
                  <a:solidFill>
                    <a:schemeClr val="bg1"/>
                  </a:solidFill>
                  <a:cs typeface="+mn-ea"/>
                  <a:sym typeface="+mn-lt"/>
                </a:rPr>
                <a:t>毕业论文答辩模板</a:t>
              </a:r>
            </a:p>
          </p:txBody>
        </p:sp>
        <p:sp>
          <p:nvSpPr>
            <p:cNvPr id="54" name="文本框 53">
              <a:extLst>
                <a:ext uri="{FF2B5EF4-FFF2-40B4-BE49-F238E27FC236}">
                  <a16:creationId xmlns:a16="http://schemas.microsoft.com/office/drawing/2014/main" id="{BFD5FBB6-926C-81E4-B54C-6DE0A18E7D17}"/>
                </a:ext>
              </a:extLst>
            </p:cNvPr>
            <p:cNvSpPr txBox="1"/>
            <p:nvPr/>
          </p:nvSpPr>
          <p:spPr>
            <a:xfrm>
              <a:off x="980119" y="3195224"/>
              <a:ext cx="5089078" cy="278441"/>
            </a:xfrm>
            <a:prstGeom prst="rect">
              <a:avLst/>
            </a:prstGeom>
            <a:noFill/>
          </p:spPr>
          <p:txBody>
            <a:bodyPr wrap="none" rtlCol="0">
              <a:spAutoFit/>
            </a:bodyPr>
            <a:lstStyle/>
            <a:p>
              <a:r>
                <a:rPr lang="en-US" altLang="zh-CN" sz="1400" spc="600" dirty="0">
                  <a:solidFill>
                    <a:schemeClr val="bg1"/>
                  </a:solidFill>
                  <a:cs typeface="+mn-ea"/>
                  <a:sym typeface="+mn-lt"/>
                </a:rPr>
                <a:t>Graduation thesis defense template</a:t>
              </a:r>
              <a:endParaRPr lang="zh-CN" altLang="en-US" sz="1400" spc="600" dirty="0">
                <a:solidFill>
                  <a:schemeClr val="bg1"/>
                </a:solidFill>
                <a:cs typeface="+mn-ea"/>
                <a:sym typeface="+mn-lt"/>
              </a:endParaRPr>
            </a:p>
          </p:txBody>
        </p:sp>
        <p:sp>
          <p:nvSpPr>
            <p:cNvPr id="55" name="矩形: 圆角 54">
              <a:extLst>
                <a:ext uri="{FF2B5EF4-FFF2-40B4-BE49-F238E27FC236}">
                  <a16:creationId xmlns:a16="http://schemas.microsoft.com/office/drawing/2014/main" id="{60FD1A4C-6D54-D365-8BC9-F22AB87D60AA}"/>
                </a:ext>
              </a:extLst>
            </p:cNvPr>
            <p:cNvSpPr/>
            <p:nvPr/>
          </p:nvSpPr>
          <p:spPr>
            <a:xfrm>
              <a:off x="699206" y="1626982"/>
              <a:ext cx="5234666" cy="4237676"/>
            </a:xfrm>
            <a:prstGeom prst="roundRect">
              <a:avLst>
                <a:gd name="adj" fmla="val 3675"/>
              </a:avLst>
            </a:prstGeom>
            <a:solidFill>
              <a:schemeClr val="accent1"/>
            </a:solidFill>
            <a:ln>
              <a:noFill/>
            </a:ln>
            <a:effectLst>
              <a:outerShdw blurRad="304800" dist="127000" dir="2700000" algn="tl"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sp>
          <p:nvSpPr>
            <p:cNvPr id="56" name="矩形: 圆角 55">
              <a:extLst>
                <a:ext uri="{FF2B5EF4-FFF2-40B4-BE49-F238E27FC236}">
                  <a16:creationId xmlns:a16="http://schemas.microsoft.com/office/drawing/2014/main" id="{41F6D7E1-46AF-F83E-AB72-4E0D0880D839}"/>
                </a:ext>
              </a:extLst>
            </p:cNvPr>
            <p:cNvSpPr/>
            <p:nvPr/>
          </p:nvSpPr>
          <p:spPr>
            <a:xfrm>
              <a:off x="699206" y="1756133"/>
              <a:ext cx="5234666" cy="4237676"/>
            </a:xfrm>
            <a:prstGeom prst="roundRect">
              <a:avLst>
                <a:gd name="adj" fmla="val 3675"/>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71" name="文本框 70">
              <a:extLst>
                <a:ext uri="{FF2B5EF4-FFF2-40B4-BE49-F238E27FC236}">
                  <a16:creationId xmlns:a16="http://schemas.microsoft.com/office/drawing/2014/main" id="{22B58DAD-156C-7D64-9462-7458A5F12F38}"/>
                </a:ext>
              </a:extLst>
            </p:cNvPr>
            <p:cNvSpPr txBox="1"/>
            <p:nvPr/>
          </p:nvSpPr>
          <p:spPr>
            <a:xfrm>
              <a:off x="948066" y="2405230"/>
              <a:ext cx="4711726" cy="329077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prstClr val="black"/>
                </a:solidFill>
                <a:effectLst/>
                <a:uLnTx/>
                <a:uFillTx/>
                <a:cs typeface="+mn-ea"/>
                <a:sym typeface="+mn-lt"/>
              </a:endParaRPr>
            </a:p>
          </p:txBody>
        </p:sp>
        <p:sp>
          <p:nvSpPr>
            <p:cNvPr id="72" name="文本框 71">
              <a:extLst>
                <a:ext uri="{FF2B5EF4-FFF2-40B4-BE49-F238E27FC236}">
                  <a16:creationId xmlns:a16="http://schemas.microsoft.com/office/drawing/2014/main" id="{170789AB-C94A-EF35-0D8A-D1032B87D9B9}"/>
                </a:ext>
              </a:extLst>
            </p:cNvPr>
            <p:cNvSpPr txBox="1"/>
            <p:nvPr/>
          </p:nvSpPr>
          <p:spPr>
            <a:xfrm>
              <a:off x="912393" y="1979000"/>
              <a:ext cx="3342244" cy="38981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00" b="0" i="0" u="none" strike="noStrike" kern="1200" cap="none" spc="0" normalizeH="0" baseline="0" noProof="0" dirty="0">
                <a:ln>
                  <a:noFill/>
                </a:ln>
                <a:solidFill>
                  <a:srgbClr val="00156C"/>
                </a:solidFill>
                <a:effectLst/>
                <a:uLnTx/>
                <a:uFillTx/>
                <a:cs typeface="+mn-ea"/>
                <a:sym typeface="+mn-lt"/>
              </a:endParaRPr>
            </a:p>
          </p:txBody>
        </p:sp>
        <p:sp>
          <p:nvSpPr>
            <p:cNvPr id="77" name="文本框 76">
              <a:extLst>
                <a:ext uri="{FF2B5EF4-FFF2-40B4-BE49-F238E27FC236}">
                  <a16:creationId xmlns:a16="http://schemas.microsoft.com/office/drawing/2014/main" id="{88098C06-89A0-5FA8-667D-F1D884C5CC35}"/>
                </a:ext>
              </a:extLst>
            </p:cNvPr>
            <p:cNvSpPr txBox="1"/>
            <p:nvPr/>
          </p:nvSpPr>
          <p:spPr>
            <a:xfrm>
              <a:off x="1087448" y="3163080"/>
              <a:ext cx="1040928" cy="255064"/>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defRPr/>
              </a:pPr>
              <a:endParaRPr kumimoji="0" lang="en-US" altLang="zh-CN" sz="1100" b="0" i="0" u="none" strike="noStrike" kern="1200" cap="none" spc="0" normalizeH="0" baseline="0" noProof="0" dirty="0">
                <a:ln>
                  <a:noFill/>
                </a:ln>
                <a:solidFill>
                  <a:prstClr val="black"/>
                </a:solidFill>
                <a:effectLst/>
                <a:uLnTx/>
                <a:uFillTx/>
                <a:cs typeface="+mn-ea"/>
                <a:sym typeface="+mn-lt"/>
              </a:endParaRPr>
            </a:p>
          </p:txBody>
        </p:sp>
      </p:grpSp>
      <p:sp>
        <p:nvSpPr>
          <p:cNvPr id="79" name="Rectangle 1">
            <a:extLst>
              <a:ext uri="{FF2B5EF4-FFF2-40B4-BE49-F238E27FC236}">
                <a16:creationId xmlns:a16="http://schemas.microsoft.com/office/drawing/2014/main" id="{9ADE97F1-2F15-A1BD-12BE-F9F0E505857D}"/>
              </a:ext>
            </a:extLst>
          </p:cNvPr>
          <p:cNvSpPr>
            <a:spLocks noChangeArrowheads="1"/>
          </p:cNvSpPr>
          <p:nvPr/>
        </p:nvSpPr>
        <p:spPr bwMode="auto">
          <a:xfrm>
            <a:off x="6005473" y="1001455"/>
            <a:ext cx="4432315"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1" i="0" u="none" strike="noStrike" cap="none" normalizeH="0" baseline="0" dirty="0">
                <a:ln>
                  <a:noFill/>
                </a:ln>
                <a:solidFill>
                  <a:schemeClr val="tx1"/>
                </a:solidFill>
                <a:effectLst/>
                <a:latin typeface="Arial" panose="020B0604020202020204" pitchFamily="34" charset="0"/>
              </a:rPr>
              <a:t>warnings</a:t>
            </a:r>
            <a:r>
              <a:rPr kumimoji="0" lang="zh-CN" altLang="zh-CN" sz="1800" b="0" i="0" u="none" strike="noStrike" cap="none" normalizeH="0" baseline="0" dirty="0">
                <a:ln>
                  <a:noFill/>
                </a:ln>
                <a:solidFill>
                  <a:schemeClr val="tx1"/>
                </a:solidFill>
                <a:effectLst/>
                <a:latin typeface="Arial" panose="020B0604020202020204" pitchFamily="34" charset="0"/>
              </a:rPr>
              <a:t>: 用于抑制 </a:t>
            </a:r>
            <a:r>
              <a:rPr kumimoji="0" lang="zh-CN" altLang="zh-CN" sz="1000" b="0" i="0" u="none" strike="noStrike" cap="none" normalizeH="0" baseline="0" dirty="0">
                <a:ln>
                  <a:noFill/>
                </a:ln>
                <a:solidFill>
                  <a:schemeClr val="tx1"/>
                </a:solidFill>
                <a:effectLst/>
                <a:latin typeface="Arial Unicode MS"/>
              </a:rPr>
              <a:t>tkinter</a:t>
            </a:r>
            <a:r>
              <a:rPr kumimoji="0" lang="zh-CN" altLang="zh-CN" sz="800" b="0" i="0" u="none" strike="noStrike" cap="none" normalizeH="0" baseline="0" dirty="0">
                <a:ln>
                  <a:noFill/>
                </a:ln>
                <a:solidFill>
                  <a:schemeClr val="tx1"/>
                </a:solidFill>
                <a:effectLst/>
              </a:rPr>
              <a:t> 模块的警告信息。</a:t>
            </a: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1" i="0" u="none" strike="noStrike" cap="none" normalizeH="0" baseline="0" dirty="0">
                <a:ln>
                  <a:noFill/>
                </a:ln>
                <a:solidFill>
                  <a:schemeClr val="tx1"/>
                </a:solidFill>
                <a:effectLst/>
                <a:latin typeface="Arial" panose="020B0604020202020204" pitchFamily="34" charset="0"/>
              </a:rPr>
              <a:t>os</a:t>
            </a:r>
            <a:r>
              <a:rPr kumimoji="0" lang="zh-CN" altLang="zh-CN" sz="1800" b="0" i="0" u="none" strike="noStrike" cap="none" normalizeH="0" baseline="0" dirty="0">
                <a:ln>
                  <a:noFill/>
                </a:ln>
                <a:solidFill>
                  <a:schemeClr val="tx1"/>
                </a:solidFill>
                <a:effectLst/>
                <a:latin typeface="Arial" panose="020B0604020202020204" pitchFamily="34" charset="0"/>
              </a:rPr>
              <a:t>: 用于处理文件和目录。</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1" i="0" u="none" strike="noStrike" cap="none" normalizeH="0" baseline="0" dirty="0">
                <a:ln>
                  <a:noFill/>
                </a:ln>
                <a:solidFill>
                  <a:schemeClr val="tx1"/>
                </a:solidFill>
                <a:effectLst/>
                <a:latin typeface="Arial" panose="020B0604020202020204" pitchFamily="34" charset="0"/>
              </a:rPr>
              <a:t>numpy</a:t>
            </a:r>
            <a:r>
              <a:rPr kumimoji="0" lang="zh-CN" altLang="zh-CN" sz="1800" b="0" i="0" u="none" strike="noStrike" cap="none" normalizeH="0" baseline="0" dirty="0">
                <a:ln>
                  <a:noFill/>
                </a:ln>
                <a:solidFill>
                  <a:schemeClr val="tx1"/>
                </a:solidFill>
                <a:effectLst/>
                <a:latin typeface="Arial" panose="020B0604020202020204" pitchFamily="34" charset="0"/>
              </a:rPr>
              <a:t>: 用于数组操作，尤其是处理音频特征数据。</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1" i="0" u="none" strike="noStrike" cap="none" normalizeH="0" baseline="0" dirty="0">
                <a:ln>
                  <a:noFill/>
                </a:ln>
                <a:solidFill>
                  <a:schemeClr val="tx1"/>
                </a:solidFill>
                <a:effectLst/>
                <a:latin typeface="Arial" panose="020B0604020202020204" pitchFamily="34" charset="0"/>
              </a:rPr>
              <a:t>wave</a:t>
            </a:r>
            <a:r>
              <a:rPr kumimoji="0" lang="zh-CN" altLang="zh-CN" sz="1800" b="0" i="0" u="none" strike="noStrike" cap="none" normalizeH="0" baseline="0" dirty="0">
                <a:ln>
                  <a:noFill/>
                </a:ln>
                <a:solidFill>
                  <a:schemeClr val="tx1"/>
                </a:solidFill>
                <a:effectLst/>
                <a:latin typeface="Arial" panose="020B0604020202020204" pitchFamily="34" charset="0"/>
              </a:rPr>
              <a:t>: 用于读取和写入 WAV 格式的音频文件。</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1" i="0" u="none" strike="noStrike" cap="none" normalizeH="0" baseline="0" dirty="0">
                <a:ln>
                  <a:noFill/>
                </a:ln>
                <a:solidFill>
                  <a:schemeClr val="tx1"/>
                </a:solidFill>
                <a:effectLst/>
                <a:latin typeface="Arial" panose="020B0604020202020204" pitchFamily="34" charset="0"/>
              </a:rPr>
              <a:t>scipy.io.wavfile</a:t>
            </a:r>
            <a:r>
              <a:rPr kumimoji="0" lang="zh-CN" altLang="zh-CN" sz="1800" b="0" i="0" u="none" strike="noStrike" cap="none" normalizeH="0" baseline="0" dirty="0">
                <a:ln>
                  <a:noFill/>
                </a:ln>
                <a:solidFill>
                  <a:schemeClr val="tx1"/>
                </a:solidFill>
                <a:effectLst/>
                <a:latin typeface="Arial" panose="020B0604020202020204" pitchFamily="34" charset="0"/>
              </a:rPr>
              <a:t>: 用于读取 WAV 文件的采样率和数据。</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1" i="0" u="none" strike="noStrike" cap="none" normalizeH="0" baseline="0" dirty="0">
                <a:ln>
                  <a:noFill/>
                </a:ln>
                <a:solidFill>
                  <a:schemeClr val="tx1"/>
                </a:solidFill>
                <a:effectLst/>
                <a:latin typeface="Arial" panose="020B0604020202020204" pitchFamily="34" charset="0"/>
              </a:rPr>
              <a:t>python_speech_features.mfcc</a:t>
            </a:r>
            <a:r>
              <a:rPr kumimoji="0" lang="zh-CN" altLang="zh-CN" sz="1800" b="0" i="0" u="none" strike="noStrike" cap="none" normalizeH="0" baseline="0" dirty="0">
                <a:ln>
                  <a:noFill/>
                </a:ln>
                <a:solidFill>
                  <a:schemeClr val="tx1"/>
                </a:solidFill>
                <a:effectLst/>
                <a:latin typeface="Arial" panose="020B0604020202020204" pitchFamily="34" charset="0"/>
              </a:rPr>
              <a:t>: 用于提取 MFCC（梅尔频率倒谱系数）特征，这是语音识别中常用的特征。</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1" i="0" u="none" strike="noStrike" cap="none" normalizeH="0" baseline="0" dirty="0">
                <a:ln>
                  <a:noFill/>
                </a:ln>
                <a:solidFill>
                  <a:schemeClr val="tx1"/>
                </a:solidFill>
                <a:effectLst/>
                <a:latin typeface="Arial" panose="020B0604020202020204" pitchFamily="34" charset="0"/>
              </a:rPr>
              <a:t>hmmlearn.hmm.GMMHMM</a:t>
            </a:r>
            <a:r>
              <a:rPr kumimoji="0" lang="zh-CN" altLang="zh-CN" sz="1800" b="0" i="0" u="none" strike="noStrike" cap="none" normalizeH="0" baseline="0" dirty="0">
                <a:ln>
                  <a:noFill/>
                </a:ln>
                <a:solidFill>
                  <a:schemeClr val="tx1"/>
                </a:solidFill>
                <a:effectLst/>
                <a:latin typeface="Arial" panose="020B0604020202020204" pitchFamily="34" charset="0"/>
              </a:rPr>
              <a:t>: 用于训练和使用 GMMHMM 模型。</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1" i="0" u="none" strike="noStrike" cap="none" normalizeH="0" baseline="0" dirty="0">
                <a:ln>
                  <a:noFill/>
                </a:ln>
                <a:solidFill>
                  <a:schemeClr val="tx1"/>
                </a:solidFill>
                <a:effectLst/>
                <a:latin typeface="Arial" panose="020B0604020202020204" pitchFamily="34" charset="0"/>
              </a:rPr>
              <a:t>tkinter</a:t>
            </a:r>
            <a:r>
              <a:rPr kumimoji="0" lang="zh-CN" altLang="zh-CN" sz="1800" b="0" i="0" u="none" strike="noStrike" cap="none" normalizeH="0" baseline="0" dirty="0">
                <a:ln>
                  <a:noFill/>
                </a:ln>
                <a:solidFill>
                  <a:schemeClr val="tx1"/>
                </a:solidFill>
                <a:effectLst/>
                <a:latin typeface="Arial" panose="020B0604020202020204" pitchFamily="34" charset="0"/>
              </a:rPr>
              <a:t>: 用于创建图形用户界面（GUI）。</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1" i="0" u="none" strike="noStrike" cap="none" normalizeH="0" baseline="0" dirty="0">
                <a:ln>
                  <a:noFill/>
                </a:ln>
                <a:solidFill>
                  <a:schemeClr val="tx1"/>
                </a:solidFill>
                <a:effectLst/>
                <a:latin typeface="Arial" panose="020B0604020202020204" pitchFamily="34" charset="0"/>
              </a:rPr>
              <a:t>pyaudio</a:t>
            </a:r>
            <a:r>
              <a:rPr kumimoji="0" lang="zh-CN" altLang="zh-CN" sz="1800" b="0" i="0" u="none" strike="noStrike" cap="none" normalizeH="0" baseline="0" dirty="0">
                <a:ln>
                  <a:noFill/>
                </a:ln>
                <a:solidFill>
                  <a:schemeClr val="tx1"/>
                </a:solidFill>
                <a:effectLst/>
                <a:latin typeface="Arial" panose="020B0604020202020204" pitchFamily="34" charset="0"/>
              </a:rPr>
              <a:t>: 用于录制和播放音频。</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1" i="0" u="none" strike="noStrike" cap="none" normalizeH="0" baseline="0" dirty="0">
                <a:ln>
                  <a:noFill/>
                </a:ln>
                <a:solidFill>
                  <a:schemeClr val="tx1"/>
                </a:solidFill>
                <a:effectLst/>
                <a:latin typeface="Arial" panose="020B0604020202020204" pitchFamily="34" charset="0"/>
              </a:rPr>
              <a:t>matplotlib.pyplot</a:t>
            </a:r>
            <a:r>
              <a:rPr kumimoji="0" lang="zh-CN" altLang="zh-CN" sz="1800" b="0" i="0" u="none" strike="noStrike" cap="none" normalizeH="0" baseline="0" dirty="0">
                <a:ln>
                  <a:noFill/>
                </a:ln>
                <a:solidFill>
                  <a:schemeClr val="tx1"/>
                </a:solidFill>
                <a:effectLst/>
                <a:latin typeface="Arial" panose="020B0604020202020204" pitchFamily="34" charset="0"/>
              </a:rPr>
              <a:t> 和 </a:t>
            </a:r>
            <a:r>
              <a:rPr kumimoji="0" lang="zh-CN" altLang="zh-CN" sz="1800" b="1" i="0" u="none" strike="noStrike" cap="none" normalizeH="0" baseline="0" dirty="0">
                <a:ln>
                  <a:noFill/>
                </a:ln>
                <a:solidFill>
                  <a:schemeClr val="tx1"/>
                </a:solidFill>
                <a:effectLst/>
                <a:latin typeface="Arial" panose="020B0604020202020204" pitchFamily="34" charset="0"/>
              </a:rPr>
              <a:t>FigureCanvasTkAgg</a:t>
            </a:r>
            <a:r>
              <a:rPr kumimoji="0" lang="zh-CN" altLang="zh-CN" sz="1800" b="0" i="0" u="none" strike="noStrike" cap="none" normalizeH="0" baseline="0" dirty="0">
                <a:ln>
                  <a:noFill/>
                </a:ln>
                <a:solidFill>
                  <a:schemeClr val="tx1"/>
                </a:solidFill>
                <a:effectLst/>
                <a:latin typeface="Arial" panose="020B0604020202020204" pitchFamily="34" charset="0"/>
              </a:rPr>
              <a:t>: 用于绘制音频波形图并在 Tkinter 窗口中显示。 </a:t>
            </a:r>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A3199F-3FE2-59A7-6515-2E82520E4A33}"/>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91D96222-AC1E-F9DB-476A-46CED49D23A6}"/>
              </a:ext>
            </a:extLst>
          </p:cNvPr>
          <p:cNvSpPr/>
          <p:nvPr/>
        </p:nvSpPr>
        <p:spPr>
          <a:xfrm>
            <a:off x="-69060" y="5527671"/>
            <a:ext cx="12192000" cy="1340768"/>
          </a:xfrm>
          <a:prstGeom prst="rect">
            <a:avLst/>
          </a:prstGeom>
          <a:gradFill>
            <a:gsLst>
              <a:gs pos="100000">
                <a:srgbClr val="0E419C"/>
              </a:gs>
              <a:gs pos="0">
                <a:srgbClr val="0E419C">
                  <a:alpha val="2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4" name="图片 13" descr="文本&#10;&#10;描述已自动生成">
            <a:extLst>
              <a:ext uri="{FF2B5EF4-FFF2-40B4-BE49-F238E27FC236}">
                <a16:creationId xmlns:a16="http://schemas.microsoft.com/office/drawing/2014/main" id="{DBA102D0-E687-72FD-E944-D9B2F4CF0A6B}"/>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rightnessContrast bright="61000"/>
                    </a14:imgEffect>
                  </a14:imgLayer>
                </a14:imgProps>
              </a:ext>
              <a:ext uri="{28A0092B-C50C-407E-A947-70E740481C1C}">
                <a14:useLocalDpi xmlns:a14="http://schemas.microsoft.com/office/drawing/2010/main" val="0"/>
              </a:ext>
            </a:extLst>
          </a:blip>
          <a:srcRect l="20162" t="84919" r="3222" b="11405"/>
          <a:stretch>
            <a:fillRect/>
          </a:stretch>
        </p:blipFill>
        <p:spPr>
          <a:xfrm>
            <a:off x="339890" y="5994721"/>
            <a:ext cx="4725655" cy="173864"/>
          </a:xfrm>
          <a:custGeom>
            <a:avLst/>
            <a:gdLst>
              <a:gd name="connsiteX0" fmla="*/ 0 w 5303518"/>
              <a:gd name="connsiteY0" fmla="*/ 0 h 5222014"/>
              <a:gd name="connsiteX1" fmla="*/ 5303518 w 5303518"/>
              <a:gd name="connsiteY1" fmla="*/ 0 h 5222014"/>
              <a:gd name="connsiteX2" fmla="*/ 5303518 w 5303518"/>
              <a:gd name="connsiteY2" fmla="*/ 5222014 h 5222014"/>
              <a:gd name="connsiteX3" fmla="*/ 0 w 5303518"/>
              <a:gd name="connsiteY3" fmla="*/ 5222014 h 5222014"/>
            </a:gdLst>
            <a:ahLst/>
            <a:cxnLst>
              <a:cxn ang="0">
                <a:pos x="connsiteX0" y="connsiteY0"/>
              </a:cxn>
              <a:cxn ang="0">
                <a:pos x="connsiteX1" y="connsiteY1"/>
              </a:cxn>
              <a:cxn ang="0">
                <a:pos x="connsiteX2" y="connsiteY2"/>
              </a:cxn>
              <a:cxn ang="0">
                <a:pos x="connsiteX3" y="connsiteY3"/>
              </a:cxn>
            </a:cxnLst>
            <a:rect l="l" t="t" r="r" b="b"/>
            <a:pathLst>
              <a:path w="5303518" h="5222014">
                <a:moveTo>
                  <a:pt x="0" y="0"/>
                </a:moveTo>
                <a:lnTo>
                  <a:pt x="5303518" y="0"/>
                </a:lnTo>
                <a:lnTo>
                  <a:pt x="5303518" y="5222014"/>
                </a:lnTo>
                <a:lnTo>
                  <a:pt x="0" y="5222014"/>
                </a:lnTo>
                <a:close/>
              </a:path>
            </a:pathLst>
          </a:custGeom>
          <a:effectLst>
            <a:outerShdw blurRad="241300" dist="114300" dir="2700000" algn="tl" rotWithShape="0">
              <a:schemeClr val="accent1">
                <a:lumMod val="75000"/>
                <a:alpha val="40000"/>
              </a:schemeClr>
            </a:outerShdw>
          </a:effectLst>
        </p:spPr>
      </p:pic>
      <p:grpSp>
        <p:nvGrpSpPr>
          <p:cNvPr id="57" name="组合 56">
            <a:extLst>
              <a:ext uri="{FF2B5EF4-FFF2-40B4-BE49-F238E27FC236}">
                <a16:creationId xmlns:a16="http://schemas.microsoft.com/office/drawing/2014/main" id="{F7290521-6112-14AE-169D-11A1D7A3D647}"/>
              </a:ext>
            </a:extLst>
          </p:cNvPr>
          <p:cNvGrpSpPr/>
          <p:nvPr/>
        </p:nvGrpSpPr>
        <p:grpSpPr>
          <a:xfrm>
            <a:off x="0" y="1"/>
            <a:ext cx="12192000" cy="711200"/>
            <a:chOff x="0" y="1"/>
            <a:chExt cx="12192000" cy="711200"/>
          </a:xfrm>
        </p:grpSpPr>
        <p:sp>
          <p:nvSpPr>
            <p:cNvPr id="58" name="矩形 57">
              <a:extLst>
                <a:ext uri="{FF2B5EF4-FFF2-40B4-BE49-F238E27FC236}">
                  <a16:creationId xmlns:a16="http://schemas.microsoft.com/office/drawing/2014/main" id="{98139668-A57A-868C-4C78-487E05B6703D}"/>
                </a:ext>
              </a:extLst>
            </p:cNvPr>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9" name="组合 58">
              <a:extLst>
                <a:ext uri="{FF2B5EF4-FFF2-40B4-BE49-F238E27FC236}">
                  <a16:creationId xmlns:a16="http://schemas.microsoft.com/office/drawing/2014/main" id="{5CFF54C3-1850-14B6-B58C-510512935098}"/>
                </a:ext>
              </a:extLst>
            </p:cNvPr>
            <p:cNvGrpSpPr/>
            <p:nvPr/>
          </p:nvGrpSpPr>
          <p:grpSpPr>
            <a:xfrm>
              <a:off x="3838921" y="159473"/>
              <a:ext cx="7694113" cy="369332"/>
              <a:chOff x="3496021" y="299173"/>
              <a:chExt cx="7694113" cy="369332"/>
            </a:xfrm>
          </p:grpSpPr>
          <p:sp>
            <p:nvSpPr>
              <p:cNvPr id="62" name="文本框 61">
                <a:extLst>
                  <a:ext uri="{FF2B5EF4-FFF2-40B4-BE49-F238E27FC236}">
                    <a16:creationId xmlns:a16="http://schemas.microsoft.com/office/drawing/2014/main" id="{FDEBE905-7177-D1A6-A67B-32EFFD857D85}"/>
                  </a:ext>
                </a:extLst>
              </p:cNvPr>
              <p:cNvSpPr txBox="1"/>
              <p:nvPr/>
            </p:nvSpPr>
            <p:spPr>
              <a:xfrm>
                <a:off x="522350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总体框架</a:t>
                </a:r>
              </a:p>
            </p:txBody>
          </p:sp>
          <p:sp>
            <p:nvSpPr>
              <p:cNvPr id="63" name="文本框 62">
                <a:extLst>
                  <a:ext uri="{FF2B5EF4-FFF2-40B4-BE49-F238E27FC236}">
                    <a16:creationId xmlns:a16="http://schemas.microsoft.com/office/drawing/2014/main" id="{A8A9F8F6-6D58-74B6-54BE-F501552D9A24}"/>
                  </a:ext>
                </a:extLst>
              </p:cNvPr>
              <p:cNvSpPr txBox="1"/>
              <p:nvPr/>
            </p:nvSpPr>
            <p:spPr>
              <a:xfrm>
                <a:off x="695098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详细设计</a:t>
                </a:r>
              </a:p>
            </p:txBody>
          </p:sp>
          <p:sp>
            <p:nvSpPr>
              <p:cNvPr id="64" name="文本框 63">
                <a:extLst>
                  <a:ext uri="{FF2B5EF4-FFF2-40B4-BE49-F238E27FC236}">
                    <a16:creationId xmlns:a16="http://schemas.microsoft.com/office/drawing/2014/main" id="{D54974A9-77CE-48A4-18C8-B8731D3C574E}"/>
                  </a:ext>
                </a:extLst>
              </p:cNvPr>
              <p:cNvSpPr txBox="1"/>
              <p:nvPr/>
            </p:nvSpPr>
            <p:spPr>
              <a:xfrm>
                <a:off x="867846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测试验证</a:t>
                </a:r>
              </a:p>
            </p:txBody>
          </p:sp>
          <p:sp>
            <p:nvSpPr>
              <p:cNvPr id="65" name="文本框 64">
                <a:extLst>
                  <a:ext uri="{FF2B5EF4-FFF2-40B4-BE49-F238E27FC236}">
                    <a16:creationId xmlns:a16="http://schemas.microsoft.com/office/drawing/2014/main" id="{CADE93BA-1D03-648C-EEE6-ED9971A0415C}"/>
                  </a:ext>
                </a:extLst>
              </p:cNvPr>
              <p:cNvSpPr txBox="1"/>
              <p:nvPr/>
            </p:nvSpPr>
            <p:spPr>
              <a:xfrm>
                <a:off x="10405945" y="299173"/>
                <a:ext cx="784189"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  总结</a:t>
                </a:r>
              </a:p>
            </p:txBody>
          </p:sp>
          <p:sp>
            <p:nvSpPr>
              <p:cNvPr id="66" name="文本框 65">
                <a:extLst>
                  <a:ext uri="{FF2B5EF4-FFF2-40B4-BE49-F238E27FC236}">
                    <a16:creationId xmlns:a16="http://schemas.microsoft.com/office/drawing/2014/main" id="{DB15AFBD-E3F4-870E-97EE-21CF8BDA6A7B}"/>
                  </a:ext>
                </a:extLst>
              </p:cNvPr>
              <p:cNvSpPr txBox="1"/>
              <p:nvPr/>
            </p:nvSpPr>
            <p:spPr>
              <a:xfrm>
                <a:off x="349602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需求分析</a:t>
                </a:r>
              </a:p>
            </p:txBody>
          </p:sp>
          <p:cxnSp>
            <p:nvCxnSpPr>
              <p:cNvPr id="67" name="直接连接符 66">
                <a:extLst>
                  <a:ext uri="{FF2B5EF4-FFF2-40B4-BE49-F238E27FC236}">
                    <a16:creationId xmlns:a16="http://schemas.microsoft.com/office/drawing/2014/main" id="{5F56D1B3-B153-252A-152C-732B9617DF69}"/>
                  </a:ext>
                </a:extLst>
              </p:cNvPr>
              <p:cNvCxnSpPr>
                <a:cxnSpLocks/>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E7E88630-4016-20C1-D6C8-5B78C7DFE908}"/>
                  </a:ext>
                </a:extLst>
              </p:cNvPr>
              <p:cNvCxnSpPr>
                <a:cxnSpLocks/>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03680550-0BC4-01BB-8A68-F8D43E648AEC}"/>
                  </a:ext>
                </a:extLst>
              </p:cNvPr>
              <p:cNvCxnSpPr>
                <a:cxnSpLocks/>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55FFC295-2839-5EFD-049B-F12302E6518C}"/>
                  </a:ext>
                </a:extLst>
              </p:cNvPr>
              <p:cNvCxnSpPr>
                <a:cxnSpLocks/>
              </p:cNvCxnSpPr>
              <p:nvPr/>
            </p:nvCxnSpPr>
            <p:spPr>
              <a:xfrm>
                <a:off x="1016031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0" name="等腰三角形 59">
              <a:extLst>
                <a:ext uri="{FF2B5EF4-FFF2-40B4-BE49-F238E27FC236}">
                  <a16:creationId xmlns:a16="http://schemas.microsoft.com/office/drawing/2014/main" id="{58F1C419-E8BA-FAD2-2D3C-2C352189CB5C}"/>
                </a:ext>
              </a:extLst>
            </p:cNvPr>
            <p:cNvSpPr/>
            <p:nvPr/>
          </p:nvSpPr>
          <p:spPr>
            <a:xfrm>
              <a:off x="7464152"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6" name="图片 5">
            <a:extLst>
              <a:ext uri="{FF2B5EF4-FFF2-40B4-BE49-F238E27FC236}">
                <a16:creationId xmlns:a16="http://schemas.microsoft.com/office/drawing/2014/main" id="{B7BBB6B2-673D-953D-9A25-293EA8A3C7E7}"/>
              </a:ext>
            </a:extLst>
          </p:cNvPr>
          <p:cNvPicPr>
            <a:picLocks noChangeAspect="1"/>
          </p:cNvPicPr>
          <p:nvPr/>
        </p:nvPicPr>
        <p:blipFill>
          <a:blip r:embed="rId5"/>
          <a:stretch>
            <a:fillRect/>
          </a:stretch>
        </p:blipFill>
        <p:spPr>
          <a:xfrm>
            <a:off x="-50908" y="1259905"/>
            <a:ext cx="8584261" cy="1253881"/>
          </a:xfrm>
          <a:prstGeom prst="rect">
            <a:avLst/>
          </a:prstGeom>
        </p:spPr>
      </p:pic>
      <p:grpSp>
        <p:nvGrpSpPr>
          <p:cNvPr id="52" name="组合 51">
            <a:extLst>
              <a:ext uri="{FF2B5EF4-FFF2-40B4-BE49-F238E27FC236}">
                <a16:creationId xmlns:a16="http://schemas.microsoft.com/office/drawing/2014/main" id="{86B7D75A-AE12-10C7-BD0F-D5817562B865}"/>
              </a:ext>
            </a:extLst>
          </p:cNvPr>
          <p:cNvGrpSpPr/>
          <p:nvPr/>
        </p:nvGrpSpPr>
        <p:grpSpPr>
          <a:xfrm>
            <a:off x="5815431" y="830269"/>
            <a:ext cx="6035154" cy="4826911"/>
            <a:chOff x="699206" y="1626982"/>
            <a:chExt cx="5459904" cy="4366827"/>
          </a:xfrm>
        </p:grpSpPr>
        <p:sp>
          <p:nvSpPr>
            <p:cNvPr id="53" name="文本框 52">
              <a:extLst>
                <a:ext uri="{FF2B5EF4-FFF2-40B4-BE49-F238E27FC236}">
                  <a16:creationId xmlns:a16="http://schemas.microsoft.com/office/drawing/2014/main" id="{EED93ADB-DD3B-E03A-0CBC-F58C53856514}"/>
                </a:ext>
              </a:extLst>
            </p:cNvPr>
            <p:cNvSpPr txBox="1"/>
            <p:nvPr/>
          </p:nvSpPr>
          <p:spPr>
            <a:xfrm>
              <a:off x="980119" y="2267746"/>
              <a:ext cx="5178991" cy="751789"/>
            </a:xfrm>
            <a:prstGeom prst="rect">
              <a:avLst/>
            </a:prstGeom>
            <a:noFill/>
          </p:spPr>
          <p:txBody>
            <a:bodyPr wrap="none" rtlCol="0">
              <a:spAutoFit/>
            </a:bodyPr>
            <a:lstStyle/>
            <a:p>
              <a:r>
                <a:rPr lang="zh-CN" altLang="en-US" sz="4800" spc="600" dirty="0">
                  <a:solidFill>
                    <a:schemeClr val="bg1"/>
                  </a:solidFill>
                  <a:cs typeface="+mn-ea"/>
                  <a:sym typeface="+mn-lt"/>
                </a:rPr>
                <a:t>毕业论文答辩模板</a:t>
              </a:r>
            </a:p>
          </p:txBody>
        </p:sp>
        <p:sp>
          <p:nvSpPr>
            <p:cNvPr id="54" name="文本框 53">
              <a:extLst>
                <a:ext uri="{FF2B5EF4-FFF2-40B4-BE49-F238E27FC236}">
                  <a16:creationId xmlns:a16="http://schemas.microsoft.com/office/drawing/2014/main" id="{9B5723B5-B4D6-11D1-E36B-9E4E7736685D}"/>
                </a:ext>
              </a:extLst>
            </p:cNvPr>
            <p:cNvSpPr txBox="1"/>
            <p:nvPr/>
          </p:nvSpPr>
          <p:spPr>
            <a:xfrm>
              <a:off x="980119" y="3195224"/>
              <a:ext cx="5089078" cy="278441"/>
            </a:xfrm>
            <a:prstGeom prst="rect">
              <a:avLst/>
            </a:prstGeom>
            <a:noFill/>
          </p:spPr>
          <p:txBody>
            <a:bodyPr wrap="none" rtlCol="0">
              <a:spAutoFit/>
            </a:bodyPr>
            <a:lstStyle/>
            <a:p>
              <a:r>
                <a:rPr lang="en-US" altLang="zh-CN" sz="1400" spc="600" dirty="0">
                  <a:solidFill>
                    <a:schemeClr val="bg1"/>
                  </a:solidFill>
                  <a:cs typeface="+mn-ea"/>
                  <a:sym typeface="+mn-lt"/>
                </a:rPr>
                <a:t>Graduation thesis defense template</a:t>
              </a:r>
              <a:endParaRPr lang="zh-CN" altLang="en-US" sz="1400" spc="600" dirty="0">
                <a:solidFill>
                  <a:schemeClr val="bg1"/>
                </a:solidFill>
                <a:cs typeface="+mn-ea"/>
                <a:sym typeface="+mn-lt"/>
              </a:endParaRPr>
            </a:p>
          </p:txBody>
        </p:sp>
        <p:sp>
          <p:nvSpPr>
            <p:cNvPr id="55" name="矩形: 圆角 54">
              <a:extLst>
                <a:ext uri="{FF2B5EF4-FFF2-40B4-BE49-F238E27FC236}">
                  <a16:creationId xmlns:a16="http://schemas.microsoft.com/office/drawing/2014/main" id="{D6E9AFC3-20D6-3E08-8449-131C0D509855}"/>
                </a:ext>
              </a:extLst>
            </p:cNvPr>
            <p:cNvSpPr/>
            <p:nvPr/>
          </p:nvSpPr>
          <p:spPr>
            <a:xfrm>
              <a:off x="699206" y="1626982"/>
              <a:ext cx="5234666" cy="4237676"/>
            </a:xfrm>
            <a:prstGeom prst="roundRect">
              <a:avLst>
                <a:gd name="adj" fmla="val 3675"/>
              </a:avLst>
            </a:prstGeom>
            <a:solidFill>
              <a:schemeClr val="accent1"/>
            </a:solidFill>
            <a:ln>
              <a:noFill/>
            </a:ln>
            <a:effectLst>
              <a:outerShdw blurRad="304800" dist="127000" dir="2700000" algn="tl"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cs typeface="+mn-ea"/>
                <a:sym typeface="+mn-lt"/>
              </a:endParaRPr>
            </a:p>
          </p:txBody>
        </p:sp>
        <p:sp>
          <p:nvSpPr>
            <p:cNvPr id="56" name="矩形: 圆角 55">
              <a:extLst>
                <a:ext uri="{FF2B5EF4-FFF2-40B4-BE49-F238E27FC236}">
                  <a16:creationId xmlns:a16="http://schemas.microsoft.com/office/drawing/2014/main" id="{AD76DC34-6B90-4EFD-B616-73E742C7CFE1}"/>
                </a:ext>
              </a:extLst>
            </p:cNvPr>
            <p:cNvSpPr/>
            <p:nvPr/>
          </p:nvSpPr>
          <p:spPr>
            <a:xfrm>
              <a:off x="699206" y="1756133"/>
              <a:ext cx="5234666" cy="4237676"/>
            </a:xfrm>
            <a:prstGeom prst="roundRect">
              <a:avLst>
                <a:gd name="adj" fmla="val 3675"/>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71" name="文本框 70">
              <a:extLst>
                <a:ext uri="{FF2B5EF4-FFF2-40B4-BE49-F238E27FC236}">
                  <a16:creationId xmlns:a16="http://schemas.microsoft.com/office/drawing/2014/main" id="{346331C9-0860-4047-5E82-BE95A535D707}"/>
                </a:ext>
              </a:extLst>
            </p:cNvPr>
            <p:cNvSpPr txBox="1"/>
            <p:nvPr/>
          </p:nvSpPr>
          <p:spPr>
            <a:xfrm>
              <a:off x="912393" y="2405231"/>
              <a:ext cx="4711726" cy="329077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prstClr val="black"/>
                </a:solidFill>
                <a:effectLst/>
                <a:uLnTx/>
                <a:uFillTx/>
                <a:cs typeface="+mn-ea"/>
                <a:sym typeface="+mn-lt"/>
              </a:endParaRPr>
            </a:p>
          </p:txBody>
        </p:sp>
        <p:sp>
          <p:nvSpPr>
            <p:cNvPr id="72" name="文本框 71">
              <a:extLst>
                <a:ext uri="{FF2B5EF4-FFF2-40B4-BE49-F238E27FC236}">
                  <a16:creationId xmlns:a16="http://schemas.microsoft.com/office/drawing/2014/main" id="{9E659F1F-F8FC-41DD-AD9B-4C9540B8DDE2}"/>
                </a:ext>
              </a:extLst>
            </p:cNvPr>
            <p:cNvSpPr txBox="1"/>
            <p:nvPr/>
          </p:nvSpPr>
          <p:spPr>
            <a:xfrm>
              <a:off x="912393" y="1979000"/>
              <a:ext cx="3342244" cy="38981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200" b="0" i="0" u="none" strike="noStrike" kern="1200" cap="none" spc="0" normalizeH="0" baseline="0" noProof="0" dirty="0">
                <a:ln>
                  <a:noFill/>
                </a:ln>
                <a:solidFill>
                  <a:srgbClr val="00156C"/>
                </a:solidFill>
                <a:effectLst/>
                <a:uLnTx/>
                <a:uFillTx/>
                <a:cs typeface="+mn-ea"/>
                <a:sym typeface="+mn-lt"/>
              </a:endParaRPr>
            </a:p>
          </p:txBody>
        </p:sp>
        <p:sp>
          <p:nvSpPr>
            <p:cNvPr id="77" name="文本框 76">
              <a:extLst>
                <a:ext uri="{FF2B5EF4-FFF2-40B4-BE49-F238E27FC236}">
                  <a16:creationId xmlns:a16="http://schemas.microsoft.com/office/drawing/2014/main" id="{6AB3057A-59FC-DADE-80A8-AAC5C9DDC814}"/>
                </a:ext>
              </a:extLst>
            </p:cNvPr>
            <p:cNvSpPr txBox="1"/>
            <p:nvPr/>
          </p:nvSpPr>
          <p:spPr>
            <a:xfrm>
              <a:off x="1087448" y="3163080"/>
              <a:ext cx="1040928" cy="255064"/>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defRPr/>
              </a:pPr>
              <a:endParaRPr kumimoji="0" lang="en-US" altLang="zh-CN" sz="1100" b="0" i="0" u="none" strike="noStrike" kern="1200" cap="none" spc="0" normalizeH="0" baseline="0" noProof="0" dirty="0">
                <a:ln>
                  <a:noFill/>
                </a:ln>
                <a:solidFill>
                  <a:prstClr val="black"/>
                </a:solidFill>
                <a:effectLst/>
                <a:uLnTx/>
                <a:uFillTx/>
                <a:cs typeface="+mn-ea"/>
                <a:sym typeface="+mn-lt"/>
              </a:endParaRPr>
            </a:p>
          </p:txBody>
        </p:sp>
      </p:grpSp>
      <p:sp>
        <p:nvSpPr>
          <p:cNvPr id="10" name="Rectangle 2">
            <a:extLst>
              <a:ext uri="{FF2B5EF4-FFF2-40B4-BE49-F238E27FC236}">
                <a16:creationId xmlns:a16="http://schemas.microsoft.com/office/drawing/2014/main" id="{E9425115-4893-35C9-D0E6-A5F73AE2A7E1}"/>
              </a:ext>
            </a:extLst>
          </p:cNvPr>
          <p:cNvSpPr>
            <a:spLocks noChangeArrowheads="1"/>
          </p:cNvSpPr>
          <p:nvPr/>
        </p:nvSpPr>
        <p:spPr bwMode="auto">
          <a:xfrm>
            <a:off x="5972188" y="1052061"/>
            <a:ext cx="6098345"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读取音频文件</a:t>
            </a: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 使用 scipy.io.wavfile.read 函数来读取音频文件。这个函数会返回两个值：</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sample_rate</a:t>
            </a: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：音频的采样率，表示每秒钟采样点的数量</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signal</a:t>
            </a: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：音频信号，包含音频文件的采样数据。该数据通常是一个数组，每个元素表示一个采样点的振幅值。</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 name="Rectangle 3">
            <a:extLst>
              <a:ext uri="{FF2B5EF4-FFF2-40B4-BE49-F238E27FC236}">
                <a16:creationId xmlns:a16="http://schemas.microsoft.com/office/drawing/2014/main" id="{D195A2AA-54B6-4C4D-9850-38284FEE08E8}"/>
              </a:ext>
            </a:extLst>
          </p:cNvPr>
          <p:cNvSpPr>
            <a:spLocks noChangeArrowheads="1"/>
          </p:cNvSpPr>
          <p:nvPr/>
        </p:nvSpPr>
        <p:spPr bwMode="auto">
          <a:xfrm>
            <a:off x="181757" y="2572618"/>
            <a:ext cx="5878397" cy="307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计算 MFCC 特征 使用 python_speech_features 库中的 mfcc 函数来提取 MFCC 特征。该函数会对音频信号进行一系列处理，包括：</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60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窗函数（Windowing）：将音频信号分成小块（帧），通常每帧长度为 20ms 到 40ms，帧与帧之间有重叠。</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60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快速傅里叶变换（FFT）：将每个帧的信号从时域转换到频域，得到频谱信息。</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60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Mel 频率滤波器：对频谱进行 Mel 频率尺度转换。Mel 频率尺度更符合人耳的听觉感知。</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60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离散余弦变换（DCT）：最后通过 DCT 将 Mel 频率系数转换为 MFCC 系数。</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2" name="Rectangle 4">
            <a:extLst>
              <a:ext uri="{FF2B5EF4-FFF2-40B4-BE49-F238E27FC236}">
                <a16:creationId xmlns:a16="http://schemas.microsoft.com/office/drawing/2014/main" id="{CDC22D32-608A-2A30-9C8B-4AF9564C3F84}"/>
              </a:ext>
            </a:extLst>
          </p:cNvPr>
          <p:cNvSpPr>
            <a:spLocks noChangeArrowheads="1"/>
          </p:cNvSpPr>
          <p:nvPr/>
        </p:nvSpPr>
        <p:spPr bwMode="auto">
          <a:xfrm>
            <a:off x="5972188" y="2989835"/>
            <a:ext cx="5625258"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返回一个二维数组，其中每行是一个音频帧的 MFCC 特征向量。每个向量包含 13 个 MFCC 系数（因为 </a:t>
            </a:r>
            <a:r>
              <a:rPr kumimoji="0" lang="zh-CN"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numcep=13），这些系数代表了该音频帧的频谱信息。 </a:t>
            </a:r>
          </a:p>
        </p:txBody>
      </p:sp>
    </p:spTree>
    <p:custDataLst>
      <p:tags r:id="rId1"/>
    </p:custDataLst>
    <p:extLst>
      <p:ext uri="{BB962C8B-B14F-4D97-AF65-F5344CB8AC3E}">
        <p14:creationId xmlns:p14="http://schemas.microsoft.com/office/powerpoint/2010/main" val="14968123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8C130B-FB20-73E6-EDB5-AE178581681B}"/>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0C7F42BA-358D-C976-E55A-E27E5236E486}"/>
              </a:ext>
            </a:extLst>
          </p:cNvPr>
          <p:cNvSpPr/>
          <p:nvPr/>
        </p:nvSpPr>
        <p:spPr>
          <a:xfrm>
            <a:off x="-69060" y="5527671"/>
            <a:ext cx="12192000" cy="1340768"/>
          </a:xfrm>
          <a:prstGeom prst="rect">
            <a:avLst/>
          </a:prstGeom>
          <a:gradFill>
            <a:gsLst>
              <a:gs pos="100000">
                <a:srgbClr val="0E419C"/>
              </a:gs>
              <a:gs pos="0">
                <a:srgbClr val="0E419C">
                  <a:alpha val="2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4" name="图片 13" descr="文本&#10;&#10;描述已自动生成">
            <a:extLst>
              <a:ext uri="{FF2B5EF4-FFF2-40B4-BE49-F238E27FC236}">
                <a16:creationId xmlns:a16="http://schemas.microsoft.com/office/drawing/2014/main" id="{7BA367A9-50F8-4130-3504-1A2EA010535C}"/>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rightnessContrast bright="61000"/>
                    </a14:imgEffect>
                  </a14:imgLayer>
                </a14:imgProps>
              </a:ext>
              <a:ext uri="{28A0092B-C50C-407E-A947-70E740481C1C}">
                <a14:useLocalDpi xmlns:a14="http://schemas.microsoft.com/office/drawing/2010/main" val="0"/>
              </a:ext>
            </a:extLst>
          </a:blip>
          <a:srcRect l="20162" t="84919" r="3222" b="11405"/>
          <a:stretch>
            <a:fillRect/>
          </a:stretch>
        </p:blipFill>
        <p:spPr>
          <a:xfrm>
            <a:off x="339890" y="5994721"/>
            <a:ext cx="4725655" cy="173864"/>
          </a:xfrm>
          <a:custGeom>
            <a:avLst/>
            <a:gdLst>
              <a:gd name="connsiteX0" fmla="*/ 0 w 5303518"/>
              <a:gd name="connsiteY0" fmla="*/ 0 h 5222014"/>
              <a:gd name="connsiteX1" fmla="*/ 5303518 w 5303518"/>
              <a:gd name="connsiteY1" fmla="*/ 0 h 5222014"/>
              <a:gd name="connsiteX2" fmla="*/ 5303518 w 5303518"/>
              <a:gd name="connsiteY2" fmla="*/ 5222014 h 5222014"/>
              <a:gd name="connsiteX3" fmla="*/ 0 w 5303518"/>
              <a:gd name="connsiteY3" fmla="*/ 5222014 h 5222014"/>
            </a:gdLst>
            <a:ahLst/>
            <a:cxnLst>
              <a:cxn ang="0">
                <a:pos x="connsiteX0" y="connsiteY0"/>
              </a:cxn>
              <a:cxn ang="0">
                <a:pos x="connsiteX1" y="connsiteY1"/>
              </a:cxn>
              <a:cxn ang="0">
                <a:pos x="connsiteX2" y="connsiteY2"/>
              </a:cxn>
              <a:cxn ang="0">
                <a:pos x="connsiteX3" y="connsiteY3"/>
              </a:cxn>
            </a:cxnLst>
            <a:rect l="l" t="t" r="r" b="b"/>
            <a:pathLst>
              <a:path w="5303518" h="5222014">
                <a:moveTo>
                  <a:pt x="0" y="0"/>
                </a:moveTo>
                <a:lnTo>
                  <a:pt x="5303518" y="0"/>
                </a:lnTo>
                <a:lnTo>
                  <a:pt x="5303518" y="5222014"/>
                </a:lnTo>
                <a:lnTo>
                  <a:pt x="0" y="5222014"/>
                </a:lnTo>
                <a:close/>
              </a:path>
            </a:pathLst>
          </a:custGeom>
          <a:effectLst>
            <a:outerShdw blurRad="241300" dist="114300" dir="2700000" algn="tl" rotWithShape="0">
              <a:schemeClr val="accent1">
                <a:lumMod val="75000"/>
                <a:alpha val="40000"/>
              </a:schemeClr>
            </a:outerShdw>
          </a:effectLst>
        </p:spPr>
      </p:pic>
      <p:grpSp>
        <p:nvGrpSpPr>
          <p:cNvPr id="57" name="组合 56">
            <a:extLst>
              <a:ext uri="{FF2B5EF4-FFF2-40B4-BE49-F238E27FC236}">
                <a16:creationId xmlns:a16="http://schemas.microsoft.com/office/drawing/2014/main" id="{895139E7-B9A1-5140-4BB0-99D476EBE545}"/>
              </a:ext>
            </a:extLst>
          </p:cNvPr>
          <p:cNvGrpSpPr/>
          <p:nvPr/>
        </p:nvGrpSpPr>
        <p:grpSpPr>
          <a:xfrm>
            <a:off x="0" y="1"/>
            <a:ext cx="12192000" cy="711200"/>
            <a:chOff x="0" y="1"/>
            <a:chExt cx="12192000" cy="711200"/>
          </a:xfrm>
        </p:grpSpPr>
        <p:sp>
          <p:nvSpPr>
            <p:cNvPr id="58" name="矩形 57">
              <a:extLst>
                <a:ext uri="{FF2B5EF4-FFF2-40B4-BE49-F238E27FC236}">
                  <a16:creationId xmlns:a16="http://schemas.microsoft.com/office/drawing/2014/main" id="{033B032D-8016-0A3A-A6BB-5FF7935430A2}"/>
                </a:ext>
              </a:extLst>
            </p:cNvPr>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9" name="组合 58">
              <a:extLst>
                <a:ext uri="{FF2B5EF4-FFF2-40B4-BE49-F238E27FC236}">
                  <a16:creationId xmlns:a16="http://schemas.microsoft.com/office/drawing/2014/main" id="{D5F8B4C4-6E2E-7AA3-929C-6B00097B2717}"/>
                </a:ext>
              </a:extLst>
            </p:cNvPr>
            <p:cNvGrpSpPr/>
            <p:nvPr/>
          </p:nvGrpSpPr>
          <p:grpSpPr>
            <a:xfrm>
              <a:off x="3838921" y="159473"/>
              <a:ext cx="7694113" cy="369332"/>
              <a:chOff x="3496021" y="299173"/>
              <a:chExt cx="7694113" cy="369332"/>
            </a:xfrm>
          </p:grpSpPr>
          <p:sp>
            <p:nvSpPr>
              <p:cNvPr id="62" name="文本框 61">
                <a:extLst>
                  <a:ext uri="{FF2B5EF4-FFF2-40B4-BE49-F238E27FC236}">
                    <a16:creationId xmlns:a16="http://schemas.microsoft.com/office/drawing/2014/main" id="{47C98483-0F9B-2500-8A98-7F98FFB562C7}"/>
                  </a:ext>
                </a:extLst>
              </p:cNvPr>
              <p:cNvSpPr txBox="1"/>
              <p:nvPr/>
            </p:nvSpPr>
            <p:spPr>
              <a:xfrm>
                <a:off x="522350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总体框架</a:t>
                </a:r>
              </a:p>
            </p:txBody>
          </p:sp>
          <p:sp>
            <p:nvSpPr>
              <p:cNvPr id="63" name="文本框 62">
                <a:extLst>
                  <a:ext uri="{FF2B5EF4-FFF2-40B4-BE49-F238E27FC236}">
                    <a16:creationId xmlns:a16="http://schemas.microsoft.com/office/drawing/2014/main" id="{4DB70096-D020-AF62-3EF1-3E8EF56837D9}"/>
                  </a:ext>
                </a:extLst>
              </p:cNvPr>
              <p:cNvSpPr txBox="1"/>
              <p:nvPr/>
            </p:nvSpPr>
            <p:spPr>
              <a:xfrm>
                <a:off x="695098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详细设计</a:t>
                </a:r>
              </a:p>
            </p:txBody>
          </p:sp>
          <p:sp>
            <p:nvSpPr>
              <p:cNvPr id="64" name="文本框 63">
                <a:extLst>
                  <a:ext uri="{FF2B5EF4-FFF2-40B4-BE49-F238E27FC236}">
                    <a16:creationId xmlns:a16="http://schemas.microsoft.com/office/drawing/2014/main" id="{0A76D56B-15F0-7192-EC12-9014C2C14E60}"/>
                  </a:ext>
                </a:extLst>
              </p:cNvPr>
              <p:cNvSpPr txBox="1"/>
              <p:nvPr/>
            </p:nvSpPr>
            <p:spPr>
              <a:xfrm>
                <a:off x="867846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测试验证</a:t>
                </a:r>
              </a:p>
            </p:txBody>
          </p:sp>
          <p:sp>
            <p:nvSpPr>
              <p:cNvPr id="65" name="文本框 64">
                <a:extLst>
                  <a:ext uri="{FF2B5EF4-FFF2-40B4-BE49-F238E27FC236}">
                    <a16:creationId xmlns:a16="http://schemas.microsoft.com/office/drawing/2014/main" id="{F524CB5D-5CD5-B009-C366-5FC5AC3680FC}"/>
                  </a:ext>
                </a:extLst>
              </p:cNvPr>
              <p:cNvSpPr txBox="1"/>
              <p:nvPr/>
            </p:nvSpPr>
            <p:spPr>
              <a:xfrm>
                <a:off x="10405945" y="299173"/>
                <a:ext cx="784189"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  总结</a:t>
                </a:r>
              </a:p>
            </p:txBody>
          </p:sp>
          <p:sp>
            <p:nvSpPr>
              <p:cNvPr id="66" name="文本框 65">
                <a:extLst>
                  <a:ext uri="{FF2B5EF4-FFF2-40B4-BE49-F238E27FC236}">
                    <a16:creationId xmlns:a16="http://schemas.microsoft.com/office/drawing/2014/main" id="{07E9CF3B-58E2-D4C0-C391-E023E7F08A1D}"/>
                  </a:ext>
                </a:extLst>
              </p:cNvPr>
              <p:cNvSpPr txBox="1"/>
              <p:nvPr/>
            </p:nvSpPr>
            <p:spPr>
              <a:xfrm>
                <a:off x="349602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需求分析</a:t>
                </a:r>
              </a:p>
            </p:txBody>
          </p:sp>
          <p:cxnSp>
            <p:nvCxnSpPr>
              <p:cNvPr id="67" name="直接连接符 66">
                <a:extLst>
                  <a:ext uri="{FF2B5EF4-FFF2-40B4-BE49-F238E27FC236}">
                    <a16:creationId xmlns:a16="http://schemas.microsoft.com/office/drawing/2014/main" id="{49135C8C-150B-DDDF-FFA1-38949DFC717D}"/>
                  </a:ext>
                </a:extLst>
              </p:cNvPr>
              <p:cNvCxnSpPr>
                <a:cxnSpLocks/>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1E5DEBF8-2206-1AE7-BADA-25ACB44091B9}"/>
                  </a:ext>
                </a:extLst>
              </p:cNvPr>
              <p:cNvCxnSpPr>
                <a:cxnSpLocks/>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F5D553EB-DB69-96AC-00F6-DBA7BE04BED6}"/>
                  </a:ext>
                </a:extLst>
              </p:cNvPr>
              <p:cNvCxnSpPr>
                <a:cxnSpLocks/>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8F820F66-89C4-006D-3922-6C884DC360C4}"/>
                  </a:ext>
                </a:extLst>
              </p:cNvPr>
              <p:cNvCxnSpPr>
                <a:cxnSpLocks/>
              </p:cNvCxnSpPr>
              <p:nvPr/>
            </p:nvCxnSpPr>
            <p:spPr>
              <a:xfrm>
                <a:off x="1016031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0" name="等腰三角形 59">
              <a:extLst>
                <a:ext uri="{FF2B5EF4-FFF2-40B4-BE49-F238E27FC236}">
                  <a16:creationId xmlns:a16="http://schemas.microsoft.com/office/drawing/2014/main" id="{A4D8030F-E0F9-186C-8509-3835DE9FA7E4}"/>
                </a:ext>
              </a:extLst>
            </p:cNvPr>
            <p:cNvSpPr/>
            <p:nvPr/>
          </p:nvSpPr>
          <p:spPr>
            <a:xfrm>
              <a:off x="7464152"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a:extLst>
              <a:ext uri="{FF2B5EF4-FFF2-40B4-BE49-F238E27FC236}">
                <a16:creationId xmlns:a16="http://schemas.microsoft.com/office/drawing/2014/main" id="{D4D7306D-7AB2-8AE0-55E1-E9F1AA29C41E}"/>
              </a:ext>
            </a:extLst>
          </p:cNvPr>
          <p:cNvPicPr>
            <a:picLocks noChangeAspect="1"/>
          </p:cNvPicPr>
          <p:nvPr/>
        </p:nvPicPr>
        <p:blipFill>
          <a:blip r:embed="rId5"/>
          <a:stretch>
            <a:fillRect/>
          </a:stretch>
        </p:blipFill>
        <p:spPr>
          <a:xfrm>
            <a:off x="-19904" y="650875"/>
            <a:ext cx="6115904" cy="3458058"/>
          </a:xfrm>
          <a:prstGeom prst="rect">
            <a:avLst/>
          </a:prstGeom>
        </p:spPr>
      </p:pic>
      <p:sp>
        <p:nvSpPr>
          <p:cNvPr id="13" name="Rectangle 3">
            <a:extLst>
              <a:ext uri="{FF2B5EF4-FFF2-40B4-BE49-F238E27FC236}">
                <a16:creationId xmlns:a16="http://schemas.microsoft.com/office/drawing/2014/main" id="{8C8315C0-B4C8-E0D8-3B37-477F32BAFA6F}"/>
              </a:ext>
            </a:extLst>
          </p:cNvPr>
          <p:cNvSpPr>
            <a:spLocks noChangeArrowheads="1"/>
          </p:cNvSpPr>
          <p:nvPr/>
        </p:nvSpPr>
        <p:spPr bwMode="auto">
          <a:xfrm>
            <a:off x="6026940" y="739099"/>
            <a:ext cx="5777359"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effectLst/>
                <a:latin typeface="宋体" panose="02010600030101010101" pitchFamily="2" charset="-122"/>
                <a:ea typeface="宋体" panose="02010600030101010101" pitchFamily="2" charset="-122"/>
              </a:rPr>
              <a:t>load_data 函数的目的是从指定的目录加载训练数据，并为每个类别（label）提取音频特征（MFCC）。这个函数会遍历给定的目录，读取其中的音频文件并提取特征，然后将特征按类别组织起来，最终返回一个包含所有类别数据的字典。 </a:t>
            </a:r>
          </a:p>
        </p:txBody>
      </p:sp>
      <p:sp>
        <p:nvSpPr>
          <p:cNvPr id="16" name="Rectangle 5">
            <a:extLst>
              <a:ext uri="{FF2B5EF4-FFF2-40B4-BE49-F238E27FC236}">
                <a16:creationId xmlns:a16="http://schemas.microsoft.com/office/drawing/2014/main" id="{EDC35C4E-FE41-E13C-DD33-BAA753F5AEBD}"/>
              </a:ext>
            </a:extLst>
          </p:cNvPr>
          <p:cNvSpPr>
            <a:spLocks noChangeArrowheads="1"/>
          </p:cNvSpPr>
          <p:nvPr/>
        </p:nvSpPr>
        <p:spPr bwMode="auto">
          <a:xfrm>
            <a:off x="6026940" y="2311516"/>
            <a:ext cx="561367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data_dir</a:t>
            </a: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：这是包含训练数据的根目录。该目录中包含若干子目录，每个子目录代表一个标签（例如单词或音频类别），并且每个子目录包含多个 .wav 格式的音频文件。 </a:t>
            </a:r>
          </a:p>
        </p:txBody>
      </p:sp>
      <p:sp>
        <p:nvSpPr>
          <p:cNvPr id="17" name="Rectangle 6">
            <a:extLst>
              <a:ext uri="{FF2B5EF4-FFF2-40B4-BE49-F238E27FC236}">
                <a16:creationId xmlns:a16="http://schemas.microsoft.com/office/drawing/2014/main" id="{A05FDAF4-E064-86C4-5B5D-5601A82AC78A}"/>
              </a:ext>
            </a:extLst>
          </p:cNvPr>
          <p:cNvSpPr>
            <a:spLocks noChangeArrowheads="1"/>
          </p:cNvSpPr>
          <p:nvPr/>
        </p:nvSpPr>
        <p:spPr bwMode="auto">
          <a:xfrm>
            <a:off x="6066120" y="3459199"/>
            <a:ext cx="611590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os.listdir(data_dir) 用来列出 data_dir 目录下的所有内容。 </a:t>
            </a:r>
          </a:p>
        </p:txBody>
      </p:sp>
      <p:sp>
        <p:nvSpPr>
          <p:cNvPr id="18" name="Rectangle 7">
            <a:extLst>
              <a:ext uri="{FF2B5EF4-FFF2-40B4-BE49-F238E27FC236}">
                <a16:creationId xmlns:a16="http://schemas.microsoft.com/office/drawing/2014/main" id="{BD483F1C-3525-99CB-0B47-3D33DD574BF7}"/>
              </a:ext>
            </a:extLst>
          </p:cNvPr>
          <p:cNvSpPr>
            <a:spLocks noChangeArrowheads="1"/>
          </p:cNvSpPr>
          <p:nvPr/>
        </p:nvSpPr>
        <p:spPr bwMode="auto">
          <a:xfrm>
            <a:off x="501894" y="4053420"/>
            <a:ext cx="11138721"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features = [] 初始化一个空列表，用来存储当前标签下所有音频文件的特征。</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遍历当前目录中的每个文件，file.endswith('.wav') 判断文件是否是 .wav 格式的音频文件。</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对于每个 .wav 文件，调用 extract_features(file_path) 函数提取特征并将其添加到 features 列表中。</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最终，所有该标签下的音频特征都会存储在 data 字典中，其中 data[label] 存储该标签的音频特征列表。 </a:t>
            </a:r>
          </a:p>
        </p:txBody>
      </p:sp>
    </p:spTree>
    <p:custDataLst>
      <p:tags r:id="rId1"/>
    </p:custDataLst>
    <p:extLst>
      <p:ext uri="{BB962C8B-B14F-4D97-AF65-F5344CB8AC3E}">
        <p14:creationId xmlns:p14="http://schemas.microsoft.com/office/powerpoint/2010/main" val="2040728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E758C8-4722-7947-8A9B-B8925336A558}"/>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D4FB0D75-18C7-1259-481C-898EF4AE8B93}"/>
              </a:ext>
            </a:extLst>
          </p:cNvPr>
          <p:cNvSpPr/>
          <p:nvPr/>
        </p:nvSpPr>
        <p:spPr>
          <a:xfrm>
            <a:off x="-69060" y="5527671"/>
            <a:ext cx="12192000" cy="1340768"/>
          </a:xfrm>
          <a:prstGeom prst="rect">
            <a:avLst/>
          </a:prstGeom>
          <a:gradFill>
            <a:gsLst>
              <a:gs pos="100000">
                <a:srgbClr val="0E419C"/>
              </a:gs>
              <a:gs pos="0">
                <a:srgbClr val="0E419C">
                  <a:alpha val="2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4" name="图片 13" descr="文本&#10;&#10;描述已自动生成">
            <a:extLst>
              <a:ext uri="{FF2B5EF4-FFF2-40B4-BE49-F238E27FC236}">
                <a16:creationId xmlns:a16="http://schemas.microsoft.com/office/drawing/2014/main" id="{4F406C97-78DA-9CD5-8AB1-32964240430E}"/>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rightnessContrast bright="61000"/>
                    </a14:imgEffect>
                  </a14:imgLayer>
                </a14:imgProps>
              </a:ext>
              <a:ext uri="{28A0092B-C50C-407E-A947-70E740481C1C}">
                <a14:useLocalDpi xmlns:a14="http://schemas.microsoft.com/office/drawing/2010/main" val="0"/>
              </a:ext>
            </a:extLst>
          </a:blip>
          <a:srcRect l="20162" t="84919" r="3222" b="11405"/>
          <a:stretch>
            <a:fillRect/>
          </a:stretch>
        </p:blipFill>
        <p:spPr>
          <a:xfrm>
            <a:off x="339890" y="5994721"/>
            <a:ext cx="4725655" cy="173864"/>
          </a:xfrm>
          <a:custGeom>
            <a:avLst/>
            <a:gdLst>
              <a:gd name="connsiteX0" fmla="*/ 0 w 5303518"/>
              <a:gd name="connsiteY0" fmla="*/ 0 h 5222014"/>
              <a:gd name="connsiteX1" fmla="*/ 5303518 w 5303518"/>
              <a:gd name="connsiteY1" fmla="*/ 0 h 5222014"/>
              <a:gd name="connsiteX2" fmla="*/ 5303518 w 5303518"/>
              <a:gd name="connsiteY2" fmla="*/ 5222014 h 5222014"/>
              <a:gd name="connsiteX3" fmla="*/ 0 w 5303518"/>
              <a:gd name="connsiteY3" fmla="*/ 5222014 h 5222014"/>
            </a:gdLst>
            <a:ahLst/>
            <a:cxnLst>
              <a:cxn ang="0">
                <a:pos x="connsiteX0" y="connsiteY0"/>
              </a:cxn>
              <a:cxn ang="0">
                <a:pos x="connsiteX1" y="connsiteY1"/>
              </a:cxn>
              <a:cxn ang="0">
                <a:pos x="connsiteX2" y="connsiteY2"/>
              </a:cxn>
              <a:cxn ang="0">
                <a:pos x="connsiteX3" y="connsiteY3"/>
              </a:cxn>
            </a:cxnLst>
            <a:rect l="l" t="t" r="r" b="b"/>
            <a:pathLst>
              <a:path w="5303518" h="5222014">
                <a:moveTo>
                  <a:pt x="0" y="0"/>
                </a:moveTo>
                <a:lnTo>
                  <a:pt x="5303518" y="0"/>
                </a:lnTo>
                <a:lnTo>
                  <a:pt x="5303518" y="5222014"/>
                </a:lnTo>
                <a:lnTo>
                  <a:pt x="0" y="5222014"/>
                </a:lnTo>
                <a:close/>
              </a:path>
            </a:pathLst>
          </a:custGeom>
          <a:effectLst>
            <a:outerShdw blurRad="241300" dist="114300" dir="2700000" algn="tl" rotWithShape="0">
              <a:schemeClr val="accent1">
                <a:lumMod val="75000"/>
                <a:alpha val="40000"/>
              </a:schemeClr>
            </a:outerShdw>
          </a:effectLst>
        </p:spPr>
      </p:pic>
      <p:grpSp>
        <p:nvGrpSpPr>
          <p:cNvPr id="57" name="组合 56">
            <a:extLst>
              <a:ext uri="{FF2B5EF4-FFF2-40B4-BE49-F238E27FC236}">
                <a16:creationId xmlns:a16="http://schemas.microsoft.com/office/drawing/2014/main" id="{87D2DB9C-A025-1238-C68F-B616E439C0CB}"/>
              </a:ext>
            </a:extLst>
          </p:cNvPr>
          <p:cNvGrpSpPr/>
          <p:nvPr/>
        </p:nvGrpSpPr>
        <p:grpSpPr>
          <a:xfrm>
            <a:off x="0" y="1"/>
            <a:ext cx="12192000" cy="711200"/>
            <a:chOff x="0" y="1"/>
            <a:chExt cx="12192000" cy="711200"/>
          </a:xfrm>
        </p:grpSpPr>
        <p:sp>
          <p:nvSpPr>
            <p:cNvPr id="58" name="矩形 57">
              <a:extLst>
                <a:ext uri="{FF2B5EF4-FFF2-40B4-BE49-F238E27FC236}">
                  <a16:creationId xmlns:a16="http://schemas.microsoft.com/office/drawing/2014/main" id="{4537E74F-BE1A-13F5-6C33-3C54880856E7}"/>
                </a:ext>
              </a:extLst>
            </p:cNvPr>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9" name="组合 58">
              <a:extLst>
                <a:ext uri="{FF2B5EF4-FFF2-40B4-BE49-F238E27FC236}">
                  <a16:creationId xmlns:a16="http://schemas.microsoft.com/office/drawing/2014/main" id="{3D5A5F9D-65CC-5042-9C5F-C53E7E06A5BD}"/>
                </a:ext>
              </a:extLst>
            </p:cNvPr>
            <p:cNvGrpSpPr/>
            <p:nvPr/>
          </p:nvGrpSpPr>
          <p:grpSpPr>
            <a:xfrm>
              <a:off x="3838921" y="159473"/>
              <a:ext cx="7694113" cy="369332"/>
              <a:chOff x="3496021" y="299173"/>
              <a:chExt cx="7694113" cy="369332"/>
            </a:xfrm>
          </p:grpSpPr>
          <p:sp>
            <p:nvSpPr>
              <p:cNvPr id="62" name="文本框 61">
                <a:extLst>
                  <a:ext uri="{FF2B5EF4-FFF2-40B4-BE49-F238E27FC236}">
                    <a16:creationId xmlns:a16="http://schemas.microsoft.com/office/drawing/2014/main" id="{0602F287-596D-7A36-A7DF-9273029245CA}"/>
                  </a:ext>
                </a:extLst>
              </p:cNvPr>
              <p:cNvSpPr txBox="1"/>
              <p:nvPr/>
            </p:nvSpPr>
            <p:spPr>
              <a:xfrm>
                <a:off x="522350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总体框架</a:t>
                </a:r>
              </a:p>
            </p:txBody>
          </p:sp>
          <p:sp>
            <p:nvSpPr>
              <p:cNvPr id="63" name="文本框 62">
                <a:extLst>
                  <a:ext uri="{FF2B5EF4-FFF2-40B4-BE49-F238E27FC236}">
                    <a16:creationId xmlns:a16="http://schemas.microsoft.com/office/drawing/2014/main" id="{35693594-5F54-F865-383E-6837EBEEEC8F}"/>
                  </a:ext>
                </a:extLst>
              </p:cNvPr>
              <p:cNvSpPr txBox="1"/>
              <p:nvPr/>
            </p:nvSpPr>
            <p:spPr>
              <a:xfrm>
                <a:off x="695098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详细设计</a:t>
                </a:r>
              </a:p>
            </p:txBody>
          </p:sp>
          <p:sp>
            <p:nvSpPr>
              <p:cNvPr id="64" name="文本框 63">
                <a:extLst>
                  <a:ext uri="{FF2B5EF4-FFF2-40B4-BE49-F238E27FC236}">
                    <a16:creationId xmlns:a16="http://schemas.microsoft.com/office/drawing/2014/main" id="{0E8EBE00-326A-445E-8C5B-800304965FBC}"/>
                  </a:ext>
                </a:extLst>
              </p:cNvPr>
              <p:cNvSpPr txBox="1"/>
              <p:nvPr/>
            </p:nvSpPr>
            <p:spPr>
              <a:xfrm>
                <a:off x="867846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测试验证</a:t>
                </a:r>
              </a:p>
            </p:txBody>
          </p:sp>
          <p:sp>
            <p:nvSpPr>
              <p:cNvPr id="65" name="文本框 64">
                <a:extLst>
                  <a:ext uri="{FF2B5EF4-FFF2-40B4-BE49-F238E27FC236}">
                    <a16:creationId xmlns:a16="http://schemas.microsoft.com/office/drawing/2014/main" id="{9D314B6D-74F3-88A2-AEA0-38E6133ADE22}"/>
                  </a:ext>
                </a:extLst>
              </p:cNvPr>
              <p:cNvSpPr txBox="1"/>
              <p:nvPr/>
            </p:nvSpPr>
            <p:spPr>
              <a:xfrm>
                <a:off x="10405945" y="299173"/>
                <a:ext cx="784189"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  总结</a:t>
                </a:r>
              </a:p>
            </p:txBody>
          </p:sp>
          <p:sp>
            <p:nvSpPr>
              <p:cNvPr id="66" name="文本框 65">
                <a:extLst>
                  <a:ext uri="{FF2B5EF4-FFF2-40B4-BE49-F238E27FC236}">
                    <a16:creationId xmlns:a16="http://schemas.microsoft.com/office/drawing/2014/main" id="{5E2C249C-0525-5F34-AEFE-23E8C2036AD0}"/>
                  </a:ext>
                </a:extLst>
              </p:cNvPr>
              <p:cNvSpPr txBox="1"/>
              <p:nvPr/>
            </p:nvSpPr>
            <p:spPr>
              <a:xfrm>
                <a:off x="349602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需求分析</a:t>
                </a:r>
              </a:p>
            </p:txBody>
          </p:sp>
          <p:cxnSp>
            <p:nvCxnSpPr>
              <p:cNvPr id="67" name="直接连接符 66">
                <a:extLst>
                  <a:ext uri="{FF2B5EF4-FFF2-40B4-BE49-F238E27FC236}">
                    <a16:creationId xmlns:a16="http://schemas.microsoft.com/office/drawing/2014/main" id="{D8F242FE-2E90-D6B3-39F2-0A29805759BD}"/>
                  </a:ext>
                </a:extLst>
              </p:cNvPr>
              <p:cNvCxnSpPr>
                <a:cxnSpLocks/>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86A0C1A1-A9EC-F9B3-5549-8833FE9A49E7}"/>
                  </a:ext>
                </a:extLst>
              </p:cNvPr>
              <p:cNvCxnSpPr>
                <a:cxnSpLocks/>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42A12482-BBB4-0767-2302-4C4268B0F896}"/>
                  </a:ext>
                </a:extLst>
              </p:cNvPr>
              <p:cNvCxnSpPr>
                <a:cxnSpLocks/>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A0493299-9F28-23C0-3198-E5AA9D50DAFB}"/>
                  </a:ext>
                </a:extLst>
              </p:cNvPr>
              <p:cNvCxnSpPr>
                <a:cxnSpLocks/>
              </p:cNvCxnSpPr>
              <p:nvPr/>
            </p:nvCxnSpPr>
            <p:spPr>
              <a:xfrm>
                <a:off x="1016031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0" name="等腰三角形 59">
              <a:extLst>
                <a:ext uri="{FF2B5EF4-FFF2-40B4-BE49-F238E27FC236}">
                  <a16:creationId xmlns:a16="http://schemas.microsoft.com/office/drawing/2014/main" id="{0D58E7EC-E81F-EA81-6E1A-C8199449F031}"/>
                </a:ext>
              </a:extLst>
            </p:cNvPr>
            <p:cNvSpPr/>
            <p:nvPr/>
          </p:nvSpPr>
          <p:spPr>
            <a:xfrm>
              <a:off x="7464152"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5" name="图片 4">
            <a:extLst>
              <a:ext uri="{FF2B5EF4-FFF2-40B4-BE49-F238E27FC236}">
                <a16:creationId xmlns:a16="http://schemas.microsoft.com/office/drawing/2014/main" id="{B7FBE072-AF0F-C07E-F5CE-F07863D1967B}"/>
              </a:ext>
            </a:extLst>
          </p:cNvPr>
          <p:cNvPicPr>
            <a:picLocks noChangeAspect="1"/>
          </p:cNvPicPr>
          <p:nvPr/>
        </p:nvPicPr>
        <p:blipFill>
          <a:blip r:embed="rId5"/>
          <a:stretch>
            <a:fillRect/>
          </a:stretch>
        </p:blipFill>
        <p:spPr>
          <a:xfrm>
            <a:off x="86760" y="684045"/>
            <a:ext cx="8306959" cy="3248478"/>
          </a:xfrm>
          <a:prstGeom prst="rect">
            <a:avLst/>
          </a:prstGeom>
        </p:spPr>
      </p:pic>
    </p:spTree>
    <p:custDataLst>
      <p:tags r:id="rId1"/>
    </p:custDataLst>
    <p:extLst>
      <p:ext uri="{BB962C8B-B14F-4D97-AF65-F5344CB8AC3E}">
        <p14:creationId xmlns:p14="http://schemas.microsoft.com/office/powerpoint/2010/main" val="10748893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6023992" y="855825"/>
            <a:ext cx="5250876" cy="5250876"/>
          </a:xfrm>
          <a:prstGeom prst="rect">
            <a:avLst/>
          </a:prstGeom>
          <a:blipFill dpi="0" rotWithShape="1">
            <a:blip r:embed="rId2">
              <a:alphaModFix amt="3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 name="iṡ1íḋe"/>
          <p:cNvSpPr/>
          <p:nvPr/>
        </p:nvSpPr>
        <p:spPr>
          <a:xfrm>
            <a:off x="-11551" y="-1"/>
            <a:ext cx="4578845" cy="6858001"/>
          </a:xfrm>
          <a:prstGeom prst="rect">
            <a:avLst/>
          </a:prstGeom>
          <a:solidFill>
            <a:srgbClr val="0E419C"/>
          </a:solidFill>
          <a:ln>
            <a:noFill/>
          </a:ln>
          <a:effectLst>
            <a:outerShdw blurRad="762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srgbClr val="FFFFFF"/>
              </a:solidFill>
              <a:effectLst/>
              <a:uLnTx/>
              <a:uFillTx/>
              <a:cs typeface="+mn-ea"/>
              <a:sym typeface="+mn-lt"/>
            </a:endParaRPr>
          </a:p>
        </p:txBody>
      </p:sp>
      <p:sp>
        <p:nvSpPr>
          <p:cNvPr id="7" name="文本框 6"/>
          <p:cNvSpPr txBox="1"/>
          <p:nvPr/>
        </p:nvSpPr>
        <p:spPr>
          <a:xfrm>
            <a:off x="1487488" y="2553785"/>
            <a:ext cx="1569660" cy="830997"/>
          </a:xfrm>
          <a:prstGeom prst="rect">
            <a:avLst/>
          </a:prstGeom>
          <a:noFill/>
        </p:spPr>
        <p:txBody>
          <a:bodyPr wrap="none" rtlCol="0">
            <a:spAutoFit/>
          </a:bodyPr>
          <a:lstStyle/>
          <a:p>
            <a:r>
              <a:rPr lang="zh-CN" altLang="en-US" sz="4800" spc="600" dirty="0">
                <a:solidFill>
                  <a:schemeClr val="bg1"/>
                </a:solidFill>
                <a:effectLst>
                  <a:outerShdw blurRad="50800" dist="38100" algn="l" rotWithShape="0">
                    <a:prstClr val="black">
                      <a:alpha val="40000"/>
                    </a:prstClr>
                  </a:outerShdw>
                </a:effectLst>
                <a:cs typeface="+mn-ea"/>
                <a:sym typeface="+mn-lt"/>
              </a:rPr>
              <a:t>目录</a:t>
            </a:r>
          </a:p>
        </p:txBody>
      </p:sp>
      <p:sp>
        <p:nvSpPr>
          <p:cNvPr id="8" name="文本框 7"/>
          <p:cNvSpPr txBox="1"/>
          <p:nvPr/>
        </p:nvSpPr>
        <p:spPr>
          <a:xfrm>
            <a:off x="1487488" y="3501008"/>
            <a:ext cx="1787669" cy="307777"/>
          </a:xfrm>
          <a:prstGeom prst="rect">
            <a:avLst/>
          </a:prstGeom>
          <a:noFill/>
        </p:spPr>
        <p:txBody>
          <a:bodyPr wrap="none" rtlCol="0">
            <a:spAutoFit/>
          </a:bodyPr>
          <a:lstStyle/>
          <a:p>
            <a:r>
              <a:rPr lang="en-US" altLang="zh-CN" sz="1400" spc="600" dirty="0">
                <a:solidFill>
                  <a:schemeClr val="bg1"/>
                </a:solidFill>
                <a:cs typeface="+mn-ea"/>
                <a:sym typeface="+mn-lt"/>
              </a:rPr>
              <a:t>CONTENTS</a:t>
            </a:r>
            <a:endParaRPr lang="zh-CN" altLang="en-US" sz="1400" spc="600" dirty="0">
              <a:solidFill>
                <a:schemeClr val="bg1"/>
              </a:solidFill>
              <a:cs typeface="+mn-ea"/>
              <a:sym typeface="+mn-lt"/>
            </a:endParaRPr>
          </a:p>
        </p:txBody>
      </p:sp>
      <p:pic>
        <p:nvPicPr>
          <p:cNvPr id="12" name="图片 11"/>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1551" y="4187639"/>
            <a:ext cx="4578845" cy="2670361"/>
          </a:xfrm>
          <a:prstGeom prst="rect">
            <a:avLst/>
          </a:prstGeom>
        </p:spPr>
      </p:pic>
      <p:sp>
        <p:nvSpPr>
          <p:cNvPr id="13" name="任意多边形: 形状 12"/>
          <p:cNvSpPr/>
          <p:nvPr/>
        </p:nvSpPr>
        <p:spPr>
          <a:xfrm>
            <a:off x="983433" y="2346008"/>
            <a:ext cx="2592288" cy="1321975"/>
          </a:xfrm>
          <a:custGeom>
            <a:avLst/>
            <a:gdLst>
              <a:gd name="connsiteX0" fmla="*/ 0 w 7010400"/>
              <a:gd name="connsiteY0" fmla="*/ 0 h 1981384"/>
              <a:gd name="connsiteX1" fmla="*/ 7010400 w 7010400"/>
              <a:gd name="connsiteY1" fmla="*/ 0 h 1981384"/>
              <a:gd name="connsiteX2" fmla="*/ 7010400 w 7010400"/>
              <a:gd name="connsiteY2" fmla="*/ 1981384 h 1981384"/>
              <a:gd name="connsiteX3" fmla="*/ 6495669 w 7010400"/>
              <a:gd name="connsiteY3" fmla="*/ 1981384 h 1981384"/>
              <a:gd name="connsiteX4" fmla="*/ 6495669 w 7010400"/>
              <a:gd name="connsiteY4" fmla="*/ 1712044 h 1981384"/>
              <a:gd name="connsiteX5" fmla="*/ 514731 w 7010400"/>
              <a:gd name="connsiteY5" fmla="*/ 1712044 h 1981384"/>
              <a:gd name="connsiteX6" fmla="*/ 514731 w 7010400"/>
              <a:gd name="connsiteY6" fmla="*/ 1981384 h 1981384"/>
              <a:gd name="connsiteX7" fmla="*/ 0 w 7010400"/>
              <a:gd name="connsiteY7" fmla="*/ 1981384 h 1981384"/>
              <a:gd name="connsiteX0-1" fmla="*/ 0 w 7010400"/>
              <a:gd name="connsiteY0-2" fmla="*/ 0 h 1981384"/>
              <a:gd name="connsiteX1-3" fmla="*/ 7010400 w 7010400"/>
              <a:gd name="connsiteY1-4" fmla="*/ 0 h 1981384"/>
              <a:gd name="connsiteX2-5" fmla="*/ 7010400 w 7010400"/>
              <a:gd name="connsiteY2-6" fmla="*/ 1981384 h 1981384"/>
              <a:gd name="connsiteX3-7" fmla="*/ 6495669 w 7010400"/>
              <a:gd name="connsiteY3-8" fmla="*/ 1981384 h 1981384"/>
              <a:gd name="connsiteX4-9" fmla="*/ 6495669 w 7010400"/>
              <a:gd name="connsiteY4-10" fmla="*/ 1712044 h 1981384"/>
              <a:gd name="connsiteX5-11" fmla="*/ 514731 w 7010400"/>
              <a:gd name="connsiteY5-12" fmla="*/ 1981384 h 1981384"/>
              <a:gd name="connsiteX6-13" fmla="*/ 0 w 7010400"/>
              <a:gd name="connsiteY6-14" fmla="*/ 1981384 h 1981384"/>
              <a:gd name="connsiteX7-15" fmla="*/ 0 w 7010400"/>
              <a:gd name="connsiteY7-16" fmla="*/ 0 h 1981384"/>
              <a:gd name="connsiteX0-17" fmla="*/ 6495669 w 7010400"/>
              <a:gd name="connsiteY0-18" fmla="*/ 1712044 h 1981384"/>
              <a:gd name="connsiteX1-19" fmla="*/ 514731 w 7010400"/>
              <a:gd name="connsiteY1-20" fmla="*/ 1981384 h 1981384"/>
              <a:gd name="connsiteX2-21" fmla="*/ 0 w 7010400"/>
              <a:gd name="connsiteY2-22" fmla="*/ 1981384 h 1981384"/>
              <a:gd name="connsiteX3-23" fmla="*/ 0 w 7010400"/>
              <a:gd name="connsiteY3-24" fmla="*/ 0 h 1981384"/>
              <a:gd name="connsiteX4-25" fmla="*/ 7010400 w 7010400"/>
              <a:gd name="connsiteY4-26" fmla="*/ 0 h 1981384"/>
              <a:gd name="connsiteX5-27" fmla="*/ 7010400 w 7010400"/>
              <a:gd name="connsiteY5-28" fmla="*/ 1981384 h 1981384"/>
              <a:gd name="connsiteX6-29" fmla="*/ 6495669 w 7010400"/>
              <a:gd name="connsiteY6-30" fmla="*/ 1981384 h 1981384"/>
              <a:gd name="connsiteX7-31" fmla="*/ 6587109 w 7010400"/>
              <a:gd name="connsiteY7-32" fmla="*/ 1803484 h 1981384"/>
              <a:gd name="connsiteX0-33" fmla="*/ 577469 w 7010400"/>
              <a:gd name="connsiteY0-34" fmla="*/ 3629744 h 3629744"/>
              <a:gd name="connsiteX1-35" fmla="*/ 514731 w 7010400"/>
              <a:gd name="connsiteY1-36" fmla="*/ 1981384 h 3629744"/>
              <a:gd name="connsiteX2-37" fmla="*/ 0 w 7010400"/>
              <a:gd name="connsiteY2-38" fmla="*/ 1981384 h 3629744"/>
              <a:gd name="connsiteX3-39" fmla="*/ 0 w 7010400"/>
              <a:gd name="connsiteY3-40" fmla="*/ 0 h 3629744"/>
              <a:gd name="connsiteX4-41" fmla="*/ 7010400 w 7010400"/>
              <a:gd name="connsiteY4-42" fmla="*/ 0 h 3629744"/>
              <a:gd name="connsiteX5-43" fmla="*/ 7010400 w 7010400"/>
              <a:gd name="connsiteY5-44" fmla="*/ 1981384 h 3629744"/>
              <a:gd name="connsiteX6-45" fmla="*/ 6495669 w 7010400"/>
              <a:gd name="connsiteY6-46" fmla="*/ 1981384 h 3629744"/>
              <a:gd name="connsiteX7-47" fmla="*/ 6587109 w 7010400"/>
              <a:gd name="connsiteY7-48" fmla="*/ 1803484 h 3629744"/>
              <a:gd name="connsiteX0-49" fmla="*/ 514731 w 7010400"/>
              <a:gd name="connsiteY0-50" fmla="*/ 1981384 h 1981384"/>
              <a:gd name="connsiteX1-51" fmla="*/ 0 w 7010400"/>
              <a:gd name="connsiteY1-52" fmla="*/ 1981384 h 1981384"/>
              <a:gd name="connsiteX2-53" fmla="*/ 0 w 7010400"/>
              <a:gd name="connsiteY2-54" fmla="*/ 0 h 1981384"/>
              <a:gd name="connsiteX3-55" fmla="*/ 7010400 w 7010400"/>
              <a:gd name="connsiteY3-56" fmla="*/ 0 h 1981384"/>
              <a:gd name="connsiteX4-57" fmla="*/ 7010400 w 7010400"/>
              <a:gd name="connsiteY4-58" fmla="*/ 1981384 h 1981384"/>
              <a:gd name="connsiteX5-59" fmla="*/ 6495669 w 7010400"/>
              <a:gd name="connsiteY5-60" fmla="*/ 1981384 h 1981384"/>
              <a:gd name="connsiteX6-61" fmla="*/ 6587109 w 7010400"/>
              <a:gd name="connsiteY6-62" fmla="*/ 1803484 h 1981384"/>
              <a:gd name="connsiteX0-63" fmla="*/ 514731 w 7010400"/>
              <a:gd name="connsiteY0-64" fmla="*/ 1981384 h 1981384"/>
              <a:gd name="connsiteX1-65" fmla="*/ 0 w 7010400"/>
              <a:gd name="connsiteY1-66" fmla="*/ 1981384 h 1981384"/>
              <a:gd name="connsiteX2-67" fmla="*/ 0 w 7010400"/>
              <a:gd name="connsiteY2-68" fmla="*/ 0 h 1981384"/>
              <a:gd name="connsiteX3-69" fmla="*/ 7010400 w 7010400"/>
              <a:gd name="connsiteY3-70" fmla="*/ 0 h 1981384"/>
              <a:gd name="connsiteX4-71" fmla="*/ 7010400 w 7010400"/>
              <a:gd name="connsiteY4-72" fmla="*/ 1981384 h 1981384"/>
              <a:gd name="connsiteX5-73" fmla="*/ 6495669 w 7010400"/>
              <a:gd name="connsiteY5-74" fmla="*/ 1981384 h 1981384"/>
              <a:gd name="connsiteX0-75" fmla="*/ 1349388 w 7010400"/>
              <a:gd name="connsiteY0-76" fmla="*/ 1986143 h 1986143"/>
              <a:gd name="connsiteX1-77" fmla="*/ 0 w 7010400"/>
              <a:gd name="connsiteY1-78" fmla="*/ 1981384 h 1986143"/>
              <a:gd name="connsiteX2-79" fmla="*/ 0 w 7010400"/>
              <a:gd name="connsiteY2-80" fmla="*/ 0 h 1986143"/>
              <a:gd name="connsiteX3-81" fmla="*/ 7010400 w 7010400"/>
              <a:gd name="connsiteY3-82" fmla="*/ 0 h 1986143"/>
              <a:gd name="connsiteX4-83" fmla="*/ 7010400 w 7010400"/>
              <a:gd name="connsiteY4-84" fmla="*/ 1981384 h 1986143"/>
              <a:gd name="connsiteX5-85" fmla="*/ 6495669 w 7010400"/>
              <a:gd name="connsiteY5-86" fmla="*/ 1981384 h 1986143"/>
              <a:gd name="connsiteX0-87" fmla="*/ 1349388 w 7010400"/>
              <a:gd name="connsiteY0-88" fmla="*/ 1976626 h 1981384"/>
              <a:gd name="connsiteX1-89" fmla="*/ 0 w 7010400"/>
              <a:gd name="connsiteY1-90" fmla="*/ 1981384 h 1981384"/>
              <a:gd name="connsiteX2-91" fmla="*/ 0 w 7010400"/>
              <a:gd name="connsiteY2-92" fmla="*/ 0 h 1981384"/>
              <a:gd name="connsiteX3-93" fmla="*/ 7010400 w 7010400"/>
              <a:gd name="connsiteY3-94" fmla="*/ 0 h 1981384"/>
              <a:gd name="connsiteX4-95" fmla="*/ 7010400 w 7010400"/>
              <a:gd name="connsiteY4-96" fmla="*/ 1981384 h 1981384"/>
              <a:gd name="connsiteX5-97" fmla="*/ 6495669 w 7010400"/>
              <a:gd name="connsiteY5-98" fmla="*/ 1981384 h 1981384"/>
              <a:gd name="connsiteX0-99" fmla="*/ 1349388 w 7010400"/>
              <a:gd name="connsiteY0-100" fmla="*/ 1981385 h 1981385"/>
              <a:gd name="connsiteX1-101" fmla="*/ 0 w 7010400"/>
              <a:gd name="connsiteY1-102" fmla="*/ 1981384 h 1981385"/>
              <a:gd name="connsiteX2-103" fmla="*/ 0 w 7010400"/>
              <a:gd name="connsiteY2-104" fmla="*/ 0 h 1981385"/>
              <a:gd name="connsiteX3-105" fmla="*/ 7010400 w 7010400"/>
              <a:gd name="connsiteY3-106" fmla="*/ 0 h 1981385"/>
              <a:gd name="connsiteX4-107" fmla="*/ 7010400 w 7010400"/>
              <a:gd name="connsiteY4-108" fmla="*/ 1981384 h 1981385"/>
              <a:gd name="connsiteX5-109" fmla="*/ 6495669 w 7010400"/>
              <a:gd name="connsiteY5-110" fmla="*/ 1981384 h 1981385"/>
              <a:gd name="connsiteX0-111" fmla="*/ 1349388 w 7010400"/>
              <a:gd name="connsiteY0-112" fmla="*/ 1981385 h 1981385"/>
              <a:gd name="connsiteX1-113" fmla="*/ 0 w 7010400"/>
              <a:gd name="connsiteY1-114" fmla="*/ 1981384 h 1981385"/>
              <a:gd name="connsiteX2-115" fmla="*/ 0 w 7010400"/>
              <a:gd name="connsiteY2-116" fmla="*/ 0 h 1981385"/>
              <a:gd name="connsiteX3-117" fmla="*/ 7010400 w 7010400"/>
              <a:gd name="connsiteY3-118" fmla="*/ 0 h 1981385"/>
              <a:gd name="connsiteX4-119" fmla="*/ 7010400 w 7010400"/>
              <a:gd name="connsiteY4-120" fmla="*/ 1981384 h 1981385"/>
              <a:gd name="connsiteX5-121" fmla="*/ 5733943 w 7010400"/>
              <a:gd name="connsiteY5-122" fmla="*/ 1971866 h 1981385"/>
              <a:gd name="connsiteX0-123" fmla="*/ 1349388 w 7010400"/>
              <a:gd name="connsiteY0-124" fmla="*/ 1981385 h 1981385"/>
              <a:gd name="connsiteX1-125" fmla="*/ 0 w 7010400"/>
              <a:gd name="connsiteY1-126" fmla="*/ 1981384 h 1981385"/>
              <a:gd name="connsiteX2-127" fmla="*/ 0 w 7010400"/>
              <a:gd name="connsiteY2-128" fmla="*/ 0 h 1981385"/>
              <a:gd name="connsiteX3-129" fmla="*/ 7010400 w 7010400"/>
              <a:gd name="connsiteY3-130" fmla="*/ 0 h 1981385"/>
              <a:gd name="connsiteX4-131" fmla="*/ 7010400 w 7010400"/>
              <a:gd name="connsiteY4-132" fmla="*/ 1981384 h 1981385"/>
              <a:gd name="connsiteX5-133" fmla="*/ 5733943 w 7010400"/>
              <a:gd name="connsiteY5-134" fmla="*/ 1981384 h 1981385"/>
              <a:gd name="connsiteX0" fmla="*/ 1500505 w 7010400"/>
              <a:gd name="connsiteY0" fmla="*/ 1981385 h 1981385"/>
              <a:gd name="connsiteX1" fmla="*/ 0 w 7010400"/>
              <a:gd name="connsiteY1" fmla="*/ 1981384 h 1981385"/>
              <a:gd name="connsiteX2" fmla="*/ 0 w 7010400"/>
              <a:gd name="connsiteY2" fmla="*/ 0 h 1981385"/>
              <a:gd name="connsiteX3" fmla="*/ 7010400 w 7010400"/>
              <a:gd name="connsiteY3" fmla="*/ 0 h 1981385"/>
              <a:gd name="connsiteX4" fmla="*/ 7010400 w 7010400"/>
              <a:gd name="connsiteY4" fmla="*/ 1981384 h 1981385"/>
              <a:gd name="connsiteX5" fmla="*/ 5733943 w 7010400"/>
              <a:gd name="connsiteY5" fmla="*/ 1981384 h 1981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10400" h="1981385">
                <a:moveTo>
                  <a:pt x="1500505" y="1981385"/>
                </a:moveTo>
                <a:lnTo>
                  <a:pt x="0" y="1981384"/>
                </a:lnTo>
                <a:lnTo>
                  <a:pt x="0" y="0"/>
                </a:lnTo>
                <a:lnTo>
                  <a:pt x="7010400" y="0"/>
                </a:lnTo>
                <a:lnTo>
                  <a:pt x="7010400" y="1981384"/>
                </a:lnTo>
                <a:lnTo>
                  <a:pt x="5733943" y="1981384"/>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cs typeface="+mn-ea"/>
              <a:sym typeface="+mn-lt"/>
            </a:endParaRPr>
          </a:p>
        </p:txBody>
      </p:sp>
      <p:grpSp>
        <p:nvGrpSpPr>
          <p:cNvPr id="6" name="组合 5"/>
          <p:cNvGrpSpPr/>
          <p:nvPr/>
        </p:nvGrpSpPr>
        <p:grpSpPr>
          <a:xfrm>
            <a:off x="6474643" y="1200541"/>
            <a:ext cx="5018314" cy="4561443"/>
            <a:chOff x="6350000" y="1147981"/>
            <a:chExt cx="5018314" cy="4561443"/>
          </a:xfrm>
        </p:grpSpPr>
        <p:grpSp>
          <p:nvGrpSpPr>
            <p:cNvPr id="23" name="组合 22"/>
            <p:cNvGrpSpPr/>
            <p:nvPr/>
          </p:nvGrpSpPr>
          <p:grpSpPr>
            <a:xfrm>
              <a:off x="6350000" y="1147981"/>
              <a:ext cx="5018314" cy="4561443"/>
              <a:chOff x="6350000" y="1147981"/>
              <a:chExt cx="5018314" cy="4561443"/>
            </a:xfrm>
          </p:grpSpPr>
          <p:sp>
            <p:nvSpPr>
              <p:cNvPr id="24" name="矩形: 圆角 23"/>
              <p:cNvSpPr/>
              <p:nvPr/>
            </p:nvSpPr>
            <p:spPr>
              <a:xfrm>
                <a:off x="6350000" y="1147981"/>
                <a:ext cx="5018314" cy="863523"/>
              </a:xfrm>
              <a:prstGeom prst="roundRect">
                <a:avLst>
                  <a:gd name="adj" fmla="val 50000"/>
                </a:avLst>
              </a:prstGeom>
              <a:noFill/>
              <a:ln>
                <a:gradFill flip="none" rotWithShape="1">
                  <a:gsLst>
                    <a:gs pos="0">
                      <a:srgbClr val="0E419C"/>
                    </a:gs>
                    <a:gs pos="70000">
                      <a:srgbClr val="0E419C">
                        <a:alpha val="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文本框 24"/>
              <p:cNvSpPr txBox="1"/>
              <p:nvPr/>
            </p:nvSpPr>
            <p:spPr>
              <a:xfrm>
                <a:off x="6481030" y="1287356"/>
                <a:ext cx="850784" cy="584775"/>
              </a:xfrm>
              <a:prstGeom prst="rect">
                <a:avLst/>
              </a:prstGeom>
              <a:noFill/>
            </p:spPr>
            <p:txBody>
              <a:bodyPr wrap="square" anchor="ctr">
                <a:spAutoFit/>
              </a:bodyPr>
              <a:lstStyle>
                <a:defPPr>
                  <a:defRPr lang="zh-CN"/>
                </a:defPPr>
                <a:lvl1pPr>
                  <a:defRPr sz="3200">
                    <a:gradFill flip="none" rotWithShape="1">
                      <a:gsLst>
                        <a:gs pos="0">
                          <a:srgbClr val="0070C0"/>
                        </a:gs>
                        <a:gs pos="100000">
                          <a:srgbClr val="123485"/>
                        </a:gs>
                      </a:gsLst>
                      <a:lin ang="5400000" scaled="1"/>
                      <a:tileRect/>
                    </a:gradFill>
                    <a:latin typeface="思源黑体 CN Bold" panose="020B0800000000000000" pitchFamily="34" charset="-122"/>
                    <a:ea typeface="思源黑体 CN Bold" panose="020B0800000000000000" pitchFamily="34" charset="-122"/>
                  </a:defRPr>
                </a:lvl1pPr>
              </a:lstStyle>
              <a:p>
                <a:pPr algn="ctr"/>
                <a:r>
                  <a:rPr lang="en-US" altLang="zh-CN" dirty="0">
                    <a:gradFill flip="none" rotWithShape="1">
                      <a:gsLst>
                        <a:gs pos="0">
                          <a:srgbClr val="0070C0"/>
                        </a:gs>
                        <a:gs pos="100000">
                          <a:srgbClr val="133789"/>
                        </a:gs>
                      </a:gsLst>
                      <a:lin ang="10800000" scaled="1"/>
                      <a:tileRect/>
                    </a:gradFill>
                    <a:latin typeface="+mn-lt"/>
                    <a:ea typeface="+mn-ea"/>
                    <a:cs typeface="+mn-ea"/>
                    <a:sym typeface="+mn-lt"/>
                  </a:rPr>
                  <a:t>1</a:t>
                </a:r>
                <a:endParaRPr lang="zh-CN" altLang="en-US" dirty="0">
                  <a:gradFill flip="none" rotWithShape="1">
                    <a:gsLst>
                      <a:gs pos="0">
                        <a:srgbClr val="0070C0"/>
                      </a:gs>
                      <a:gs pos="100000">
                        <a:srgbClr val="133789"/>
                      </a:gs>
                    </a:gsLst>
                    <a:lin ang="10800000" scaled="1"/>
                    <a:tileRect/>
                  </a:gradFill>
                  <a:latin typeface="+mn-lt"/>
                  <a:ea typeface="+mn-ea"/>
                  <a:cs typeface="+mn-ea"/>
                  <a:sym typeface="+mn-lt"/>
                </a:endParaRPr>
              </a:p>
            </p:txBody>
          </p:sp>
          <p:sp>
            <p:nvSpPr>
              <p:cNvPr id="26" name="矩形: 圆角 25"/>
              <p:cNvSpPr/>
              <p:nvPr/>
            </p:nvSpPr>
            <p:spPr>
              <a:xfrm>
                <a:off x="6350000" y="2380621"/>
                <a:ext cx="5018314" cy="863523"/>
              </a:xfrm>
              <a:prstGeom prst="roundRect">
                <a:avLst>
                  <a:gd name="adj" fmla="val 50000"/>
                </a:avLst>
              </a:prstGeom>
              <a:noFill/>
              <a:ln>
                <a:gradFill flip="none" rotWithShape="1">
                  <a:gsLst>
                    <a:gs pos="0">
                      <a:srgbClr val="133789"/>
                    </a:gs>
                    <a:gs pos="70000">
                      <a:srgbClr val="2A7DDA">
                        <a:alpha val="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文本框 26"/>
              <p:cNvSpPr txBox="1"/>
              <p:nvPr/>
            </p:nvSpPr>
            <p:spPr>
              <a:xfrm>
                <a:off x="6481030" y="2520588"/>
                <a:ext cx="850784" cy="584775"/>
              </a:xfrm>
              <a:prstGeom prst="rect">
                <a:avLst/>
              </a:prstGeom>
              <a:noFill/>
            </p:spPr>
            <p:txBody>
              <a:bodyPr wrap="square" anchor="ctr">
                <a:spAutoFit/>
              </a:bodyPr>
              <a:lstStyle>
                <a:defPPr>
                  <a:defRPr lang="zh-CN"/>
                </a:defPPr>
                <a:lvl1pPr>
                  <a:defRPr sz="3200">
                    <a:gradFill flip="none" rotWithShape="1">
                      <a:gsLst>
                        <a:gs pos="0">
                          <a:srgbClr val="0070C0"/>
                        </a:gs>
                        <a:gs pos="100000">
                          <a:srgbClr val="133789"/>
                        </a:gs>
                      </a:gsLst>
                      <a:lin ang="10800000" scaled="1"/>
                      <a:tileRect/>
                    </a:gradFill>
                    <a:latin typeface="思源黑体 CN Bold" panose="020B0800000000000000" pitchFamily="34" charset="-122"/>
                    <a:ea typeface="思源黑体 CN Bold" panose="020B0800000000000000" pitchFamily="34" charset="-122"/>
                  </a:defRPr>
                </a:lvl1pPr>
              </a:lstStyle>
              <a:p>
                <a:pPr algn="ctr"/>
                <a:r>
                  <a:rPr lang="en-US" altLang="zh-CN">
                    <a:latin typeface="+mn-lt"/>
                    <a:ea typeface="+mn-ea"/>
                    <a:cs typeface="+mn-ea"/>
                    <a:sym typeface="+mn-lt"/>
                  </a:rPr>
                  <a:t>2</a:t>
                </a:r>
                <a:endParaRPr lang="zh-CN" altLang="en-US">
                  <a:latin typeface="+mn-lt"/>
                  <a:ea typeface="+mn-ea"/>
                  <a:cs typeface="+mn-ea"/>
                  <a:sym typeface="+mn-lt"/>
                </a:endParaRPr>
              </a:p>
            </p:txBody>
          </p:sp>
          <p:sp>
            <p:nvSpPr>
              <p:cNvPr id="28" name="矩形: 圆角 27"/>
              <p:cNvSpPr/>
              <p:nvPr/>
            </p:nvSpPr>
            <p:spPr>
              <a:xfrm>
                <a:off x="6350000" y="3613261"/>
                <a:ext cx="5018314" cy="863523"/>
              </a:xfrm>
              <a:prstGeom prst="roundRect">
                <a:avLst>
                  <a:gd name="adj" fmla="val 50000"/>
                </a:avLst>
              </a:prstGeom>
              <a:noFill/>
              <a:ln>
                <a:gradFill flip="none" rotWithShape="1">
                  <a:gsLst>
                    <a:gs pos="0">
                      <a:srgbClr val="133789"/>
                    </a:gs>
                    <a:gs pos="70000">
                      <a:srgbClr val="2A7DDA">
                        <a:alpha val="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文本框 28"/>
              <p:cNvSpPr txBox="1"/>
              <p:nvPr/>
            </p:nvSpPr>
            <p:spPr>
              <a:xfrm>
                <a:off x="6481030" y="3754409"/>
                <a:ext cx="850784" cy="584775"/>
              </a:xfrm>
              <a:prstGeom prst="rect">
                <a:avLst/>
              </a:prstGeom>
              <a:noFill/>
            </p:spPr>
            <p:txBody>
              <a:bodyPr wrap="square" anchor="ctr">
                <a:spAutoFit/>
              </a:bodyPr>
              <a:lstStyle>
                <a:defPPr>
                  <a:defRPr lang="zh-CN"/>
                </a:defPPr>
                <a:lvl1pPr>
                  <a:defRPr sz="3200">
                    <a:gradFill flip="none" rotWithShape="1">
                      <a:gsLst>
                        <a:gs pos="0">
                          <a:srgbClr val="0070C0"/>
                        </a:gs>
                        <a:gs pos="100000">
                          <a:srgbClr val="133789"/>
                        </a:gs>
                      </a:gsLst>
                      <a:lin ang="10800000" scaled="1"/>
                      <a:tileRect/>
                    </a:gradFill>
                    <a:latin typeface="思源黑体 CN Bold" panose="020B0800000000000000" pitchFamily="34" charset="-122"/>
                    <a:ea typeface="思源黑体 CN Bold" panose="020B0800000000000000" pitchFamily="34" charset="-122"/>
                  </a:defRPr>
                </a:lvl1pPr>
              </a:lstStyle>
              <a:p>
                <a:pPr algn="ctr"/>
                <a:r>
                  <a:rPr lang="en-US" altLang="zh-CN">
                    <a:latin typeface="+mn-lt"/>
                    <a:ea typeface="+mn-ea"/>
                    <a:cs typeface="+mn-ea"/>
                    <a:sym typeface="+mn-lt"/>
                  </a:rPr>
                  <a:t>3</a:t>
                </a:r>
                <a:endParaRPr lang="zh-CN" altLang="en-US">
                  <a:latin typeface="+mn-lt"/>
                  <a:ea typeface="+mn-ea"/>
                  <a:cs typeface="+mn-ea"/>
                  <a:sym typeface="+mn-lt"/>
                </a:endParaRPr>
              </a:p>
            </p:txBody>
          </p:sp>
          <p:sp>
            <p:nvSpPr>
              <p:cNvPr id="30" name="矩形: 圆角 29"/>
              <p:cNvSpPr/>
              <p:nvPr/>
            </p:nvSpPr>
            <p:spPr>
              <a:xfrm>
                <a:off x="6350000" y="4845901"/>
                <a:ext cx="5018314" cy="863523"/>
              </a:xfrm>
              <a:prstGeom prst="roundRect">
                <a:avLst>
                  <a:gd name="adj" fmla="val 50000"/>
                </a:avLst>
              </a:prstGeom>
              <a:noFill/>
              <a:ln>
                <a:gradFill flip="none" rotWithShape="1">
                  <a:gsLst>
                    <a:gs pos="0">
                      <a:srgbClr val="133789"/>
                    </a:gs>
                    <a:gs pos="70000">
                      <a:srgbClr val="2A7DDA">
                        <a:alpha val="0"/>
                      </a:srgbClr>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文本框 30"/>
              <p:cNvSpPr txBox="1"/>
              <p:nvPr/>
            </p:nvSpPr>
            <p:spPr>
              <a:xfrm>
                <a:off x="6481030" y="4992417"/>
                <a:ext cx="850784" cy="584775"/>
              </a:xfrm>
              <a:prstGeom prst="rect">
                <a:avLst/>
              </a:prstGeom>
              <a:noFill/>
            </p:spPr>
            <p:txBody>
              <a:bodyPr wrap="square" anchor="ctr">
                <a:spAutoFit/>
              </a:bodyPr>
              <a:lstStyle>
                <a:defPPr>
                  <a:defRPr lang="zh-CN"/>
                </a:defPPr>
                <a:lvl1pPr>
                  <a:defRPr sz="3200">
                    <a:gradFill flip="none" rotWithShape="1">
                      <a:gsLst>
                        <a:gs pos="0">
                          <a:srgbClr val="0070C0"/>
                        </a:gs>
                        <a:gs pos="100000">
                          <a:srgbClr val="133789"/>
                        </a:gs>
                      </a:gsLst>
                      <a:lin ang="10800000" scaled="1"/>
                      <a:tileRect/>
                    </a:gradFill>
                    <a:latin typeface="思源黑体 CN Bold" panose="020B0800000000000000" pitchFamily="34" charset="-122"/>
                    <a:ea typeface="思源黑体 CN Bold" panose="020B0800000000000000" pitchFamily="34" charset="-122"/>
                  </a:defRPr>
                </a:lvl1pPr>
              </a:lstStyle>
              <a:p>
                <a:pPr algn="ctr"/>
                <a:r>
                  <a:rPr lang="en-US" altLang="zh-CN">
                    <a:latin typeface="+mn-lt"/>
                    <a:ea typeface="+mn-ea"/>
                    <a:cs typeface="+mn-ea"/>
                    <a:sym typeface="+mn-lt"/>
                  </a:rPr>
                  <a:t>4</a:t>
                </a:r>
                <a:endParaRPr lang="zh-CN" altLang="en-US">
                  <a:latin typeface="+mn-lt"/>
                  <a:ea typeface="+mn-ea"/>
                  <a:cs typeface="+mn-ea"/>
                  <a:sym typeface="+mn-lt"/>
                </a:endParaRPr>
              </a:p>
            </p:txBody>
          </p:sp>
        </p:grpSp>
        <p:sp>
          <p:nvSpPr>
            <p:cNvPr id="3" name="文本框 2"/>
            <p:cNvSpPr txBox="1"/>
            <p:nvPr/>
          </p:nvSpPr>
          <p:spPr>
            <a:xfrm>
              <a:off x="7398638" y="1318132"/>
              <a:ext cx="1928734" cy="523220"/>
            </a:xfrm>
            <a:prstGeom prst="rect">
              <a:avLst/>
            </a:prstGeom>
            <a:noFill/>
          </p:spPr>
          <p:txBody>
            <a:bodyPr wrap="none" rtlCol="0">
              <a:spAutoFit/>
            </a:bodyPr>
            <a:lstStyle/>
            <a:p>
              <a:pPr algn="ctr"/>
              <a:r>
                <a:rPr lang="zh-CN" altLang="en-US" sz="2800" spc="600" dirty="0">
                  <a:solidFill>
                    <a:srgbClr val="0E419C"/>
                  </a:solidFill>
                  <a:cs typeface="+mn-ea"/>
                  <a:sym typeface="+mn-lt"/>
                </a:rPr>
                <a:t>需求分析</a:t>
              </a:r>
            </a:p>
          </p:txBody>
        </p:sp>
        <p:sp>
          <p:nvSpPr>
            <p:cNvPr id="33" name="文本框 32"/>
            <p:cNvSpPr txBox="1"/>
            <p:nvPr/>
          </p:nvSpPr>
          <p:spPr>
            <a:xfrm>
              <a:off x="7398640" y="5016052"/>
              <a:ext cx="1928734" cy="523220"/>
            </a:xfrm>
            <a:prstGeom prst="rect">
              <a:avLst/>
            </a:prstGeom>
            <a:noFill/>
          </p:spPr>
          <p:txBody>
            <a:bodyPr wrap="none" rtlCol="0">
              <a:spAutoFit/>
            </a:bodyPr>
            <a:lstStyle/>
            <a:p>
              <a:pPr algn="ctr"/>
              <a:r>
                <a:rPr lang="zh-CN" altLang="en-US" sz="2800" spc="600" dirty="0">
                  <a:solidFill>
                    <a:srgbClr val="0E419C"/>
                  </a:solidFill>
                  <a:cs typeface="+mn-ea"/>
                  <a:sym typeface="+mn-lt"/>
                </a:rPr>
                <a:t>测试验证</a:t>
              </a:r>
            </a:p>
          </p:txBody>
        </p:sp>
        <p:sp>
          <p:nvSpPr>
            <p:cNvPr id="34" name="文本框 33"/>
            <p:cNvSpPr txBox="1"/>
            <p:nvPr/>
          </p:nvSpPr>
          <p:spPr>
            <a:xfrm>
              <a:off x="7398640" y="3783412"/>
              <a:ext cx="1928733" cy="523220"/>
            </a:xfrm>
            <a:prstGeom prst="rect">
              <a:avLst/>
            </a:prstGeom>
            <a:noFill/>
          </p:spPr>
          <p:txBody>
            <a:bodyPr wrap="none" rtlCol="0">
              <a:spAutoFit/>
            </a:bodyPr>
            <a:lstStyle/>
            <a:p>
              <a:pPr algn="ctr"/>
              <a:r>
                <a:rPr lang="zh-CN" altLang="en-US" sz="2800" spc="600" dirty="0">
                  <a:solidFill>
                    <a:srgbClr val="0E419C"/>
                  </a:solidFill>
                  <a:cs typeface="+mn-ea"/>
                  <a:sym typeface="+mn-lt"/>
                </a:rPr>
                <a:t>详细设计</a:t>
              </a:r>
            </a:p>
          </p:txBody>
        </p:sp>
        <p:sp>
          <p:nvSpPr>
            <p:cNvPr id="35" name="文本框 34"/>
            <p:cNvSpPr txBox="1"/>
            <p:nvPr/>
          </p:nvSpPr>
          <p:spPr>
            <a:xfrm>
              <a:off x="7398638" y="2550772"/>
              <a:ext cx="1928734" cy="523220"/>
            </a:xfrm>
            <a:prstGeom prst="rect">
              <a:avLst/>
            </a:prstGeom>
            <a:noFill/>
          </p:spPr>
          <p:txBody>
            <a:bodyPr wrap="none" rtlCol="0">
              <a:spAutoFit/>
            </a:bodyPr>
            <a:lstStyle/>
            <a:p>
              <a:pPr algn="ctr"/>
              <a:r>
                <a:rPr lang="zh-CN" altLang="en-US" sz="2800" spc="600" dirty="0">
                  <a:solidFill>
                    <a:srgbClr val="0E419C"/>
                  </a:solidFill>
                  <a:cs typeface="+mn-ea"/>
                  <a:sym typeface="+mn-lt"/>
                </a:rPr>
                <a:t>总体框架</a:t>
              </a:r>
            </a:p>
          </p:txBody>
        </p:sp>
      </p:grpSp>
      <p:sp>
        <p:nvSpPr>
          <p:cNvPr id="22" name="文本框 21">
            <a:extLst>
              <a:ext uri="{FF2B5EF4-FFF2-40B4-BE49-F238E27FC236}">
                <a16:creationId xmlns:a16="http://schemas.microsoft.com/office/drawing/2014/main" id="{3DA4B988-8423-DEFA-BE4B-65B1A6F3CB49}"/>
              </a:ext>
            </a:extLst>
          </p:cNvPr>
          <p:cNvSpPr txBox="1"/>
          <p:nvPr/>
        </p:nvSpPr>
        <p:spPr>
          <a:xfrm>
            <a:off x="7357047" y="4272576"/>
            <a:ext cx="3253501" cy="276999"/>
          </a:xfrm>
          <a:prstGeom prst="rect">
            <a:avLst/>
          </a:prstGeom>
          <a:noFill/>
        </p:spPr>
        <p:txBody>
          <a:bodyPr wrap="square" rtlCol="0">
            <a:spAutoFit/>
          </a:bodyPr>
          <a:lstStyle/>
          <a:p>
            <a:r>
              <a:rPr lang="en-US" altLang="zh-CN" sz="1200" spc="300" dirty="0">
                <a:solidFill>
                  <a:schemeClr val="bg1">
                    <a:lumMod val="75000"/>
                  </a:schemeClr>
                </a:solidFill>
              </a:rPr>
              <a:t>Detailed Design</a:t>
            </a:r>
          </a:p>
        </p:txBody>
      </p:sp>
      <p:sp>
        <p:nvSpPr>
          <p:cNvPr id="32" name="文本框 31">
            <a:extLst>
              <a:ext uri="{FF2B5EF4-FFF2-40B4-BE49-F238E27FC236}">
                <a16:creationId xmlns:a16="http://schemas.microsoft.com/office/drawing/2014/main" id="{152916D2-9BEE-00F1-3A60-A48636193EE1}"/>
              </a:ext>
            </a:extLst>
          </p:cNvPr>
          <p:cNvSpPr txBox="1"/>
          <p:nvPr/>
        </p:nvSpPr>
        <p:spPr>
          <a:xfrm>
            <a:off x="7456457" y="5453332"/>
            <a:ext cx="3253501" cy="276999"/>
          </a:xfrm>
          <a:prstGeom prst="rect">
            <a:avLst/>
          </a:prstGeom>
          <a:noFill/>
        </p:spPr>
        <p:txBody>
          <a:bodyPr wrap="square" rtlCol="0">
            <a:spAutoFit/>
          </a:bodyPr>
          <a:lstStyle/>
          <a:p>
            <a:r>
              <a:rPr lang="en-US" altLang="zh-CN" sz="1200" spc="300" dirty="0">
                <a:solidFill>
                  <a:schemeClr val="bg1">
                    <a:lumMod val="75000"/>
                  </a:schemeClr>
                </a:solidFill>
              </a:rPr>
              <a:t>Test and Verification</a:t>
            </a:r>
          </a:p>
        </p:txBody>
      </p:sp>
      <p:sp>
        <p:nvSpPr>
          <p:cNvPr id="37" name="文本框 36">
            <a:extLst>
              <a:ext uri="{FF2B5EF4-FFF2-40B4-BE49-F238E27FC236}">
                <a16:creationId xmlns:a16="http://schemas.microsoft.com/office/drawing/2014/main" id="{8D3A33A8-9F8C-0E37-0C73-C9592CCD3412}"/>
              </a:ext>
            </a:extLst>
          </p:cNvPr>
          <p:cNvSpPr txBox="1"/>
          <p:nvPr/>
        </p:nvSpPr>
        <p:spPr>
          <a:xfrm>
            <a:off x="7523281" y="3015285"/>
            <a:ext cx="3253501" cy="276999"/>
          </a:xfrm>
          <a:prstGeom prst="rect">
            <a:avLst/>
          </a:prstGeom>
          <a:noFill/>
        </p:spPr>
        <p:txBody>
          <a:bodyPr wrap="square" rtlCol="0">
            <a:spAutoFit/>
          </a:bodyPr>
          <a:lstStyle/>
          <a:p>
            <a:r>
              <a:rPr lang="en-US" altLang="zh-CN" sz="1200" spc="300" dirty="0">
                <a:solidFill>
                  <a:schemeClr val="bg1">
                    <a:lumMod val="75000"/>
                  </a:schemeClr>
                </a:solidFill>
              </a:rPr>
              <a:t>Overall Framework</a:t>
            </a:r>
          </a:p>
        </p:txBody>
      </p:sp>
      <p:sp>
        <p:nvSpPr>
          <p:cNvPr id="38" name="文本框 37">
            <a:extLst>
              <a:ext uri="{FF2B5EF4-FFF2-40B4-BE49-F238E27FC236}">
                <a16:creationId xmlns:a16="http://schemas.microsoft.com/office/drawing/2014/main" id="{6CCE7AF4-2B25-BA4D-74E8-8E7047AF442D}"/>
              </a:ext>
            </a:extLst>
          </p:cNvPr>
          <p:cNvSpPr txBox="1"/>
          <p:nvPr/>
        </p:nvSpPr>
        <p:spPr>
          <a:xfrm>
            <a:off x="7375823" y="1766623"/>
            <a:ext cx="3253501" cy="276999"/>
          </a:xfrm>
          <a:prstGeom prst="rect">
            <a:avLst/>
          </a:prstGeom>
          <a:noFill/>
        </p:spPr>
        <p:txBody>
          <a:bodyPr wrap="square" rtlCol="0">
            <a:spAutoFit/>
          </a:bodyPr>
          <a:lstStyle/>
          <a:p>
            <a:r>
              <a:rPr lang="en-US" altLang="zh-CN" sz="1200" spc="300" dirty="0">
                <a:solidFill>
                  <a:schemeClr val="bg1">
                    <a:lumMod val="75000"/>
                  </a:schemeClr>
                </a:solidFill>
              </a:rPr>
              <a:t>Requirement Analysis</a:t>
            </a:r>
            <a:endParaRPr lang="zh-CN" altLang="en-US" sz="1200" spc="300" dirty="0">
              <a:solidFill>
                <a:schemeClr val="bg1">
                  <a:lumMod val="75000"/>
                </a:schemeClr>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A6CE45-A966-5FB0-5CAA-B51054C51760}"/>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A923C2AD-9626-1EBE-9100-71CF1BF231AB}"/>
              </a:ext>
            </a:extLst>
          </p:cNvPr>
          <p:cNvSpPr/>
          <p:nvPr/>
        </p:nvSpPr>
        <p:spPr>
          <a:xfrm>
            <a:off x="-69060" y="5527671"/>
            <a:ext cx="12192000" cy="1340768"/>
          </a:xfrm>
          <a:prstGeom prst="rect">
            <a:avLst/>
          </a:prstGeom>
          <a:gradFill>
            <a:gsLst>
              <a:gs pos="100000">
                <a:srgbClr val="0E419C"/>
              </a:gs>
              <a:gs pos="0">
                <a:srgbClr val="0E419C">
                  <a:alpha val="2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4" name="图片 13" descr="文本&#10;&#10;描述已自动生成">
            <a:extLst>
              <a:ext uri="{FF2B5EF4-FFF2-40B4-BE49-F238E27FC236}">
                <a16:creationId xmlns:a16="http://schemas.microsoft.com/office/drawing/2014/main" id="{0CB4A6F7-787D-2974-D3C2-7FFEA789B7C5}"/>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rightnessContrast bright="61000"/>
                    </a14:imgEffect>
                  </a14:imgLayer>
                </a14:imgProps>
              </a:ext>
              <a:ext uri="{28A0092B-C50C-407E-A947-70E740481C1C}">
                <a14:useLocalDpi xmlns:a14="http://schemas.microsoft.com/office/drawing/2010/main" val="0"/>
              </a:ext>
            </a:extLst>
          </a:blip>
          <a:srcRect l="20162" t="84919" r="3222" b="11405"/>
          <a:stretch>
            <a:fillRect/>
          </a:stretch>
        </p:blipFill>
        <p:spPr>
          <a:xfrm>
            <a:off x="339890" y="5994721"/>
            <a:ext cx="4725655" cy="173864"/>
          </a:xfrm>
          <a:custGeom>
            <a:avLst/>
            <a:gdLst>
              <a:gd name="connsiteX0" fmla="*/ 0 w 5303518"/>
              <a:gd name="connsiteY0" fmla="*/ 0 h 5222014"/>
              <a:gd name="connsiteX1" fmla="*/ 5303518 w 5303518"/>
              <a:gd name="connsiteY1" fmla="*/ 0 h 5222014"/>
              <a:gd name="connsiteX2" fmla="*/ 5303518 w 5303518"/>
              <a:gd name="connsiteY2" fmla="*/ 5222014 h 5222014"/>
              <a:gd name="connsiteX3" fmla="*/ 0 w 5303518"/>
              <a:gd name="connsiteY3" fmla="*/ 5222014 h 5222014"/>
            </a:gdLst>
            <a:ahLst/>
            <a:cxnLst>
              <a:cxn ang="0">
                <a:pos x="connsiteX0" y="connsiteY0"/>
              </a:cxn>
              <a:cxn ang="0">
                <a:pos x="connsiteX1" y="connsiteY1"/>
              </a:cxn>
              <a:cxn ang="0">
                <a:pos x="connsiteX2" y="connsiteY2"/>
              </a:cxn>
              <a:cxn ang="0">
                <a:pos x="connsiteX3" y="connsiteY3"/>
              </a:cxn>
            </a:cxnLst>
            <a:rect l="l" t="t" r="r" b="b"/>
            <a:pathLst>
              <a:path w="5303518" h="5222014">
                <a:moveTo>
                  <a:pt x="0" y="0"/>
                </a:moveTo>
                <a:lnTo>
                  <a:pt x="5303518" y="0"/>
                </a:lnTo>
                <a:lnTo>
                  <a:pt x="5303518" y="5222014"/>
                </a:lnTo>
                <a:lnTo>
                  <a:pt x="0" y="5222014"/>
                </a:lnTo>
                <a:close/>
              </a:path>
            </a:pathLst>
          </a:custGeom>
          <a:effectLst>
            <a:outerShdw blurRad="241300" dist="114300" dir="2700000" algn="tl" rotWithShape="0">
              <a:schemeClr val="accent1">
                <a:lumMod val="75000"/>
                <a:alpha val="40000"/>
              </a:schemeClr>
            </a:outerShdw>
          </a:effectLst>
        </p:spPr>
      </p:pic>
      <p:grpSp>
        <p:nvGrpSpPr>
          <p:cNvPr id="57" name="组合 56">
            <a:extLst>
              <a:ext uri="{FF2B5EF4-FFF2-40B4-BE49-F238E27FC236}">
                <a16:creationId xmlns:a16="http://schemas.microsoft.com/office/drawing/2014/main" id="{62E7BED5-3E4C-7BAF-87BD-2EB1865F7248}"/>
              </a:ext>
            </a:extLst>
          </p:cNvPr>
          <p:cNvGrpSpPr/>
          <p:nvPr/>
        </p:nvGrpSpPr>
        <p:grpSpPr>
          <a:xfrm>
            <a:off x="0" y="1"/>
            <a:ext cx="12192000" cy="711200"/>
            <a:chOff x="0" y="1"/>
            <a:chExt cx="12192000" cy="711200"/>
          </a:xfrm>
        </p:grpSpPr>
        <p:sp>
          <p:nvSpPr>
            <p:cNvPr id="58" name="矩形 57">
              <a:extLst>
                <a:ext uri="{FF2B5EF4-FFF2-40B4-BE49-F238E27FC236}">
                  <a16:creationId xmlns:a16="http://schemas.microsoft.com/office/drawing/2014/main" id="{45815CB0-DD10-33D6-DBC0-99232E611E92}"/>
                </a:ext>
              </a:extLst>
            </p:cNvPr>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9" name="组合 58">
              <a:extLst>
                <a:ext uri="{FF2B5EF4-FFF2-40B4-BE49-F238E27FC236}">
                  <a16:creationId xmlns:a16="http://schemas.microsoft.com/office/drawing/2014/main" id="{90F379AC-44F9-3D10-8A9D-796C3873F863}"/>
                </a:ext>
              </a:extLst>
            </p:cNvPr>
            <p:cNvGrpSpPr/>
            <p:nvPr/>
          </p:nvGrpSpPr>
          <p:grpSpPr>
            <a:xfrm>
              <a:off x="3838921" y="159473"/>
              <a:ext cx="7694113" cy="369332"/>
              <a:chOff x="3496021" y="299173"/>
              <a:chExt cx="7694113" cy="369332"/>
            </a:xfrm>
          </p:grpSpPr>
          <p:sp>
            <p:nvSpPr>
              <p:cNvPr id="62" name="文本框 61">
                <a:extLst>
                  <a:ext uri="{FF2B5EF4-FFF2-40B4-BE49-F238E27FC236}">
                    <a16:creationId xmlns:a16="http://schemas.microsoft.com/office/drawing/2014/main" id="{FE32732F-9263-F48A-9E98-57C7256B9DD9}"/>
                  </a:ext>
                </a:extLst>
              </p:cNvPr>
              <p:cNvSpPr txBox="1"/>
              <p:nvPr/>
            </p:nvSpPr>
            <p:spPr>
              <a:xfrm>
                <a:off x="522350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总体框架</a:t>
                </a:r>
              </a:p>
            </p:txBody>
          </p:sp>
          <p:sp>
            <p:nvSpPr>
              <p:cNvPr id="63" name="文本框 62">
                <a:extLst>
                  <a:ext uri="{FF2B5EF4-FFF2-40B4-BE49-F238E27FC236}">
                    <a16:creationId xmlns:a16="http://schemas.microsoft.com/office/drawing/2014/main" id="{182AD7E1-F48D-79FE-CDD9-C7ECC62FCE0C}"/>
                  </a:ext>
                </a:extLst>
              </p:cNvPr>
              <p:cNvSpPr txBox="1"/>
              <p:nvPr/>
            </p:nvSpPr>
            <p:spPr>
              <a:xfrm>
                <a:off x="695098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详细设计</a:t>
                </a:r>
              </a:p>
            </p:txBody>
          </p:sp>
          <p:sp>
            <p:nvSpPr>
              <p:cNvPr id="64" name="文本框 63">
                <a:extLst>
                  <a:ext uri="{FF2B5EF4-FFF2-40B4-BE49-F238E27FC236}">
                    <a16:creationId xmlns:a16="http://schemas.microsoft.com/office/drawing/2014/main" id="{7F83C0E2-9BA3-080B-F967-961E56D0FBED}"/>
                  </a:ext>
                </a:extLst>
              </p:cNvPr>
              <p:cNvSpPr txBox="1"/>
              <p:nvPr/>
            </p:nvSpPr>
            <p:spPr>
              <a:xfrm>
                <a:off x="867846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测试验证</a:t>
                </a:r>
              </a:p>
            </p:txBody>
          </p:sp>
          <p:sp>
            <p:nvSpPr>
              <p:cNvPr id="65" name="文本框 64">
                <a:extLst>
                  <a:ext uri="{FF2B5EF4-FFF2-40B4-BE49-F238E27FC236}">
                    <a16:creationId xmlns:a16="http://schemas.microsoft.com/office/drawing/2014/main" id="{8217F2FC-3B7F-D23A-5C72-4F3130C5375F}"/>
                  </a:ext>
                </a:extLst>
              </p:cNvPr>
              <p:cNvSpPr txBox="1"/>
              <p:nvPr/>
            </p:nvSpPr>
            <p:spPr>
              <a:xfrm>
                <a:off x="10405945" y="299173"/>
                <a:ext cx="784189"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  总结</a:t>
                </a:r>
              </a:p>
            </p:txBody>
          </p:sp>
          <p:sp>
            <p:nvSpPr>
              <p:cNvPr id="66" name="文本框 65">
                <a:extLst>
                  <a:ext uri="{FF2B5EF4-FFF2-40B4-BE49-F238E27FC236}">
                    <a16:creationId xmlns:a16="http://schemas.microsoft.com/office/drawing/2014/main" id="{E463688B-3413-F1D2-DAA9-758E91BC0535}"/>
                  </a:ext>
                </a:extLst>
              </p:cNvPr>
              <p:cNvSpPr txBox="1"/>
              <p:nvPr/>
            </p:nvSpPr>
            <p:spPr>
              <a:xfrm>
                <a:off x="349602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需求分析</a:t>
                </a:r>
              </a:p>
            </p:txBody>
          </p:sp>
          <p:cxnSp>
            <p:nvCxnSpPr>
              <p:cNvPr id="67" name="直接连接符 66">
                <a:extLst>
                  <a:ext uri="{FF2B5EF4-FFF2-40B4-BE49-F238E27FC236}">
                    <a16:creationId xmlns:a16="http://schemas.microsoft.com/office/drawing/2014/main" id="{94978EF9-60DD-9715-9243-1BDB56DAD24A}"/>
                  </a:ext>
                </a:extLst>
              </p:cNvPr>
              <p:cNvCxnSpPr>
                <a:cxnSpLocks/>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B73B03D5-A936-ED09-1A75-909880BD8B08}"/>
                  </a:ext>
                </a:extLst>
              </p:cNvPr>
              <p:cNvCxnSpPr>
                <a:cxnSpLocks/>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C21517DB-BB70-00CC-8955-64007CC3CF71}"/>
                  </a:ext>
                </a:extLst>
              </p:cNvPr>
              <p:cNvCxnSpPr>
                <a:cxnSpLocks/>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266AC56C-73DC-8B2E-3B8B-38BA8B5954DC}"/>
                  </a:ext>
                </a:extLst>
              </p:cNvPr>
              <p:cNvCxnSpPr>
                <a:cxnSpLocks/>
              </p:cNvCxnSpPr>
              <p:nvPr/>
            </p:nvCxnSpPr>
            <p:spPr>
              <a:xfrm>
                <a:off x="1016031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0" name="等腰三角形 59">
              <a:extLst>
                <a:ext uri="{FF2B5EF4-FFF2-40B4-BE49-F238E27FC236}">
                  <a16:creationId xmlns:a16="http://schemas.microsoft.com/office/drawing/2014/main" id="{4D33F451-3865-6CBD-A228-191B0B8E1959}"/>
                </a:ext>
              </a:extLst>
            </p:cNvPr>
            <p:cNvSpPr/>
            <p:nvPr/>
          </p:nvSpPr>
          <p:spPr>
            <a:xfrm>
              <a:off x="7464152"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a:extLst>
              <a:ext uri="{FF2B5EF4-FFF2-40B4-BE49-F238E27FC236}">
                <a16:creationId xmlns:a16="http://schemas.microsoft.com/office/drawing/2014/main" id="{C2492E42-AFFF-5C80-2D97-112862D1D5F5}"/>
              </a:ext>
            </a:extLst>
          </p:cNvPr>
          <p:cNvSpPr txBox="1"/>
          <p:nvPr/>
        </p:nvSpPr>
        <p:spPr>
          <a:xfrm>
            <a:off x="33333" y="870364"/>
            <a:ext cx="6130212" cy="2585323"/>
          </a:xfrm>
          <a:prstGeom prst="rect">
            <a:avLst/>
          </a:prstGeom>
          <a:noFill/>
        </p:spPr>
        <p:txBody>
          <a:bodyPr wrap="square">
            <a:spAutoFit/>
          </a:bodyPr>
          <a:lstStyle/>
          <a:p>
            <a:pPr marL="342900" indent="-342900">
              <a:buAutoNum type="arabicPeriod"/>
            </a:pPr>
            <a:r>
              <a:rPr lang="zh-CN" altLang="en-US" dirty="0"/>
              <a:t>初始化模型字典</a:t>
            </a:r>
            <a:endParaRPr lang="en-US" altLang="zh-CN" dirty="0"/>
          </a:p>
          <a:p>
            <a:pPr marL="342900" indent="-342900">
              <a:buAutoNum type="arabicPeriod"/>
            </a:pPr>
            <a:r>
              <a:rPr lang="zh-CN" altLang="en-US" dirty="0"/>
              <a:t>遍历数据集</a:t>
            </a:r>
            <a:endParaRPr lang="en-US" altLang="zh-CN" dirty="0"/>
          </a:p>
          <a:p>
            <a:pPr marL="342900" indent="-342900">
              <a:buAutoNum type="arabicPeriod"/>
            </a:pPr>
            <a:r>
              <a:rPr lang="zh-CN" altLang="en-US" dirty="0"/>
              <a:t>合并特征矩阵</a:t>
            </a:r>
            <a:endParaRPr lang="en-US" altLang="zh-CN" dirty="0"/>
          </a:p>
          <a:p>
            <a:pPr marL="342900" indent="-342900">
              <a:buAutoNum type="arabicPeriod"/>
            </a:pPr>
            <a:r>
              <a:rPr lang="zh-CN" altLang="en-US" dirty="0"/>
              <a:t>计算样本帧数长度</a:t>
            </a:r>
            <a:endParaRPr lang="en-US" altLang="zh-CN" dirty="0"/>
          </a:p>
          <a:p>
            <a:pPr marL="342900" indent="-342900">
              <a:buAutoNum type="arabicPeriod"/>
            </a:pPr>
            <a:r>
              <a:rPr lang="zh-CN" altLang="en-US" dirty="0"/>
              <a:t>初始化 </a:t>
            </a:r>
            <a:r>
              <a:rPr lang="en-US" altLang="zh-CN" dirty="0"/>
              <a:t>GMM-HMM </a:t>
            </a:r>
            <a:r>
              <a:rPr lang="zh-CN" altLang="en-US" dirty="0"/>
              <a:t>模型</a:t>
            </a:r>
            <a:endParaRPr lang="en-US" altLang="zh-CN" dirty="0"/>
          </a:p>
          <a:p>
            <a:pPr marL="342900" indent="-342900">
              <a:buAutoNum type="arabicPeriod"/>
            </a:pPr>
            <a:r>
              <a:rPr lang="zh-CN" altLang="en-US" dirty="0"/>
              <a:t>模型训练</a:t>
            </a:r>
            <a:endParaRPr lang="en-US" altLang="zh-CN" dirty="0"/>
          </a:p>
          <a:p>
            <a:pPr marL="342900" indent="-342900">
              <a:buAutoNum type="arabicPeriod"/>
            </a:pPr>
            <a:r>
              <a:rPr lang="zh-CN" altLang="en-US" dirty="0"/>
              <a:t>存储模型</a:t>
            </a:r>
            <a:endParaRPr lang="en-US" altLang="zh-CN" dirty="0"/>
          </a:p>
          <a:p>
            <a:pPr marL="342900" indent="-342900">
              <a:buAutoNum type="arabicPeriod"/>
            </a:pPr>
            <a:r>
              <a:rPr lang="zh-CN" altLang="en-US" dirty="0"/>
              <a:t>返回结果</a:t>
            </a:r>
            <a:endParaRPr lang="en-US" altLang="zh-CN" dirty="0"/>
          </a:p>
          <a:p>
            <a:pPr marL="342900" indent="-342900">
              <a:buAutoNum type="arabicPeriod"/>
            </a:pPr>
            <a:endParaRPr lang="zh-CN" altLang="en-US" dirty="0"/>
          </a:p>
        </p:txBody>
      </p:sp>
      <p:pic>
        <p:nvPicPr>
          <p:cNvPr id="7" name="图片 6">
            <a:extLst>
              <a:ext uri="{FF2B5EF4-FFF2-40B4-BE49-F238E27FC236}">
                <a16:creationId xmlns:a16="http://schemas.microsoft.com/office/drawing/2014/main" id="{27C40835-9DFE-4156-51CC-F6B67B818154}"/>
              </a:ext>
            </a:extLst>
          </p:cNvPr>
          <p:cNvPicPr>
            <a:picLocks noChangeAspect="1"/>
          </p:cNvPicPr>
          <p:nvPr/>
        </p:nvPicPr>
        <p:blipFill>
          <a:blip r:embed="rId5"/>
          <a:stretch>
            <a:fillRect/>
          </a:stretch>
        </p:blipFill>
        <p:spPr>
          <a:xfrm>
            <a:off x="4247835" y="810347"/>
            <a:ext cx="6501010" cy="2311661"/>
          </a:xfrm>
          <a:prstGeom prst="rect">
            <a:avLst/>
          </a:prstGeom>
        </p:spPr>
      </p:pic>
    </p:spTree>
    <p:custDataLst>
      <p:tags r:id="rId1"/>
    </p:custDataLst>
    <p:extLst>
      <p:ext uri="{BB962C8B-B14F-4D97-AF65-F5344CB8AC3E}">
        <p14:creationId xmlns:p14="http://schemas.microsoft.com/office/powerpoint/2010/main" val="3640794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BF7789-8819-263C-9654-2E187CE633CA}"/>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6DE437F0-7B18-5D19-5375-D639C5CBC589}"/>
              </a:ext>
            </a:extLst>
          </p:cNvPr>
          <p:cNvSpPr/>
          <p:nvPr/>
        </p:nvSpPr>
        <p:spPr>
          <a:xfrm>
            <a:off x="-69060" y="5527671"/>
            <a:ext cx="12192000" cy="1340768"/>
          </a:xfrm>
          <a:prstGeom prst="rect">
            <a:avLst/>
          </a:prstGeom>
          <a:gradFill>
            <a:gsLst>
              <a:gs pos="100000">
                <a:srgbClr val="0E419C"/>
              </a:gs>
              <a:gs pos="0">
                <a:srgbClr val="0E419C">
                  <a:alpha val="2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4" name="图片 13" descr="文本&#10;&#10;描述已自动生成">
            <a:extLst>
              <a:ext uri="{FF2B5EF4-FFF2-40B4-BE49-F238E27FC236}">
                <a16:creationId xmlns:a16="http://schemas.microsoft.com/office/drawing/2014/main" id="{4F40D312-A0C3-6450-5651-688D5A51106C}"/>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rightnessContrast bright="61000"/>
                    </a14:imgEffect>
                  </a14:imgLayer>
                </a14:imgProps>
              </a:ext>
              <a:ext uri="{28A0092B-C50C-407E-A947-70E740481C1C}">
                <a14:useLocalDpi xmlns:a14="http://schemas.microsoft.com/office/drawing/2010/main" val="0"/>
              </a:ext>
            </a:extLst>
          </a:blip>
          <a:srcRect l="20162" t="84919" r="3222" b="11405"/>
          <a:stretch>
            <a:fillRect/>
          </a:stretch>
        </p:blipFill>
        <p:spPr>
          <a:xfrm>
            <a:off x="339890" y="5994721"/>
            <a:ext cx="4725655" cy="173864"/>
          </a:xfrm>
          <a:custGeom>
            <a:avLst/>
            <a:gdLst>
              <a:gd name="connsiteX0" fmla="*/ 0 w 5303518"/>
              <a:gd name="connsiteY0" fmla="*/ 0 h 5222014"/>
              <a:gd name="connsiteX1" fmla="*/ 5303518 w 5303518"/>
              <a:gd name="connsiteY1" fmla="*/ 0 h 5222014"/>
              <a:gd name="connsiteX2" fmla="*/ 5303518 w 5303518"/>
              <a:gd name="connsiteY2" fmla="*/ 5222014 h 5222014"/>
              <a:gd name="connsiteX3" fmla="*/ 0 w 5303518"/>
              <a:gd name="connsiteY3" fmla="*/ 5222014 h 5222014"/>
            </a:gdLst>
            <a:ahLst/>
            <a:cxnLst>
              <a:cxn ang="0">
                <a:pos x="connsiteX0" y="connsiteY0"/>
              </a:cxn>
              <a:cxn ang="0">
                <a:pos x="connsiteX1" y="connsiteY1"/>
              </a:cxn>
              <a:cxn ang="0">
                <a:pos x="connsiteX2" y="connsiteY2"/>
              </a:cxn>
              <a:cxn ang="0">
                <a:pos x="connsiteX3" y="connsiteY3"/>
              </a:cxn>
            </a:cxnLst>
            <a:rect l="l" t="t" r="r" b="b"/>
            <a:pathLst>
              <a:path w="5303518" h="5222014">
                <a:moveTo>
                  <a:pt x="0" y="0"/>
                </a:moveTo>
                <a:lnTo>
                  <a:pt x="5303518" y="0"/>
                </a:lnTo>
                <a:lnTo>
                  <a:pt x="5303518" y="5222014"/>
                </a:lnTo>
                <a:lnTo>
                  <a:pt x="0" y="5222014"/>
                </a:lnTo>
                <a:close/>
              </a:path>
            </a:pathLst>
          </a:custGeom>
          <a:effectLst>
            <a:outerShdw blurRad="241300" dist="114300" dir="2700000" algn="tl" rotWithShape="0">
              <a:schemeClr val="accent1">
                <a:lumMod val="75000"/>
                <a:alpha val="40000"/>
              </a:schemeClr>
            </a:outerShdw>
          </a:effectLst>
        </p:spPr>
      </p:pic>
      <p:grpSp>
        <p:nvGrpSpPr>
          <p:cNvPr id="57" name="组合 56">
            <a:extLst>
              <a:ext uri="{FF2B5EF4-FFF2-40B4-BE49-F238E27FC236}">
                <a16:creationId xmlns:a16="http://schemas.microsoft.com/office/drawing/2014/main" id="{74D56368-F4B5-4FCF-BDA2-2AF63222C38B}"/>
              </a:ext>
            </a:extLst>
          </p:cNvPr>
          <p:cNvGrpSpPr/>
          <p:nvPr/>
        </p:nvGrpSpPr>
        <p:grpSpPr>
          <a:xfrm>
            <a:off x="0" y="1"/>
            <a:ext cx="12192000" cy="711200"/>
            <a:chOff x="0" y="1"/>
            <a:chExt cx="12192000" cy="711200"/>
          </a:xfrm>
        </p:grpSpPr>
        <p:sp>
          <p:nvSpPr>
            <p:cNvPr id="58" name="矩形 57">
              <a:extLst>
                <a:ext uri="{FF2B5EF4-FFF2-40B4-BE49-F238E27FC236}">
                  <a16:creationId xmlns:a16="http://schemas.microsoft.com/office/drawing/2014/main" id="{E584EDA7-CB91-2EB5-4114-84AF7B683507}"/>
                </a:ext>
              </a:extLst>
            </p:cNvPr>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9" name="组合 58">
              <a:extLst>
                <a:ext uri="{FF2B5EF4-FFF2-40B4-BE49-F238E27FC236}">
                  <a16:creationId xmlns:a16="http://schemas.microsoft.com/office/drawing/2014/main" id="{6ECFF500-7018-A7A2-56E7-9FF62FDC9209}"/>
                </a:ext>
              </a:extLst>
            </p:cNvPr>
            <p:cNvGrpSpPr/>
            <p:nvPr/>
          </p:nvGrpSpPr>
          <p:grpSpPr>
            <a:xfrm>
              <a:off x="3838921" y="159473"/>
              <a:ext cx="7694113" cy="369332"/>
              <a:chOff x="3496021" y="299173"/>
              <a:chExt cx="7694113" cy="369332"/>
            </a:xfrm>
          </p:grpSpPr>
          <p:sp>
            <p:nvSpPr>
              <p:cNvPr id="62" name="文本框 61">
                <a:extLst>
                  <a:ext uri="{FF2B5EF4-FFF2-40B4-BE49-F238E27FC236}">
                    <a16:creationId xmlns:a16="http://schemas.microsoft.com/office/drawing/2014/main" id="{A482AFC1-AFE9-E5F8-595A-E7DEE9E3E834}"/>
                  </a:ext>
                </a:extLst>
              </p:cNvPr>
              <p:cNvSpPr txBox="1"/>
              <p:nvPr/>
            </p:nvSpPr>
            <p:spPr>
              <a:xfrm>
                <a:off x="522350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总体框架</a:t>
                </a:r>
              </a:p>
            </p:txBody>
          </p:sp>
          <p:sp>
            <p:nvSpPr>
              <p:cNvPr id="63" name="文本框 62">
                <a:extLst>
                  <a:ext uri="{FF2B5EF4-FFF2-40B4-BE49-F238E27FC236}">
                    <a16:creationId xmlns:a16="http://schemas.microsoft.com/office/drawing/2014/main" id="{394C88D9-DC78-2ECB-3207-53A2D52DB47C}"/>
                  </a:ext>
                </a:extLst>
              </p:cNvPr>
              <p:cNvSpPr txBox="1"/>
              <p:nvPr/>
            </p:nvSpPr>
            <p:spPr>
              <a:xfrm>
                <a:off x="695098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详细设计</a:t>
                </a:r>
              </a:p>
            </p:txBody>
          </p:sp>
          <p:sp>
            <p:nvSpPr>
              <p:cNvPr id="64" name="文本框 63">
                <a:extLst>
                  <a:ext uri="{FF2B5EF4-FFF2-40B4-BE49-F238E27FC236}">
                    <a16:creationId xmlns:a16="http://schemas.microsoft.com/office/drawing/2014/main" id="{FFA876C3-CE72-4D21-48D8-C0669B5B8ECF}"/>
                  </a:ext>
                </a:extLst>
              </p:cNvPr>
              <p:cNvSpPr txBox="1"/>
              <p:nvPr/>
            </p:nvSpPr>
            <p:spPr>
              <a:xfrm>
                <a:off x="867846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测试验证</a:t>
                </a:r>
              </a:p>
            </p:txBody>
          </p:sp>
          <p:sp>
            <p:nvSpPr>
              <p:cNvPr id="65" name="文本框 64">
                <a:extLst>
                  <a:ext uri="{FF2B5EF4-FFF2-40B4-BE49-F238E27FC236}">
                    <a16:creationId xmlns:a16="http://schemas.microsoft.com/office/drawing/2014/main" id="{635AE422-3915-8D8B-4749-16CC12077B54}"/>
                  </a:ext>
                </a:extLst>
              </p:cNvPr>
              <p:cNvSpPr txBox="1"/>
              <p:nvPr/>
            </p:nvSpPr>
            <p:spPr>
              <a:xfrm>
                <a:off x="10405945" y="299173"/>
                <a:ext cx="784189"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  总结</a:t>
                </a:r>
              </a:p>
            </p:txBody>
          </p:sp>
          <p:sp>
            <p:nvSpPr>
              <p:cNvPr id="66" name="文本框 65">
                <a:extLst>
                  <a:ext uri="{FF2B5EF4-FFF2-40B4-BE49-F238E27FC236}">
                    <a16:creationId xmlns:a16="http://schemas.microsoft.com/office/drawing/2014/main" id="{6585A8D5-781A-04BA-5B8E-F17F10F5C10D}"/>
                  </a:ext>
                </a:extLst>
              </p:cNvPr>
              <p:cNvSpPr txBox="1"/>
              <p:nvPr/>
            </p:nvSpPr>
            <p:spPr>
              <a:xfrm>
                <a:off x="349602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需求分析</a:t>
                </a:r>
              </a:p>
            </p:txBody>
          </p:sp>
          <p:cxnSp>
            <p:nvCxnSpPr>
              <p:cNvPr id="67" name="直接连接符 66">
                <a:extLst>
                  <a:ext uri="{FF2B5EF4-FFF2-40B4-BE49-F238E27FC236}">
                    <a16:creationId xmlns:a16="http://schemas.microsoft.com/office/drawing/2014/main" id="{418470BF-6D19-7504-9BAD-D7A93D2F827F}"/>
                  </a:ext>
                </a:extLst>
              </p:cNvPr>
              <p:cNvCxnSpPr>
                <a:cxnSpLocks/>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8025FC1A-E88C-851A-1F9F-EA6AD95AD24B}"/>
                  </a:ext>
                </a:extLst>
              </p:cNvPr>
              <p:cNvCxnSpPr>
                <a:cxnSpLocks/>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7A053B71-27CA-D7E2-2A0A-CC4EE5A177EF}"/>
                  </a:ext>
                </a:extLst>
              </p:cNvPr>
              <p:cNvCxnSpPr>
                <a:cxnSpLocks/>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AFABB540-DAFA-CAB7-0F91-5503D54DC6EC}"/>
                  </a:ext>
                </a:extLst>
              </p:cNvPr>
              <p:cNvCxnSpPr>
                <a:cxnSpLocks/>
              </p:cNvCxnSpPr>
              <p:nvPr/>
            </p:nvCxnSpPr>
            <p:spPr>
              <a:xfrm>
                <a:off x="1016031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0" name="等腰三角形 59">
              <a:extLst>
                <a:ext uri="{FF2B5EF4-FFF2-40B4-BE49-F238E27FC236}">
                  <a16:creationId xmlns:a16="http://schemas.microsoft.com/office/drawing/2014/main" id="{F24B90A9-FE00-6FF7-7726-CFDF3D887A2D}"/>
                </a:ext>
              </a:extLst>
            </p:cNvPr>
            <p:cNvSpPr/>
            <p:nvPr/>
          </p:nvSpPr>
          <p:spPr>
            <a:xfrm>
              <a:off x="7464152"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a:extLst>
              <a:ext uri="{FF2B5EF4-FFF2-40B4-BE49-F238E27FC236}">
                <a16:creationId xmlns:a16="http://schemas.microsoft.com/office/drawing/2014/main" id="{8A32BDB4-A386-6162-2831-182E9F8F05C1}"/>
              </a:ext>
            </a:extLst>
          </p:cNvPr>
          <p:cNvPicPr>
            <a:picLocks noChangeAspect="1"/>
          </p:cNvPicPr>
          <p:nvPr/>
        </p:nvPicPr>
        <p:blipFill>
          <a:blip r:embed="rId5"/>
          <a:stretch>
            <a:fillRect/>
          </a:stretch>
        </p:blipFill>
        <p:spPr>
          <a:xfrm>
            <a:off x="70009" y="731688"/>
            <a:ext cx="4848902" cy="1905266"/>
          </a:xfrm>
          <a:prstGeom prst="rect">
            <a:avLst/>
          </a:prstGeom>
        </p:spPr>
      </p:pic>
      <p:sp>
        <p:nvSpPr>
          <p:cNvPr id="5" name="Rectangle 1">
            <a:extLst>
              <a:ext uri="{FF2B5EF4-FFF2-40B4-BE49-F238E27FC236}">
                <a16:creationId xmlns:a16="http://schemas.microsoft.com/office/drawing/2014/main" id="{2BA93795-B5F1-8D57-D7C8-85AD86C61358}"/>
              </a:ext>
            </a:extLst>
          </p:cNvPr>
          <p:cNvSpPr>
            <a:spLocks noChangeArrowheads="1"/>
          </p:cNvSpPr>
          <p:nvPr/>
        </p:nvSpPr>
        <p:spPr bwMode="auto">
          <a:xfrm>
            <a:off x="4989296" y="731688"/>
            <a:ext cx="638108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recognize 函数的主要作用是利用训练好的 HMM-GMM 模型，从音频文件中提取特征，并通过计算模型得分来识别音频所属的类别（即单词）。它是整个语音识别系统的核心预测逻辑</a:t>
            </a:r>
            <a:r>
              <a:rPr kumimoji="0" lang="zh-CN" altLang="zh-CN" sz="800" b="0" i="0" u="none" strike="noStrike" cap="none" normalizeH="0" baseline="0" dirty="0">
                <a:ln>
                  <a:noFill/>
                </a:ln>
                <a:solidFill>
                  <a:schemeClr val="tx1"/>
                </a:solidFill>
                <a:effectLst/>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050BDD0B-577E-51E9-96E7-9F62A47C8ECE}"/>
              </a:ext>
            </a:extLst>
          </p:cNvPr>
          <p:cNvSpPr>
            <a:spLocks noChangeArrowheads="1"/>
          </p:cNvSpPr>
          <p:nvPr/>
        </p:nvSpPr>
        <p:spPr bwMode="auto">
          <a:xfrm>
            <a:off x="119336" y="2712828"/>
            <a:ext cx="1012649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chemeClr val="tx1"/>
                </a:solidFill>
                <a:effectLst/>
                <a:latin typeface="Arial Unicode MS"/>
              </a:rPr>
              <a:t>models</a:t>
            </a:r>
            <a:r>
              <a:rPr kumimoji="0" lang="zh-CN" altLang="zh-CN" b="0" i="0" u="none" strike="noStrike" cap="none" normalizeH="0" baseline="0" dirty="0">
                <a:ln>
                  <a:noFill/>
                </a:ln>
                <a:solidFill>
                  <a:schemeClr val="tx1"/>
                </a:solidFill>
                <a:effectLst/>
              </a:rPr>
              <a:t>：</a:t>
            </a:r>
            <a:endParaRPr kumimoji="0" lang="zh-CN" altLang="zh-CN"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dirty="0">
                <a:ln>
                  <a:noFill/>
                </a:ln>
                <a:solidFill>
                  <a:schemeClr val="tx1"/>
                </a:solidFill>
                <a:effectLst/>
                <a:latin typeface="Arial" panose="020B0604020202020204" pitchFamily="34" charset="0"/>
              </a:rPr>
              <a:t>是一个字典，键为类别标签（如单词名称），值为对应的 </a:t>
            </a:r>
            <a:r>
              <a:rPr kumimoji="0" lang="zh-CN" altLang="zh-CN" sz="1800" b="1" i="0" u="none" strike="noStrike" cap="none" normalizeH="0" baseline="0" dirty="0">
                <a:ln>
                  <a:noFill/>
                </a:ln>
                <a:solidFill>
                  <a:schemeClr val="tx1"/>
                </a:solidFill>
                <a:effectLst/>
                <a:latin typeface="Arial" panose="020B0604020202020204" pitchFamily="34" charset="0"/>
              </a:rPr>
              <a:t>HMM-GMM 模型</a:t>
            </a:r>
            <a:r>
              <a:rPr kumimoji="0" lang="zh-CN" altLang="zh-CN" sz="1800" b="0" i="0" u="none" strike="noStrike" cap="none" normalizeH="0" baseline="0" dirty="0">
                <a:ln>
                  <a:noFill/>
                </a:ln>
                <a:solidFill>
                  <a:schemeClr val="tx1"/>
                </a:solidFill>
                <a:effectLst/>
                <a:latin typeface="Arial" panose="020B0604020202020204" pitchFamily="34" charset="0"/>
              </a:rPr>
              <a:t>（训练阶段生成的）。</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dirty="0">
                <a:ln>
                  <a:noFill/>
                </a:ln>
                <a:solidFill>
                  <a:schemeClr val="tx1"/>
                </a:solidFill>
                <a:effectLst/>
                <a:latin typeface="Arial" panose="020B0604020202020204" pitchFamily="34" charset="0"/>
              </a:rPr>
              <a:t>每个模型用来代表一个类别（单词）的特征。</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06DA8D57-5F5A-6E45-0C2A-27562AC01E85}"/>
              </a:ext>
            </a:extLst>
          </p:cNvPr>
          <p:cNvSpPr>
            <a:spLocks noChangeArrowheads="1"/>
          </p:cNvSpPr>
          <p:nvPr/>
        </p:nvSpPr>
        <p:spPr bwMode="auto">
          <a:xfrm>
            <a:off x="66274" y="3744516"/>
            <a:ext cx="479169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chemeClr val="tx1"/>
                </a:solidFill>
                <a:effectLst/>
                <a:latin typeface="Arial Unicode MS"/>
              </a:rPr>
              <a:t>test_file</a:t>
            </a:r>
            <a:r>
              <a:rPr kumimoji="0" lang="zh-CN" altLang="zh-CN" b="0" i="0" u="none" strike="noStrike" cap="none" normalizeH="0" baseline="0" dirty="0">
                <a:ln>
                  <a:noFill/>
                </a:ln>
                <a:solidFill>
                  <a:schemeClr val="tx1"/>
                </a:solidFill>
                <a:effectLst/>
              </a:rPr>
              <a:t>：</a:t>
            </a:r>
            <a:endParaRPr kumimoji="0" lang="zh-CN" altLang="zh-CN"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dirty="0">
                <a:ln>
                  <a:noFill/>
                </a:ln>
                <a:solidFill>
                  <a:schemeClr val="tx1"/>
                </a:solidFill>
                <a:effectLst/>
                <a:latin typeface="Arial" panose="020B0604020202020204" pitchFamily="34" charset="0"/>
              </a:rPr>
              <a:t>是测试音频文件的路径，通常是 </a:t>
            </a:r>
            <a:r>
              <a:rPr kumimoji="0" lang="zh-CN" altLang="zh-CN" b="0" i="0" u="none" strike="noStrike" cap="none" normalizeH="0" baseline="0" dirty="0">
                <a:ln>
                  <a:noFill/>
                </a:ln>
                <a:solidFill>
                  <a:schemeClr val="tx1"/>
                </a:solidFill>
                <a:effectLst/>
                <a:latin typeface="Arial Unicode MS"/>
              </a:rPr>
              <a:t>.wav</a:t>
            </a:r>
            <a:r>
              <a:rPr kumimoji="0" lang="zh-CN" altLang="zh-CN" b="0" i="0" u="none" strike="noStrike" cap="none" normalizeH="0" baseline="0" dirty="0">
                <a:ln>
                  <a:noFill/>
                </a:ln>
                <a:solidFill>
                  <a:schemeClr val="tx1"/>
                </a:solidFill>
                <a:effectLst/>
              </a:rPr>
              <a:t> 格式。</a:t>
            </a:r>
            <a:endParaRPr kumimoji="0" lang="zh-CN" altLang="zh-CN"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0" i="0" u="none" strike="noStrike" cap="none" normalizeH="0" baseline="0" dirty="0">
                <a:ln>
                  <a:noFill/>
                </a:ln>
                <a:solidFill>
                  <a:schemeClr val="tx1"/>
                </a:solidFill>
                <a:effectLst/>
                <a:latin typeface="Arial" panose="020B0604020202020204" pitchFamily="34" charset="0"/>
              </a:rPr>
              <a:t>该音频文件包含需要识别的单词。</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16318011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58D2C9-C723-6737-64D8-7F573A46E5CD}"/>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823DB82F-1939-0A72-BFA0-652D8DB3C54A}"/>
              </a:ext>
            </a:extLst>
          </p:cNvPr>
          <p:cNvSpPr/>
          <p:nvPr/>
        </p:nvSpPr>
        <p:spPr>
          <a:xfrm>
            <a:off x="0" y="5498201"/>
            <a:ext cx="12192000" cy="1340768"/>
          </a:xfrm>
          <a:prstGeom prst="rect">
            <a:avLst/>
          </a:prstGeom>
          <a:gradFill>
            <a:gsLst>
              <a:gs pos="100000">
                <a:srgbClr val="0E419C"/>
              </a:gs>
              <a:gs pos="0">
                <a:srgbClr val="0E419C">
                  <a:alpha val="2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4" name="图片 13" descr="文本&#10;&#10;描述已自动生成">
            <a:extLst>
              <a:ext uri="{FF2B5EF4-FFF2-40B4-BE49-F238E27FC236}">
                <a16:creationId xmlns:a16="http://schemas.microsoft.com/office/drawing/2014/main" id="{6DE1838B-2EBE-1C92-2B21-81CBCBE52F5C}"/>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rightnessContrast bright="61000"/>
                    </a14:imgEffect>
                  </a14:imgLayer>
                </a14:imgProps>
              </a:ext>
              <a:ext uri="{28A0092B-C50C-407E-A947-70E740481C1C}">
                <a14:useLocalDpi xmlns:a14="http://schemas.microsoft.com/office/drawing/2010/main" val="0"/>
              </a:ext>
            </a:extLst>
          </a:blip>
          <a:srcRect l="20162" t="84919" r="3222" b="11405"/>
          <a:stretch>
            <a:fillRect/>
          </a:stretch>
        </p:blipFill>
        <p:spPr>
          <a:xfrm>
            <a:off x="339890" y="5994721"/>
            <a:ext cx="4725655" cy="173864"/>
          </a:xfrm>
          <a:custGeom>
            <a:avLst/>
            <a:gdLst>
              <a:gd name="connsiteX0" fmla="*/ 0 w 5303518"/>
              <a:gd name="connsiteY0" fmla="*/ 0 h 5222014"/>
              <a:gd name="connsiteX1" fmla="*/ 5303518 w 5303518"/>
              <a:gd name="connsiteY1" fmla="*/ 0 h 5222014"/>
              <a:gd name="connsiteX2" fmla="*/ 5303518 w 5303518"/>
              <a:gd name="connsiteY2" fmla="*/ 5222014 h 5222014"/>
              <a:gd name="connsiteX3" fmla="*/ 0 w 5303518"/>
              <a:gd name="connsiteY3" fmla="*/ 5222014 h 5222014"/>
            </a:gdLst>
            <a:ahLst/>
            <a:cxnLst>
              <a:cxn ang="0">
                <a:pos x="connsiteX0" y="connsiteY0"/>
              </a:cxn>
              <a:cxn ang="0">
                <a:pos x="connsiteX1" y="connsiteY1"/>
              </a:cxn>
              <a:cxn ang="0">
                <a:pos x="connsiteX2" y="connsiteY2"/>
              </a:cxn>
              <a:cxn ang="0">
                <a:pos x="connsiteX3" y="connsiteY3"/>
              </a:cxn>
            </a:cxnLst>
            <a:rect l="l" t="t" r="r" b="b"/>
            <a:pathLst>
              <a:path w="5303518" h="5222014">
                <a:moveTo>
                  <a:pt x="0" y="0"/>
                </a:moveTo>
                <a:lnTo>
                  <a:pt x="5303518" y="0"/>
                </a:lnTo>
                <a:lnTo>
                  <a:pt x="5303518" y="5222014"/>
                </a:lnTo>
                <a:lnTo>
                  <a:pt x="0" y="5222014"/>
                </a:lnTo>
                <a:close/>
              </a:path>
            </a:pathLst>
          </a:custGeom>
          <a:effectLst>
            <a:outerShdw blurRad="241300" dist="114300" dir="2700000" algn="tl" rotWithShape="0">
              <a:schemeClr val="accent1">
                <a:lumMod val="75000"/>
                <a:alpha val="40000"/>
              </a:schemeClr>
            </a:outerShdw>
          </a:effectLst>
        </p:spPr>
      </p:pic>
      <p:grpSp>
        <p:nvGrpSpPr>
          <p:cNvPr id="57" name="组合 56">
            <a:extLst>
              <a:ext uri="{FF2B5EF4-FFF2-40B4-BE49-F238E27FC236}">
                <a16:creationId xmlns:a16="http://schemas.microsoft.com/office/drawing/2014/main" id="{CDE1F8E4-88FA-B833-F944-B0D345BCE3DA}"/>
              </a:ext>
            </a:extLst>
          </p:cNvPr>
          <p:cNvGrpSpPr/>
          <p:nvPr/>
        </p:nvGrpSpPr>
        <p:grpSpPr>
          <a:xfrm>
            <a:off x="0" y="1"/>
            <a:ext cx="12192000" cy="711200"/>
            <a:chOff x="0" y="1"/>
            <a:chExt cx="12192000" cy="711200"/>
          </a:xfrm>
        </p:grpSpPr>
        <p:sp>
          <p:nvSpPr>
            <p:cNvPr id="58" name="矩形 57">
              <a:extLst>
                <a:ext uri="{FF2B5EF4-FFF2-40B4-BE49-F238E27FC236}">
                  <a16:creationId xmlns:a16="http://schemas.microsoft.com/office/drawing/2014/main" id="{F873FBA0-084E-394F-3027-0C85B32450F6}"/>
                </a:ext>
              </a:extLst>
            </p:cNvPr>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9" name="组合 58">
              <a:extLst>
                <a:ext uri="{FF2B5EF4-FFF2-40B4-BE49-F238E27FC236}">
                  <a16:creationId xmlns:a16="http://schemas.microsoft.com/office/drawing/2014/main" id="{13C4B20B-1EE3-5EC6-0919-E444D50DAFA1}"/>
                </a:ext>
              </a:extLst>
            </p:cNvPr>
            <p:cNvGrpSpPr/>
            <p:nvPr/>
          </p:nvGrpSpPr>
          <p:grpSpPr>
            <a:xfrm>
              <a:off x="3838921" y="159473"/>
              <a:ext cx="7694113" cy="369332"/>
              <a:chOff x="3496021" y="299173"/>
              <a:chExt cx="7694113" cy="369332"/>
            </a:xfrm>
          </p:grpSpPr>
          <p:sp>
            <p:nvSpPr>
              <p:cNvPr id="62" name="文本框 61">
                <a:extLst>
                  <a:ext uri="{FF2B5EF4-FFF2-40B4-BE49-F238E27FC236}">
                    <a16:creationId xmlns:a16="http://schemas.microsoft.com/office/drawing/2014/main" id="{BBE9A0AD-9635-C04D-9549-35E6D68BBB66}"/>
                  </a:ext>
                </a:extLst>
              </p:cNvPr>
              <p:cNvSpPr txBox="1"/>
              <p:nvPr/>
            </p:nvSpPr>
            <p:spPr>
              <a:xfrm>
                <a:off x="522350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总体框架</a:t>
                </a:r>
              </a:p>
            </p:txBody>
          </p:sp>
          <p:sp>
            <p:nvSpPr>
              <p:cNvPr id="63" name="文本框 62">
                <a:extLst>
                  <a:ext uri="{FF2B5EF4-FFF2-40B4-BE49-F238E27FC236}">
                    <a16:creationId xmlns:a16="http://schemas.microsoft.com/office/drawing/2014/main" id="{C2A74727-EA04-5DE2-13E0-006031DB48F4}"/>
                  </a:ext>
                </a:extLst>
              </p:cNvPr>
              <p:cNvSpPr txBox="1"/>
              <p:nvPr/>
            </p:nvSpPr>
            <p:spPr>
              <a:xfrm>
                <a:off x="695098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详细设计</a:t>
                </a:r>
              </a:p>
            </p:txBody>
          </p:sp>
          <p:sp>
            <p:nvSpPr>
              <p:cNvPr id="64" name="文本框 63">
                <a:extLst>
                  <a:ext uri="{FF2B5EF4-FFF2-40B4-BE49-F238E27FC236}">
                    <a16:creationId xmlns:a16="http://schemas.microsoft.com/office/drawing/2014/main" id="{0799036A-569E-575D-7871-CD7E54F00127}"/>
                  </a:ext>
                </a:extLst>
              </p:cNvPr>
              <p:cNvSpPr txBox="1"/>
              <p:nvPr/>
            </p:nvSpPr>
            <p:spPr>
              <a:xfrm>
                <a:off x="867846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测试验证</a:t>
                </a:r>
              </a:p>
            </p:txBody>
          </p:sp>
          <p:sp>
            <p:nvSpPr>
              <p:cNvPr id="65" name="文本框 64">
                <a:extLst>
                  <a:ext uri="{FF2B5EF4-FFF2-40B4-BE49-F238E27FC236}">
                    <a16:creationId xmlns:a16="http://schemas.microsoft.com/office/drawing/2014/main" id="{D556CC8E-D970-DC5E-E613-E9CADDEFA1F3}"/>
                  </a:ext>
                </a:extLst>
              </p:cNvPr>
              <p:cNvSpPr txBox="1"/>
              <p:nvPr/>
            </p:nvSpPr>
            <p:spPr>
              <a:xfrm>
                <a:off x="10405945" y="299173"/>
                <a:ext cx="784189"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  总结</a:t>
                </a:r>
              </a:p>
            </p:txBody>
          </p:sp>
          <p:sp>
            <p:nvSpPr>
              <p:cNvPr id="66" name="文本框 65">
                <a:extLst>
                  <a:ext uri="{FF2B5EF4-FFF2-40B4-BE49-F238E27FC236}">
                    <a16:creationId xmlns:a16="http://schemas.microsoft.com/office/drawing/2014/main" id="{AA9A0060-78EF-955A-044E-21B805EAB759}"/>
                  </a:ext>
                </a:extLst>
              </p:cNvPr>
              <p:cNvSpPr txBox="1"/>
              <p:nvPr/>
            </p:nvSpPr>
            <p:spPr>
              <a:xfrm>
                <a:off x="349602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需求分析</a:t>
                </a:r>
              </a:p>
            </p:txBody>
          </p:sp>
          <p:cxnSp>
            <p:nvCxnSpPr>
              <p:cNvPr id="67" name="直接连接符 66">
                <a:extLst>
                  <a:ext uri="{FF2B5EF4-FFF2-40B4-BE49-F238E27FC236}">
                    <a16:creationId xmlns:a16="http://schemas.microsoft.com/office/drawing/2014/main" id="{3B093393-8F98-D996-A170-9CC800DE2BE5}"/>
                  </a:ext>
                </a:extLst>
              </p:cNvPr>
              <p:cNvCxnSpPr>
                <a:cxnSpLocks/>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E30339DB-293E-61F3-9154-942C3AC1C644}"/>
                  </a:ext>
                </a:extLst>
              </p:cNvPr>
              <p:cNvCxnSpPr>
                <a:cxnSpLocks/>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979A04E1-B390-199F-E6F2-9FF17821F916}"/>
                  </a:ext>
                </a:extLst>
              </p:cNvPr>
              <p:cNvCxnSpPr>
                <a:cxnSpLocks/>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D36FBAC5-424C-6170-E518-136CCF38D67F}"/>
                  </a:ext>
                </a:extLst>
              </p:cNvPr>
              <p:cNvCxnSpPr>
                <a:cxnSpLocks/>
              </p:cNvCxnSpPr>
              <p:nvPr/>
            </p:nvCxnSpPr>
            <p:spPr>
              <a:xfrm>
                <a:off x="1016031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0" name="等腰三角形 59">
              <a:extLst>
                <a:ext uri="{FF2B5EF4-FFF2-40B4-BE49-F238E27FC236}">
                  <a16:creationId xmlns:a16="http://schemas.microsoft.com/office/drawing/2014/main" id="{0C3157A0-8A91-45AF-5D06-FD15AECF6E19}"/>
                </a:ext>
              </a:extLst>
            </p:cNvPr>
            <p:cNvSpPr/>
            <p:nvPr/>
          </p:nvSpPr>
          <p:spPr>
            <a:xfrm>
              <a:off x="7464152"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8" name="图片 7">
            <a:extLst>
              <a:ext uri="{FF2B5EF4-FFF2-40B4-BE49-F238E27FC236}">
                <a16:creationId xmlns:a16="http://schemas.microsoft.com/office/drawing/2014/main" id="{5C74100B-7C60-AE8B-772A-27BF84769860}"/>
              </a:ext>
            </a:extLst>
          </p:cNvPr>
          <p:cNvPicPr>
            <a:picLocks noChangeAspect="1"/>
          </p:cNvPicPr>
          <p:nvPr/>
        </p:nvPicPr>
        <p:blipFill>
          <a:blip r:embed="rId5"/>
          <a:stretch>
            <a:fillRect/>
          </a:stretch>
        </p:blipFill>
        <p:spPr>
          <a:xfrm>
            <a:off x="85667" y="682929"/>
            <a:ext cx="5522046" cy="3250478"/>
          </a:xfrm>
          <a:prstGeom prst="rect">
            <a:avLst/>
          </a:prstGeom>
        </p:spPr>
      </p:pic>
      <p:pic>
        <p:nvPicPr>
          <p:cNvPr id="10" name="图片 9">
            <a:extLst>
              <a:ext uri="{FF2B5EF4-FFF2-40B4-BE49-F238E27FC236}">
                <a16:creationId xmlns:a16="http://schemas.microsoft.com/office/drawing/2014/main" id="{D1B4ECD8-781B-E99C-3A37-EE1025BBDF23}"/>
              </a:ext>
            </a:extLst>
          </p:cNvPr>
          <p:cNvPicPr>
            <a:picLocks noChangeAspect="1"/>
          </p:cNvPicPr>
          <p:nvPr/>
        </p:nvPicPr>
        <p:blipFill>
          <a:blip r:embed="rId6"/>
          <a:stretch>
            <a:fillRect/>
          </a:stretch>
        </p:blipFill>
        <p:spPr>
          <a:xfrm>
            <a:off x="6960097" y="760539"/>
            <a:ext cx="5116762" cy="3015840"/>
          </a:xfrm>
          <a:prstGeom prst="rect">
            <a:avLst/>
          </a:prstGeom>
        </p:spPr>
      </p:pic>
      <p:sp>
        <p:nvSpPr>
          <p:cNvPr id="11" name="Rectangle 1">
            <a:extLst>
              <a:ext uri="{FF2B5EF4-FFF2-40B4-BE49-F238E27FC236}">
                <a16:creationId xmlns:a16="http://schemas.microsoft.com/office/drawing/2014/main" id="{1D223BE4-98FA-1226-C0FF-D14C8161AFD6}"/>
              </a:ext>
            </a:extLst>
          </p:cNvPr>
          <p:cNvSpPr>
            <a:spLocks noChangeArrowheads="1"/>
          </p:cNvSpPr>
          <p:nvPr/>
        </p:nvSpPr>
        <p:spPr bwMode="auto">
          <a:xfrm>
            <a:off x="85667" y="3791619"/>
            <a:ext cx="8847578"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output_file</a:t>
            </a: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输出文件的路径，用于保存录制的音频（通常为 WAV 格式）。</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record_seconds</a:t>
            </a: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录音的时间长度（默认为 5 秒）。</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sample_rate</a:t>
            </a: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音频采样率，默认 16kHz（常用的语音识别采样率）。</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b="1" i="0" u="none" strike="noStrike" cap="none" normalizeH="0" baseline="0" dirty="0">
                <a:ln>
                  <a:noFill/>
                </a:ln>
                <a:solidFill>
                  <a:schemeClr val="tx1"/>
                </a:solidFill>
                <a:effectLst/>
                <a:latin typeface="宋体" panose="02010600030101010101" pitchFamily="2" charset="-122"/>
                <a:ea typeface="宋体" panose="02010600030101010101" pitchFamily="2" charset="-122"/>
              </a:rPr>
              <a:t>show_progress</a:t>
            </a: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一个可选的回调函数，用于实时更新进度。</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18535943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531AFC-1A3B-FEDC-062F-C49F80790AFD}"/>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0715302E-CE31-BE9E-113A-DDBB684FA441}"/>
              </a:ext>
            </a:extLst>
          </p:cNvPr>
          <p:cNvSpPr/>
          <p:nvPr/>
        </p:nvSpPr>
        <p:spPr>
          <a:xfrm>
            <a:off x="0" y="5498201"/>
            <a:ext cx="12192000" cy="1340768"/>
          </a:xfrm>
          <a:prstGeom prst="rect">
            <a:avLst/>
          </a:prstGeom>
          <a:gradFill>
            <a:gsLst>
              <a:gs pos="100000">
                <a:srgbClr val="0E419C"/>
              </a:gs>
              <a:gs pos="0">
                <a:srgbClr val="0E419C">
                  <a:alpha val="2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14" name="图片 13" descr="文本&#10;&#10;描述已自动生成">
            <a:extLst>
              <a:ext uri="{FF2B5EF4-FFF2-40B4-BE49-F238E27FC236}">
                <a16:creationId xmlns:a16="http://schemas.microsoft.com/office/drawing/2014/main" id="{2080FF0B-2E1B-4C8F-5072-39EE2E880673}"/>
              </a:ext>
            </a:extLst>
          </p:cNvPr>
          <p:cNvPicPr>
            <a:picLocks noChangeAspect="1"/>
          </p:cNvPicPr>
          <p:nvPr/>
        </p:nvPicPr>
        <p:blipFill rotWithShape="1">
          <a:blip r:embed="rId3" cstate="print">
            <a:extLst>
              <a:ext uri="{BEBA8EAE-BF5A-486C-A8C5-ECC9F3942E4B}">
                <a14:imgProps xmlns:a14="http://schemas.microsoft.com/office/drawing/2010/main">
                  <a14:imgLayer r:embed="rId4">
                    <a14:imgEffect>
                      <a14:brightnessContrast bright="61000"/>
                    </a14:imgEffect>
                  </a14:imgLayer>
                </a14:imgProps>
              </a:ext>
              <a:ext uri="{28A0092B-C50C-407E-A947-70E740481C1C}">
                <a14:useLocalDpi xmlns:a14="http://schemas.microsoft.com/office/drawing/2010/main" val="0"/>
              </a:ext>
            </a:extLst>
          </a:blip>
          <a:srcRect l="20162" t="84919" r="3222" b="11405"/>
          <a:stretch>
            <a:fillRect/>
          </a:stretch>
        </p:blipFill>
        <p:spPr>
          <a:xfrm>
            <a:off x="339890" y="5994721"/>
            <a:ext cx="4725655" cy="173864"/>
          </a:xfrm>
          <a:custGeom>
            <a:avLst/>
            <a:gdLst>
              <a:gd name="connsiteX0" fmla="*/ 0 w 5303518"/>
              <a:gd name="connsiteY0" fmla="*/ 0 h 5222014"/>
              <a:gd name="connsiteX1" fmla="*/ 5303518 w 5303518"/>
              <a:gd name="connsiteY1" fmla="*/ 0 h 5222014"/>
              <a:gd name="connsiteX2" fmla="*/ 5303518 w 5303518"/>
              <a:gd name="connsiteY2" fmla="*/ 5222014 h 5222014"/>
              <a:gd name="connsiteX3" fmla="*/ 0 w 5303518"/>
              <a:gd name="connsiteY3" fmla="*/ 5222014 h 5222014"/>
            </a:gdLst>
            <a:ahLst/>
            <a:cxnLst>
              <a:cxn ang="0">
                <a:pos x="connsiteX0" y="connsiteY0"/>
              </a:cxn>
              <a:cxn ang="0">
                <a:pos x="connsiteX1" y="connsiteY1"/>
              </a:cxn>
              <a:cxn ang="0">
                <a:pos x="connsiteX2" y="connsiteY2"/>
              </a:cxn>
              <a:cxn ang="0">
                <a:pos x="connsiteX3" y="connsiteY3"/>
              </a:cxn>
            </a:cxnLst>
            <a:rect l="l" t="t" r="r" b="b"/>
            <a:pathLst>
              <a:path w="5303518" h="5222014">
                <a:moveTo>
                  <a:pt x="0" y="0"/>
                </a:moveTo>
                <a:lnTo>
                  <a:pt x="5303518" y="0"/>
                </a:lnTo>
                <a:lnTo>
                  <a:pt x="5303518" y="5222014"/>
                </a:lnTo>
                <a:lnTo>
                  <a:pt x="0" y="5222014"/>
                </a:lnTo>
                <a:close/>
              </a:path>
            </a:pathLst>
          </a:custGeom>
          <a:effectLst>
            <a:outerShdw blurRad="241300" dist="114300" dir="2700000" algn="tl" rotWithShape="0">
              <a:schemeClr val="accent1">
                <a:lumMod val="75000"/>
                <a:alpha val="40000"/>
              </a:schemeClr>
            </a:outerShdw>
          </a:effectLst>
        </p:spPr>
      </p:pic>
      <p:grpSp>
        <p:nvGrpSpPr>
          <p:cNvPr id="57" name="组合 56">
            <a:extLst>
              <a:ext uri="{FF2B5EF4-FFF2-40B4-BE49-F238E27FC236}">
                <a16:creationId xmlns:a16="http://schemas.microsoft.com/office/drawing/2014/main" id="{390744EF-393C-2191-C07E-166E9C49189B}"/>
              </a:ext>
            </a:extLst>
          </p:cNvPr>
          <p:cNvGrpSpPr/>
          <p:nvPr/>
        </p:nvGrpSpPr>
        <p:grpSpPr>
          <a:xfrm>
            <a:off x="0" y="1"/>
            <a:ext cx="12192000" cy="711200"/>
            <a:chOff x="0" y="1"/>
            <a:chExt cx="12192000" cy="711200"/>
          </a:xfrm>
        </p:grpSpPr>
        <p:sp>
          <p:nvSpPr>
            <p:cNvPr id="58" name="矩形 57">
              <a:extLst>
                <a:ext uri="{FF2B5EF4-FFF2-40B4-BE49-F238E27FC236}">
                  <a16:creationId xmlns:a16="http://schemas.microsoft.com/office/drawing/2014/main" id="{EEF5B1EF-36FF-D688-35A2-9DED33738F11}"/>
                </a:ext>
              </a:extLst>
            </p:cNvPr>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9" name="组合 58">
              <a:extLst>
                <a:ext uri="{FF2B5EF4-FFF2-40B4-BE49-F238E27FC236}">
                  <a16:creationId xmlns:a16="http://schemas.microsoft.com/office/drawing/2014/main" id="{B5B60663-E00C-2B9F-C3DB-3CEA79D6B457}"/>
                </a:ext>
              </a:extLst>
            </p:cNvPr>
            <p:cNvGrpSpPr/>
            <p:nvPr/>
          </p:nvGrpSpPr>
          <p:grpSpPr>
            <a:xfrm>
              <a:off x="3838921" y="159473"/>
              <a:ext cx="7694113" cy="369332"/>
              <a:chOff x="3496021" y="299173"/>
              <a:chExt cx="7694113" cy="369332"/>
            </a:xfrm>
          </p:grpSpPr>
          <p:sp>
            <p:nvSpPr>
              <p:cNvPr id="62" name="文本框 61">
                <a:extLst>
                  <a:ext uri="{FF2B5EF4-FFF2-40B4-BE49-F238E27FC236}">
                    <a16:creationId xmlns:a16="http://schemas.microsoft.com/office/drawing/2014/main" id="{A247DAB6-4A2F-D1B6-ACFB-5C8A80D18A5E}"/>
                  </a:ext>
                </a:extLst>
              </p:cNvPr>
              <p:cNvSpPr txBox="1"/>
              <p:nvPr/>
            </p:nvSpPr>
            <p:spPr>
              <a:xfrm>
                <a:off x="522350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总体框架</a:t>
                </a:r>
              </a:p>
            </p:txBody>
          </p:sp>
          <p:sp>
            <p:nvSpPr>
              <p:cNvPr id="63" name="文本框 62">
                <a:extLst>
                  <a:ext uri="{FF2B5EF4-FFF2-40B4-BE49-F238E27FC236}">
                    <a16:creationId xmlns:a16="http://schemas.microsoft.com/office/drawing/2014/main" id="{C9373D9A-3FBA-DECB-4D4B-4279D5409614}"/>
                  </a:ext>
                </a:extLst>
              </p:cNvPr>
              <p:cNvSpPr txBox="1"/>
              <p:nvPr/>
            </p:nvSpPr>
            <p:spPr>
              <a:xfrm>
                <a:off x="695098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详细设计</a:t>
                </a:r>
              </a:p>
            </p:txBody>
          </p:sp>
          <p:sp>
            <p:nvSpPr>
              <p:cNvPr id="64" name="文本框 63">
                <a:extLst>
                  <a:ext uri="{FF2B5EF4-FFF2-40B4-BE49-F238E27FC236}">
                    <a16:creationId xmlns:a16="http://schemas.microsoft.com/office/drawing/2014/main" id="{342D53CA-98F6-77CC-869C-47724BD4B605}"/>
                  </a:ext>
                </a:extLst>
              </p:cNvPr>
              <p:cNvSpPr txBox="1"/>
              <p:nvPr/>
            </p:nvSpPr>
            <p:spPr>
              <a:xfrm>
                <a:off x="867846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测试验证</a:t>
                </a:r>
              </a:p>
            </p:txBody>
          </p:sp>
          <p:sp>
            <p:nvSpPr>
              <p:cNvPr id="65" name="文本框 64">
                <a:extLst>
                  <a:ext uri="{FF2B5EF4-FFF2-40B4-BE49-F238E27FC236}">
                    <a16:creationId xmlns:a16="http://schemas.microsoft.com/office/drawing/2014/main" id="{17D57774-FA9C-EE17-0C6B-50C11BAE9464}"/>
                  </a:ext>
                </a:extLst>
              </p:cNvPr>
              <p:cNvSpPr txBox="1"/>
              <p:nvPr/>
            </p:nvSpPr>
            <p:spPr>
              <a:xfrm>
                <a:off x="10405945" y="299173"/>
                <a:ext cx="784189"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  总结</a:t>
                </a:r>
              </a:p>
            </p:txBody>
          </p:sp>
          <p:sp>
            <p:nvSpPr>
              <p:cNvPr id="66" name="文本框 65">
                <a:extLst>
                  <a:ext uri="{FF2B5EF4-FFF2-40B4-BE49-F238E27FC236}">
                    <a16:creationId xmlns:a16="http://schemas.microsoft.com/office/drawing/2014/main" id="{B171569F-F3C3-B061-8AD9-2874DC59F09A}"/>
                  </a:ext>
                </a:extLst>
              </p:cNvPr>
              <p:cNvSpPr txBox="1"/>
              <p:nvPr/>
            </p:nvSpPr>
            <p:spPr>
              <a:xfrm>
                <a:off x="349602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需求分析</a:t>
                </a:r>
              </a:p>
            </p:txBody>
          </p:sp>
          <p:cxnSp>
            <p:nvCxnSpPr>
              <p:cNvPr id="67" name="直接连接符 66">
                <a:extLst>
                  <a:ext uri="{FF2B5EF4-FFF2-40B4-BE49-F238E27FC236}">
                    <a16:creationId xmlns:a16="http://schemas.microsoft.com/office/drawing/2014/main" id="{2C1F7162-EBBD-6F84-7A22-9740CB4F4251}"/>
                  </a:ext>
                </a:extLst>
              </p:cNvPr>
              <p:cNvCxnSpPr>
                <a:cxnSpLocks/>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B8444468-7043-B3CC-E0F3-F5CEE65756C1}"/>
                  </a:ext>
                </a:extLst>
              </p:cNvPr>
              <p:cNvCxnSpPr>
                <a:cxnSpLocks/>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FEFC016C-E789-B1E8-E81D-EE405EEAB0AE}"/>
                  </a:ext>
                </a:extLst>
              </p:cNvPr>
              <p:cNvCxnSpPr>
                <a:cxnSpLocks/>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F7F814F7-832C-E6AA-5A66-1D3EE6EDC694}"/>
                  </a:ext>
                </a:extLst>
              </p:cNvPr>
              <p:cNvCxnSpPr>
                <a:cxnSpLocks/>
              </p:cNvCxnSpPr>
              <p:nvPr/>
            </p:nvCxnSpPr>
            <p:spPr>
              <a:xfrm>
                <a:off x="1016031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0" name="等腰三角形 59">
              <a:extLst>
                <a:ext uri="{FF2B5EF4-FFF2-40B4-BE49-F238E27FC236}">
                  <a16:creationId xmlns:a16="http://schemas.microsoft.com/office/drawing/2014/main" id="{734F5D6D-3BFF-CAB4-9187-506F60B9F561}"/>
                </a:ext>
              </a:extLst>
            </p:cNvPr>
            <p:cNvSpPr/>
            <p:nvPr/>
          </p:nvSpPr>
          <p:spPr>
            <a:xfrm>
              <a:off x="7464152"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Rectangle 1">
            <a:extLst>
              <a:ext uri="{FF2B5EF4-FFF2-40B4-BE49-F238E27FC236}">
                <a16:creationId xmlns:a16="http://schemas.microsoft.com/office/drawing/2014/main" id="{98EE1B28-F7D0-6182-1C1F-419FB900E90A}"/>
              </a:ext>
            </a:extLst>
          </p:cNvPr>
          <p:cNvSpPr>
            <a:spLocks noChangeArrowheads="1"/>
          </p:cNvSpPr>
          <p:nvPr/>
        </p:nvSpPr>
        <p:spPr bwMode="auto">
          <a:xfrm>
            <a:off x="-46892" y="901174"/>
            <a:ext cx="13368808"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i="0" u="none" strike="noStrike" cap="none" normalizeH="0" baseline="0" dirty="0">
                <a:ln>
                  <a:noFill/>
                </a:ln>
                <a:solidFill>
                  <a:schemeClr val="tx1"/>
                </a:solidFill>
                <a:effectLst/>
                <a:latin typeface="Arial Unicode MS"/>
              </a:rPr>
              <a:t>train_models</a:t>
            </a:r>
            <a:r>
              <a:rPr kumimoji="0" lang="zh-CN" altLang="zh-CN" i="0" u="none" strike="noStrike" cap="none" normalizeH="0" baseline="0" dirty="0">
                <a:ln>
                  <a:noFill/>
                </a:ln>
                <a:solidFill>
                  <a:schemeClr val="tx1"/>
                </a:solidFill>
                <a:effectLst/>
              </a:rPr>
              <a:t>：</a:t>
            </a:r>
            <a:endParaRPr kumimoji="0" lang="zh-CN" altLang="zh-CN"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i="0" u="none" strike="noStrike" cap="none" normalizeH="0" baseline="0" dirty="0">
                <a:ln>
                  <a:noFill/>
                </a:ln>
                <a:solidFill>
                  <a:schemeClr val="tx1"/>
                </a:solidFill>
                <a:effectLst/>
                <a:latin typeface="Arial" panose="020B0604020202020204" pitchFamily="34" charset="0"/>
              </a:rPr>
              <a:t>弹出文件夹选择对话框，加载数据并训练 HMM-GMM 模型。</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i="0" u="none" strike="noStrike" cap="none" normalizeH="0" baseline="0" dirty="0">
                <a:ln>
                  <a:noFill/>
                </a:ln>
                <a:solidFill>
                  <a:schemeClr val="tx1"/>
                </a:solidFill>
                <a:effectLst/>
                <a:latin typeface="Arial Unicode MS"/>
              </a:rPr>
              <a:t>record_and_recognize</a:t>
            </a:r>
            <a:r>
              <a:rPr kumimoji="0" lang="zh-CN" altLang="zh-CN" i="0" u="none" strike="noStrike" cap="none" normalizeH="0" baseline="0" dirty="0">
                <a:ln>
                  <a:noFill/>
                </a:ln>
                <a:solidFill>
                  <a:schemeClr val="tx1"/>
                </a:solidFill>
                <a:effectLst/>
              </a:rPr>
              <a:t>：</a:t>
            </a:r>
            <a:endParaRPr kumimoji="0" lang="zh-CN" altLang="zh-CN"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i="0" u="none" strike="noStrike" cap="none" normalizeH="0" baseline="0" dirty="0">
                <a:ln>
                  <a:noFill/>
                </a:ln>
                <a:solidFill>
                  <a:schemeClr val="tx1"/>
                </a:solidFill>
                <a:effectLst/>
                <a:latin typeface="Arial" panose="020B0604020202020204" pitchFamily="34" charset="0"/>
              </a:rPr>
              <a:t>调用 </a:t>
            </a:r>
            <a:r>
              <a:rPr kumimoji="0" lang="zh-CN" altLang="zh-CN" i="0" u="none" strike="noStrike" cap="none" normalizeH="0" baseline="0" dirty="0">
                <a:ln>
                  <a:noFill/>
                </a:ln>
                <a:solidFill>
                  <a:schemeClr val="tx1"/>
                </a:solidFill>
                <a:effectLst/>
                <a:latin typeface="Arial Unicode MS"/>
              </a:rPr>
              <a:t>record_audio</a:t>
            </a:r>
            <a:r>
              <a:rPr kumimoji="0" lang="zh-CN" altLang="zh-CN" i="0" u="none" strike="noStrike" cap="none" normalizeH="0" baseline="0" dirty="0">
                <a:ln>
                  <a:noFill/>
                </a:ln>
                <a:solidFill>
                  <a:schemeClr val="tx1"/>
                </a:solidFill>
                <a:effectLst/>
              </a:rPr>
              <a:t> 录制音频，保存为临时文件。</a:t>
            </a:r>
            <a:endParaRPr kumimoji="0" lang="zh-CN" altLang="zh-CN"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i="0" u="none" strike="noStrike" cap="none" normalizeH="0" baseline="0" dirty="0">
                <a:ln>
                  <a:noFill/>
                </a:ln>
                <a:solidFill>
                  <a:schemeClr val="tx1"/>
                </a:solidFill>
                <a:effectLst/>
                <a:latin typeface="Arial" panose="020B0604020202020204" pitchFamily="34" charset="0"/>
              </a:rPr>
              <a:t>使用识别函数 </a:t>
            </a:r>
            <a:r>
              <a:rPr kumimoji="0" lang="zh-CN" altLang="zh-CN" i="0" u="none" strike="noStrike" cap="none" normalizeH="0" baseline="0" dirty="0">
                <a:ln>
                  <a:noFill/>
                </a:ln>
                <a:solidFill>
                  <a:schemeClr val="tx1"/>
                </a:solidFill>
                <a:effectLst/>
                <a:latin typeface="Arial Unicode MS"/>
              </a:rPr>
              <a:t>recognize</a:t>
            </a:r>
            <a:r>
              <a:rPr kumimoji="0" lang="zh-CN" altLang="zh-CN" i="0" u="none" strike="noStrike" cap="none" normalizeH="0" baseline="0" dirty="0">
                <a:ln>
                  <a:noFill/>
                </a:ln>
                <a:solidFill>
                  <a:schemeClr val="tx1"/>
                </a:solidFill>
                <a:effectLst/>
              </a:rPr>
              <a:t> 预测录音中的单词。</a:t>
            </a:r>
            <a:endParaRPr kumimoji="0" lang="zh-CN" altLang="zh-CN"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i="0" u="none" strike="noStrike" cap="none" normalizeH="0" baseline="0" dirty="0">
                <a:ln>
                  <a:noFill/>
                </a:ln>
                <a:solidFill>
                  <a:schemeClr val="tx1"/>
                </a:solidFill>
                <a:effectLst/>
                <a:latin typeface="Arial" panose="020B0604020202020204" pitchFamily="34" charset="0"/>
              </a:rPr>
              <a:t>显示识别结果。</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i="0" u="none" strike="noStrike" cap="none" normalizeH="0" baseline="0" dirty="0">
                <a:ln>
                  <a:noFill/>
                </a:ln>
                <a:solidFill>
                  <a:schemeClr val="tx1"/>
                </a:solidFill>
                <a:effectLst/>
                <a:latin typeface="Arial Unicode MS"/>
              </a:rPr>
              <a:t>batch_recognize</a:t>
            </a:r>
            <a:r>
              <a:rPr kumimoji="0" lang="zh-CN" altLang="zh-CN" i="0" u="none" strike="noStrike" cap="none" normalizeH="0" baseline="0" dirty="0">
                <a:ln>
                  <a:noFill/>
                </a:ln>
                <a:solidFill>
                  <a:schemeClr val="tx1"/>
                </a:solidFill>
                <a:effectLst/>
              </a:rPr>
              <a:t>：</a:t>
            </a:r>
            <a:endParaRPr kumimoji="0" lang="zh-CN" altLang="zh-CN"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i="0" u="none" strike="noStrike" cap="none" normalizeH="0" baseline="0" dirty="0">
                <a:ln>
                  <a:noFill/>
                </a:ln>
                <a:solidFill>
                  <a:schemeClr val="tx1"/>
                </a:solidFill>
                <a:effectLst/>
                <a:latin typeface="Arial" panose="020B0604020202020204" pitchFamily="34" charset="0"/>
              </a:rPr>
              <a:t>允许用户选择包含多音频文件的目录。</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i="0" u="none" strike="noStrike" cap="none" normalizeH="0" baseline="0" dirty="0">
                <a:ln>
                  <a:noFill/>
                </a:ln>
                <a:solidFill>
                  <a:schemeClr val="tx1"/>
                </a:solidFill>
                <a:effectLst/>
                <a:latin typeface="Arial" panose="020B0604020202020204" pitchFamily="34" charset="0"/>
              </a:rPr>
              <a:t>对目录中的所有音频文件批量进行识别。</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i="0" u="none" strike="noStrike" cap="none" normalizeH="0" baseline="0" dirty="0">
                <a:ln>
                  <a:noFill/>
                </a:ln>
                <a:solidFill>
                  <a:schemeClr val="tx1"/>
                </a:solidFill>
                <a:effectLst/>
                <a:latin typeface="Arial" panose="020B0604020202020204" pitchFamily="34" charset="0"/>
              </a:rPr>
              <a:t>显示每个文件的识别结果。</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i="0" u="none" strike="noStrike" cap="none" normalizeH="0" baseline="0" dirty="0">
                <a:ln>
                  <a:noFill/>
                </a:ln>
                <a:solidFill>
                  <a:schemeClr val="tx1"/>
                </a:solidFill>
                <a:effectLst/>
                <a:latin typeface="Arial Unicode MS"/>
              </a:rPr>
              <a:t>single_recognize</a:t>
            </a:r>
            <a:r>
              <a:rPr kumimoji="0" lang="zh-CN" altLang="zh-CN" i="0" u="none" strike="noStrike" cap="none" normalizeH="0" baseline="0" dirty="0">
                <a:ln>
                  <a:noFill/>
                </a:ln>
                <a:solidFill>
                  <a:schemeClr val="tx1"/>
                </a:solidFill>
                <a:effectLst/>
              </a:rPr>
              <a:t>：</a:t>
            </a:r>
            <a:endParaRPr kumimoji="0" lang="zh-CN" altLang="zh-CN"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i="0" u="none" strike="noStrike" cap="none" normalizeH="0" baseline="0" dirty="0">
                <a:ln>
                  <a:noFill/>
                </a:ln>
                <a:solidFill>
                  <a:schemeClr val="tx1"/>
                </a:solidFill>
                <a:effectLst/>
                <a:latin typeface="Arial" panose="020B0604020202020204" pitchFamily="34" charset="0"/>
              </a:rPr>
              <a:t>允许用户选择一个音频文件。</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i="0" u="none" strike="noStrike" cap="none" normalizeH="0" baseline="0" dirty="0">
                <a:ln>
                  <a:noFill/>
                </a:ln>
                <a:solidFill>
                  <a:schemeClr val="tx1"/>
                </a:solidFill>
                <a:effectLst/>
                <a:latin typeface="Arial" panose="020B0604020202020204" pitchFamily="34" charset="0"/>
              </a:rPr>
              <a:t>调用 </a:t>
            </a:r>
            <a:r>
              <a:rPr kumimoji="0" lang="zh-CN" altLang="zh-CN" i="0" u="none" strike="noStrike" cap="none" normalizeH="0" baseline="0" dirty="0">
                <a:ln>
                  <a:noFill/>
                </a:ln>
                <a:solidFill>
                  <a:schemeClr val="tx1"/>
                </a:solidFill>
                <a:effectLst/>
                <a:latin typeface="Arial Unicode MS"/>
              </a:rPr>
              <a:t>recognize</a:t>
            </a:r>
            <a:r>
              <a:rPr kumimoji="0" lang="zh-CN" altLang="zh-CN" i="0" u="none" strike="noStrike" cap="none" normalizeH="0" baseline="0" dirty="0">
                <a:ln>
                  <a:noFill/>
                </a:ln>
                <a:solidFill>
                  <a:schemeClr val="tx1"/>
                </a:solidFill>
                <a:effectLst/>
              </a:rPr>
              <a:t> 函数预测音频内容。</a:t>
            </a:r>
            <a:endParaRPr kumimoji="0" lang="zh-CN" altLang="zh-CN"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i="0" u="none" strike="noStrike" cap="none" normalizeH="0" baseline="0" dirty="0">
                <a:ln>
                  <a:noFill/>
                </a:ln>
                <a:solidFill>
                  <a:schemeClr val="tx1"/>
                </a:solidFill>
                <a:effectLst/>
                <a:latin typeface="Arial" panose="020B0604020202020204" pitchFamily="34" charset="0"/>
              </a:rPr>
              <a:t>显示单词识别结果。</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Arial" panose="020B0604020202020204" pitchFamily="34" charset="0"/>
              </a:rPr>
              <a:t>（代码过长不在此展示）</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36095643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23315" y="188641"/>
            <a:ext cx="12222335" cy="6669360"/>
          </a:xfrm>
          <a:prstGeom prst="rect">
            <a:avLst/>
          </a:prstGeom>
          <a:blipFill dpi="0" rotWithShape="1">
            <a:blip r:embed="rId2">
              <a:alphaModFix amt="14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iṡ1íḋe"/>
          <p:cNvSpPr/>
          <p:nvPr/>
        </p:nvSpPr>
        <p:spPr>
          <a:xfrm>
            <a:off x="-11552" y="2389043"/>
            <a:ext cx="12215105" cy="2079914"/>
          </a:xfrm>
          <a:prstGeom prst="rect">
            <a:avLst/>
          </a:prstGeom>
          <a:solidFill>
            <a:srgbClr val="0E419C"/>
          </a:solidFill>
          <a:ln>
            <a:noFill/>
          </a:ln>
          <a:effectLst>
            <a:outerShdw blurRad="1016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srgbClr val="FFFFFF"/>
              </a:solidFill>
              <a:effectLst/>
              <a:uLnTx/>
              <a:uFillTx/>
              <a:cs typeface="+mn-ea"/>
              <a:sym typeface="+mn-lt"/>
            </a:endParaRPr>
          </a:p>
        </p:txBody>
      </p:sp>
      <p:grpSp>
        <p:nvGrpSpPr>
          <p:cNvPr id="2" name="组合 1"/>
          <p:cNvGrpSpPr/>
          <p:nvPr/>
        </p:nvGrpSpPr>
        <p:grpSpPr>
          <a:xfrm>
            <a:off x="4618672" y="3083379"/>
            <a:ext cx="3402598" cy="1235255"/>
            <a:chOff x="980119" y="2267746"/>
            <a:chExt cx="3402598" cy="1235255"/>
          </a:xfrm>
        </p:grpSpPr>
        <p:sp>
          <p:nvSpPr>
            <p:cNvPr id="7" name="文本框 6"/>
            <p:cNvSpPr txBox="1"/>
            <p:nvPr/>
          </p:nvSpPr>
          <p:spPr>
            <a:xfrm>
              <a:off x="980119" y="2267746"/>
              <a:ext cx="2954655" cy="830997"/>
            </a:xfrm>
            <a:prstGeom prst="rect">
              <a:avLst/>
            </a:prstGeom>
            <a:noFill/>
          </p:spPr>
          <p:txBody>
            <a:bodyPr wrap="none" rtlCol="0">
              <a:spAutoFit/>
            </a:bodyPr>
            <a:lstStyle/>
            <a:p>
              <a:r>
                <a:rPr lang="zh-CN" altLang="en-US" sz="4800" spc="600" dirty="0">
                  <a:solidFill>
                    <a:schemeClr val="bg1"/>
                  </a:solidFill>
                  <a:latin typeface="思源黑体 CN Heavy" panose="020B0A00000000000000" pitchFamily="34" charset="-122"/>
                  <a:ea typeface="思源黑体 CN Heavy" panose="020B0A00000000000000" pitchFamily="34" charset="-122"/>
                  <a:cs typeface="+mn-ea"/>
                  <a:sym typeface="+mn-lt"/>
                </a:rPr>
                <a:t>测试验证</a:t>
              </a:r>
            </a:p>
          </p:txBody>
        </p:sp>
        <p:sp>
          <p:nvSpPr>
            <p:cNvPr id="8" name="文本框 7"/>
            <p:cNvSpPr txBox="1"/>
            <p:nvPr/>
          </p:nvSpPr>
          <p:spPr>
            <a:xfrm>
              <a:off x="980119" y="3195224"/>
              <a:ext cx="3402598" cy="307777"/>
            </a:xfrm>
            <a:prstGeom prst="rect">
              <a:avLst/>
            </a:prstGeom>
            <a:noFill/>
          </p:spPr>
          <p:txBody>
            <a:bodyPr wrap="none" rtlCol="0">
              <a:spAutoFit/>
            </a:bodyPr>
            <a:lstStyle/>
            <a:p>
              <a:r>
                <a:rPr lang="en-US" altLang="zh-CN" sz="1400" spc="600" dirty="0">
                  <a:solidFill>
                    <a:schemeClr val="bg1"/>
                  </a:solidFill>
                  <a:cs typeface="+mn-ea"/>
                  <a:sym typeface="+mn-lt"/>
                </a:rPr>
                <a:t>Test and Verification</a:t>
              </a:r>
            </a:p>
          </p:txBody>
        </p:sp>
      </p:grpSp>
      <p:grpSp>
        <p:nvGrpSpPr>
          <p:cNvPr id="3" name="组合 2"/>
          <p:cNvGrpSpPr/>
          <p:nvPr/>
        </p:nvGrpSpPr>
        <p:grpSpPr>
          <a:xfrm flipV="1">
            <a:off x="5211363" y="1431670"/>
            <a:ext cx="1530746" cy="1501386"/>
            <a:chOff x="6095999" y="760163"/>
            <a:chExt cx="1530746" cy="1501386"/>
          </a:xfrm>
          <a:effectLst>
            <a:outerShdw blurRad="50800" dist="38100" dir="18900000" algn="bl" rotWithShape="0">
              <a:prstClr val="black">
                <a:alpha val="30000"/>
              </a:prstClr>
            </a:outerShdw>
          </a:effectLst>
        </p:grpSpPr>
        <p:sp>
          <p:nvSpPr>
            <p:cNvPr id="9" name="椭圆 8"/>
            <p:cNvSpPr/>
            <p:nvPr/>
          </p:nvSpPr>
          <p:spPr>
            <a:xfrm>
              <a:off x="6095999" y="760163"/>
              <a:ext cx="1530746" cy="1495808"/>
            </a:xfrm>
            <a:prstGeom prst="ellipse">
              <a:avLst/>
            </a:prstGeom>
            <a:gradFill flip="none" rotWithShape="1">
              <a:gsLst>
                <a:gs pos="6000">
                  <a:srgbClr val="0E419C"/>
                </a:gs>
                <a:gs pos="100000">
                  <a:schemeClr val="accent1">
                    <a:lumMod val="80000"/>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dirty="0">
                <a:ln>
                  <a:noFill/>
                </a:ln>
                <a:solidFill>
                  <a:srgbClr val="FFFFFF"/>
                </a:solidFill>
                <a:effectLst/>
                <a:uLnTx/>
                <a:uFillTx/>
                <a:cs typeface="+mn-ea"/>
                <a:sym typeface="+mn-lt"/>
              </a:endParaRPr>
            </a:p>
          </p:txBody>
        </p:sp>
        <p:sp>
          <p:nvSpPr>
            <p:cNvPr id="11" name="椭圆 10"/>
            <p:cNvSpPr/>
            <p:nvPr/>
          </p:nvSpPr>
          <p:spPr>
            <a:xfrm>
              <a:off x="6176912" y="923874"/>
              <a:ext cx="1368920" cy="1337675"/>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dirty="0">
                <a:ln>
                  <a:noFill/>
                </a:ln>
                <a:solidFill>
                  <a:srgbClr val="0E419C"/>
                </a:solidFill>
                <a:effectLst/>
                <a:uLnTx/>
                <a:uFillTx/>
                <a:cs typeface="+mn-ea"/>
                <a:sym typeface="+mn-lt"/>
              </a:endParaRPr>
            </a:p>
          </p:txBody>
        </p:sp>
      </p:grpSp>
      <p:sp>
        <p:nvSpPr>
          <p:cNvPr id="5" name="文本框 4"/>
          <p:cNvSpPr txBox="1"/>
          <p:nvPr/>
        </p:nvSpPr>
        <p:spPr>
          <a:xfrm>
            <a:off x="5640785" y="1548353"/>
            <a:ext cx="655949" cy="1107996"/>
          </a:xfrm>
          <a:prstGeom prst="rect">
            <a:avLst/>
          </a:prstGeom>
          <a:noFill/>
        </p:spPr>
        <p:txBody>
          <a:bodyPr wrap="none" rtlCol="0">
            <a:spAutoFit/>
          </a:bodyPr>
          <a:lstStyle/>
          <a:p>
            <a:r>
              <a:rPr lang="en-US" altLang="zh-CN" sz="6600" b="1" dirty="0">
                <a:solidFill>
                  <a:srgbClr val="0E419C"/>
                </a:solidFill>
                <a:effectLst>
                  <a:outerShdw blurRad="38100" dist="38100" dir="2700000" algn="tl">
                    <a:srgbClr val="000000">
                      <a:alpha val="43137"/>
                    </a:srgbClr>
                  </a:outerShdw>
                </a:effectLst>
                <a:cs typeface="+mn-ea"/>
                <a:sym typeface="+mn-lt"/>
              </a:rPr>
              <a:t>4</a:t>
            </a:r>
            <a:endParaRPr lang="zh-CN" altLang="en-US" sz="6600" b="1" dirty="0">
              <a:solidFill>
                <a:srgbClr val="0E419C"/>
              </a:solidFill>
              <a:effectLst>
                <a:outerShdw blurRad="38100" dist="38100" dir="2700000" algn="tl">
                  <a:srgbClr val="000000">
                    <a:alpha val="43137"/>
                  </a:srgbClr>
                </a:outerShdw>
              </a:effectLst>
              <a:cs typeface="+mn-ea"/>
              <a:sym typeface="+mn-lt"/>
            </a:endParaRPr>
          </a:p>
        </p:txBody>
      </p:sp>
    </p:spTree>
    <p:extLst>
      <p:ext uri="{BB962C8B-B14F-4D97-AF65-F5344CB8AC3E}">
        <p14:creationId xmlns:p14="http://schemas.microsoft.com/office/powerpoint/2010/main" val="22862316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ṡ1íḋe"/>
          <p:cNvSpPr/>
          <p:nvPr/>
        </p:nvSpPr>
        <p:spPr>
          <a:xfrm>
            <a:off x="-11552" y="-1"/>
            <a:ext cx="12215105" cy="620689"/>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srgbClr val="FFFFFF"/>
              </a:solidFill>
              <a:effectLst/>
              <a:uLnTx/>
              <a:uFillTx/>
              <a:cs typeface="+mn-ea"/>
              <a:sym typeface="+mn-lt"/>
            </a:endParaRPr>
          </a:p>
        </p:txBody>
      </p:sp>
      <p:sp>
        <p:nvSpPr>
          <p:cNvPr id="9" name="iš1íḍè"/>
          <p:cNvSpPr/>
          <p:nvPr/>
        </p:nvSpPr>
        <p:spPr>
          <a:xfrm>
            <a:off x="274736" y="872362"/>
            <a:ext cx="11608824" cy="5487802"/>
          </a:xfrm>
          <a:prstGeom prst="rect">
            <a:avLst/>
          </a:prstGeom>
          <a:solidFill>
            <a:schemeClr val="bg1"/>
          </a:solidFill>
          <a:ln>
            <a:noFill/>
          </a:ln>
          <a:effectLst>
            <a:outerShdw blurRad="139700" dist="63500" dir="3900000" algn="t"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500" b="1" i="0" u="none" strike="noStrike" kern="1200" cap="none" spc="300" normalizeH="0" baseline="0" noProof="0">
              <a:ln>
                <a:noFill/>
              </a:ln>
              <a:solidFill>
                <a:srgbClr val="0070C0"/>
              </a:solidFill>
              <a:effectLst/>
              <a:uLnTx/>
              <a:uFillTx/>
              <a:cs typeface="+mn-ea"/>
              <a:sym typeface="+mn-lt"/>
            </a:endParaRPr>
          </a:p>
        </p:txBody>
      </p:sp>
      <p:grpSp>
        <p:nvGrpSpPr>
          <p:cNvPr id="51" name="组合 50">
            <a:extLst>
              <a:ext uri="{FF2B5EF4-FFF2-40B4-BE49-F238E27FC236}">
                <a16:creationId xmlns:a16="http://schemas.microsoft.com/office/drawing/2014/main" id="{D65487CF-0F5F-DDDC-F0A8-89BA7FDC3A74}"/>
              </a:ext>
            </a:extLst>
          </p:cNvPr>
          <p:cNvGrpSpPr/>
          <p:nvPr/>
        </p:nvGrpSpPr>
        <p:grpSpPr>
          <a:xfrm>
            <a:off x="0" y="1"/>
            <a:ext cx="12192000" cy="711200"/>
            <a:chOff x="0" y="1"/>
            <a:chExt cx="12192000" cy="711200"/>
          </a:xfrm>
        </p:grpSpPr>
        <p:sp>
          <p:nvSpPr>
            <p:cNvPr id="52" name="矩形 51">
              <a:extLst>
                <a:ext uri="{FF2B5EF4-FFF2-40B4-BE49-F238E27FC236}">
                  <a16:creationId xmlns:a16="http://schemas.microsoft.com/office/drawing/2014/main" id="{51B080DC-0467-DB90-61E9-C0B65491FB5F}"/>
                </a:ext>
              </a:extLst>
            </p:cNvPr>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组合 52">
              <a:extLst>
                <a:ext uri="{FF2B5EF4-FFF2-40B4-BE49-F238E27FC236}">
                  <a16:creationId xmlns:a16="http://schemas.microsoft.com/office/drawing/2014/main" id="{38D5E2A4-6220-D42F-8C94-1A59247A0323}"/>
                </a:ext>
              </a:extLst>
            </p:cNvPr>
            <p:cNvGrpSpPr/>
            <p:nvPr/>
          </p:nvGrpSpPr>
          <p:grpSpPr>
            <a:xfrm>
              <a:off x="3838921" y="159473"/>
              <a:ext cx="7694113" cy="369332"/>
              <a:chOff x="3496021" y="299173"/>
              <a:chExt cx="7694113" cy="369332"/>
            </a:xfrm>
          </p:grpSpPr>
          <p:sp>
            <p:nvSpPr>
              <p:cNvPr id="56" name="文本框 55">
                <a:extLst>
                  <a:ext uri="{FF2B5EF4-FFF2-40B4-BE49-F238E27FC236}">
                    <a16:creationId xmlns:a16="http://schemas.microsoft.com/office/drawing/2014/main" id="{A2792F63-ECFA-6116-FD67-989621C31EB8}"/>
                  </a:ext>
                </a:extLst>
              </p:cNvPr>
              <p:cNvSpPr txBox="1"/>
              <p:nvPr/>
            </p:nvSpPr>
            <p:spPr>
              <a:xfrm>
                <a:off x="522350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总体框架</a:t>
                </a:r>
              </a:p>
            </p:txBody>
          </p:sp>
          <p:sp>
            <p:nvSpPr>
              <p:cNvPr id="57" name="文本框 56">
                <a:extLst>
                  <a:ext uri="{FF2B5EF4-FFF2-40B4-BE49-F238E27FC236}">
                    <a16:creationId xmlns:a16="http://schemas.microsoft.com/office/drawing/2014/main" id="{6B1C875F-5E7B-1158-DBB7-63F0EC66051B}"/>
                  </a:ext>
                </a:extLst>
              </p:cNvPr>
              <p:cNvSpPr txBox="1"/>
              <p:nvPr/>
            </p:nvSpPr>
            <p:spPr>
              <a:xfrm>
                <a:off x="695098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详细设计</a:t>
                </a:r>
              </a:p>
            </p:txBody>
          </p:sp>
          <p:sp>
            <p:nvSpPr>
              <p:cNvPr id="58" name="文本框 57">
                <a:extLst>
                  <a:ext uri="{FF2B5EF4-FFF2-40B4-BE49-F238E27FC236}">
                    <a16:creationId xmlns:a16="http://schemas.microsoft.com/office/drawing/2014/main" id="{4938D461-21DD-35D8-B9F9-6C646017F6D0}"/>
                  </a:ext>
                </a:extLst>
              </p:cNvPr>
              <p:cNvSpPr txBox="1"/>
              <p:nvPr/>
            </p:nvSpPr>
            <p:spPr>
              <a:xfrm>
                <a:off x="867846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测试验证</a:t>
                </a:r>
              </a:p>
            </p:txBody>
          </p:sp>
          <p:sp>
            <p:nvSpPr>
              <p:cNvPr id="59" name="文本框 58">
                <a:extLst>
                  <a:ext uri="{FF2B5EF4-FFF2-40B4-BE49-F238E27FC236}">
                    <a16:creationId xmlns:a16="http://schemas.microsoft.com/office/drawing/2014/main" id="{F0D86E92-B935-7AC0-2E5C-49EA8F368A98}"/>
                  </a:ext>
                </a:extLst>
              </p:cNvPr>
              <p:cNvSpPr txBox="1"/>
              <p:nvPr/>
            </p:nvSpPr>
            <p:spPr>
              <a:xfrm>
                <a:off x="10405945" y="299173"/>
                <a:ext cx="784189"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  总结</a:t>
                </a:r>
              </a:p>
            </p:txBody>
          </p:sp>
          <p:sp>
            <p:nvSpPr>
              <p:cNvPr id="60" name="文本框 59">
                <a:extLst>
                  <a:ext uri="{FF2B5EF4-FFF2-40B4-BE49-F238E27FC236}">
                    <a16:creationId xmlns:a16="http://schemas.microsoft.com/office/drawing/2014/main" id="{8962680F-768D-E839-FD0A-E312942A51E6}"/>
                  </a:ext>
                </a:extLst>
              </p:cNvPr>
              <p:cNvSpPr txBox="1"/>
              <p:nvPr/>
            </p:nvSpPr>
            <p:spPr>
              <a:xfrm>
                <a:off x="349602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需求分析</a:t>
                </a:r>
              </a:p>
            </p:txBody>
          </p:sp>
          <p:cxnSp>
            <p:nvCxnSpPr>
              <p:cNvPr id="61" name="直接连接符 60">
                <a:extLst>
                  <a:ext uri="{FF2B5EF4-FFF2-40B4-BE49-F238E27FC236}">
                    <a16:creationId xmlns:a16="http://schemas.microsoft.com/office/drawing/2014/main" id="{4C2D1642-E40F-C339-C605-BD9D875A5B66}"/>
                  </a:ext>
                </a:extLst>
              </p:cNvPr>
              <p:cNvCxnSpPr>
                <a:cxnSpLocks/>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0306F0C3-AC16-DEA8-7F13-BA41F36C0158}"/>
                  </a:ext>
                </a:extLst>
              </p:cNvPr>
              <p:cNvCxnSpPr>
                <a:cxnSpLocks/>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2F42F67A-8D7F-4181-445F-F180C63F20AE}"/>
                  </a:ext>
                </a:extLst>
              </p:cNvPr>
              <p:cNvCxnSpPr>
                <a:cxnSpLocks/>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7A6CE84E-83FF-1CAA-4AA5-DA26C869E2D3}"/>
                  </a:ext>
                </a:extLst>
              </p:cNvPr>
              <p:cNvCxnSpPr>
                <a:cxnSpLocks/>
              </p:cNvCxnSpPr>
              <p:nvPr/>
            </p:nvCxnSpPr>
            <p:spPr>
              <a:xfrm>
                <a:off x="1016031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4" name="等腰三角形 53">
              <a:extLst>
                <a:ext uri="{FF2B5EF4-FFF2-40B4-BE49-F238E27FC236}">
                  <a16:creationId xmlns:a16="http://schemas.microsoft.com/office/drawing/2014/main" id="{AE95F330-DD41-1958-FE95-8D553D5491D1}"/>
                </a:ext>
              </a:extLst>
            </p:cNvPr>
            <p:cNvSpPr/>
            <p:nvPr/>
          </p:nvSpPr>
          <p:spPr>
            <a:xfrm>
              <a:off x="9237852"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5" name="组合 64">
            <a:extLst>
              <a:ext uri="{FF2B5EF4-FFF2-40B4-BE49-F238E27FC236}">
                <a16:creationId xmlns:a16="http://schemas.microsoft.com/office/drawing/2014/main" id="{DE72AD07-78E5-1C0A-3874-566E36A992BC}"/>
              </a:ext>
            </a:extLst>
          </p:cNvPr>
          <p:cNvGrpSpPr/>
          <p:nvPr/>
        </p:nvGrpSpPr>
        <p:grpSpPr>
          <a:xfrm>
            <a:off x="481240" y="999904"/>
            <a:ext cx="1239117" cy="461665"/>
            <a:chOff x="934400" y="936575"/>
            <a:chExt cx="1239117" cy="461665"/>
          </a:xfrm>
        </p:grpSpPr>
        <p:sp>
          <p:nvSpPr>
            <p:cNvPr id="66" name="文本框 65">
              <a:extLst>
                <a:ext uri="{FF2B5EF4-FFF2-40B4-BE49-F238E27FC236}">
                  <a16:creationId xmlns:a16="http://schemas.microsoft.com/office/drawing/2014/main" id="{ECB8D122-1F8C-7809-C30D-CB5607767C4B}"/>
                </a:ext>
              </a:extLst>
            </p:cNvPr>
            <p:cNvSpPr txBox="1"/>
            <p:nvPr/>
          </p:nvSpPr>
          <p:spPr>
            <a:xfrm>
              <a:off x="1065521" y="936575"/>
              <a:ext cx="1107996" cy="461665"/>
            </a:xfrm>
            <a:prstGeom prst="rect">
              <a:avLst/>
            </a:prstGeom>
            <a:noFill/>
          </p:spPr>
          <p:txBody>
            <a:bodyPr wrap="none" rtlCol="0">
              <a:spAutoFit/>
            </a:bodyPr>
            <a:lstStyle/>
            <a:p>
              <a:r>
                <a:rPr lang="zh-CN" altLang="en-US" sz="2400" dirty="0">
                  <a:solidFill>
                    <a:srgbClr val="0E419C"/>
                  </a:solidFill>
                </a:rPr>
                <a:t>主界面</a:t>
              </a:r>
            </a:p>
          </p:txBody>
        </p:sp>
        <p:sp>
          <p:nvSpPr>
            <p:cNvPr id="67" name="矩形 66">
              <a:extLst>
                <a:ext uri="{FF2B5EF4-FFF2-40B4-BE49-F238E27FC236}">
                  <a16:creationId xmlns:a16="http://schemas.microsoft.com/office/drawing/2014/main" id="{A36E36EE-BD9C-80B4-9DD4-F834E83A0807}"/>
                </a:ext>
              </a:extLst>
            </p:cNvPr>
            <p:cNvSpPr/>
            <p:nvPr/>
          </p:nvSpPr>
          <p:spPr>
            <a:xfrm>
              <a:off x="934400" y="963997"/>
              <a:ext cx="45719" cy="371466"/>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0" name="图片 9">
            <a:extLst>
              <a:ext uri="{FF2B5EF4-FFF2-40B4-BE49-F238E27FC236}">
                <a16:creationId xmlns:a16="http://schemas.microsoft.com/office/drawing/2014/main" id="{B7662D8D-5E4E-798C-949B-B88839FF1683}"/>
              </a:ext>
            </a:extLst>
          </p:cNvPr>
          <p:cNvPicPr>
            <a:picLocks noChangeAspect="1"/>
          </p:cNvPicPr>
          <p:nvPr/>
        </p:nvPicPr>
        <p:blipFill>
          <a:blip r:embed="rId2"/>
          <a:stretch>
            <a:fillRect/>
          </a:stretch>
        </p:blipFill>
        <p:spPr>
          <a:xfrm>
            <a:off x="3810131" y="1221859"/>
            <a:ext cx="4032384" cy="476377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梯形 53"/>
          <p:cNvSpPr/>
          <p:nvPr/>
        </p:nvSpPr>
        <p:spPr>
          <a:xfrm>
            <a:off x="0" y="4909200"/>
            <a:ext cx="12192000" cy="2281455"/>
          </a:xfrm>
          <a:prstGeom prst="trapezoid">
            <a:avLst>
              <a:gd name="adj" fmla="val 50451"/>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grpSp>
        <p:nvGrpSpPr>
          <p:cNvPr id="55" name="组合 54"/>
          <p:cNvGrpSpPr/>
          <p:nvPr/>
        </p:nvGrpSpPr>
        <p:grpSpPr>
          <a:xfrm>
            <a:off x="6189676" y="1399456"/>
            <a:ext cx="4724400" cy="4724400"/>
            <a:chOff x="3733800" y="1066800"/>
            <a:chExt cx="4724400" cy="4724400"/>
          </a:xfrm>
        </p:grpSpPr>
        <p:sp>
          <p:nvSpPr>
            <p:cNvPr id="56" name="弧形 55"/>
            <p:cNvSpPr/>
            <p:nvPr/>
          </p:nvSpPr>
          <p:spPr>
            <a:xfrm>
              <a:off x="4013200" y="1346200"/>
              <a:ext cx="4165600" cy="4165600"/>
            </a:xfrm>
            <a:prstGeom prst="arc">
              <a:avLst>
                <a:gd name="adj1" fmla="val 0"/>
                <a:gd name="adj2" fmla="val 16200000"/>
              </a:avLst>
            </a:prstGeom>
            <a:ln w="101600" cap="rnd">
              <a:solidFill>
                <a:srgbClr val="0E419C"/>
              </a:solidFill>
              <a:round/>
            </a:ln>
            <a:effectLst>
              <a:outerShdw blurRad="152400" dist="317500" dir="5400000" sx="90000" sy="-19000" rotWithShape="0">
                <a:prstClr val="black">
                  <a:alpha val="15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0E419C"/>
                </a:solidFill>
                <a:effectLst/>
                <a:uLnTx/>
                <a:uFillTx/>
                <a:cs typeface="+mn-ea"/>
                <a:sym typeface="+mn-lt"/>
              </a:endParaRPr>
            </a:p>
          </p:txBody>
        </p:sp>
        <p:sp>
          <p:nvSpPr>
            <p:cNvPr id="57" name="椭圆 56"/>
            <p:cNvSpPr/>
            <p:nvPr/>
          </p:nvSpPr>
          <p:spPr>
            <a:xfrm>
              <a:off x="3733800" y="1066800"/>
              <a:ext cx="4724400" cy="4724400"/>
            </a:xfrm>
            <a:prstGeom prst="ellipse">
              <a:avLst/>
            </a:prstGeom>
            <a:ln w="25400" cap="rnd">
              <a:solidFill>
                <a:srgbClr val="D5D5D5"/>
              </a:solidFill>
              <a:prstDash val="dash"/>
              <a:round/>
            </a:ln>
            <a:effectLst>
              <a:outerShdw blurRad="254000" dist="317500" dir="5400000" sx="90000" sy="-19000" rotWithShape="0">
                <a:prstClr val="black">
                  <a:alpha val="15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grpSp>
      <p:sp>
        <p:nvSpPr>
          <p:cNvPr id="97" name="文本框 96"/>
          <p:cNvSpPr txBox="1"/>
          <p:nvPr/>
        </p:nvSpPr>
        <p:spPr>
          <a:xfrm>
            <a:off x="1404982" y="1425580"/>
            <a:ext cx="4290473"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0" i="0" u="none" strike="noStrike" kern="1200" cap="none" spc="0" normalizeH="0" baseline="0" noProof="0" dirty="0">
                <a:ln>
                  <a:noFill/>
                </a:ln>
                <a:solidFill>
                  <a:srgbClr val="0E419C"/>
                </a:solidFill>
                <a:effectLst/>
                <a:uLnTx/>
                <a:uFillTx/>
                <a:cs typeface="+mn-ea"/>
                <a:sym typeface="+mn-lt"/>
              </a:rPr>
              <a:t>错误提示</a:t>
            </a:r>
          </a:p>
        </p:txBody>
      </p:sp>
      <p:grpSp>
        <p:nvGrpSpPr>
          <p:cNvPr id="143" name="组合 142">
            <a:extLst>
              <a:ext uri="{FF2B5EF4-FFF2-40B4-BE49-F238E27FC236}">
                <a16:creationId xmlns:a16="http://schemas.microsoft.com/office/drawing/2014/main" id="{BD1E30E3-560C-5762-D22D-B66F12228A0C}"/>
              </a:ext>
            </a:extLst>
          </p:cNvPr>
          <p:cNvGrpSpPr/>
          <p:nvPr/>
        </p:nvGrpSpPr>
        <p:grpSpPr>
          <a:xfrm>
            <a:off x="0" y="1"/>
            <a:ext cx="12192000" cy="711200"/>
            <a:chOff x="0" y="1"/>
            <a:chExt cx="12192000" cy="711200"/>
          </a:xfrm>
        </p:grpSpPr>
        <p:sp>
          <p:nvSpPr>
            <p:cNvPr id="144" name="矩形 143">
              <a:extLst>
                <a:ext uri="{FF2B5EF4-FFF2-40B4-BE49-F238E27FC236}">
                  <a16:creationId xmlns:a16="http://schemas.microsoft.com/office/drawing/2014/main" id="{799313F1-DA05-E93F-26F7-E2635913A1F6}"/>
                </a:ext>
              </a:extLst>
            </p:cNvPr>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5" name="组合 144">
              <a:extLst>
                <a:ext uri="{FF2B5EF4-FFF2-40B4-BE49-F238E27FC236}">
                  <a16:creationId xmlns:a16="http://schemas.microsoft.com/office/drawing/2014/main" id="{41C15F75-4461-3266-FA8A-784E7AC23ADA}"/>
                </a:ext>
              </a:extLst>
            </p:cNvPr>
            <p:cNvGrpSpPr/>
            <p:nvPr/>
          </p:nvGrpSpPr>
          <p:grpSpPr>
            <a:xfrm>
              <a:off x="3838921" y="159473"/>
              <a:ext cx="7694113" cy="369332"/>
              <a:chOff x="3496021" y="299173"/>
              <a:chExt cx="7694113" cy="369332"/>
            </a:xfrm>
          </p:grpSpPr>
          <p:sp>
            <p:nvSpPr>
              <p:cNvPr id="148" name="文本框 147">
                <a:extLst>
                  <a:ext uri="{FF2B5EF4-FFF2-40B4-BE49-F238E27FC236}">
                    <a16:creationId xmlns:a16="http://schemas.microsoft.com/office/drawing/2014/main" id="{C1144653-8B03-676F-767F-A7824951448C}"/>
                  </a:ext>
                </a:extLst>
              </p:cNvPr>
              <p:cNvSpPr txBox="1"/>
              <p:nvPr/>
            </p:nvSpPr>
            <p:spPr>
              <a:xfrm>
                <a:off x="522350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总体框架</a:t>
                </a:r>
              </a:p>
            </p:txBody>
          </p:sp>
          <p:sp>
            <p:nvSpPr>
              <p:cNvPr id="149" name="文本框 148">
                <a:extLst>
                  <a:ext uri="{FF2B5EF4-FFF2-40B4-BE49-F238E27FC236}">
                    <a16:creationId xmlns:a16="http://schemas.microsoft.com/office/drawing/2014/main" id="{273E86FB-C0F3-58B2-1342-3AD6CA90E486}"/>
                  </a:ext>
                </a:extLst>
              </p:cNvPr>
              <p:cNvSpPr txBox="1"/>
              <p:nvPr/>
            </p:nvSpPr>
            <p:spPr>
              <a:xfrm>
                <a:off x="695098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详细设计</a:t>
                </a:r>
              </a:p>
            </p:txBody>
          </p:sp>
          <p:sp>
            <p:nvSpPr>
              <p:cNvPr id="150" name="文本框 149">
                <a:extLst>
                  <a:ext uri="{FF2B5EF4-FFF2-40B4-BE49-F238E27FC236}">
                    <a16:creationId xmlns:a16="http://schemas.microsoft.com/office/drawing/2014/main" id="{2B6BC46E-4D49-EA7C-A5A7-231524A622C2}"/>
                  </a:ext>
                </a:extLst>
              </p:cNvPr>
              <p:cNvSpPr txBox="1"/>
              <p:nvPr/>
            </p:nvSpPr>
            <p:spPr>
              <a:xfrm>
                <a:off x="867846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测试验证</a:t>
                </a:r>
              </a:p>
            </p:txBody>
          </p:sp>
          <p:sp>
            <p:nvSpPr>
              <p:cNvPr id="151" name="文本框 150">
                <a:extLst>
                  <a:ext uri="{FF2B5EF4-FFF2-40B4-BE49-F238E27FC236}">
                    <a16:creationId xmlns:a16="http://schemas.microsoft.com/office/drawing/2014/main" id="{7442341D-E625-789D-699C-84CBA81776A6}"/>
                  </a:ext>
                </a:extLst>
              </p:cNvPr>
              <p:cNvSpPr txBox="1"/>
              <p:nvPr/>
            </p:nvSpPr>
            <p:spPr>
              <a:xfrm>
                <a:off x="10405945" y="299173"/>
                <a:ext cx="784189"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  总结</a:t>
                </a:r>
              </a:p>
            </p:txBody>
          </p:sp>
          <p:sp>
            <p:nvSpPr>
              <p:cNvPr id="152" name="文本框 151">
                <a:extLst>
                  <a:ext uri="{FF2B5EF4-FFF2-40B4-BE49-F238E27FC236}">
                    <a16:creationId xmlns:a16="http://schemas.microsoft.com/office/drawing/2014/main" id="{193C81E3-0A18-EC6D-7A99-232807693078}"/>
                  </a:ext>
                </a:extLst>
              </p:cNvPr>
              <p:cNvSpPr txBox="1"/>
              <p:nvPr/>
            </p:nvSpPr>
            <p:spPr>
              <a:xfrm>
                <a:off x="349602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需求分析</a:t>
                </a:r>
              </a:p>
            </p:txBody>
          </p:sp>
          <p:cxnSp>
            <p:nvCxnSpPr>
              <p:cNvPr id="153" name="直接连接符 152">
                <a:extLst>
                  <a:ext uri="{FF2B5EF4-FFF2-40B4-BE49-F238E27FC236}">
                    <a16:creationId xmlns:a16="http://schemas.microsoft.com/office/drawing/2014/main" id="{C0B35113-B456-AD0D-FECA-FA4CFFE81700}"/>
                  </a:ext>
                </a:extLst>
              </p:cNvPr>
              <p:cNvCxnSpPr>
                <a:cxnSpLocks/>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4" name="直接连接符 153">
                <a:extLst>
                  <a:ext uri="{FF2B5EF4-FFF2-40B4-BE49-F238E27FC236}">
                    <a16:creationId xmlns:a16="http://schemas.microsoft.com/office/drawing/2014/main" id="{67133855-F0CD-24A0-FB14-FF23FAF81CA8}"/>
                  </a:ext>
                </a:extLst>
              </p:cNvPr>
              <p:cNvCxnSpPr>
                <a:cxnSpLocks/>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 name="直接连接符 154">
                <a:extLst>
                  <a:ext uri="{FF2B5EF4-FFF2-40B4-BE49-F238E27FC236}">
                    <a16:creationId xmlns:a16="http://schemas.microsoft.com/office/drawing/2014/main" id="{CFD7D4ED-281C-0742-0778-D22BF7479730}"/>
                  </a:ext>
                </a:extLst>
              </p:cNvPr>
              <p:cNvCxnSpPr>
                <a:cxnSpLocks/>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 name="直接连接符 155">
                <a:extLst>
                  <a:ext uri="{FF2B5EF4-FFF2-40B4-BE49-F238E27FC236}">
                    <a16:creationId xmlns:a16="http://schemas.microsoft.com/office/drawing/2014/main" id="{457A3FB3-07E5-1E1F-92D7-0B612A4919C9}"/>
                  </a:ext>
                </a:extLst>
              </p:cNvPr>
              <p:cNvCxnSpPr>
                <a:cxnSpLocks/>
              </p:cNvCxnSpPr>
              <p:nvPr/>
            </p:nvCxnSpPr>
            <p:spPr>
              <a:xfrm>
                <a:off x="1016031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46" name="等腰三角形 145">
              <a:extLst>
                <a:ext uri="{FF2B5EF4-FFF2-40B4-BE49-F238E27FC236}">
                  <a16:creationId xmlns:a16="http://schemas.microsoft.com/office/drawing/2014/main" id="{D834E2F8-CD05-3BBE-700B-13FCD61B99CE}"/>
                </a:ext>
              </a:extLst>
            </p:cNvPr>
            <p:cNvSpPr/>
            <p:nvPr/>
          </p:nvSpPr>
          <p:spPr>
            <a:xfrm>
              <a:off x="9237852"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5" name="图片 4">
            <a:extLst>
              <a:ext uri="{FF2B5EF4-FFF2-40B4-BE49-F238E27FC236}">
                <a16:creationId xmlns:a16="http://schemas.microsoft.com/office/drawing/2014/main" id="{52524142-34F9-4DBC-5696-7CF29FB819AC}"/>
              </a:ext>
            </a:extLst>
          </p:cNvPr>
          <p:cNvPicPr>
            <a:picLocks noChangeAspect="1"/>
          </p:cNvPicPr>
          <p:nvPr/>
        </p:nvPicPr>
        <p:blipFill>
          <a:blip r:embed="rId3"/>
          <a:stretch>
            <a:fillRect/>
          </a:stretch>
        </p:blipFill>
        <p:spPr>
          <a:xfrm>
            <a:off x="7351050" y="2629271"/>
            <a:ext cx="2152950" cy="2000529"/>
          </a:xfrm>
          <a:prstGeom prst="rect">
            <a:avLst/>
          </a:prstGeom>
        </p:spPr>
      </p:pic>
      <p:sp>
        <p:nvSpPr>
          <p:cNvPr id="6" name="文本框 83">
            <a:extLst>
              <a:ext uri="{FF2B5EF4-FFF2-40B4-BE49-F238E27FC236}">
                <a16:creationId xmlns:a16="http://schemas.microsoft.com/office/drawing/2014/main" id="{038391AF-3B22-9AB3-7552-C4C5659E097C}"/>
              </a:ext>
            </a:extLst>
          </p:cNvPr>
          <p:cNvSpPr txBox="1"/>
          <p:nvPr/>
        </p:nvSpPr>
        <p:spPr>
          <a:xfrm>
            <a:off x="635343" y="2182504"/>
            <a:ext cx="4941674" cy="424731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kumimoji="0" lang="zh-CN" altLang="en-US" sz="5400" b="0" i="0" u="none" strike="noStrike" kern="1200" cap="none" spc="0" normalizeH="0" baseline="0" noProof="1">
                <a:ln>
                  <a:noFill/>
                </a:ln>
                <a:solidFill>
                  <a:srgbClr val="FF0000"/>
                </a:solidFill>
                <a:effectLst/>
                <a:uLnTx/>
                <a:uFillTx/>
                <a:cs typeface="+mn-ea"/>
                <a:sym typeface="+mn-lt"/>
              </a:rPr>
              <a:t>进入界面第一步必须先训练模型否则按任何其它按钮都会提示错误！</a:t>
            </a:r>
            <a:endParaRPr kumimoji="0" lang="en-US" altLang="zh-CN" sz="5400" b="0" i="0" u="none" strike="noStrike" kern="1200" cap="none" spc="0" normalizeH="0" baseline="0" noProof="1">
              <a:ln>
                <a:noFill/>
              </a:ln>
              <a:solidFill>
                <a:srgbClr val="FF0000"/>
              </a:solidFill>
              <a:effectLst/>
              <a:uLnTx/>
              <a:uFillTx/>
              <a:cs typeface="+mn-ea"/>
              <a:sym typeface="+mn-lt"/>
            </a:endParaRPr>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直接连接符 20"/>
          <p:cNvCxnSpPr/>
          <p:nvPr/>
        </p:nvCxnSpPr>
        <p:spPr>
          <a:xfrm>
            <a:off x="7177613" y="4590927"/>
            <a:ext cx="4209488" cy="0"/>
          </a:xfrm>
          <a:prstGeom prst="line">
            <a:avLst/>
          </a:prstGeom>
          <a:ln w="3175" cap="rnd">
            <a:solidFill>
              <a:schemeClr val="bg1">
                <a:lumMod val="8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grpSp>
        <p:nvGrpSpPr>
          <p:cNvPr id="31" name="组合 30"/>
          <p:cNvGrpSpPr/>
          <p:nvPr/>
        </p:nvGrpSpPr>
        <p:grpSpPr>
          <a:xfrm>
            <a:off x="6312024" y="1528113"/>
            <a:ext cx="5752041" cy="897924"/>
            <a:chOff x="1123084" y="1239587"/>
            <a:chExt cx="5752041" cy="897924"/>
          </a:xfrm>
        </p:grpSpPr>
        <p:sp>
          <p:nvSpPr>
            <p:cNvPr id="32" name="文本框 31"/>
            <p:cNvSpPr txBox="1"/>
            <p:nvPr/>
          </p:nvSpPr>
          <p:spPr>
            <a:xfrm>
              <a:off x="1904086" y="1346864"/>
              <a:ext cx="41549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b="0" i="0" u="none" strike="noStrike" kern="1200" cap="none" spc="0" normalizeH="0" baseline="0" noProof="0" dirty="0">
                  <a:ln>
                    <a:noFill/>
                  </a:ln>
                  <a:solidFill>
                    <a:srgbClr val="400F00"/>
                  </a:solidFill>
                  <a:effectLst/>
                  <a:uLnTx/>
                  <a:uFillTx/>
                  <a:cs typeface="+mn-ea"/>
                  <a:sym typeface="+mn-lt"/>
                </a:rPr>
                <a:t>一</a:t>
              </a:r>
            </a:p>
          </p:txBody>
        </p:sp>
        <p:grpSp>
          <p:nvGrpSpPr>
            <p:cNvPr id="33" name="组合 32"/>
            <p:cNvGrpSpPr/>
            <p:nvPr/>
          </p:nvGrpSpPr>
          <p:grpSpPr>
            <a:xfrm>
              <a:off x="1123084" y="1239587"/>
              <a:ext cx="667403" cy="667401"/>
              <a:chOff x="987253" y="1737083"/>
              <a:chExt cx="829068" cy="829066"/>
            </a:xfrm>
            <a:effectLst>
              <a:outerShdw blurRad="25400" dist="38100" dir="5400000" algn="t" rotWithShape="0">
                <a:prstClr val="black">
                  <a:alpha val="24000"/>
                </a:prstClr>
              </a:outerShdw>
            </a:effectLst>
          </p:grpSpPr>
          <p:sp>
            <p:nvSpPr>
              <p:cNvPr id="35" name="椭圆 34"/>
              <p:cNvSpPr/>
              <p:nvPr/>
            </p:nvSpPr>
            <p:spPr>
              <a:xfrm>
                <a:off x="987253" y="1737083"/>
                <a:ext cx="829068" cy="829066"/>
              </a:xfrm>
              <a:prstGeom prst="ellipse">
                <a:avLst/>
              </a:prstGeom>
              <a:gradFill>
                <a:gsLst>
                  <a:gs pos="0">
                    <a:srgbClr val="0E419C"/>
                  </a:gs>
                  <a:gs pos="100000">
                    <a:srgbClr val="4472C4">
                      <a:alpha val="89000"/>
                    </a:srgbClr>
                  </a:gs>
                </a:gsLst>
                <a:lin ang="5400000" scaled="0"/>
              </a:gradFill>
              <a:ln>
                <a:noFill/>
              </a:ln>
              <a:effectLst>
                <a:outerShdw blurRad="38100" dist="38100" dir="5400000" sx="103000" sy="103000" algn="t"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36" name="running_233105"/>
              <p:cNvSpPr/>
              <p:nvPr/>
            </p:nvSpPr>
            <p:spPr>
              <a:xfrm>
                <a:off x="1247301" y="1946122"/>
                <a:ext cx="331783" cy="375037"/>
              </a:xfrm>
              <a:custGeom>
                <a:avLst/>
                <a:gdLst>
                  <a:gd name="T0" fmla="*/ 889 w 1076"/>
                  <a:gd name="T1" fmla="*/ 701 h 1218"/>
                  <a:gd name="T2" fmla="*/ 558 w 1076"/>
                  <a:gd name="T3" fmla="*/ 1027 h 1218"/>
                  <a:gd name="T4" fmla="*/ 383 w 1076"/>
                  <a:gd name="T5" fmla="*/ 907 h 1218"/>
                  <a:gd name="T6" fmla="*/ 432 w 1076"/>
                  <a:gd name="T7" fmla="*/ 850 h 1218"/>
                  <a:gd name="T8" fmla="*/ 817 w 1076"/>
                  <a:gd name="T9" fmla="*/ 681 h 1218"/>
                  <a:gd name="T10" fmla="*/ 755 w 1076"/>
                  <a:gd name="T11" fmla="*/ 518 h 1218"/>
                  <a:gd name="T12" fmla="*/ 558 w 1076"/>
                  <a:gd name="T13" fmla="*/ 564 h 1218"/>
                  <a:gd name="T14" fmla="*/ 360 w 1076"/>
                  <a:gd name="T15" fmla="*/ 518 h 1218"/>
                  <a:gd name="T16" fmla="*/ 297 w 1076"/>
                  <a:gd name="T17" fmla="*/ 677 h 1218"/>
                  <a:gd name="T18" fmla="*/ 413 w 1076"/>
                  <a:gd name="T19" fmla="*/ 709 h 1218"/>
                  <a:gd name="T20" fmla="*/ 489 w 1076"/>
                  <a:gd name="T21" fmla="*/ 598 h 1218"/>
                  <a:gd name="T22" fmla="*/ 545 w 1076"/>
                  <a:gd name="T23" fmla="*/ 722 h 1218"/>
                  <a:gd name="T24" fmla="*/ 597 w 1076"/>
                  <a:gd name="T25" fmla="*/ 670 h 1218"/>
                  <a:gd name="T26" fmla="*/ 712 w 1076"/>
                  <a:gd name="T27" fmla="*/ 707 h 1218"/>
                  <a:gd name="T28" fmla="*/ 618 w 1076"/>
                  <a:gd name="T29" fmla="*/ 745 h 1218"/>
                  <a:gd name="T30" fmla="*/ 529 w 1076"/>
                  <a:gd name="T31" fmla="*/ 856 h 1218"/>
                  <a:gd name="T32" fmla="*/ 493 w 1076"/>
                  <a:gd name="T33" fmla="*/ 827 h 1218"/>
                  <a:gd name="T34" fmla="*/ 472 w 1076"/>
                  <a:gd name="T35" fmla="*/ 761 h 1218"/>
                  <a:gd name="T36" fmla="*/ 188 w 1076"/>
                  <a:gd name="T37" fmla="*/ 784 h 1218"/>
                  <a:gd name="T38" fmla="*/ 188 w 1076"/>
                  <a:gd name="T39" fmla="*/ 709 h 1218"/>
                  <a:gd name="T40" fmla="*/ 225 w 1076"/>
                  <a:gd name="T41" fmla="*/ 697 h 1218"/>
                  <a:gd name="T42" fmla="*/ 324 w 1076"/>
                  <a:gd name="T43" fmla="*/ 453 h 1218"/>
                  <a:gd name="T44" fmla="*/ 791 w 1076"/>
                  <a:gd name="T45" fmla="*/ 453 h 1218"/>
                  <a:gd name="T46" fmla="*/ 1076 w 1076"/>
                  <a:gd name="T47" fmla="*/ 679 h 1218"/>
                  <a:gd name="T48" fmla="*/ 0 w 1076"/>
                  <a:gd name="T49" fmla="*/ 679 h 1218"/>
                  <a:gd name="T50" fmla="*/ 464 w 1076"/>
                  <a:gd name="T51" fmla="*/ 75 h 1218"/>
                  <a:gd name="T52" fmla="*/ 337 w 1076"/>
                  <a:gd name="T53" fmla="*/ 37 h 1218"/>
                  <a:gd name="T54" fmla="*/ 620 w 1076"/>
                  <a:gd name="T55" fmla="*/ 0 h 1218"/>
                  <a:gd name="T56" fmla="*/ 620 w 1076"/>
                  <a:gd name="T57" fmla="*/ 75 h 1218"/>
                  <a:gd name="T58" fmla="*/ 539 w 1076"/>
                  <a:gd name="T59" fmla="*/ 141 h 1218"/>
                  <a:gd name="T60" fmla="*/ 818 w 1076"/>
                  <a:gd name="T61" fmla="*/ 120 h 1218"/>
                  <a:gd name="T62" fmla="*/ 880 w 1076"/>
                  <a:gd name="T63" fmla="*/ 161 h 1218"/>
                  <a:gd name="T64" fmla="*/ 1076 w 1076"/>
                  <a:gd name="T65" fmla="*/ 679 h 1218"/>
                  <a:gd name="T66" fmla="*/ 538 w 1076"/>
                  <a:gd name="T67" fmla="*/ 216 h 1218"/>
                  <a:gd name="T68" fmla="*/ 538 w 1076"/>
                  <a:gd name="T69" fmla="*/ 1143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76" h="1218">
                    <a:moveTo>
                      <a:pt x="900" y="636"/>
                    </a:moveTo>
                    <a:cubicBezTo>
                      <a:pt x="900" y="659"/>
                      <a:pt x="896" y="681"/>
                      <a:pt x="889" y="701"/>
                    </a:cubicBezTo>
                    <a:cubicBezTo>
                      <a:pt x="858" y="841"/>
                      <a:pt x="606" y="1003"/>
                      <a:pt x="578" y="1021"/>
                    </a:cubicBezTo>
                    <a:cubicBezTo>
                      <a:pt x="572" y="1025"/>
                      <a:pt x="565" y="1027"/>
                      <a:pt x="558" y="1027"/>
                    </a:cubicBezTo>
                    <a:cubicBezTo>
                      <a:pt x="551" y="1027"/>
                      <a:pt x="544" y="1025"/>
                      <a:pt x="538" y="1021"/>
                    </a:cubicBezTo>
                    <a:cubicBezTo>
                      <a:pt x="535" y="1019"/>
                      <a:pt x="460" y="972"/>
                      <a:pt x="383" y="907"/>
                    </a:cubicBezTo>
                    <a:cubicBezTo>
                      <a:pt x="368" y="893"/>
                      <a:pt x="366" y="870"/>
                      <a:pt x="379" y="854"/>
                    </a:cubicBezTo>
                    <a:cubicBezTo>
                      <a:pt x="393" y="838"/>
                      <a:pt x="416" y="837"/>
                      <a:pt x="432" y="850"/>
                    </a:cubicBezTo>
                    <a:cubicBezTo>
                      <a:pt x="481" y="892"/>
                      <a:pt x="531" y="927"/>
                      <a:pt x="558" y="945"/>
                    </a:cubicBezTo>
                    <a:cubicBezTo>
                      <a:pt x="639" y="891"/>
                      <a:pt x="798" y="769"/>
                      <a:pt x="817" y="681"/>
                    </a:cubicBezTo>
                    <a:cubicBezTo>
                      <a:pt x="823" y="664"/>
                      <a:pt x="825" y="650"/>
                      <a:pt x="825" y="636"/>
                    </a:cubicBezTo>
                    <a:cubicBezTo>
                      <a:pt x="825" y="587"/>
                      <a:pt x="798" y="542"/>
                      <a:pt x="755" y="518"/>
                    </a:cubicBezTo>
                    <a:cubicBezTo>
                      <a:pt x="700" y="488"/>
                      <a:pt x="627" y="502"/>
                      <a:pt x="586" y="550"/>
                    </a:cubicBezTo>
                    <a:cubicBezTo>
                      <a:pt x="579" y="559"/>
                      <a:pt x="569" y="564"/>
                      <a:pt x="558" y="564"/>
                    </a:cubicBezTo>
                    <a:cubicBezTo>
                      <a:pt x="547" y="564"/>
                      <a:pt x="536" y="559"/>
                      <a:pt x="529" y="550"/>
                    </a:cubicBezTo>
                    <a:cubicBezTo>
                      <a:pt x="488" y="502"/>
                      <a:pt x="415" y="488"/>
                      <a:pt x="360" y="518"/>
                    </a:cubicBezTo>
                    <a:cubicBezTo>
                      <a:pt x="317" y="542"/>
                      <a:pt x="290" y="587"/>
                      <a:pt x="290" y="636"/>
                    </a:cubicBezTo>
                    <a:cubicBezTo>
                      <a:pt x="290" y="650"/>
                      <a:pt x="292" y="664"/>
                      <a:pt x="297" y="677"/>
                    </a:cubicBezTo>
                    <a:cubicBezTo>
                      <a:pt x="299" y="688"/>
                      <a:pt x="304" y="699"/>
                      <a:pt x="309" y="709"/>
                    </a:cubicBezTo>
                    <a:lnTo>
                      <a:pt x="413" y="709"/>
                    </a:lnTo>
                    <a:lnTo>
                      <a:pt x="452" y="620"/>
                    </a:lnTo>
                    <a:cubicBezTo>
                      <a:pt x="458" y="605"/>
                      <a:pt x="473" y="596"/>
                      <a:pt x="489" y="598"/>
                    </a:cubicBezTo>
                    <a:cubicBezTo>
                      <a:pt x="505" y="599"/>
                      <a:pt x="519" y="611"/>
                      <a:pt x="522" y="626"/>
                    </a:cubicBezTo>
                    <a:lnTo>
                      <a:pt x="545" y="722"/>
                    </a:lnTo>
                    <a:lnTo>
                      <a:pt x="565" y="688"/>
                    </a:lnTo>
                    <a:cubicBezTo>
                      <a:pt x="572" y="677"/>
                      <a:pt x="584" y="670"/>
                      <a:pt x="597" y="670"/>
                    </a:cubicBezTo>
                    <a:lnTo>
                      <a:pt x="674" y="670"/>
                    </a:lnTo>
                    <a:cubicBezTo>
                      <a:pt x="695" y="670"/>
                      <a:pt x="712" y="687"/>
                      <a:pt x="712" y="707"/>
                    </a:cubicBezTo>
                    <a:cubicBezTo>
                      <a:pt x="712" y="728"/>
                      <a:pt x="695" y="745"/>
                      <a:pt x="674" y="745"/>
                    </a:cubicBezTo>
                    <a:lnTo>
                      <a:pt x="618" y="745"/>
                    </a:lnTo>
                    <a:lnTo>
                      <a:pt x="561" y="838"/>
                    </a:lnTo>
                    <a:cubicBezTo>
                      <a:pt x="554" y="849"/>
                      <a:pt x="542" y="856"/>
                      <a:pt x="529" y="856"/>
                    </a:cubicBezTo>
                    <a:cubicBezTo>
                      <a:pt x="527" y="856"/>
                      <a:pt x="525" y="856"/>
                      <a:pt x="524" y="856"/>
                    </a:cubicBezTo>
                    <a:cubicBezTo>
                      <a:pt x="508" y="853"/>
                      <a:pt x="497" y="842"/>
                      <a:pt x="493" y="827"/>
                    </a:cubicBezTo>
                    <a:lnTo>
                      <a:pt x="475" y="753"/>
                    </a:lnTo>
                    <a:lnTo>
                      <a:pt x="472" y="761"/>
                    </a:lnTo>
                    <a:cubicBezTo>
                      <a:pt x="466" y="775"/>
                      <a:pt x="452" y="784"/>
                      <a:pt x="437" y="784"/>
                    </a:cubicBezTo>
                    <a:lnTo>
                      <a:pt x="188" y="784"/>
                    </a:lnTo>
                    <a:cubicBezTo>
                      <a:pt x="168" y="784"/>
                      <a:pt x="151" y="767"/>
                      <a:pt x="151" y="746"/>
                    </a:cubicBezTo>
                    <a:cubicBezTo>
                      <a:pt x="151" y="726"/>
                      <a:pt x="168" y="709"/>
                      <a:pt x="188" y="709"/>
                    </a:cubicBezTo>
                    <a:lnTo>
                      <a:pt x="229" y="709"/>
                    </a:lnTo>
                    <a:cubicBezTo>
                      <a:pt x="227" y="705"/>
                      <a:pt x="226" y="701"/>
                      <a:pt x="225" y="697"/>
                    </a:cubicBezTo>
                    <a:cubicBezTo>
                      <a:pt x="219" y="680"/>
                      <a:pt x="215" y="658"/>
                      <a:pt x="215" y="636"/>
                    </a:cubicBezTo>
                    <a:cubicBezTo>
                      <a:pt x="215" y="560"/>
                      <a:pt x="257" y="490"/>
                      <a:pt x="324" y="453"/>
                    </a:cubicBezTo>
                    <a:cubicBezTo>
                      <a:pt x="397" y="412"/>
                      <a:pt x="493" y="422"/>
                      <a:pt x="557" y="474"/>
                    </a:cubicBezTo>
                    <a:cubicBezTo>
                      <a:pt x="621" y="422"/>
                      <a:pt x="718" y="412"/>
                      <a:pt x="791" y="453"/>
                    </a:cubicBezTo>
                    <a:cubicBezTo>
                      <a:pt x="858" y="490"/>
                      <a:pt x="900" y="560"/>
                      <a:pt x="900" y="636"/>
                    </a:cubicBezTo>
                    <a:close/>
                    <a:moveTo>
                      <a:pt x="1076" y="679"/>
                    </a:moveTo>
                    <a:cubicBezTo>
                      <a:pt x="1076" y="976"/>
                      <a:pt x="835" y="1218"/>
                      <a:pt x="538" y="1218"/>
                    </a:cubicBezTo>
                    <a:cubicBezTo>
                      <a:pt x="241" y="1218"/>
                      <a:pt x="0" y="976"/>
                      <a:pt x="0" y="679"/>
                    </a:cubicBezTo>
                    <a:cubicBezTo>
                      <a:pt x="0" y="408"/>
                      <a:pt x="202" y="183"/>
                      <a:pt x="464" y="147"/>
                    </a:cubicBezTo>
                    <a:lnTo>
                      <a:pt x="464" y="75"/>
                    </a:lnTo>
                    <a:lnTo>
                      <a:pt x="374" y="75"/>
                    </a:lnTo>
                    <a:cubicBezTo>
                      <a:pt x="353" y="75"/>
                      <a:pt x="337" y="58"/>
                      <a:pt x="337" y="37"/>
                    </a:cubicBezTo>
                    <a:cubicBezTo>
                      <a:pt x="337" y="17"/>
                      <a:pt x="353" y="0"/>
                      <a:pt x="374" y="0"/>
                    </a:cubicBezTo>
                    <a:lnTo>
                      <a:pt x="620" y="0"/>
                    </a:lnTo>
                    <a:cubicBezTo>
                      <a:pt x="641" y="0"/>
                      <a:pt x="657" y="17"/>
                      <a:pt x="657" y="37"/>
                    </a:cubicBezTo>
                    <a:cubicBezTo>
                      <a:pt x="657" y="58"/>
                      <a:pt x="641" y="75"/>
                      <a:pt x="620" y="75"/>
                    </a:cubicBezTo>
                    <a:lnTo>
                      <a:pt x="539" y="75"/>
                    </a:lnTo>
                    <a:lnTo>
                      <a:pt x="539" y="141"/>
                    </a:lnTo>
                    <a:cubicBezTo>
                      <a:pt x="621" y="141"/>
                      <a:pt x="699" y="160"/>
                      <a:pt x="768" y="194"/>
                    </a:cubicBezTo>
                    <a:lnTo>
                      <a:pt x="818" y="120"/>
                    </a:lnTo>
                    <a:cubicBezTo>
                      <a:pt x="830" y="103"/>
                      <a:pt x="853" y="98"/>
                      <a:pt x="870" y="110"/>
                    </a:cubicBezTo>
                    <a:cubicBezTo>
                      <a:pt x="887" y="121"/>
                      <a:pt x="892" y="144"/>
                      <a:pt x="880" y="161"/>
                    </a:cubicBezTo>
                    <a:lnTo>
                      <a:pt x="834" y="230"/>
                    </a:lnTo>
                    <a:cubicBezTo>
                      <a:pt x="980" y="327"/>
                      <a:pt x="1076" y="492"/>
                      <a:pt x="1076" y="679"/>
                    </a:cubicBezTo>
                    <a:close/>
                    <a:moveTo>
                      <a:pt x="1001" y="679"/>
                    </a:moveTo>
                    <a:cubicBezTo>
                      <a:pt x="1001" y="424"/>
                      <a:pt x="794" y="216"/>
                      <a:pt x="538" y="216"/>
                    </a:cubicBezTo>
                    <a:cubicBezTo>
                      <a:pt x="282" y="216"/>
                      <a:pt x="74" y="424"/>
                      <a:pt x="74" y="679"/>
                    </a:cubicBezTo>
                    <a:cubicBezTo>
                      <a:pt x="74" y="935"/>
                      <a:pt x="282" y="1143"/>
                      <a:pt x="538" y="1143"/>
                    </a:cubicBezTo>
                    <a:cubicBezTo>
                      <a:pt x="794" y="1143"/>
                      <a:pt x="1001" y="935"/>
                      <a:pt x="1001" y="6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grpSp>
        <p:sp>
          <p:nvSpPr>
            <p:cNvPr id="34" name="文本框 83"/>
            <p:cNvSpPr txBox="1"/>
            <p:nvPr/>
          </p:nvSpPr>
          <p:spPr>
            <a:xfrm>
              <a:off x="1933451" y="1768179"/>
              <a:ext cx="4941674"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kumimoji="0" lang="zh-CN" altLang="en-US" b="0" i="0" u="none" strike="noStrike" kern="1200" cap="none" spc="0" normalizeH="0" baseline="0" noProof="1">
                  <a:ln>
                    <a:noFill/>
                  </a:ln>
                  <a:effectLst/>
                  <a:uLnTx/>
                  <a:uFillTx/>
                  <a:latin typeface="宋体" panose="02010600030101010101" pitchFamily="2" charset="-122"/>
                  <a:ea typeface="宋体" panose="02010600030101010101" pitchFamily="2" charset="-122"/>
                  <a:cs typeface="+mn-ea"/>
                  <a:sym typeface="+mn-lt"/>
                </a:rPr>
                <a:t>进行模型训练完成后会提示训练成功</a:t>
              </a:r>
              <a:endParaRPr kumimoji="0" lang="en-US" altLang="zh-CN" b="0" i="0" u="none" strike="noStrike" kern="1200" cap="none" spc="0" normalizeH="0" baseline="0" noProof="1">
                <a:ln>
                  <a:noFill/>
                </a:ln>
                <a:effectLst/>
                <a:uLnTx/>
                <a:uFillTx/>
                <a:latin typeface="宋体" panose="02010600030101010101" pitchFamily="2" charset="-122"/>
                <a:ea typeface="宋体" panose="02010600030101010101" pitchFamily="2" charset="-122"/>
                <a:cs typeface="+mn-ea"/>
                <a:sym typeface="+mn-lt"/>
              </a:endParaRPr>
            </a:p>
          </p:txBody>
        </p:sp>
      </p:grpSp>
      <p:grpSp>
        <p:nvGrpSpPr>
          <p:cNvPr id="37" name="组合 36"/>
          <p:cNvGrpSpPr/>
          <p:nvPr/>
        </p:nvGrpSpPr>
        <p:grpSpPr>
          <a:xfrm>
            <a:off x="6312024" y="3105680"/>
            <a:ext cx="5752041" cy="897924"/>
            <a:chOff x="1123084" y="1239587"/>
            <a:chExt cx="5752041" cy="897924"/>
          </a:xfrm>
        </p:grpSpPr>
        <p:sp>
          <p:nvSpPr>
            <p:cNvPr id="38" name="文本框 37"/>
            <p:cNvSpPr txBox="1"/>
            <p:nvPr/>
          </p:nvSpPr>
          <p:spPr>
            <a:xfrm>
              <a:off x="1904086" y="1346864"/>
              <a:ext cx="41549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rgbClr val="400F00"/>
                  </a:solidFill>
                  <a:cs typeface="+mn-ea"/>
                  <a:sym typeface="+mn-lt"/>
                </a:rPr>
                <a:t>二</a:t>
              </a:r>
              <a:endParaRPr kumimoji="0" lang="zh-CN" altLang="en-US" b="0" i="0" u="none" strike="noStrike" kern="1200" cap="none" spc="0" normalizeH="0" baseline="0" noProof="0" dirty="0">
                <a:ln>
                  <a:noFill/>
                </a:ln>
                <a:solidFill>
                  <a:srgbClr val="400F00"/>
                </a:solidFill>
                <a:effectLst/>
                <a:uLnTx/>
                <a:uFillTx/>
                <a:cs typeface="+mn-ea"/>
                <a:sym typeface="+mn-lt"/>
              </a:endParaRPr>
            </a:p>
          </p:txBody>
        </p:sp>
        <p:grpSp>
          <p:nvGrpSpPr>
            <p:cNvPr id="39" name="组合 38"/>
            <p:cNvGrpSpPr/>
            <p:nvPr/>
          </p:nvGrpSpPr>
          <p:grpSpPr>
            <a:xfrm>
              <a:off x="1123084" y="1239587"/>
              <a:ext cx="667403" cy="667401"/>
              <a:chOff x="987253" y="1737083"/>
              <a:chExt cx="829068" cy="829066"/>
            </a:xfrm>
            <a:effectLst>
              <a:outerShdw blurRad="25400" dist="38100" dir="5400000" algn="t" rotWithShape="0">
                <a:prstClr val="black">
                  <a:alpha val="24000"/>
                </a:prstClr>
              </a:outerShdw>
            </a:effectLst>
          </p:grpSpPr>
          <p:sp>
            <p:nvSpPr>
              <p:cNvPr id="51" name="椭圆 50"/>
              <p:cNvSpPr/>
              <p:nvPr/>
            </p:nvSpPr>
            <p:spPr>
              <a:xfrm>
                <a:off x="987253" y="1737083"/>
                <a:ext cx="829068" cy="829066"/>
              </a:xfrm>
              <a:prstGeom prst="ellipse">
                <a:avLst/>
              </a:prstGeom>
              <a:gradFill>
                <a:gsLst>
                  <a:gs pos="0">
                    <a:srgbClr val="0E419C"/>
                  </a:gs>
                  <a:gs pos="100000">
                    <a:srgbClr val="4472C4">
                      <a:alpha val="89000"/>
                    </a:srgbClr>
                  </a:gs>
                </a:gsLst>
                <a:lin ang="5400000" scaled="0"/>
              </a:gradFill>
              <a:ln>
                <a:noFill/>
              </a:ln>
              <a:effectLst>
                <a:outerShdw blurRad="38100" dist="38100" dir="5400000" sx="103000" sy="103000" algn="t"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52" name="running_233105"/>
              <p:cNvSpPr/>
              <p:nvPr/>
            </p:nvSpPr>
            <p:spPr>
              <a:xfrm>
                <a:off x="1247301" y="1946122"/>
                <a:ext cx="331783" cy="375037"/>
              </a:xfrm>
              <a:custGeom>
                <a:avLst/>
                <a:gdLst>
                  <a:gd name="T0" fmla="*/ 889 w 1076"/>
                  <a:gd name="T1" fmla="*/ 701 h 1218"/>
                  <a:gd name="T2" fmla="*/ 558 w 1076"/>
                  <a:gd name="T3" fmla="*/ 1027 h 1218"/>
                  <a:gd name="T4" fmla="*/ 383 w 1076"/>
                  <a:gd name="T5" fmla="*/ 907 h 1218"/>
                  <a:gd name="T6" fmla="*/ 432 w 1076"/>
                  <a:gd name="T7" fmla="*/ 850 h 1218"/>
                  <a:gd name="T8" fmla="*/ 817 w 1076"/>
                  <a:gd name="T9" fmla="*/ 681 h 1218"/>
                  <a:gd name="T10" fmla="*/ 755 w 1076"/>
                  <a:gd name="T11" fmla="*/ 518 h 1218"/>
                  <a:gd name="T12" fmla="*/ 558 w 1076"/>
                  <a:gd name="T13" fmla="*/ 564 h 1218"/>
                  <a:gd name="T14" fmla="*/ 360 w 1076"/>
                  <a:gd name="T15" fmla="*/ 518 h 1218"/>
                  <a:gd name="T16" fmla="*/ 297 w 1076"/>
                  <a:gd name="T17" fmla="*/ 677 h 1218"/>
                  <a:gd name="T18" fmla="*/ 413 w 1076"/>
                  <a:gd name="T19" fmla="*/ 709 h 1218"/>
                  <a:gd name="T20" fmla="*/ 489 w 1076"/>
                  <a:gd name="T21" fmla="*/ 598 h 1218"/>
                  <a:gd name="T22" fmla="*/ 545 w 1076"/>
                  <a:gd name="T23" fmla="*/ 722 h 1218"/>
                  <a:gd name="T24" fmla="*/ 597 w 1076"/>
                  <a:gd name="T25" fmla="*/ 670 h 1218"/>
                  <a:gd name="T26" fmla="*/ 712 w 1076"/>
                  <a:gd name="T27" fmla="*/ 707 h 1218"/>
                  <a:gd name="T28" fmla="*/ 618 w 1076"/>
                  <a:gd name="T29" fmla="*/ 745 h 1218"/>
                  <a:gd name="T30" fmla="*/ 529 w 1076"/>
                  <a:gd name="T31" fmla="*/ 856 h 1218"/>
                  <a:gd name="T32" fmla="*/ 493 w 1076"/>
                  <a:gd name="T33" fmla="*/ 827 h 1218"/>
                  <a:gd name="T34" fmla="*/ 472 w 1076"/>
                  <a:gd name="T35" fmla="*/ 761 h 1218"/>
                  <a:gd name="T36" fmla="*/ 188 w 1076"/>
                  <a:gd name="T37" fmla="*/ 784 h 1218"/>
                  <a:gd name="T38" fmla="*/ 188 w 1076"/>
                  <a:gd name="T39" fmla="*/ 709 h 1218"/>
                  <a:gd name="T40" fmla="*/ 225 w 1076"/>
                  <a:gd name="T41" fmla="*/ 697 h 1218"/>
                  <a:gd name="T42" fmla="*/ 324 w 1076"/>
                  <a:gd name="T43" fmla="*/ 453 h 1218"/>
                  <a:gd name="T44" fmla="*/ 791 w 1076"/>
                  <a:gd name="T45" fmla="*/ 453 h 1218"/>
                  <a:gd name="T46" fmla="*/ 1076 w 1076"/>
                  <a:gd name="T47" fmla="*/ 679 h 1218"/>
                  <a:gd name="T48" fmla="*/ 0 w 1076"/>
                  <a:gd name="T49" fmla="*/ 679 h 1218"/>
                  <a:gd name="T50" fmla="*/ 464 w 1076"/>
                  <a:gd name="T51" fmla="*/ 75 h 1218"/>
                  <a:gd name="T52" fmla="*/ 337 w 1076"/>
                  <a:gd name="T53" fmla="*/ 37 h 1218"/>
                  <a:gd name="T54" fmla="*/ 620 w 1076"/>
                  <a:gd name="T55" fmla="*/ 0 h 1218"/>
                  <a:gd name="T56" fmla="*/ 620 w 1076"/>
                  <a:gd name="T57" fmla="*/ 75 h 1218"/>
                  <a:gd name="T58" fmla="*/ 539 w 1076"/>
                  <a:gd name="T59" fmla="*/ 141 h 1218"/>
                  <a:gd name="T60" fmla="*/ 818 w 1076"/>
                  <a:gd name="T61" fmla="*/ 120 h 1218"/>
                  <a:gd name="T62" fmla="*/ 880 w 1076"/>
                  <a:gd name="T63" fmla="*/ 161 h 1218"/>
                  <a:gd name="T64" fmla="*/ 1076 w 1076"/>
                  <a:gd name="T65" fmla="*/ 679 h 1218"/>
                  <a:gd name="T66" fmla="*/ 538 w 1076"/>
                  <a:gd name="T67" fmla="*/ 216 h 1218"/>
                  <a:gd name="T68" fmla="*/ 538 w 1076"/>
                  <a:gd name="T69" fmla="*/ 1143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76" h="1218">
                    <a:moveTo>
                      <a:pt x="900" y="636"/>
                    </a:moveTo>
                    <a:cubicBezTo>
                      <a:pt x="900" y="659"/>
                      <a:pt x="896" y="681"/>
                      <a:pt x="889" y="701"/>
                    </a:cubicBezTo>
                    <a:cubicBezTo>
                      <a:pt x="858" y="841"/>
                      <a:pt x="606" y="1003"/>
                      <a:pt x="578" y="1021"/>
                    </a:cubicBezTo>
                    <a:cubicBezTo>
                      <a:pt x="572" y="1025"/>
                      <a:pt x="565" y="1027"/>
                      <a:pt x="558" y="1027"/>
                    </a:cubicBezTo>
                    <a:cubicBezTo>
                      <a:pt x="551" y="1027"/>
                      <a:pt x="544" y="1025"/>
                      <a:pt x="538" y="1021"/>
                    </a:cubicBezTo>
                    <a:cubicBezTo>
                      <a:pt x="535" y="1019"/>
                      <a:pt x="460" y="972"/>
                      <a:pt x="383" y="907"/>
                    </a:cubicBezTo>
                    <a:cubicBezTo>
                      <a:pt x="368" y="893"/>
                      <a:pt x="366" y="870"/>
                      <a:pt x="379" y="854"/>
                    </a:cubicBezTo>
                    <a:cubicBezTo>
                      <a:pt x="393" y="838"/>
                      <a:pt x="416" y="837"/>
                      <a:pt x="432" y="850"/>
                    </a:cubicBezTo>
                    <a:cubicBezTo>
                      <a:pt x="481" y="892"/>
                      <a:pt x="531" y="927"/>
                      <a:pt x="558" y="945"/>
                    </a:cubicBezTo>
                    <a:cubicBezTo>
                      <a:pt x="639" y="891"/>
                      <a:pt x="798" y="769"/>
                      <a:pt x="817" y="681"/>
                    </a:cubicBezTo>
                    <a:cubicBezTo>
                      <a:pt x="823" y="664"/>
                      <a:pt x="825" y="650"/>
                      <a:pt x="825" y="636"/>
                    </a:cubicBezTo>
                    <a:cubicBezTo>
                      <a:pt x="825" y="587"/>
                      <a:pt x="798" y="542"/>
                      <a:pt x="755" y="518"/>
                    </a:cubicBezTo>
                    <a:cubicBezTo>
                      <a:pt x="700" y="488"/>
                      <a:pt x="627" y="502"/>
                      <a:pt x="586" y="550"/>
                    </a:cubicBezTo>
                    <a:cubicBezTo>
                      <a:pt x="579" y="559"/>
                      <a:pt x="569" y="564"/>
                      <a:pt x="558" y="564"/>
                    </a:cubicBezTo>
                    <a:cubicBezTo>
                      <a:pt x="547" y="564"/>
                      <a:pt x="536" y="559"/>
                      <a:pt x="529" y="550"/>
                    </a:cubicBezTo>
                    <a:cubicBezTo>
                      <a:pt x="488" y="502"/>
                      <a:pt x="415" y="488"/>
                      <a:pt x="360" y="518"/>
                    </a:cubicBezTo>
                    <a:cubicBezTo>
                      <a:pt x="317" y="542"/>
                      <a:pt x="290" y="587"/>
                      <a:pt x="290" y="636"/>
                    </a:cubicBezTo>
                    <a:cubicBezTo>
                      <a:pt x="290" y="650"/>
                      <a:pt x="292" y="664"/>
                      <a:pt x="297" y="677"/>
                    </a:cubicBezTo>
                    <a:cubicBezTo>
                      <a:pt x="299" y="688"/>
                      <a:pt x="304" y="699"/>
                      <a:pt x="309" y="709"/>
                    </a:cubicBezTo>
                    <a:lnTo>
                      <a:pt x="413" y="709"/>
                    </a:lnTo>
                    <a:lnTo>
                      <a:pt x="452" y="620"/>
                    </a:lnTo>
                    <a:cubicBezTo>
                      <a:pt x="458" y="605"/>
                      <a:pt x="473" y="596"/>
                      <a:pt x="489" y="598"/>
                    </a:cubicBezTo>
                    <a:cubicBezTo>
                      <a:pt x="505" y="599"/>
                      <a:pt x="519" y="611"/>
                      <a:pt x="522" y="626"/>
                    </a:cubicBezTo>
                    <a:lnTo>
                      <a:pt x="545" y="722"/>
                    </a:lnTo>
                    <a:lnTo>
                      <a:pt x="565" y="688"/>
                    </a:lnTo>
                    <a:cubicBezTo>
                      <a:pt x="572" y="677"/>
                      <a:pt x="584" y="670"/>
                      <a:pt x="597" y="670"/>
                    </a:cubicBezTo>
                    <a:lnTo>
                      <a:pt x="674" y="670"/>
                    </a:lnTo>
                    <a:cubicBezTo>
                      <a:pt x="695" y="670"/>
                      <a:pt x="712" y="687"/>
                      <a:pt x="712" y="707"/>
                    </a:cubicBezTo>
                    <a:cubicBezTo>
                      <a:pt x="712" y="728"/>
                      <a:pt x="695" y="745"/>
                      <a:pt x="674" y="745"/>
                    </a:cubicBezTo>
                    <a:lnTo>
                      <a:pt x="618" y="745"/>
                    </a:lnTo>
                    <a:lnTo>
                      <a:pt x="561" y="838"/>
                    </a:lnTo>
                    <a:cubicBezTo>
                      <a:pt x="554" y="849"/>
                      <a:pt x="542" y="856"/>
                      <a:pt x="529" y="856"/>
                    </a:cubicBezTo>
                    <a:cubicBezTo>
                      <a:pt x="527" y="856"/>
                      <a:pt x="525" y="856"/>
                      <a:pt x="524" y="856"/>
                    </a:cubicBezTo>
                    <a:cubicBezTo>
                      <a:pt x="508" y="853"/>
                      <a:pt x="497" y="842"/>
                      <a:pt x="493" y="827"/>
                    </a:cubicBezTo>
                    <a:lnTo>
                      <a:pt x="475" y="753"/>
                    </a:lnTo>
                    <a:lnTo>
                      <a:pt x="472" y="761"/>
                    </a:lnTo>
                    <a:cubicBezTo>
                      <a:pt x="466" y="775"/>
                      <a:pt x="452" y="784"/>
                      <a:pt x="437" y="784"/>
                    </a:cubicBezTo>
                    <a:lnTo>
                      <a:pt x="188" y="784"/>
                    </a:lnTo>
                    <a:cubicBezTo>
                      <a:pt x="168" y="784"/>
                      <a:pt x="151" y="767"/>
                      <a:pt x="151" y="746"/>
                    </a:cubicBezTo>
                    <a:cubicBezTo>
                      <a:pt x="151" y="726"/>
                      <a:pt x="168" y="709"/>
                      <a:pt x="188" y="709"/>
                    </a:cubicBezTo>
                    <a:lnTo>
                      <a:pt x="229" y="709"/>
                    </a:lnTo>
                    <a:cubicBezTo>
                      <a:pt x="227" y="705"/>
                      <a:pt x="226" y="701"/>
                      <a:pt x="225" y="697"/>
                    </a:cubicBezTo>
                    <a:cubicBezTo>
                      <a:pt x="219" y="680"/>
                      <a:pt x="215" y="658"/>
                      <a:pt x="215" y="636"/>
                    </a:cubicBezTo>
                    <a:cubicBezTo>
                      <a:pt x="215" y="560"/>
                      <a:pt x="257" y="490"/>
                      <a:pt x="324" y="453"/>
                    </a:cubicBezTo>
                    <a:cubicBezTo>
                      <a:pt x="397" y="412"/>
                      <a:pt x="493" y="422"/>
                      <a:pt x="557" y="474"/>
                    </a:cubicBezTo>
                    <a:cubicBezTo>
                      <a:pt x="621" y="422"/>
                      <a:pt x="718" y="412"/>
                      <a:pt x="791" y="453"/>
                    </a:cubicBezTo>
                    <a:cubicBezTo>
                      <a:pt x="858" y="490"/>
                      <a:pt x="900" y="560"/>
                      <a:pt x="900" y="636"/>
                    </a:cubicBezTo>
                    <a:close/>
                    <a:moveTo>
                      <a:pt x="1076" y="679"/>
                    </a:moveTo>
                    <a:cubicBezTo>
                      <a:pt x="1076" y="976"/>
                      <a:pt x="835" y="1218"/>
                      <a:pt x="538" y="1218"/>
                    </a:cubicBezTo>
                    <a:cubicBezTo>
                      <a:pt x="241" y="1218"/>
                      <a:pt x="0" y="976"/>
                      <a:pt x="0" y="679"/>
                    </a:cubicBezTo>
                    <a:cubicBezTo>
                      <a:pt x="0" y="408"/>
                      <a:pt x="202" y="183"/>
                      <a:pt x="464" y="147"/>
                    </a:cubicBezTo>
                    <a:lnTo>
                      <a:pt x="464" y="75"/>
                    </a:lnTo>
                    <a:lnTo>
                      <a:pt x="374" y="75"/>
                    </a:lnTo>
                    <a:cubicBezTo>
                      <a:pt x="353" y="75"/>
                      <a:pt x="337" y="58"/>
                      <a:pt x="337" y="37"/>
                    </a:cubicBezTo>
                    <a:cubicBezTo>
                      <a:pt x="337" y="17"/>
                      <a:pt x="353" y="0"/>
                      <a:pt x="374" y="0"/>
                    </a:cubicBezTo>
                    <a:lnTo>
                      <a:pt x="620" y="0"/>
                    </a:lnTo>
                    <a:cubicBezTo>
                      <a:pt x="641" y="0"/>
                      <a:pt x="657" y="17"/>
                      <a:pt x="657" y="37"/>
                    </a:cubicBezTo>
                    <a:cubicBezTo>
                      <a:pt x="657" y="58"/>
                      <a:pt x="641" y="75"/>
                      <a:pt x="620" y="75"/>
                    </a:cubicBezTo>
                    <a:lnTo>
                      <a:pt x="539" y="75"/>
                    </a:lnTo>
                    <a:lnTo>
                      <a:pt x="539" y="141"/>
                    </a:lnTo>
                    <a:cubicBezTo>
                      <a:pt x="621" y="141"/>
                      <a:pt x="699" y="160"/>
                      <a:pt x="768" y="194"/>
                    </a:cubicBezTo>
                    <a:lnTo>
                      <a:pt x="818" y="120"/>
                    </a:lnTo>
                    <a:cubicBezTo>
                      <a:pt x="830" y="103"/>
                      <a:pt x="853" y="98"/>
                      <a:pt x="870" y="110"/>
                    </a:cubicBezTo>
                    <a:cubicBezTo>
                      <a:pt x="887" y="121"/>
                      <a:pt x="892" y="144"/>
                      <a:pt x="880" y="161"/>
                    </a:cubicBezTo>
                    <a:lnTo>
                      <a:pt x="834" y="230"/>
                    </a:lnTo>
                    <a:cubicBezTo>
                      <a:pt x="980" y="327"/>
                      <a:pt x="1076" y="492"/>
                      <a:pt x="1076" y="679"/>
                    </a:cubicBezTo>
                    <a:close/>
                    <a:moveTo>
                      <a:pt x="1001" y="679"/>
                    </a:moveTo>
                    <a:cubicBezTo>
                      <a:pt x="1001" y="424"/>
                      <a:pt x="794" y="216"/>
                      <a:pt x="538" y="216"/>
                    </a:cubicBezTo>
                    <a:cubicBezTo>
                      <a:pt x="282" y="216"/>
                      <a:pt x="74" y="424"/>
                      <a:pt x="74" y="679"/>
                    </a:cubicBezTo>
                    <a:cubicBezTo>
                      <a:pt x="74" y="935"/>
                      <a:pt x="282" y="1143"/>
                      <a:pt x="538" y="1143"/>
                    </a:cubicBezTo>
                    <a:cubicBezTo>
                      <a:pt x="794" y="1143"/>
                      <a:pt x="1001" y="935"/>
                      <a:pt x="1001" y="6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grpSp>
        <p:sp>
          <p:nvSpPr>
            <p:cNvPr id="40" name="文本框 83"/>
            <p:cNvSpPr txBox="1"/>
            <p:nvPr/>
          </p:nvSpPr>
          <p:spPr>
            <a:xfrm>
              <a:off x="1933451" y="1768179"/>
              <a:ext cx="4941674"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kumimoji="0" lang="zh-CN" altLang="en-US" b="0" i="0" u="none" strike="noStrike" kern="1200" cap="none" spc="0" normalizeH="0" baseline="0" noProof="1">
                  <a:ln>
                    <a:noFill/>
                  </a:ln>
                  <a:effectLst/>
                  <a:uLnTx/>
                  <a:uFillTx/>
                  <a:latin typeface="宋体" panose="02010600030101010101" pitchFamily="2" charset="-122"/>
                  <a:ea typeface="宋体" panose="02010600030101010101" pitchFamily="2" charset="-122"/>
                  <a:cs typeface="+mn-ea"/>
                  <a:sym typeface="+mn-lt"/>
                </a:rPr>
                <a:t>可以进行实时录音还可以调节录音时间长短</a:t>
              </a:r>
              <a:endParaRPr kumimoji="0" lang="en-US" altLang="zh-CN" b="0" i="0" u="none" strike="noStrike" kern="1200" cap="none" spc="0" normalizeH="0" baseline="0" noProof="1">
                <a:ln>
                  <a:noFill/>
                </a:ln>
                <a:effectLst/>
                <a:uLnTx/>
                <a:uFillTx/>
                <a:latin typeface="宋体" panose="02010600030101010101" pitchFamily="2" charset="-122"/>
                <a:ea typeface="宋体" panose="02010600030101010101" pitchFamily="2" charset="-122"/>
                <a:cs typeface="+mn-ea"/>
                <a:sym typeface="+mn-lt"/>
              </a:endParaRPr>
            </a:p>
          </p:txBody>
        </p:sp>
      </p:grpSp>
      <p:grpSp>
        <p:nvGrpSpPr>
          <p:cNvPr id="53" name="组合 52"/>
          <p:cNvGrpSpPr/>
          <p:nvPr/>
        </p:nvGrpSpPr>
        <p:grpSpPr>
          <a:xfrm>
            <a:off x="6251705" y="4662487"/>
            <a:ext cx="5752041" cy="1174923"/>
            <a:chOff x="1123084" y="1239587"/>
            <a:chExt cx="5752041" cy="1174923"/>
          </a:xfrm>
        </p:grpSpPr>
        <p:sp>
          <p:nvSpPr>
            <p:cNvPr id="54" name="文本框 53"/>
            <p:cNvSpPr txBox="1"/>
            <p:nvPr/>
          </p:nvSpPr>
          <p:spPr>
            <a:xfrm>
              <a:off x="1904086" y="1346864"/>
              <a:ext cx="41549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b="0" i="0" u="none" strike="noStrike" kern="1200" cap="none" spc="0" normalizeH="0" baseline="0" noProof="0" dirty="0">
                  <a:ln>
                    <a:noFill/>
                  </a:ln>
                  <a:solidFill>
                    <a:srgbClr val="400F00"/>
                  </a:solidFill>
                  <a:effectLst/>
                  <a:uLnTx/>
                  <a:uFillTx/>
                  <a:cs typeface="+mn-ea"/>
                  <a:sym typeface="+mn-lt"/>
                </a:rPr>
                <a:t>三</a:t>
              </a:r>
            </a:p>
          </p:txBody>
        </p:sp>
        <p:grpSp>
          <p:nvGrpSpPr>
            <p:cNvPr id="55" name="组合 54"/>
            <p:cNvGrpSpPr/>
            <p:nvPr/>
          </p:nvGrpSpPr>
          <p:grpSpPr>
            <a:xfrm>
              <a:off x="1123084" y="1239587"/>
              <a:ext cx="667403" cy="667401"/>
              <a:chOff x="987253" y="1737083"/>
              <a:chExt cx="829068" cy="829066"/>
            </a:xfrm>
            <a:effectLst>
              <a:outerShdw blurRad="25400" dist="38100" dir="5400000" algn="t" rotWithShape="0">
                <a:prstClr val="black">
                  <a:alpha val="24000"/>
                </a:prstClr>
              </a:outerShdw>
            </a:effectLst>
          </p:grpSpPr>
          <p:sp>
            <p:nvSpPr>
              <p:cNvPr id="57" name="椭圆 56"/>
              <p:cNvSpPr/>
              <p:nvPr/>
            </p:nvSpPr>
            <p:spPr>
              <a:xfrm>
                <a:off x="987253" y="1737083"/>
                <a:ext cx="829068" cy="829066"/>
              </a:xfrm>
              <a:prstGeom prst="ellipse">
                <a:avLst/>
              </a:prstGeom>
              <a:gradFill>
                <a:gsLst>
                  <a:gs pos="0">
                    <a:srgbClr val="0E419C"/>
                  </a:gs>
                  <a:gs pos="100000">
                    <a:srgbClr val="4472C4">
                      <a:alpha val="89000"/>
                    </a:srgbClr>
                  </a:gs>
                </a:gsLst>
                <a:lin ang="5400000" scaled="0"/>
              </a:gradFill>
              <a:ln>
                <a:noFill/>
              </a:ln>
              <a:effectLst>
                <a:outerShdw blurRad="38100" dist="38100" dir="5400000" sx="103000" sy="103000" algn="t"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58" name="running_233105"/>
              <p:cNvSpPr/>
              <p:nvPr/>
            </p:nvSpPr>
            <p:spPr>
              <a:xfrm>
                <a:off x="1247301" y="1946122"/>
                <a:ext cx="331783" cy="375037"/>
              </a:xfrm>
              <a:custGeom>
                <a:avLst/>
                <a:gdLst>
                  <a:gd name="T0" fmla="*/ 889 w 1076"/>
                  <a:gd name="T1" fmla="*/ 701 h 1218"/>
                  <a:gd name="T2" fmla="*/ 558 w 1076"/>
                  <a:gd name="T3" fmla="*/ 1027 h 1218"/>
                  <a:gd name="T4" fmla="*/ 383 w 1076"/>
                  <a:gd name="T5" fmla="*/ 907 h 1218"/>
                  <a:gd name="T6" fmla="*/ 432 w 1076"/>
                  <a:gd name="T7" fmla="*/ 850 h 1218"/>
                  <a:gd name="T8" fmla="*/ 817 w 1076"/>
                  <a:gd name="T9" fmla="*/ 681 h 1218"/>
                  <a:gd name="T10" fmla="*/ 755 w 1076"/>
                  <a:gd name="T11" fmla="*/ 518 h 1218"/>
                  <a:gd name="T12" fmla="*/ 558 w 1076"/>
                  <a:gd name="T13" fmla="*/ 564 h 1218"/>
                  <a:gd name="T14" fmla="*/ 360 w 1076"/>
                  <a:gd name="T15" fmla="*/ 518 h 1218"/>
                  <a:gd name="T16" fmla="*/ 297 w 1076"/>
                  <a:gd name="T17" fmla="*/ 677 h 1218"/>
                  <a:gd name="T18" fmla="*/ 413 w 1076"/>
                  <a:gd name="T19" fmla="*/ 709 h 1218"/>
                  <a:gd name="T20" fmla="*/ 489 w 1076"/>
                  <a:gd name="T21" fmla="*/ 598 h 1218"/>
                  <a:gd name="T22" fmla="*/ 545 w 1076"/>
                  <a:gd name="T23" fmla="*/ 722 h 1218"/>
                  <a:gd name="T24" fmla="*/ 597 w 1076"/>
                  <a:gd name="T25" fmla="*/ 670 h 1218"/>
                  <a:gd name="T26" fmla="*/ 712 w 1076"/>
                  <a:gd name="T27" fmla="*/ 707 h 1218"/>
                  <a:gd name="T28" fmla="*/ 618 w 1076"/>
                  <a:gd name="T29" fmla="*/ 745 h 1218"/>
                  <a:gd name="T30" fmla="*/ 529 w 1076"/>
                  <a:gd name="T31" fmla="*/ 856 h 1218"/>
                  <a:gd name="T32" fmla="*/ 493 w 1076"/>
                  <a:gd name="T33" fmla="*/ 827 h 1218"/>
                  <a:gd name="T34" fmla="*/ 472 w 1076"/>
                  <a:gd name="T35" fmla="*/ 761 h 1218"/>
                  <a:gd name="T36" fmla="*/ 188 w 1076"/>
                  <a:gd name="T37" fmla="*/ 784 h 1218"/>
                  <a:gd name="T38" fmla="*/ 188 w 1076"/>
                  <a:gd name="T39" fmla="*/ 709 h 1218"/>
                  <a:gd name="T40" fmla="*/ 225 w 1076"/>
                  <a:gd name="T41" fmla="*/ 697 h 1218"/>
                  <a:gd name="T42" fmla="*/ 324 w 1076"/>
                  <a:gd name="T43" fmla="*/ 453 h 1218"/>
                  <a:gd name="T44" fmla="*/ 791 w 1076"/>
                  <a:gd name="T45" fmla="*/ 453 h 1218"/>
                  <a:gd name="T46" fmla="*/ 1076 w 1076"/>
                  <a:gd name="T47" fmla="*/ 679 h 1218"/>
                  <a:gd name="T48" fmla="*/ 0 w 1076"/>
                  <a:gd name="T49" fmla="*/ 679 h 1218"/>
                  <a:gd name="T50" fmla="*/ 464 w 1076"/>
                  <a:gd name="T51" fmla="*/ 75 h 1218"/>
                  <a:gd name="T52" fmla="*/ 337 w 1076"/>
                  <a:gd name="T53" fmla="*/ 37 h 1218"/>
                  <a:gd name="T54" fmla="*/ 620 w 1076"/>
                  <a:gd name="T55" fmla="*/ 0 h 1218"/>
                  <a:gd name="T56" fmla="*/ 620 w 1076"/>
                  <a:gd name="T57" fmla="*/ 75 h 1218"/>
                  <a:gd name="T58" fmla="*/ 539 w 1076"/>
                  <a:gd name="T59" fmla="*/ 141 h 1218"/>
                  <a:gd name="T60" fmla="*/ 818 w 1076"/>
                  <a:gd name="T61" fmla="*/ 120 h 1218"/>
                  <a:gd name="T62" fmla="*/ 880 w 1076"/>
                  <a:gd name="T63" fmla="*/ 161 h 1218"/>
                  <a:gd name="T64" fmla="*/ 1076 w 1076"/>
                  <a:gd name="T65" fmla="*/ 679 h 1218"/>
                  <a:gd name="T66" fmla="*/ 538 w 1076"/>
                  <a:gd name="T67" fmla="*/ 216 h 1218"/>
                  <a:gd name="T68" fmla="*/ 538 w 1076"/>
                  <a:gd name="T69" fmla="*/ 1143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76" h="1218">
                    <a:moveTo>
                      <a:pt x="900" y="636"/>
                    </a:moveTo>
                    <a:cubicBezTo>
                      <a:pt x="900" y="659"/>
                      <a:pt x="896" y="681"/>
                      <a:pt x="889" y="701"/>
                    </a:cubicBezTo>
                    <a:cubicBezTo>
                      <a:pt x="858" y="841"/>
                      <a:pt x="606" y="1003"/>
                      <a:pt x="578" y="1021"/>
                    </a:cubicBezTo>
                    <a:cubicBezTo>
                      <a:pt x="572" y="1025"/>
                      <a:pt x="565" y="1027"/>
                      <a:pt x="558" y="1027"/>
                    </a:cubicBezTo>
                    <a:cubicBezTo>
                      <a:pt x="551" y="1027"/>
                      <a:pt x="544" y="1025"/>
                      <a:pt x="538" y="1021"/>
                    </a:cubicBezTo>
                    <a:cubicBezTo>
                      <a:pt x="535" y="1019"/>
                      <a:pt x="460" y="972"/>
                      <a:pt x="383" y="907"/>
                    </a:cubicBezTo>
                    <a:cubicBezTo>
                      <a:pt x="368" y="893"/>
                      <a:pt x="366" y="870"/>
                      <a:pt x="379" y="854"/>
                    </a:cubicBezTo>
                    <a:cubicBezTo>
                      <a:pt x="393" y="838"/>
                      <a:pt x="416" y="837"/>
                      <a:pt x="432" y="850"/>
                    </a:cubicBezTo>
                    <a:cubicBezTo>
                      <a:pt x="481" y="892"/>
                      <a:pt x="531" y="927"/>
                      <a:pt x="558" y="945"/>
                    </a:cubicBezTo>
                    <a:cubicBezTo>
                      <a:pt x="639" y="891"/>
                      <a:pt x="798" y="769"/>
                      <a:pt x="817" y="681"/>
                    </a:cubicBezTo>
                    <a:cubicBezTo>
                      <a:pt x="823" y="664"/>
                      <a:pt x="825" y="650"/>
                      <a:pt x="825" y="636"/>
                    </a:cubicBezTo>
                    <a:cubicBezTo>
                      <a:pt x="825" y="587"/>
                      <a:pt x="798" y="542"/>
                      <a:pt x="755" y="518"/>
                    </a:cubicBezTo>
                    <a:cubicBezTo>
                      <a:pt x="700" y="488"/>
                      <a:pt x="627" y="502"/>
                      <a:pt x="586" y="550"/>
                    </a:cubicBezTo>
                    <a:cubicBezTo>
                      <a:pt x="579" y="559"/>
                      <a:pt x="569" y="564"/>
                      <a:pt x="558" y="564"/>
                    </a:cubicBezTo>
                    <a:cubicBezTo>
                      <a:pt x="547" y="564"/>
                      <a:pt x="536" y="559"/>
                      <a:pt x="529" y="550"/>
                    </a:cubicBezTo>
                    <a:cubicBezTo>
                      <a:pt x="488" y="502"/>
                      <a:pt x="415" y="488"/>
                      <a:pt x="360" y="518"/>
                    </a:cubicBezTo>
                    <a:cubicBezTo>
                      <a:pt x="317" y="542"/>
                      <a:pt x="290" y="587"/>
                      <a:pt x="290" y="636"/>
                    </a:cubicBezTo>
                    <a:cubicBezTo>
                      <a:pt x="290" y="650"/>
                      <a:pt x="292" y="664"/>
                      <a:pt x="297" y="677"/>
                    </a:cubicBezTo>
                    <a:cubicBezTo>
                      <a:pt x="299" y="688"/>
                      <a:pt x="304" y="699"/>
                      <a:pt x="309" y="709"/>
                    </a:cubicBezTo>
                    <a:lnTo>
                      <a:pt x="413" y="709"/>
                    </a:lnTo>
                    <a:lnTo>
                      <a:pt x="452" y="620"/>
                    </a:lnTo>
                    <a:cubicBezTo>
                      <a:pt x="458" y="605"/>
                      <a:pt x="473" y="596"/>
                      <a:pt x="489" y="598"/>
                    </a:cubicBezTo>
                    <a:cubicBezTo>
                      <a:pt x="505" y="599"/>
                      <a:pt x="519" y="611"/>
                      <a:pt x="522" y="626"/>
                    </a:cubicBezTo>
                    <a:lnTo>
                      <a:pt x="545" y="722"/>
                    </a:lnTo>
                    <a:lnTo>
                      <a:pt x="565" y="688"/>
                    </a:lnTo>
                    <a:cubicBezTo>
                      <a:pt x="572" y="677"/>
                      <a:pt x="584" y="670"/>
                      <a:pt x="597" y="670"/>
                    </a:cubicBezTo>
                    <a:lnTo>
                      <a:pt x="674" y="670"/>
                    </a:lnTo>
                    <a:cubicBezTo>
                      <a:pt x="695" y="670"/>
                      <a:pt x="712" y="687"/>
                      <a:pt x="712" y="707"/>
                    </a:cubicBezTo>
                    <a:cubicBezTo>
                      <a:pt x="712" y="728"/>
                      <a:pt x="695" y="745"/>
                      <a:pt x="674" y="745"/>
                    </a:cubicBezTo>
                    <a:lnTo>
                      <a:pt x="618" y="745"/>
                    </a:lnTo>
                    <a:lnTo>
                      <a:pt x="561" y="838"/>
                    </a:lnTo>
                    <a:cubicBezTo>
                      <a:pt x="554" y="849"/>
                      <a:pt x="542" y="856"/>
                      <a:pt x="529" y="856"/>
                    </a:cubicBezTo>
                    <a:cubicBezTo>
                      <a:pt x="527" y="856"/>
                      <a:pt x="525" y="856"/>
                      <a:pt x="524" y="856"/>
                    </a:cubicBezTo>
                    <a:cubicBezTo>
                      <a:pt x="508" y="853"/>
                      <a:pt x="497" y="842"/>
                      <a:pt x="493" y="827"/>
                    </a:cubicBezTo>
                    <a:lnTo>
                      <a:pt x="475" y="753"/>
                    </a:lnTo>
                    <a:lnTo>
                      <a:pt x="472" y="761"/>
                    </a:lnTo>
                    <a:cubicBezTo>
                      <a:pt x="466" y="775"/>
                      <a:pt x="452" y="784"/>
                      <a:pt x="437" y="784"/>
                    </a:cubicBezTo>
                    <a:lnTo>
                      <a:pt x="188" y="784"/>
                    </a:lnTo>
                    <a:cubicBezTo>
                      <a:pt x="168" y="784"/>
                      <a:pt x="151" y="767"/>
                      <a:pt x="151" y="746"/>
                    </a:cubicBezTo>
                    <a:cubicBezTo>
                      <a:pt x="151" y="726"/>
                      <a:pt x="168" y="709"/>
                      <a:pt x="188" y="709"/>
                    </a:cubicBezTo>
                    <a:lnTo>
                      <a:pt x="229" y="709"/>
                    </a:lnTo>
                    <a:cubicBezTo>
                      <a:pt x="227" y="705"/>
                      <a:pt x="226" y="701"/>
                      <a:pt x="225" y="697"/>
                    </a:cubicBezTo>
                    <a:cubicBezTo>
                      <a:pt x="219" y="680"/>
                      <a:pt x="215" y="658"/>
                      <a:pt x="215" y="636"/>
                    </a:cubicBezTo>
                    <a:cubicBezTo>
                      <a:pt x="215" y="560"/>
                      <a:pt x="257" y="490"/>
                      <a:pt x="324" y="453"/>
                    </a:cubicBezTo>
                    <a:cubicBezTo>
                      <a:pt x="397" y="412"/>
                      <a:pt x="493" y="422"/>
                      <a:pt x="557" y="474"/>
                    </a:cubicBezTo>
                    <a:cubicBezTo>
                      <a:pt x="621" y="422"/>
                      <a:pt x="718" y="412"/>
                      <a:pt x="791" y="453"/>
                    </a:cubicBezTo>
                    <a:cubicBezTo>
                      <a:pt x="858" y="490"/>
                      <a:pt x="900" y="560"/>
                      <a:pt x="900" y="636"/>
                    </a:cubicBezTo>
                    <a:close/>
                    <a:moveTo>
                      <a:pt x="1076" y="679"/>
                    </a:moveTo>
                    <a:cubicBezTo>
                      <a:pt x="1076" y="976"/>
                      <a:pt x="835" y="1218"/>
                      <a:pt x="538" y="1218"/>
                    </a:cubicBezTo>
                    <a:cubicBezTo>
                      <a:pt x="241" y="1218"/>
                      <a:pt x="0" y="976"/>
                      <a:pt x="0" y="679"/>
                    </a:cubicBezTo>
                    <a:cubicBezTo>
                      <a:pt x="0" y="408"/>
                      <a:pt x="202" y="183"/>
                      <a:pt x="464" y="147"/>
                    </a:cubicBezTo>
                    <a:lnTo>
                      <a:pt x="464" y="75"/>
                    </a:lnTo>
                    <a:lnTo>
                      <a:pt x="374" y="75"/>
                    </a:lnTo>
                    <a:cubicBezTo>
                      <a:pt x="353" y="75"/>
                      <a:pt x="337" y="58"/>
                      <a:pt x="337" y="37"/>
                    </a:cubicBezTo>
                    <a:cubicBezTo>
                      <a:pt x="337" y="17"/>
                      <a:pt x="353" y="0"/>
                      <a:pt x="374" y="0"/>
                    </a:cubicBezTo>
                    <a:lnTo>
                      <a:pt x="620" y="0"/>
                    </a:lnTo>
                    <a:cubicBezTo>
                      <a:pt x="641" y="0"/>
                      <a:pt x="657" y="17"/>
                      <a:pt x="657" y="37"/>
                    </a:cubicBezTo>
                    <a:cubicBezTo>
                      <a:pt x="657" y="58"/>
                      <a:pt x="641" y="75"/>
                      <a:pt x="620" y="75"/>
                    </a:cubicBezTo>
                    <a:lnTo>
                      <a:pt x="539" y="75"/>
                    </a:lnTo>
                    <a:lnTo>
                      <a:pt x="539" y="141"/>
                    </a:lnTo>
                    <a:cubicBezTo>
                      <a:pt x="621" y="141"/>
                      <a:pt x="699" y="160"/>
                      <a:pt x="768" y="194"/>
                    </a:cubicBezTo>
                    <a:lnTo>
                      <a:pt x="818" y="120"/>
                    </a:lnTo>
                    <a:cubicBezTo>
                      <a:pt x="830" y="103"/>
                      <a:pt x="853" y="98"/>
                      <a:pt x="870" y="110"/>
                    </a:cubicBezTo>
                    <a:cubicBezTo>
                      <a:pt x="887" y="121"/>
                      <a:pt x="892" y="144"/>
                      <a:pt x="880" y="161"/>
                    </a:cubicBezTo>
                    <a:lnTo>
                      <a:pt x="834" y="230"/>
                    </a:lnTo>
                    <a:cubicBezTo>
                      <a:pt x="980" y="327"/>
                      <a:pt x="1076" y="492"/>
                      <a:pt x="1076" y="679"/>
                    </a:cubicBezTo>
                    <a:close/>
                    <a:moveTo>
                      <a:pt x="1001" y="679"/>
                    </a:moveTo>
                    <a:cubicBezTo>
                      <a:pt x="1001" y="424"/>
                      <a:pt x="794" y="216"/>
                      <a:pt x="538" y="216"/>
                    </a:cubicBezTo>
                    <a:cubicBezTo>
                      <a:pt x="282" y="216"/>
                      <a:pt x="74" y="424"/>
                      <a:pt x="74" y="679"/>
                    </a:cubicBezTo>
                    <a:cubicBezTo>
                      <a:pt x="74" y="935"/>
                      <a:pt x="282" y="1143"/>
                      <a:pt x="538" y="1143"/>
                    </a:cubicBezTo>
                    <a:cubicBezTo>
                      <a:pt x="794" y="1143"/>
                      <a:pt x="1001" y="935"/>
                      <a:pt x="1001" y="6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grpSp>
        <p:sp>
          <p:nvSpPr>
            <p:cNvPr id="56" name="文本框 83"/>
            <p:cNvSpPr txBox="1"/>
            <p:nvPr/>
          </p:nvSpPr>
          <p:spPr>
            <a:xfrm>
              <a:off x="1933451" y="1768179"/>
              <a:ext cx="4941674"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kumimoji="0" lang="zh-CN" altLang="en-US" b="0" i="0" u="none" strike="noStrike" kern="1200" cap="none" spc="0" normalizeH="0" baseline="0" noProof="1">
                  <a:ln>
                    <a:noFill/>
                  </a:ln>
                  <a:effectLst/>
                  <a:uLnTx/>
                  <a:uFillTx/>
                  <a:latin typeface="宋体" panose="02010600030101010101" pitchFamily="2" charset="-122"/>
                  <a:ea typeface="宋体" panose="02010600030101010101" pitchFamily="2" charset="-122"/>
                  <a:cs typeface="+mn-ea"/>
                  <a:sym typeface="+mn-lt"/>
                </a:rPr>
                <a:t>可以测试音频文件还支持一次性处理多个音频文件</a:t>
              </a:r>
              <a:r>
                <a:rPr kumimoji="0" lang="en-US" altLang="zh-CN" sz="1200" b="0" i="0" u="none" strike="noStrike" kern="1200" cap="none" spc="0" normalizeH="0" baseline="0" noProof="1">
                  <a:ln>
                    <a:noFill/>
                  </a:ln>
                  <a:solidFill>
                    <a:schemeClr val="bg1">
                      <a:lumMod val="75000"/>
                    </a:schemeClr>
                  </a:solidFill>
                  <a:effectLst/>
                  <a:uLnTx/>
                  <a:uFillTx/>
                  <a:cs typeface="+mn-ea"/>
                  <a:sym typeface="+mn-lt"/>
                </a:rPr>
                <a:t>. </a:t>
              </a:r>
            </a:p>
          </p:txBody>
        </p:sp>
      </p:grpSp>
      <p:grpSp>
        <p:nvGrpSpPr>
          <p:cNvPr id="63" name="组合 62">
            <a:extLst>
              <a:ext uri="{FF2B5EF4-FFF2-40B4-BE49-F238E27FC236}">
                <a16:creationId xmlns:a16="http://schemas.microsoft.com/office/drawing/2014/main" id="{BFA68B7C-DC47-19E4-C389-35E3B34426C3}"/>
              </a:ext>
            </a:extLst>
          </p:cNvPr>
          <p:cNvGrpSpPr/>
          <p:nvPr/>
        </p:nvGrpSpPr>
        <p:grpSpPr>
          <a:xfrm>
            <a:off x="0" y="1"/>
            <a:ext cx="12192000" cy="711200"/>
            <a:chOff x="0" y="1"/>
            <a:chExt cx="12192000" cy="711200"/>
          </a:xfrm>
        </p:grpSpPr>
        <p:sp>
          <p:nvSpPr>
            <p:cNvPr id="64" name="矩形 63">
              <a:extLst>
                <a:ext uri="{FF2B5EF4-FFF2-40B4-BE49-F238E27FC236}">
                  <a16:creationId xmlns:a16="http://schemas.microsoft.com/office/drawing/2014/main" id="{65AD887B-2C18-A303-9EE3-A97CEE6EAC3A}"/>
                </a:ext>
              </a:extLst>
            </p:cNvPr>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5" name="组合 64">
              <a:extLst>
                <a:ext uri="{FF2B5EF4-FFF2-40B4-BE49-F238E27FC236}">
                  <a16:creationId xmlns:a16="http://schemas.microsoft.com/office/drawing/2014/main" id="{6A76BA02-F0C5-9CB9-DC17-8442C54C5996}"/>
                </a:ext>
              </a:extLst>
            </p:cNvPr>
            <p:cNvGrpSpPr/>
            <p:nvPr/>
          </p:nvGrpSpPr>
          <p:grpSpPr>
            <a:xfrm>
              <a:off x="3838921" y="159473"/>
              <a:ext cx="7694113" cy="369332"/>
              <a:chOff x="3496021" y="299173"/>
              <a:chExt cx="7694113" cy="369332"/>
            </a:xfrm>
          </p:grpSpPr>
          <p:sp>
            <p:nvSpPr>
              <p:cNvPr id="68" name="文本框 67">
                <a:extLst>
                  <a:ext uri="{FF2B5EF4-FFF2-40B4-BE49-F238E27FC236}">
                    <a16:creationId xmlns:a16="http://schemas.microsoft.com/office/drawing/2014/main" id="{0629BC0C-7E13-6B2D-DA5D-954C9B121A44}"/>
                  </a:ext>
                </a:extLst>
              </p:cNvPr>
              <p:cNvSpPr txBox="1"/>
              <p:nvPr/>
            </p:nvSpPr>
            <p:spPr>
              <a:xfrm>
                <a:off x="522350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研究综述</a:t>
                </a:r>
              </a:p>
            </p:txBody>
          </p:sp>
          <p:sp>
            <p:nvSpPr>
              <p:cNvPr id="79" name="文本框 78">
                <a:extLst>
                  <a:ext uri="{FF2B5EF4-FFF2-40B4-BE49-F238E27FC236}">
                    <a16:creationId xmlns:a16="http://schemas.microsoft.com/office/drawing/2014/main" id="{87D1A05C-820C-5CD9-16E4-32CA2150A3A9}"/>
                  </a:ext>
                </a:extLst>
              </p:cNvPr>
              <p:cNvSpPr txBox="1"/>
              <p:nvPr/>
            </p:nvSpPr>
            <p:spPr>
              <a:xfrm>
                <a:off x="695098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论文内容</a:t>
                </a:r>
              </a:p>
            </p:txBody>
          </p:sp>
          <p:sp>
            <p:nvSpPr>
              <p:cNvPr id="80" name="文本框 79">
                <a:extLst>
                  <a:ext uri="{FF2B5EF4-FFF2-40B4-BE49-F238E27FC236}">
                    <a16:creationId xmlns:a16="http://schemas.microsoft.com/office/drawing/2014/main" id="{53AFF33C-DD0F-97D2-1AD2-52835A5D19ED}"/>
                  </a:ext>
                </a:extLst>
              </p:cNvPr>
              <p:cNvSpPr txBox="1"/>
              <p:nvPr/>
            </p:nvSpPr>
            <p:spPr>
              <a:xfrm>
                <a:off x="867846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测试验证</a:t>
                </a:r>
              </a:p>
            </p:txBody>
          </p:sp>
          <p:sp>
            <p:nvSpPr>
              <p:cNvPr id="81" name="文本框 80">
                <a:extLst>
                  <a:ext uri="{FF2B5EF4-FFF2-40B4-BE49-F238E27FC236}">
                    <a16:creationId xmlns:a16="http://schemas.microsoft.com/office/drawing/2014/main" id="{3CF862C7-3317-F3C7-4B97-DDAB9F17B668}"/>
                  </a:ext>
                </a:extLst>
              </p:cNvPr>
              <p:cNvSpPr txBox="1"/>
              <p:nvPr/>
            </p:nvSpPr>
            <p:spPr>
              <a:xfrm>
                <a:off x="10405945" y="299173"/>
                <a:ext cx="784189"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  总结</a:t>
                </a:r>
              </a:p>
            </p:txBody>
          </p:sp>
          <p:sp>
            <p:nvSpPr>
              <p:cNvPr id="82" name="文本框 81">
                <a:extLst>
                  <a:ext uri="{FF2B5EF4-FFF2-40B4-BE49-F238E27FC236}">
                    <a16:creationId xmlns:a16="http://schemas.microsoft.com/office/drawing/2014/main" id="{AF74A1A1-9064-6DC3-1E01-EDB05CE84F4F}"/>
                  </a:ext>
                </a:extLst>
              </p:cNvPr>
              <p:cNvSpPr txBox="1"/>
              <p:nvPr/>
            </p:nvSpPr>
            <p:spPr>
              <a:xfrm>
                <a:off x="349602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需求分析</a:t>
                </a:r>
              </a:p>
            </p:txBody>
          </p:sp>
          <p:cxnSp>
            <p:nvCxnSpPr>
              <p:cNvPr id="83" name="直接连接符 82">
                <a:extLst>
                  <a:ext uri="{FF2B5EF4-FFF2-40B4-BE49-F238E27FC236}">
                    <a16:creationId xmlns:a16="http://schemas.microsoft.com/office/drawing/2014/main" id="{E6C6A2E0-F1A7-6292-9F58-1BD9B28EC360}"/>
                  </a:ext>
                </a:extLst>
              </p:cNvPr>
              <p:cNvCxnSpPr>
                <a:cxnSpLocks/>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id="{F2429599-4688-C953-8691-43F37835C686}"/>
                  </a:ext>
                </a:extLst>
              </p:cNvPr>
              <p:cNvCxnSpPr>
                <a:cxnSpLocks/>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5" name="直接连接符 84">
                <a:extLst>
                  <a:ext uri="{FF2B5EF4-FFF2-40B4-BE49-F238E27FC236}">
                    <a16:creationId xmlns:a16="http://schemas.microsoft.com/office/drawing/2014/main" id="{C5602532-C8AA-D11E-0206-D5B267DCEBA2}"/>
                  </a:ext>
                </a:extLst>
              </p:cNvPr>
              <p:cNvCxnSpPr>
                <a:cxnSpLocks/>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86" name="直接连接符 85">
                <a:extLst>
                  <a:ext uri="{FF2B5EF4-FFF2-40B4-BE49-F238E27FC236}">
                    <a16:creationId xmlns:a16="http://schemas.microsoft.com/office/drawing/2014/main" id="{B9A93133-8749-CC7F-CBFA-A03A73291BE2}"/>
                  </a:ext>
                </a:extLst>
              </p:cNvPr>
              <p:cNvCxnSpPr>
                <a:cxnSpLocks/>
              </p:cNvCxnSpPr>
              <p:nvPr/>
            </p:nvCxnSpPr>
            <p:spPr>
              <a:xfrm>
                <a:off x="1016031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66" name="等腰三角形 65">
              <a:extLst>
                <a:ext uri="{FF2B5EF4-FFF2-40B4-BE49-F238E27FC236}">
                  <a16:creationId xmlns:a16="http://schemas.microsoft.com/office/drawing/2014/main" id="{E895741F-8DAB-8826-27C7-2AF5F577A33B}"/>
                </a:ext>
              </a:extLst>
            </p:cNvPr>
            <p:cNvSpPr/>
            <p:nvPr/>
          </p:nvSpPr>
          <p:spPr>
            <a:xfrm>
              <a:off x="9237852"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 name="图片 2">
            <a:extLst>
              <a:ext uri="{FF2B5EF4-FFF2-40B4-BE49-F238E27FC236}">
                <a16:creationId xmlns:a16="http://schemas.microsoft.com/office/drawing/2014/main" id="{51FC29D6-14AA-D150-B703-13622A5BDB98}"/>
              </a:ext>
            </a:extLst>
          </p:cNvPr>
          <p:cNvPicPr>
            <a:picLocks noChangeAspect="1"/>
          </p:cNvPicPr>
          <p:nvPr/>
        </p:nvPicPr>
        <p:blipFill>
          <a:blip r:embed="rId3"/>
          <a:stretch>
            <a:fillRect/>
          </a:stretch>
        </p:blipFill>
        <p:spPr>
          <a:xfrm>
            <a:off x="357209" y="693143"/>
            <a:ext cx="4600257" cy="5647159"/>
          </a:xfrm>
          <a:prstGeom prst="rect">
            <a:avLst/>
          </a:prstGeom>
        </p:spPr>
      </p:pic>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383"/>
          <p:cNvSpPr/>
          <p:nvPr/>
        </p:nvSpPr>
        <p:spPr bwMode="auto">
          <a:xfrm>
            <a:off x="409714" y="2663094"/>
            <a:ext cx="2873897" cy="474595"/>
          </a:xfrm>
          <a:custGeom>
            <a:avLst/>
            <a:gdLst>
              <a:gd name="T0" fmla="*/ 806 w 878"/>
              <a:gd name="T1" fmla="*/ 145 h 145"/>
              <a:gd name="T2" fmla="*/ 878 w 878"/>
              <a:gd name="T3" fmla="*/ 72 h 145"/>
              <a:gd name="T4" fmla="*/ 806 w 878"/>
              <a:gd name="T5" fmla="*/ 0 h 145"/>
              <a:gd name="T6" fmla="*/ 750 w 878"/>
              <a:gd name="T7" fmla="*/ 58 h 145"/>
              <a:gd name="T8" fmla="*/ 128 w 878"/>
              <a:gd name="T9" fmla="*/ 58 h 145"/>
              <a:gd name="T10" fmla="*/ 72 w 878"/>
              <a:gd name="T11" fmla="*/ 0 h 145"/>
              <a:gd name="T12" fmla="*/ 0 w 878"/>
              <a:gd name="T13" fmla="*/ 72 h 145"/>
              <a:gd name="T14" fmla="*/ 72 w 878"/>
              <a:gd name="T15" fmla="*/ 145 h 145"/>
              <a:gd name="T16" fmla="*/ 128 w 878"/>
              <a:gd name="T17" fmla="*/ 89 h 145"/>
              <a:gd name="T18" fmla="*/ 750 w 878"/>
              <a:gd name="T19" fmla="*/ 89 h 145"/>
              <a:gd name="T20" fmla="*/ 806 w 878"/>
              <a:gd name="T21" fmla="*/ 14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8" h="145">
                <a:moveTo>
                  <a:pt x="806" y="145"/>
                </a:moveTo>
                <a:lnTo>
                  <a:pt x="878" y="72"/>
                </a:lnTo>
                <a:lnTo>
                  <a:pt x="806" y="0"/>
                </a:lnTo>
                <a:lnTo>
                  <a:pt x="750" y="58"/>
                </a:lnTo>
                <a:lnTo>
                  <a:pt x="128" y="58"/>
                </a:lnTo>
                <a:lnTo>
                  <a:pt x="72" y="0"/>
                </a:lnTo>
                <a:lnTo>
                  <a:pt x="0" y="72"/>
                </a:lnTo>
                <a:lnTo>
                  <a:pt x="72" y="145"/>
                </a:lnTo>
                <a:lnTo>
                  <a:pt x="128" y="89"/>
                </a:lnTo>
                <a:lnTo>
                  <a:pt x="750" y="89"/>
                </a:lnTo>
                <a:lnTo>
                  <a:pt x="806" y="145"/>
                </a:lnTo>
                <a:close/>
              </a:path>
            </a:pathLst>
          </a:custGeom>
          <a:solidFill>
            <a:srgbClr val="0E419C"/>
          </a:solidFill>
          <a:ln>
            <a:noFill/>
          </a:ln>
        </p:spPr>
        <p:txBody>
          <a:bodyPr vert="horz" wrap="square" lIns="182880" tIns="91440" rIns="182880" bIns="91440" numCol="1" anchor="t" anchorCtr="0" compatLnSpc="1"/>
          <a:lstStyle/>
          <a:p>
            <a:endParaRPr lang="en-US">
              <a:cs typeface="+mn-ea"/>
              <a:sym typeface="+mn-lt"/>
            </a:endParaRPr>
          </a:p>
        </p:txBody>
      </p:sp>
      <p:sp>
        <p:nvSpPr>
          <p:cNvPr id="16" name="Freeform 384"/>
          <p:cNvSpPr/>
          <p:nvPr/>
        </p:nvSpPr>
        <p:spPr bwMode="auto">
          <a:xfrm>
            <a:off x="2549199" y="2276872"/>
            <a:ext cx="1099805" cy="1253585"/>
          </a:xfrm>
          <a:custGeom>
            <a:avLst/>
            <a:gdLst>
              <a:gd name="T0" fmla="*/ 144 w 336"/>
              <a:gd name="T1" fmla="*/ 0 h 383"/>
              <a:gd name="T2" fmla="*/ 0 w 336"/>
              <a:gd name="T3" fmla="*/ 142 h 383"/>
              <a:gd name="T4" fmla="*/ 58 w 336"/>
              <a:gd name="T5" fmla="*/ 142 h 383"/>
              <a:gd name="T6" fmla="*/ 144 w 336"/>
              <a:gd name="T7" fmla="*/ 56 h 383"/>
              <a:gd name="T8" fmla="*/ 280 w 336"/>
              <a:gd name="T9" fmla="*/ 190 h 383"/>
              <a:gd name="T10" fmla="*/ 144 w 336"/>
              <a:gd name="T11" fmla="*/ 327 h 383"/>
              <a:gd name="T12" fmla="*/ 58 w 336"/>
              <a:gd name="T13" fmla="*/ 239 h 383"/>
              <a:gd name="T14" fmla="*/ 0 w 336"/>
              <a:gd name="T15" fmla="*/ 239 h 383"/>
              <a:gd name="T16" fmla="*/ 144 w 336"/>
              <a:gd name="T17" fmla="*/ 383 h 383"/>
              <a:gd name="T18" fmla="*/ 336 w 336"/>
              <a:gd name="T19" fmla="*/ 190 h 383"/>
              <a:gd name="T20" fmla="*/ 144 w 336"/>
              <a:gd name="T2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6" h="383">
                <a:moveTo>
                  <a:pt x="144" y="0"/>
                </a:moveTo>
                <a:lnTo>
                  <a:pt x="0" y="142"/>
                </a:lnTo>
                <a:lnTo>
                  <a:pt x="58" y="142"/>
                </a:lnTo>
                <a:lnTo>
                  <a:pt x="144" y="56"/>
                </a:lnTo>
                <a:lnTo>
                  <a:pt x="280" y="190"/>
                </a:lnTo>
                <a:lnTo>
                  <a:pt x="144" y="327"/>
                </a:lnTo>
                <a:lnTo>
                  <a:pt x="58" y="239"/>
                </a:lnTo>
                <a:lnTo>
                  <a:pt x="0" y="239"/>
                </a:lnTo>
                <a:lnTo>
                  <a:pt x="144" y="383"/>
                </a:lnTo>
                <a:lnTo>
                  <a:pt x="336" y="190"/>
                </a:lnTo>
                <a:lnTo>
                  <a:pt x="144" y="0"/>
                </a:lnTo>
                <a:close/>
              </a:path>
            </a:pathLst>
          </a:custGeom>
          <a:solidFill>
            <a:srgbClr val="7F7F7F"/>
          </a:solidFill>
          <a:ln>
            <a:noFill/>
          </a:ln>
        </p:spPr>
        <p:txBody>
          <a:bodyPr vert="horz" wrap="square" lIns="182880" tIns="91440" rIns="182880" bIns="91440" numCol="1" anchor="t" anchorCtr="0" compatLnSpc="1"/>
          <a:lstStyle/>
          <a:p>
            <a:endParaRPr lang="en-US">
              <a:cs typeface="+mn-ea"/>
              <a:sym typeface="+mn-lt"/>
            </a:endParaRPr>
          </a:p>
        </p:txBody>
      </p:sp>
      <p:sp>
        <p:nvSpPr>
          <p:cNvPr id="17" name="Freeform 385"/>
          <p:cNvSpPr/>
          <p:nvPr/>
        </p:nvSpPr>
        <p:spPr bwMode="auto">
          <a:xfrm>
            <a:off x="5396911" y="2276872"/>
            <a:ext cx="1093260" cy="1253585"/>
          </a:xfrm>
          <a:custGeom>
            <a:avLst/>
            <a:gdLst>
              <a:gd name="T0" fmla="*/ 144 w 334"/>
              <a:gd name="T1" fmla="*/ 0 h 383"/>
              <a:gd name="T2" fmla="*/ 0 w 334"/>
              <a:gd name="T3" fmla="*/ 142 h 383"/>
              <a:gd name="T4" fmla="*/ 56 w 334"/>
              <a:gd name="T5" fmla="*/ 142 h 383"/>
              <a:gd name="T6" fmla="*/ 144 w 334"/>
              <a:gd name="T7" fmla="*/ 56 h 383"/>
              <a:gd name="T8" fmla="*/ 278 w 334"/>
              <a:gd name="T9" fmla="*/ 190 h 383"/>
              <a:gd name="T10" fmla="*/ 144 w 334"/>
              <a:gd name="T11" fmla="*/ 327 h 383"/>
              <a:gd name="T12" fmla="*/ 56 w 334"/>
              <a:gd name="T13" fmla="*/ 239 h 383"/>
              <a:gd name="T14" fmla="*/ 0 w 334"/>
              <a:gd name="T15" fmla="*/ 239 h 383"/>
              <a:gd name="T16" fmla="*/ 144 w 334"/>
              <a:gd name="T17" fmla="*/ 383 h 383"/>
              <a:gd name="T18" fmla="*/ 334 w 334"/>
              <a:gd name="T19" fmla="*/ 190 h 383"/>
              <a:gd name="T20" fmla="*/ 144 w 334"/>
              <a:gd name="T2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4" h="383">
                <a:moveTo>
                  <a:pt x="144" y="0"/>
                </a:moveTo>
                <a:lnTo>
                  <a:pt x="0" y="142"/>
                </a:lnTo>
                <a:lnTo>
                  <a:pt x="56" y="142"/>
                </a:lnTo>
                <a:lnTo>
                  <a:pt x="144" y="56"/>
                </a:lnTo>
                <a:lnTo>
                  <a:pt x="278" y="190"/>
                </a:lnTo>
                <a:lnTo>
                  <a:pt x="144" y="327"/>
                </a:lnTo>
                <a:lnTo>
                  <a:pt x="56" y="239"/>
                </a:lnTo>
                <a:lnTo>
                  <a:pt x="0" y="239"/>
                </a:lnTo>
                <a:lnTo>
                  <a:pt x="144" y="383"/>
                </a:lnTo>
                <a:lnTo>
                  <a:pt x="334" y="190"/>
                </a:lnTo>
                <a:lnTo>
                  <a:pt x="144" y="0"/>
                </a:lnTo>
                <a:close/>
              </a:path>
            </a:pathLst>
          </a:custGeom>
          <a:solidFill>
            <a:schemeClr val="accent1">
              <a:lumMod val="75000"/>
            </a:schemeClr>
          </a:solidFill>
          <a:ln>
            <a:noFill/>
          </a:ln>
        </p:spPr>
        <p:txBody>
          <a:bodyPr vert="horz" wrap="square" lIns="182880" tIns="91440" rIns="182880" bIns="91440" numCol="1" anchor="t" anchorCtr="0" compatLnSpc="1"/>
          <a:lstStyle/>
          <a:p>
            <a:endParaRPr lang="en-US">
              <a:cs typeface="+mn-ea"/>
              <a:sym typeface="+mn-lt"/>
            </a:endParaRPr>
          </a:p>
        </p:txBody>
      </p:sp>
      <p:sp>
        <p:nvSpPr>
          <p:cNvPr id="18" name="Freeform 386"/>
          <p:cNvSpPr/>
          <p:nvPr/>
        </p:nvSpPr>
        <p:spPr bwMode="auto">
          <a:xfrm>
            <a:off x="3439518" y="2663094"/>
            <a:ext cx="2657864" cy="474595"/>
          </a:xfrm>
          <a:custGeom>
            <a:avLst/>
            <a:gdLst>
              <a:gd name="T0" fmla="*/ 740 w 812"/>
              <a:gd name="T1" fmla="*/ 0 h 145"/>
              <a:gd name="T2" fmla="*/ 682 w 812"/>
              <a:gd name="T3" fmla="*/ 58 h 145"/>
              <a:gd name="T4" fmla="*/ 0 w 812"/>
              <a:gd name="T5" fmla="*/ 58 h 145"/>
              <a:gd name="T6" fmla="*/ 0 w 812"/>
              <a:gd name="T7" fmla="*/ 89 h 145"/>
              <a:gd name="T8" fmla="*/ 682 w 812"/>
              <a:gd name="T9" fmla="*/ 89 h 145"/>
              <a:gd name="T10" fmla="*/ 740 w 812"/>
              <a:gd name="T11" fmla="*/ 145 h 145"/>
              <a:gd name="T12" fmla="*/ 812 w 812"/>
              <a:gd name="T13" fmla="*/ 72 h 145"/>
              <a:gd name="T14" fmla="*/ 740 w 812"/>
              <a:gd name="T15" fmla="*/ 0 h 1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2" h="145">
                <a:moveTo>
                  <a:pt x="740" y="0"/>
                </a:moveTo>
                <a:lnTo>
                  <a:pt x="682" y="58"/>
                </a:lnTo>
                <a:lnTo>
                  <a:pt x="0" y="58"/>
                </a:lnTo>
                <a:lnTo>
                  <a:pt x="0" y="89"/>
                </a:lnTo>
                <a:lnTo>
                  <a:pt x="682" y="89"/>
                </a:lnTo>
                <a:lnTo>
                  <a:pt x="740" y="145"/>
                </a:lnTo>
                <a:lnTo>
                  <a:pt x="812" y="72"/>
                </a:lnTo>
                <a:lnTo>
                  <a:pt x="740" y="0"/>
                </a:lnTo>
                <a:close/>
              </a:path>
            </a:pathLst>
          </a:custGeom>
          <a:solidFill>
            <a:srgbClr val="7F7F7F"/>
          </a:solidFill>
          <a:ln>
            <a:noFill/>
          </a:ln>
        </p:spPr>
        <p:txBody>
          <a:bodyPr vert="horz" wrap="square" lIns="182880" tIns="91440" rIns="182880" bIns="91440" numCol="1" anchor="t" anchorCtr="0" compatLnSpc="1"/>
          <a:lstStyle/>
          <a:p>
            <a:endParaRPr lang="en-US">
              <a:cs typeface="+mn-ea"/>
              <a:sym typeface="+mn-lt"/>
            </a:endParaRPr>
          </a:p>
        </p:txBody>
      </p:sp>
      <p:sp>
        <p:nvSpPr>
          <p:cNvPr id="19" name="Freeform 387"/>
          <p:cNvSpPr/>
          <p:nvPr/>
        </p:nvSpPr>
        <p:spPr bwMode="auto">
          <a:xfrm>
            <a:off x="8349366" y="2276872"/>
            <a:ext cx="1099805" cy="1253585"/>
          </a:xfrm>
          <a:custGeom>
            <a:avLst/>
            <a:gdLst>
              <a:gd name="T0" fmla="*/ 144 w 336"/>
              <a:gd name="T1" fmla="*/ 0 h 383"/>
              <a:gd name="T2" fmla="*/ 0 w 336"/>
              <a:gd name="T3" fmla="*/ 142 h 383"/>
              <a:gd name="T4" fmla="*/ 58 w 336"/>
              <a:gd name="T5" fmla="*/ 142 h 383"/>
              <a:gd name="T6" fmla="*/ 144 w 336"/>
              <a:gd name="T7" fmla="*/ 56 h 383"/>
              <a:gd name="T8" fmla="*/ 278 w 336"/>
              <a:gd name="T9" fmla="*/ 190 h 383"/>
              <a:gd name="T10" fmla="*/ 144 w 336"/>
              <a:gd name="T11" fmla="*/ 327 h 383"/>
              <a:gd name="T12" fmla="*/ 58 w 336"/>
              <a:gd name="T13" fmla="*/ 239 h 383"/>
              <a:gd name="T14" fmla="*/ 0 w 336"/>
              <a:gd name="T15" fmla="*/ 239 h 383"/>
              <a:gd name="T16" fmla="*/ 144 w 336"/>
              <a:gd name="T17" fmla="*/ 383 h 383"/>
              <a:gd name="T18" fmla="*/ 336 w 336"/>
              <a:gd name="T19" fmla="*/ 190 h 383"/>
              <a:gd name="T20" fmla="*/ 144 w 336"/>
              <a:gd name="T21" fmla="*/ 0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6" h="383">
                <a:moveTo>
                  <a:pt x="144" y="0"/>
                </a:moveTo>
                <a:lnTo>
                  <a:pt x="0" y="142"/>
                </a:lnTo>
                <a:lnTo>
                  <a:pt x="58" y="142"/>
                </a:lnTo>
                <a:lnTo>
                  <a:pt x="144" y="56"/>
                </a:lnTo>
                <a:lnTo>
                  <a:pt x="278" y="190"/>
                </a:lnTo>
                <a:lnTo>
                  <a:pt x="144" y="327"/>
                </a:lnTo>
                <a:lnTo>
                  <a:pt x="58" y="239"/>
                </a:lnTo>
                <a:lnTo>
                  <a:pt x="0" y="239"/>
                </a:lnTo>
                <a:lnTo>
                  <a:pt x="144" y="383"/>
                </a:lnTo>
                <a:lnTo>
                  <a:pt x="336" y="190"/>
                </a:lnTo>
                <a:lnTo>
                  <a:pt x="144" y="0"/>
                </a:lnTo>
                <a:close/>
              </a:path>
            </a:pathLst>
          </a:custGeom>
          <a:solidFill>
            <a:schemeClr val="bg1">
              <a:lumMod val="65000"/>
            </a:schemeClr>
          </a:solidFill>
          <a:ln>
            <a:noFill/>
          </a:ln>
        </p:spPr>
        <p:txBody>
          <a:bodyPr vert="horz" wrap="square" lIns="182880" tIns="91440" rIns="182880" bIns="91440" numCol="1" anchor="t" anchorCtr="0" compatLnSpc="1"/>
          <a:lstStyle/>
          <a:p>
            <a:endParaRPr lang="en-US">
              <a:cs typeface="+mn-ea"/>
              <a:sym typeface="+mn-lt"/>
            </a:endParaRPr>
          </a:p>
        </p:txBody>
      </p:sp>
      <p:sp>
        <p:nvSpPr>
          <p:cNvPr id="20" name="Freeform 388"/>
          <p:cNvSpPr/>
          <p:nvPr/>
        </p:nvSpPr>
        <p:spPr bwMode="auto">
          <a:xfrm>
            <a:off x="6391975" y="2663094"/>
            <a:ext cx="2657864" cy="474595"/>
          </a:xfrm>
          <a:custGeom>
            <a:avLst/>
            <a:gdLst>
              <a:gd name="T0" fmla="*/ 740 w 812"/>
              <a:gd name="T1" fmla="*/ 0 h 145"/>
              <a:gd name="T2" fmla="*/ 682 w 812"/>
              <a:gd name="T3" fmla="*/ 58 h 145"/>
              <a:gd name="T4" fmla="*/ 0 w 812"/>
              <a:gd name="T5" fmla="*/ 58 h 145"/>
              <a:gd name="T6" fmla="*/ 0 w 812"/>
              <a:gd name="T7" fmla="*/ 89 h 145"/>
              <a:gd name="T8" fmla="*/ 682 w 812"/>
              <a:gd name="T9" fmla="*/ 89 h 145"/>
              <a:gd name="T10" fmla="*/ 740 w 812"/>
              <a:gd name="T11" fmla="*/ 145 h 145"/>
              <a:gd name="T12" fmla="*/ 812 w 812"/>
              <a:gd name="T13" fmla="*/ 72 h 145"/>
              <a:gd name="T14" fmla="*/ 740 w 812"/>
              <a:gd name="T15" fmla="*/ 0 h 1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2" h="145">
                <a:moveTo>
                  <a:pt x="740" y="0"/>
                </a:moveTo>
                <a:lnTo>
                  <a:pt x="682" y="58"/>
                </a:lnTo>
                <a:lnTo>
                  <a:pt x="0" y="58"/>
                </a:lnTo>
                <a:lnTo>
                  <a:pt x="0" y="89"/>
                </a:lnTo>
                <a:lnTo>
                  <a:pt x="682" y="89"/>
                </a:lnTo>
                <a:lnTo>
                  <a:pt x="740" y="145"/>
                </a:lnTo>
                <a:lnTo>
                  <a:pt x="812" y="72"/>
                </a:lnTo>
                <a:lnTo>
                  <a:pt x="740" y="0"/>
                </a:lnTo>
                <a:close/>
              </a:path>
            </a:pathLst>
          </a:custGeom>
          <a:solidFill>
            <a:schemeClr val="accent1">
              <a:lumMod val="75000"/>
            </a:schemeClr>
          </a:solidFill>
          <a:ln>
            <a:noFill/>
          </a:ln>
        </p:spPr>
        <p:txBody>
          <a:bodyPr vert="horz" wrap="square" lIns="182880" tIns="91440" rIns="182880" bIns="91440" numCol="1" anchor="t" anchorCtr="0" compatLnSpc="1"/>
          <a:lstStyle/>
          <a:p>
            <a:endParaRPr lang="en-US">
              <a:cs typeface="+mn-ea"/>
              <a:sym typeface="+mn-lt"/>
            </a:endParaRPr>
          </a:p>
        </p:txBody>
      </p:sp>
      <p:sp>
        <p:nvSpPr>
          <p:cNvPr id="21" name="Freeform 390"/>
          <p:cNvSpPr/>
          <p:nvPr/>
        </p:nvSpPr>
        <p:spPr bwMode="auto">
          <a:xfrm>
            <a:off x="9344430" y="2663094"/>
            <a:ext cx="2657864" cy="474595"/>
          </a:xfrm>
          <a:custGeom>
            <a:avLst/>
            <a:gdLst>
              <a:gd name="T0" fmla="*/ 740 w 812"/>
              <a:gd name="T1" fmla="*/ 0 h 145"/>
              <a:gd name="T2" fmla="*/ 684 w 812"/>
              <a:gd name="T3" fmla="*/ 58 h 145"/>
              <a:gd name="T4" fmla="*/ 0 w 812"/>
              <a:gd name="T5" fmla="*/ 58 h 145"/>
              <a:gd name="T6" fmla="*/ 0 w 812"/>
              <a:gd name="T7" fmla="*/ 89 h 145"/>
              <a:gd name="T8" fmla="*/ 684 w 812"/>
              <a:gd name="T9" fmla="*/ 89 h 145"/>
              <a:gd name="T10" fmla="*/ 740 w 812"/>
              <a:gd name="T11" fmla="*/ 145 h 145"/>
              <a:gd name="T12" fmla="*/ 812 w 812"/>
              <a:gd name="T13" fmla="*/ 72 h 145"/>
              <a:gd name="T14" fmla="*/ 740 w 812"/>
              <a:gd name="T15" fmla="*/ 0 h 1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2" h="145">
                <a:moveTo>
                  <a:pt x="740" y="0"/>
                </a:moveTo>
                <a:lnTo>
                  <a:pt x="684" y="58"/>
                </a:lnTo>
                <a:lnTo>
                  <a:pt x="0" y="58"/>
                </a:lnTo>
                <a:lnTo>
                  <a:pt x="0" y="89"/>
                </a:lnTo>
                <a:lnTo>
                  <a:pt x="684" y="89"/>
                </a:lnTo>
                <a:lnTo>
                  <a:pt x="740" y="145"/>
                </a:lnTo>
                <a:lnTo>
                  <a:pt x="812" y="72"/>
                </a:lnTo>
                <a:lnTo>
                  <a:pt x="740" y="0"/>
                </a:lnTo>
                <a:close/>
              </a:path>
            </a:pathLst>
          </a:custGeom>
          <a:solidFill>
            <a:schemeClr val="bg1">
              <a:lumMod val="65000"/>
            </a:schemeClr>
          </a:solidFill>
          <a:ln>
            <a:noFill/>
          </a:ln>
        </p:spPr>
        <p:txBody>
          <a:bodyPr vert="horz" wrap="square" lIns="182880" tIns="91440" rIns="182880" bIns="91440" numCol="1" anchor="t" anchorCtr="0" compatLnSpc="1"/>
          <a:lstStyle/>
          <a:p>
            <a:endParaRPr lang="en-US">
              <a:cs typeface="+mn-ea"/>
              <a:sym typeface="+mn-lt"/>
            </a:endParaRPr>
          </a:p>
        </p:txBody>
      </p:sp>
      <p:grpSp>
        <p:nvGrpSpPr>
          <p:cNvPr id="26" name="组合 25"/>
          <p:cNvGrpSpPr/>
          <p:nvPr/>
        </p:nvGrpSpPr>
        <p:grpSpPr>
          <a:xfrm>
            <a:off x="1415480" y="4077072"/>
            <a:ext cx="3070118" cy="772844"/>
            <a:chOff x="407038" y="1497725"/>
            <a:chExt cx="3235426" cy="616438"/>
          </a:xfrm>
        </p:grpSpPr>
        <p:sp>
          <p:nvSpPr>
            <p:cNvPr id="27" name="Rectangle 31"/>
            <p:cNvSpPr/>
            <p:nvPr/>
          </p:nvSpPr>
          <p:spPr>
            <a:xfrm>
              <a:off x="647078" y="1497725"/>
              <a:ext cx="2755344" cy="294588"/>
            </a:xfrm>
            <a:prstGeom prst="rect">
              <a:avLst/>
            </a:prstGeom>
          </p:spPr>
          <p:txBody>
            <a:bodyPr wrap="square">
              <a:spAutoFit/>
            </a:bodyPr>
            <a:lstStyle/>
            <a:p>
              <a:pPr algn="ctr">
                <a:lnSpc>
                  <a:spcPct val="90000"/>
                </a:lnSpc>
              </a:pPr>
              <a:r>
                <a:rPr lang="zh-CN" altLang="en-US" sz="2000" b="1" dirty="0">
                  <a:solidFill>
                    <a:schemeClr val="tx1">
                      <a:lumMod val="65000"/>
                      <a:lumOff val="35000"/>
                    </a:schemeClr>
                  </a:solidFill>
                  <a:cs typeface="+mn-ea"/>
                  <a:sym typeface="+mn-lt"/>
                </a:rPr>
                <a:t>界面风格可变</a:t>
              </a:r>
              <a:endParaRPr lang="en-US" sz="2000" b="1" dirty="0">
                <a:solidFill>
                  <a:schemeClr val="tx1">
                    <a:lumMod val="65000"/>
                    <a:lumOff val="35000"/>
                  </a:schemeClr>
                </a:solidFill>
                <a:cs typeface="+mn-ea"/>
                <a:sym typeface="+mn-lt"/>
              </a:endParaRPr>
            </a:p>
          </p:txBody>
        </p:sp>
        <p:sp>
          <p:nvSpPr>
            <p:cNvPr id="28" name="文本框 83"/>
            <p:cNvSpPr txBox="1"/>
            <p:nvPr/>
          </p:nvSpPr>
          <p:spPr>
            <a:xfrm>
              <a:off x="407038" y="1893222"/>
              <a:ext cx="3235426" cy="22094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
                  <a:srgbClr val="E24848"/>
                </a:buClr>
                <a:buSzTx/>
                <a:buFontTx/>
                <a:buNone/>
                <a:defRPr/>
              </a:pPr>
              <a:endParaRPr kumimoji="0" lang="en-US" altLang="zh-CN" sz="1200" b="0" i="0" u="none" strike="noStrike" kern="1200" cap="none" spc="0" normalizeH="0" baseline="0" noProof="1">
                <a:ln>
                  <a:noFill/>
                </a:ln>
                <a:solidFill>
                  <a:schemeClr val="bg1">
                    <a:lumMod val="75000"/>
                  </a:schemeClr>
                </a:solidFill>
                <a:effectLst/>
                <a:uLnTx/>
                <a:uFillTx/>
                <a:cs typeface="+mn-ea"/>
                <a:sym typeface="+mn-lt"/>
              </a:endParaRPr>
            </a:p>
          </p:txBody>
        </p:sp>
      </p:grpSp>
      <p:grpSp>
        <p:nvGrpSpPr>
          <p:cNvPr id="29" name="组合 28"/>
          <p:cNvGrpSpPr/>
          <p:nvPr/>
        </p:nvGrpSpPr>
        <p:grpSpPr>
          <a:xfrm>
            <a:off x="4650789" y="4077072"/>
            <a:ext cx="3070118" cy="1142175"/>
            <a:chOff x="407038" y="1497725"/>
            <a:chExt cx="3235426" cy="911025"/>
          </a:xfrm>
        </p:grpSpPr>
        <p:sp>
          <p:nvSpPr>
            <p:cNvPr id="30" name="Rectangle 31"/>
            <p:cNvSpPr/>
            <p:nvPr/>
          </p:nvSpPr>
          <p:spPr>
            <a:xfrm>
              <a:off x="464078" y="1497725"/>
              <a:ext cx="2755344" cy="294588"/>
            </a:xfrm>
            <a:prstGeom prst="rect">
              <a:avLst/>
            </a:prstGeom>
          </p:spPr>
          <p:txBody>
            <a:bodyPr wrap="square">
              <a:spAutoFit/>
            </a:bodyPr>
            <a:lstStyle/>
            <a:p>
              <a:pPr algn="ctr">
                <a:lnSpc>
                  <a:spcPct val="90000"/>
                </a:lnSpc>
              </a:pPr>
              <a:r>
                <a:rPr lang="zh-CN" altLang="en-US" sz="2000" b="1" dirty="0">
                  <a:solidFill>
                    <a:schemeClr val="tx1">
                      <a:lumMod val="65000"/>
                      <a:lumOff val="35000"/>
                    </a:schemeClr>
                  </a:solidFill>
                  <a:cs typeface="+mn-ea"/>
                  <a:sym typeface="+mn-lt"/>
                </a:rPr>
                <a:t>训练目标可变</a:t>
              </a:r>
              <a:endParaRPr lang="en-US" sz="2000" b="1" dirty="0">
                <a:solidFill>
                  <a:schemeClr val="tx1">
                    <a:lumMod val="65000"/>
                    <a:lumOff val="35000"/>
                  </a:schemeClr>
                </a:solidFill>
                <a:cs typeface="+mn-ea"/>
                <a:sym typeface="+mn-lt"/>
              </a:endParaRPr>
            </a:p>
          </p:txBody>
        </p:sp>
        <p:sp>
          <p:nvSpPr>
            <p:cNvPr id="31" name="文本框 83"/>
            <p:cNvSpPr txBox="1"/>
            <p:nvPr/>
          </p:nvSpPr>
          <p:spPr>
            <a:xfrm>
              <a:off x="407038" y="1893222"/>
              <a:ext cx="3235426" cy="51552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kumimoji="0" lang="zh-CN" altLang="en-US" b="0" i="0" u="none" strike="noStrike" kern="1200" cap="none" spc="0" normalizeH="0" baseline="0" noProof="1">
                  <a:ln>
                    <a:noFill/>
                  </a:ln>
                  <a:effectLst/>
                  <a:uLnTx/>
                  <a:uFillTx/>
                  <a:latin typeface="宋体" panose="02010600030101010101" pitchFamily="2" charset="-122"/>
                  <a:ea typeface="宋体" panose="02010600030101010101" pitchFamily="2" charset="-122"/>
                  <a:cs typeface="+mn-ea"/>
                  <a:sym typeface="+mn-lt"/>
                </a:rPr>
                <a:t>可以是常规的单词也可以是数字和英文字母</a:t>
              </a:r>
              <a:r>
                <a:rPr kumimoji="0" lang="en-US" altLang="zh-CN" b="0" i="0" u="none" strike="noStrike" kern="1200" cap="none" spc="0" normalizeH="0" baseline="0" noProof="1">
                  <a:ln>
                    <a:noFill/>
                  </a:ln>
                  <a:effectLst/>
                  <a:uLnTx/>
                  <a:uFillTx/>
                  <a:latin typeface="宋体" panose="02010600030101010101" pitchFamily="2" charset="-122"/>
                  <a:ea typeface="宋体" panose="02010600030101010101" pitchFamily="2" charset="-122"/>
                  <a:cs typeface="+mn-ea"/>
                  <a:sym typeface="+mn-lt"/>
                </a:rPr>
                <a:t>. </a:t>
              </a:r>
            </a:p>
          </p:txBody>
        </p:sp>
      </p:grpSp>
      <p:grpSp>
        <p:nvGrpSpPr>
          <p:cNvPr id="32" name="组合 31"/>
          <p:cNvGrpSpPr/>
          <p:nvPr/>
        </p:nvGrpSpPr>
        <p:grpSpPr>
          <a:xfrm>
            <a:off x="7886098" y="4077073"/>
            <a:ext cx="3070118" cy="1424090"/>
            <a:chOff x="407038" y="1493805"/>
            <a:chExt cx="3235426" cy="1135886"/>
          </a:xfrm>
        </p:grpSpPr>
        <p:sp>
          <p:nvSpPr>
            <p:cNvPr id="33" name="Rectangle 31"/>
            <p:cNvSpPr/>
            <p:nvPr/>
          </p:nvSpPr>
          <p:spPr>
            <a:xfrm>
              <a:off x="647078" y="1493805"/>
              <a:ext cx="2755344" cy="294588"/>
            </a:xfrm>
            <a:prstGeom prst="rect">
              <a:avLst/>
            </a:prstGeom>
          </p:spPr>
          <p:txBody>
            <a:bodyPr wrap="square">
              <a:spAutoFit/>
            </a:bodyPr>
            <a:lstStyle/>
            <a:p>
              <a:pPr algn="ctr">
                <a:lnSpc>
                  <a:spcPct val="90000"/>
                </a:lnSpc>
              </a:pPr>
              <a:r>
                <a:rPr lang="zh-CN" altLang="en-US" sz="2000" dirty="0"/>
                <a:t>适配多种任务</a:t>
              </a:r>
              <a:endParaRPr lang="en-US" sz="2000" b="1" dirty="0">
                <a:solidFill>
                  <a:schemeClr val="tx1">
                    <a:lumMod val="65000"/>
                    <a:lumOff val="35000"/>
                  </a:schemeClr>
                </a:solidFill>
                <a:cs typeface="+mn-ea"/>
                <a:sym typeface="+mn-lt"/>
              </a:endParaRPr>
            </a:p>
          </p:txBody>
        </p:sp>
        <p:sp>
          <p:nvSpPr>
            <p:cNvPr id="34" name="文本框 83"/>
            <p:cNvSpPr txBox="1"/>
            <p:nvPr/>
          </p:nvSpPr>
          <p:spPr>
            <a:xfrm>
              <a:off x="407038" y="1893222"/>
              <a:ext cx="3235426" cy="73646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lang="zh-CN" altLang="en-US" dirty="0">
                  <a:latin typeface="宋体" panose="02010600030101010101" pitchFamily="2" charset="-122"/>
                  <a:ea typeface="宋体" panose="02010600030101010101" pitchFamily="2" charset="-122"/>
                </a:rPr>
                <a:t>录音实时识别、单文件识别、批量文件识别。支持灵活的数据加载和训练</a:t>
              </a:r>
              <a:endParaRPr kumimoji="0" lang="en-US" altLang="zh-CN" b="0" i="0" u="none" strike="noStrike" kern="1200" cap="none" spc="0" normalizeH="0" baseline="0" noProof="1">
                <a:ln>
                  <a:noFill/>
                </a:ln>
                <a:solidFill>
                  <a:schemeClr val="bg1">
                    <a:lumMod val="75000"/>
                  </a:schemeClr>
                </a:solidFill>
                <a:effectLst/>
                <a:uLnTx/>
                <a:uFillTx/>
                <a:latin typeface="宋体" panose="02010600030101010101" pitchFamily="2" charset="-122"/>
                <a:ea typeface="宋体" panose="02010600030101010101" pitchFamily="2" charset="-122"/>
                <a:cs typeface="+mn-ea"/>
                <a:sym typeface="+mn-lt"/>
              </a:endParaRPr>
            </a:p>
          </p:txBody>
        </p:sp>
      </p:grpSp>
      <p:grpSp>
        <p:nvGrpSpPr>
          <p:cNvPr id="49" name="组合 48">
            <a:extLst>
              <a:ext uri="{FF2B5EF4-FFF2-40B4-BE49-F238E27FC236}">
                <a16:creationId xmlns:a16="http://schemas.microsoft.com/office/drawing/2014/main" id="{FE0F2E2B-F992-A472-F620-4516C33D0491}"/>
              </a:ext>
            </a:extLst>
          </p:cNvPr>
          <p:cNvGrpSpPr/>
          <p:nvPr/>
        </p:nvGrpSpPr>
        <p:grpSpPr>
          <a:xfrm>
            <a:off x="375773" y="944638"/>
            <a:ext cx="862411" cy="461665"/>
            <a:chOff x="934400" y="936575"/>
            <a:chExt cx="862411" cy="461665"/>
          </a:xfrm>
        </p:grpSpPr>
        <p:sp>
          <p:nvSpPr>
            <p:cNvPr id="50" name="文本框 49">
              <a:extLst>
                <a:ext uri="{FF2B5EF4-FFF2-40B4-BE49-F238E27FC236}">
                  <a16:creationId xmlns:a16="http://schemas.microsoft.com/office/drawing/2014/main" id="{5A41620E-B825-9BFF-2A58-F9396444FED0}"/>
                </a:ext>
              </a:extLst>
            </p:cNvPr>
            <p:cNvSpPr txBox="1"/>
            <p:nvPr/>
          </p:nvSpPr>
          <p:spPr>
            <a:xfrm>
              <a:off x="1065521" y="936575"/>
              <a:ext cx="731290" cy="461665"/>
            </a:xfrm>
            <a:prstGeom prst="rect">
              <a:avLst/>
            </a:prstGeom>
            <a:noFill/>
          </p:spPr>
          <p:txBody>
            <a:bodyPr wrap="none" rtlCol="0">
              <a:spAutoFit/>
            </a:bodyPr>
            <a:lstStyle/>
            <a:p>
              <a:r>
                <a:rPr lang="en-US" altLang="zh-CN" sz="2400" dirty="0">
                  <a:solidFill>
                    <a:srgbClr val="0E419C"/>
                  </a:solidFill>
                </a:rPr>
                <a:t>GUI</a:t>
              </a:r>
              <a:endParaRPr lang="zh-CN" altLang="en-US" sz="2400" dirty="0">
                <a:solidFill>
                  <a:srgbClr val="0E419C"/>
                </a:solidFill>
              </a:endParaRPr>
            </a:p>
          </p:txBody>
        </p:sp>
        <p:sp>
          <p:nvSpPr>
            <p:cNvPr id="51" name="矩形 50">
              <a:extLst>
                <a:ext uri="{FF2B5EF4-FFF2-40B4-BE49-F238E27FC236}">
                  <a16:creationId xmlns:a16="http://schemas.microsoft.com/office/drawing/2014/main" id="{7B3EB1E7-78D9-B48F-BF5F-195FE39C21B0}"/>
                </a:ext>
              </a:extLst>
            </p:cNvPr>
            <p:cNvSpPr/>
            <p:nvPr/>
          </p:nvSpPr>
          <p:spPr>
            <a:xfrm>
              <a:off x="934400" y="963997"/>
              <a:ext cx="45719" cy="371466"/>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2" name="组合 51">
            <a:extLst>
              <a:ext uri="{FF2B5EF4-FFF2-40B4-BE49-F238E27FC236}">
                <a16:creationId xmlns:a16="http://schemas.microsoft.com/office/drawing/2014/main" id="{6388BDCA-293E-E1D5-3B96-916A160812E9}"/>
              </a:ext>
            </a:extLst>
          </p:cNvPr>
          <p:cNvGrpSpPr/>
          <p:nvPr/>
        </p:nvGrpSpPr>
        <p:grpSpPr>
          <a:xfrm>
            <a:off x="0" y="1"/>
            <a:ext cx="12192000" cy="711200"/>
            <a:chOff x="0" y="1"/>
            <a:chExt cx="12192000" cy="711200"/>
          </a:xfrm>
        </p:grpSpPr>
        <p:sp>
          <p:nvSpPr>
            <p:cNvPr id="53" name="矩形 52">
              <a:extLst>
                <a:ext uri="{FF2B5EF4-FFF2-40B4-BE49-F238E27FC236}">
                  <a16:creationId xmlns:a16="http://schemas.microsoft.com/office/drawing/2014/main" id="{C1B6B3E6-11F8-7D6E-3E11-83ECBC2CA121}"/>
                </a:ext>
              </a:extLst>
            </p:cNvPr>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4" name="组合 53">
              <a:extLst>
                <a:ext uri="{FF2B5EF4-FFF2-40B4-BE49-F238E27FC236}">
                  <a16:creationId xmlns:a16="http://schemas.microsoft.com/office/drawing/2014/main" id="{926EDEF8-65A2-3BAC-A60C-78A49115C703}"/>
                </a:ext>
              </a:extLst>
            </p:cNvPr>
            <p:cNvGrpSpPr/>
            <p:nvPr/>
          </p:nvGrpSpPr>
          <p:grpSpPr>
            <a:xfrm>
              <a:off x="3838921" y="159473"/>
              <a:ext cx="7694113" cy="369332"/>
              <a:chOff x="3496021" y="299173"/>
              <a:chExt cx="7694113" cy="369332"/>
            </a:xfrm>
          </p:grpSpPr>
          <p:sp>
            <p:nvSpPr>
              <p:cNvPr id="67" name="文本框 66">
                <a:extLst>
                  <a:ext uri="{FF2B5EF4-FFF2-40B4-BE49-F238E27FC236}">
                    <a16:creationId xmlns:a16="http://schemas.microsoft.com/office/drawing/2014/main" id="{FC9D0FF6-9E6F-5DCA-F5CC-C9A990AF1AC7}"/>
                  </a:ext>
                </a:extLst>
              </p:cNvPr>
              <p:cNvSpPr txBox="1"/>
              <p:nvPr/>
            </p:nvSpPr>
            <p:spPr>
              <a:xfrm>
                <a:off x="522350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总体框架</a:t>
                </a:r>
              </a:p>
            </p:txBody>
          </p:sp>
          <p:sp>
            <p:nvSpPr>
              <p:cNvPr id="68" name="文本框 67">
                <a:extLst>
                  <a:ext uri="{FF2B5EF4-FFF2-40B4-BE49-F238E27FC236}">
                    <a16:creationId xmlns:a16="http://schemas.microsoft.com/office/drawing/2014/main" id="{BD2C3B21-B5B6-26A8-9062-12CFD6BEEE88}"/>
                  </a:ext>
                </a:extLst>
              </p:cNvPr>
              <p:cNvSpPr txBox="1"/>
              <p:nvPr/>
            </p:nvSpPr>
            <p:spPr>
              <a:xfrm>
                <a:off x="695098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详细设计</a:t>
                </a:r>
              </a:p>
            </p:txBody>
          </p:sp>
          <p:sp>
            <p:nvSpPr>
              <p:cNvPr id="69" name="文本框 68">
                <a:extLst>
                  <a:ext uri="{FF2B5EF4-FFF2-40B4-BE49-F238E27FC236}">
                    <a16:creationId xmlns:a16="http://schemas.microsoft.com/office/drawing/2014/main" id="{1CB80249-EBE9-E067-205F-47A868675156}"/>
                  </a:ext>
                </a:extLst>
              </p:cNvPr>
              <p:cNvSpPr txBox="1"/>
              <p:nvPr/>
            </p:nvSpPr>
            <p:spPr>
              <a:xfrm>
                <a:off x="867846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测试验证</a:t>
                </a:r>
              </a:p>
            </p:txBody>
          </p:sp>
          <p:sp>
            <p:nvSpPr>
              <p:cNvPr id="70" name="文本框 69">
                <a:extLst>
                  <a:ext uri="{FF2B5EF4-FFF2-40B4-BE49-F238E27FC236}">
                    <a16:creationId xmlns:a16="http://schemas.microsoft.com/office/drawing/2014/main" id="{6580242A-A607-68E9-D12C-9C2DFCF52B50}"/>
                  </a:ext>
                </a:extLst>
              </p:cNvPr>
              <p:cNvSpPr txBox="1"/>
              <p:nvPr/>
            </p:nvSpPr>
            <p:spPr>
              <a:xfrm>
                <a:off x="10405945" y="299173"/>
                <a:ext cx="784189"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  总结</a:t>
                </a:r>
              </a:p>
            </p:txBody>
          </p:sp>
          <p:sp>
            <p:nvSpPr>
              <p:cNvPr id="71" name="文本框 70">
                <a:extLst>
                  <a:ext uri="{FF2B5EF4-FFF2-40B4-BE49-F238E27FC236}">
                    <a16:creationId xmlns:a16="http://schemas.microsoft.com/office/drawing/2014/main" id="{F78DA464-FB00-E154-BFD2-7944A2C07E88}"/>
                  </a:ext>
                </a:extLst>
              </p:cNvPr>
              <p:cNvSpPr txBox="1"/>
              <p:nvPr/>
            </p:nvSpPr>
            <p:spPr>
              <a:xfrm>
                <a:off x="349602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需求分析</a:t>
                </a:r>
              </a:p>
            </p:txBody>
          </p:sp>
          <p:cxnSp>
            <p:nvCxnSpPr>
              <p:cNvPr id="72" name="直接连接符 71">
                <a:extLst>
                  <a:ext uri="{FF2B5EF4-FFF2-40B4-BE49-F238E27FC236}">
                    <a16:creationId xmlns:a16="http://schemas.microsoft.com/office/drawing/2014/main" id="{D534910D-59C6-8A2F-7D4D-91999F673C4E}"/>
                  </a:ext>
                </a:extLst>
              </p:cNvPr>
              <p:cNvCxnSpPr>
                <a:cxnSpLocks/>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3" name="直接连接符 72">
                <a:extLst>
                  <a:ext uri="{FF2B5EF4-FFF2-40B4-BE49-F238E27FC236}">
                    <a16:creationId xmlns:a16="http://schemas.microsoft.com/office/drawing/2014/main" id="{DDAC9D30-F29E-E9EC-A2C1-6591EC7794CE}"/>
                  </a:ext>
                </a:extLst>
              </p:cNvPr>
              <p:cNvCxnSpPr>
                <a:cxnSpLocks/>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4" name="直接连接符 73">
                <a:extLst>
                  <a:ext uri="{FF2B5EF4-FFF2-40B4-BE49-F238E27FC236}">
                    <a16:creationId xmlns:a16="http://schemas.microsoft.com/office/drawing/2014/main" id="{2EA64A62-5FC8-CDF0-A9ED-FDF7B48A87A0}"/>
                  </a:ext>
                </a:extLst>
              </p:cNvPr>
              <p:cNvCxnSpPr>
                <a:cxnSpLocks/>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a:extLst>
                  <a:ext uri="{FF2B5EF4-FFF2-40B4-BE49-F238E27FC236}">
                    <a16:creationId xmlns:a16="http://schemas.microsoft.com/office/drawing/2014/main" id="{9F2D21B0-B9EC-2ED0-6B9E-EB105360B5CB}"/>
                  </a:ext>
                </a:extLst>
              </p:cNvPr>
              <p:cNvCxnSpPr>
                <a:cxnSpLocks/>
              </p:cNvCxnSpPr>
              <p:nvPr/>
            </p:nvCxnSpPr>
            <p:spPr>
              <a:xfrm>
                <a:off x="1016031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5" name="等腰三角形 54">
              <a:extLst>
                <a:ext uri="{FF2B5EF4-FFF2-40B4-BE49-F238E27FC236}">
                  <a16:creationId xmlns:a16="http://schemas.microsoft.com/office/drawing/2014/main" id="{2CCCD502-E9EB-D58A-C077-69BB291AE1D1}"/>
                </a:ext>
              </a:extLst>
            </p:cNvPr>
            <p:cNvSpPr/>
            <p:nvPr/>
          </p:nvSpPr>
          <p:spPr>
            <a:xfrm>
              <a:off x="9237852"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Rectangle 1">
            <a:extLst>
              <a:ext uri="{FF2B5EF4-FFF2-40B4-BE49-F238E27FC236}">
                <a16:creationId xmlns:a16="http://schemas.microsoft.com/office/drawing/2014/main" id="{94F36698-10FC-DA72-50A8-362130630263}"/>
              </a:ext>
            </a:extLst>
          </p:cNvPr>
          <p:cNvSpPr>
            <a:spLocks noChangeArrowheads="1"/>
          </p:cNvSpPr>
          <p:nvPr/>
        </p:nvSpPr>
        <p:spPr bwMode="auto">
          <a:xfrm>
            <a:off x="1173714" y="4572917"/>
            <a:ext cx="339447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通过 Style("theme_name") 自定义主题，例如 cosmo、darkly、flatly 等 </a:t>
            </a:r>
          </a:p>
        </p:txBody>
      </p:sp>
    </p:spTree>
    <p:custDataLst>
      <p:tags r:id="rId1"/>
    </p:custData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ṡ1íḋe"/>
          <p:cNvSpPr/>
          <p:nvPr/>
        </p:nvSpPr>
        <p:spPr>
          <a:xfrm>
            <a:off x="21861" y="-1"/>
            <a:ext cx="2880743" cy="6858001"/>
          </a:xfrm>
          <a:prstGeom prst="rect">
            <a:avLst/>
          </a:prstGeom>
          <a:solidFill>
            <a:srgbClr val="0E419C"/>
          </a:solidFill>
          <a:ln>
            <a:noFill/>
          </a:ln>
          <a:effectLst>
            <a:outerShdw blurRad="762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srgbClr val="FFFFFF"/>
              </a:solidFill>
              <a:effectLst/>
              <a:uLnTx/>
              <a:uFillTx/>
              <a:cs typeface="+mn-ea"/>
              <a:sym typeface="+mn-lt"/>
            </a:endParaRPr>
          </a:p>
        </p:txBody>
      </p:sp>
      <p:pic>
        <p:nvPicPr>
          <p:cNvPr id="12" name="图片 11"/>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1861" y="5094034"/>
            <a:ext cx="2843537" cy="1658337"/>
          </a:xfrm>
          <a:prstGeom prst="rect">
            <a:avLst/>
          </a:prstGeom>
        </p:spPr>
      </p:pic>
      <p:grpSp>
        <p:nvGrpSpPr>
          <p:cNvPr id="2" name="组合 1"/>
          <p:cNvGrpSpPr/>
          <p:nvPr/>
        </p:nvGrpSpPr>
        <p:grpSpPr>
          <a:xfrm>
            <a:off x="314151" y="2196986"/>
            <a:ext cx="2037434" cy="1769708"/>
            <a:chOff x="975664" y="1288802"/>
            <a:chExt cx="2287429" cy="1986853"/>
          </a:xfrm>
        </p:grpSpPr>
        <p:sp>
          <p:nvSpPr>
            <p:cNvPr id="7" name="文本框 6"/>
            <p:cNvSpPr txBox="1"/>
            <p:nvPr/>
          </p:nvSpPr>
          <p:spPr>
            <a:xfrm>
              <a:off x="1486771" y="1551587"/>
              <a:ext cx="1416718" cy="725636"/>
            </a:xfrm>
            <a:prstGeom prst="rect">
              <a:avLst/>
            </a:prstGeom>
            <a:noFill/>
          </p:spPr>
          <p:txBody>
            <a:bodyPr wrap="none" rtlCol="0">
              <a:spAutoFit/>
            </a:bodyPr>
            <a:lstStyle/>
            <a:p>
              <a:r>
                <a:rPr lang="zh-CN" altLang="en-US" sz="3600" spc="600" dirty="0">
                  <a:solidFill>
                    <a:schemeClr val="bg1"/>
                  </a:solidFill>
                  <a:effectLst>
                    <a:outerShdw blurRad="76200" dist="38100" algn="l" rotWithShape="0">
                      <a:prstClr val="black">
                        <a:alpha val="34000"/>
                      </a:prstClr>
                    </a:outerShdw>
                  </a:effectLst>
                  <a:cs typeface="+mn-ea"/>
                  <a:sym typeface="+mn-lt"/>
                </a:rPr>
                <a:t>总结</a:t>
              </a:r>
              <a:endParaRPr lang="en-US" altLang="zh-CN" sz="3600" spc="600" dirty="0">
                <a:solidFill>
                  <a:schemeClr val="bg1"/>
                </a:solidFill>
                <a:effectLst>
                  <a:outerShdw blurRad="76200" dist="38100" algn="l" rotWithShape="0">
                    <a:prstClr val="black">
                      <a:alpha val="34000"/>
                    </a:prstClr>
                  </a:outerShdw>
                </a:effectLst>
                <a:cs typeface="+mn-ea"/>
                <a:sym typeface="+mn-lt"/>
              </a:endParaRPr>
            </a:p>
          </p:txBody>
        </p:sp>
        <p:sp>
          <p:nvSpPr>
            <p:cNvPr id="8" name="文本框 7"/>
            <p:cNvSpPr txBox="1"/>
            <p:nvPr/>
          </p:nvSpPr>
          <p:spPr>
            <a:xfrm>
              <a:off x="1103371" y="2930113"/>
              <a:ext cx="1956626" cy="345542"/>
            </a:xfrm>
            <a:prstGeom prst="rect">
              <a:avLst/>
            </a:prstGeom>
            <a:noFill/>
          </p:spPr>
          <p:txBody>
            <a:bodyPr wrap="none" rtlCol="0">
              <a:spAutoFit/>
            </a:bodyPr>
            <a:lstStyle/>
            <a:p>
              <a:r>
                <a:rPr lang="en-US" altLang="zh-CN" sz="1400" spc="600" dirty="0">
                  <a:solidFill>
                    <a:schemeClr val="bg1"/>
                  </a:solidFill>
                  <a:cs typeface="+mn-ea"/>
                  <a:sym typeface="+mn-lt"/>
                </a:rPr>
                <a:t>  Summary</a:t>
              </a:r>
              <a:endParaRPr lang="zh-CN" altLang="en-US" sz="1400" spc="600" dirty="0">
                <a:solidFill>
                  <a:schemeClr val="bg1"/>
                </a:solidFill>
                <a:cs typeface="+mn-ea"/>
                <a:sym typeface="+mn-lt"/>
              </a:endParaRPr>
            </a:p>
          </p:txBody>
        </p:sp>
        <p:sp>
          <p:nvSpPr>
            <p:cNvPr id="13" name="任意多边形: 形状 12"/>
            <p:cNvSpPr/>
            <p:nvPr/>
          </p:nvSpPr>
          <p:spPr>
            <a:xfrm>
              <a:off x="975664" y="1288802"/>
              <a:ext cx="2287429" cy="1321975"/>
            </a:xfrm>
            <a:custGeom>
              <a:avLst/>
              <a:gdLst>
                <a:gd name="connsiteX0" fmla="*/ 0 w 7010400"/>
                <a:gd name="connsiteY0" fmla="*/ 0 h 1981384"/>
                <a:gd name="connsiteX1" fmla="*/ 7010400 w 7010400"/>
                <a:gd name="connsiteY1" fmla="*/ 0 h 1981384"/>
                <a:gd name="connsiteX2" fmla="*/ 7010400 w 7010400"/>
                <a:gd name="connsiteY2" fmla="*/ 1981384 h 1981384"/>
                <a:gd name="connsiteX3" fmla="*/ 6495669 w 7010400"/>
                <a:gd name="connsiteY3" fmla="*/ 1981384 h 1981384"/>
                <a:gd name="connsiteX4" fmla="*/ 6495669 w 7010400"/>
                <a:gd name="connsiteY4" fmla="*/ 1712044 h 1981384"/>
                <a:gd name="connsiteX5" fmla="*/ 514731 w 7010400"/>
                <a:gd name="connsiteY5" fmla="*/ 1712044 h 1981384"/>
                <a:gd name="connsiteX6" fmla="*/ 514731 w 7010400"/>
                <a:gd name="connsiteY6" fmla="*/ 1981384 h 1981384"/>
                <a:gd name="connsiteX7" fmla="*/ 0 w 7010400"/>
                <a:gd name="connsiteY7" fmla="*/ 1981384 h 1981384"/>
                <a:gd name="connsiteX0-1" fmla="*/ 0 w 7010400"/>
                <a:gd name="connsiteY0-2" fmla="*/ 0 h 1981384"/>
                <a:gd name="connsiteX1-3" fmla="*/ 7010400 w 7010400"/>
                <a:gd name="connsiteY1-4" fmla="*/ 0 h 1981384"/>
                <a:gd name="connsiteX2-5" fmla="*/ 7010400 w 7010400"/>
                <a:gd name="connsiteY2-6" fmla="*/ 1981384 h 1981384"/>
                <a:gd name="connsiteX3-7" fmla="*/ 6495669 w 7010400"/>
                <a:gd name="connsiteY3-8" fmla="*/ 1981384 h 1981384"/>
                <a:gd name="connsiteX4-9" fmla="*/ 6495669 w 7010400"/>
                <a:gd name="connsiteY4-10" fmla="*/ 1712044 h 1981384"/>
                <a:gd name="connsiteX5-11" fmla="*/ 514731 w 7010400"/>
                <a:gd name="connsiteY5-12" fmla="*/ 1981384 h 1981384"/>
                <a:gd name="connsiteX6-13" fmla="*/ 0 w 7010400"/>
                <a:gd name="connsiteY6-14" fmla="*/ 1981384 h 1981384"/>
                <a:gd name="connsiteX7-15" fmla="*/ 0 w 7010400"/>
                <a:gd name="connsiteY7-16" fmla="*/ 0 h 1981384"/>
                <a:gd name="connsiteX0-17" fmla="*/ 6495669 w 7010400"/>
                <a:gd name="connsiteY0-18" fmla="*/ 1712044 h 1981384"/>
                <a:gd name="connsiteX1-19" fmla="*/ 514731 w 7010400"/>
                <a:gd name="connsiteY1-20" fmla="*/ 1981384 h 1981384"/>
                <a:gd name="connsiteX2-21" fmla="*/ 0 w 7010400"/>
                <a:gd name="connsiteY2-22" fmla="*/ 1981384 h 1981384"/>
                <a:gd name="connsiteX3-23" fmla="*/ 0 w 7010400"/>
                <a:gd name="connsiteY3-24" fmla="*/ 0 h 1981384"/>
                <a:gd name="connsiteX4-25" fmla="*/ 7010400 w 7010400"/>
                <a:gd name="connsiteY4-26" fmla="*/ 0 h 1981384"/>
                <a:gd name="connsiteX5-27" fmla="*/ 7010400 w 7010400"/>
                <a:gd name="connsiteY5-28" fmla="*/ 1981384 h 1981384"/>
                <a:gd name="connsiteX6-29" fmla="*/ 6495669 w 7010400"/>
                <a:gd name="connsiteY6-30" fmla="*/ 1981384 h 1981384"/>
                <a:gd name="connsiteX7-31" fmla="*/ 6587109 w 7010400"/>
                <a:gd name="connsiteY7-32" fmla="*/ 1803484 h 1981384"/>
                <a:gd name="connsiteX0-33" fmla="*/ 577469 w 7010400"/>
                <a:gd name="connsiteY0-34" fmla="*/ 3629744 h 3629744"/>
                <a:gd name="connsiteX1-35" fmla="*/ 514731 w 7010400"/>
                <a:gd name="connsiteY1-36" fmla="*/ 1981384 h 3629744"/>
                <a:gd name="connsiteX2-37" fmla="*/ 0 w 7010400"/>
                <a:gd name="connsiteY2-38" fmla="*/ 1981384 h 3629744"/>
                <a:gd name="connsiteX3-39" fmla="*/ 0 w 7010400"/>
                <a:gd name="connsiteY3-40" fmla="*/ 0 h 3629744"/>
                <a:gd name="connsiteX4-41" fmla="*/ 7010400 w 7010400"/>
                <a:gd name="connsiteY4-42" fmla="*/ 0 h 3629744"/>
                <a:gd name="connsiteX5-43" fmla="*/ 7010400 w 7010400"/>
                <a:gd name="connsiteY5-44" fmla="*/ 1981384 h 3629744"/>
                <a:gd name="connsiteX6-45" fmla="*/ 6495669 w 7010400"/>
                <a:gd name="connsiteY6-46" fmla="*/ 1981384 h 3629744"/>
                <a:gd name="connsiteX7-47" fmla="*/ 6587109 w 7010400"/>
                <a:gd name="connsiteY7-48" fmla="*/ 1803484 h 3629744"/>
                <a:gd name="connsiteX0-49" fmla="*/ 514731 w 7010400"/>
                <a:gd name="connsiteY0-50" fmla="*/ 1981384 h 1981384"/>
                <a:gd name="connsiteX1-51" fmla="*/ 0 w 7010400"/>
                <a:gd name="connsiteY1-52" fmla="*/ 1981384 h 1981384"/>
                <a:gd name="connsiteX2-53" fmla="*/ 0 w 7010400"/>
                <a:gd name="connsiteY2-54" fmla="*/ 0 h 1981384"/>
                <a:gd name="connsiteX3-55" fmla="*/ 7010400 w 7010400"/>
                <a:gd name="connsiteY3-56" fmla="*/ 0 h 1981384"/>
                <a:gd name="connsiteX4-57" fmla="*/ 7010400 w 7010400"/>
                <a:gd name="connsiteY4-58" fmla="*/ 1981384 h 1981384"/>
                <a:gd name="connsiteX5-59" fmla="*/ 6495669 w 7010400"/>
                <a:gd name="connsiteY5-60" fmla="*/ 1981384 h 1981384"/>
                <a:gd name="connsiteX6-61" fmla="*/ 6587109 w 7010400"/>
                <a:gd name="connsiteY6-62" fmla="*/ 1803484 h 1981384"/>
                <a:gd name="connsiteX0-63" fmla="*/ 514731 w 7010400"/>
                <a:gd name="connsiteY0-64" fmla="*/ 1981384 h 1981384"/>
                <a:gd name="connsiteX1-65" fmla="*/ 0 w 7010400"/>
                <a:gd name="connsiteY1-66" fmla="*/ 1981384 h 1981384"/>
                <a:gd name="connsiteX2-67" fmla="*/ 0 w 7010400"/>
                <a:gd name="connsiteY2-68" fmla="*/ 0 h 1981384"/>
                <a:gd name="connsiteX3-69" fmla="*/ 7010400 w 7010400"/>
                <a:gd name="connsiteY3-70" fmla="*/ 0 h 1981384"/>
                <a:gd name="connsiteX4-71" fmla="*/ 7010400 w 7010400"/>
                <a:gd name="connsiteY4-72" fmla="*/ 1981384 h 1981384"/>
                <a:gd name="connsiteX5-73" fmla="*/ 6495669 w 7010400"/>
                <a:gd name="connsiteY5-74" fmla="*/ 1981384 h 1981384"/>
                <a:gd name="connsiteX0-75" fmla="*/ 1349388 w 7010400"/>
                <a:gd name="connsiteY0-76" fmla="*/ 1986143 h 1986143"/>
                <a:gd name="connsiteX1-77" fmla="*/ 0 w 7010400"/>
                <a:gd name="connsiteY1-78" fmla="*/ 1981384 h 1986143"/>
                <a:gd name="connsiteX2-79" fmla="*/ 0 w 7010400"/>
                <a:gd name="connsiteY2-80" fmla="*/ 0 h 1986143"/>
                <a:gd name="connsiteX3-81" fmla="*/ 7010400 w 7010400"/>
                <a:gd name="connsiteY3-82" fmla="*/ 0 h 1986143"/>
                <a:gd name="connsiteX4-83" fmla="*/ 7010400 w 7010400"/>
                <a:gd name="connsiteY4-84" fmla="*/ 1981384 h 1986143"/>
                <a:gd name="connsiteX5-85" fmla="*/ 6495669 w 7010400"/>
                <a:gd name="connsiteY5-86" fmla="*/ 1981384 h 1986143"/>
                <a:gd name="connsiteX0-87" fmla="*/ 1349388 w 7010400"/>
                <a:gd name="connsiteY0-88" fmla="*/ 1976626 h 1981384"/>
                <a:gd name="connsiteX1-89" fmla="*/ 0 w 7010400"/>
                <a:gd name="connsiteY1-90" fmla="*/ 1981384 h 1981384"/>
                <a:gd name="connsiteX2-91" fmla="*/ 0 w 7010400"/>
                <a:gd name="connsiteY2-92" fmla="*/ 0 h 1981384"/>
                <a:gd name="connsiteX3-93" fmla="*/ 7010400 w 7010400"/>
                <a:gd name="connsiteY3-94" fmla="*/ 0 h 1981384"/>
                <a:gd name="connsiteX4-95" fmla="*/ 7010400 w 7010400"/>
                <a:gd name="connsiteY4-96" fmla="*/ 1981384 h 1981384"/>
                <a:gd name="connsiteX5-97" fmla="*/ 6495669 w 7010400"/>
                <a:gd name="connsiteY5-98" fmla="*/ 1981384 h 1981384"/>
                <a:gd name="connsiteX0-99" fmla="*/ 1349388 w 7010400"/>
                <a:gd name="connsiteY0-100" fmla="*/ 1981385 h 1981385"/>
                <a:gd name="connsiteX1-101" fmla="*/ 0 w 7010400"/>
                <a:gd name="connsiteY1-102" fmla="*/ 1981384 h 1981385"/>
                <a:gd name="connsiteX2-103" fmla="*/ 0 w 7010400"/>
                <a:gd name="connsiteY2-104" fmla="*/ 0 h 1981385"/>
                <a:gd name="connsiteX3-105" fmla="*/ 7010400 w 7010400"/>
                <a:gd name="connsiteY3-106" fmla="*/ 0 h 1981385"/>
                <a:gd name="connsiteX4-107" fmla="*/ 7010400 w 7010400"/>
                <a:gd name="connsiteY4-108" fmla="*/ 1981384 h 1981385"/>
                <a:gd name="connsiteX5-109" fmla="*/ 6495669 w 7010400"/>
                <a:gd name="connsiteY5-110" fmla="*/ 1981384 h 1981385"/>
                <a:gd name="connsiteX0-111" fmla="*/ 1349388 w 7010400"/>
                <a:gd name="connsiteY0-112" fmla="*/ 1981385 h 1981385"/>
                <a:gd name="connsiteX1-113" fmla="*/ 0 w 7010400"/>
                <a:gd name="connsiteY1-114" fmla="*/ 1981384 h 1981385"/>
                <a:gd name="connsiteX2-115" fmla="*/ 0 w 7010400"/>
                <a:gd name="connsiteY2-116" fmla="*/ 0 h 1981385"/>
                <a:gd name="connsiteX3-117" fmla="*/ 7010400 w 7010400"/>
                <a:gd name="connsiteY3-118" fmla="*/ 0 h 1981385"/>
                <a:gd name="connsiteX4-119" fmla="*/ 7010400 w 7010400"/>
                <a:gd name="connsiteY4-120" fmla="*/ 1981384 h 1981385"/>
                <a:gd name="connsiteX5-121" fmla="*/ 5733943 w 7010400"/>
                <a:gd name="connsiteY5-122" fmla="*/ 1971866 h 1981385"/>
                <a:gd name="connsiteX0-123" fmla="*/ 1349388 w 7010400"/>
                <a:gd name="connsiteY0-124" fmla="*/ 1981385 h 1981385"/>
                <a:gd name="connsiteX1-125" fmla="*/ 0 w 7010400"/>
                <a:gd name="connsiteY1-126" fmla="*/ 1981384 h 1981385"/>
                <a:gd name="connsiteX2-127" fmla="*/ 0 w 7010400"/>
                <a:gd name="connsiteY2-128" fmla="*/ 0 h 1981385"/>
                <a:gd name="connsiteX3-129" fmla="*/ 7010400 w 7010400"/>
                <a:gd name="connsiteY3-130" fmla="*/ 0 h 1981385"/>
                <a:gd name="connsiteX4-131" fmla="*/ 7010400 w 7010400"/>
                <a:gd name="connsiteY4-132" fmla="*/ 1981384 h 1981385"/>
                <a:gd name="connsiteX5-133" fmla="*/ 5733943 w 7010400"/>
                <a:gd name="connsiteY5-134" fmla="*/ 1981384 h 198138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7010400" h="1981385">
                  <a:moveTo>
                    <a:pt x="1349388" y="1981385"/>
                  </a:moveTo>
                  <a:lnTo>
                    <a:pt x="0" y="1981384"/>
                  </a:lnTo>
                  <a:lnTo>
                    <a:pt x="0" y="0"/>
                  </a:lnTo>
                  <a:lnTo>
                    <a:pt x="7010400" y="0"/>
                  </a:lnTo>
                  <a:lnTo>
                    <a:pt x="7010400" y="1981384"/>
                  </a:lnTo>
                  <a:lnTo>
                    <a:pt x="5733943" y="1981384"/>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grpSp>
      <p:sp>
        <p:nvSpPr>
          <p:cNvPr id="5" name="文本框 4">
            <a:extLst>
              <a:ext uri="{FF2B5EF4-FFF2-40B4-BE49-F238E27FC236}">
                <a16:creationId xmlns:a16="http://schemas.microsoft.com/office/drawing/2014/main" id="{A6A7605F-E614-B8E1-E6A7-4005D4EE5B0A}"/>
              </a:ext>
            </a:extLst>
          </p:cNvPr>
          <p:cNvSpPr txBox="1"/>
          <p:nvPr/>
        </p:nvSpPr>
        <p:spPr>
          <a:xfrm>
            <a:off x="3027784" y="1166842"/>
            <a:ext cx="8972872" cy="830997"/>
          </a:xfrm>
          <a:prstGeom prst="rect">
            <a:avLst/>
          </a:prstGeom>
          <a:noFill/>
        </p:spPr>
        <p:txBody>
          <a:bodyPr wrap="square">
            <a:spAutoFit/>
          </a:bodyPr>
          <a:lstStyle/>
          <a:p>
            <a:r>
              <a:rPr lang="zh-CN" altLang="en-US" sz="2400" dirty="0"/>
              <a:t>传统的语音识别，通俗来讲就是在众多语音模型中找到与待识别语音相似度最高的模型，并以此作为识别结果</a:t>
            </a:r>
          </a:p>
        </p:txBody>
      </p:sp>
      <p:pic>
        <p:nvPicPr>
          <p:cNvPr id="9" name="图片 8" descr="图示&#10;&#10;描述已自动生成">
            <a:extLst>
              <a:ext uri="{FF2B5EF4-FFF2-40B4-BE49-F238E27FC236}">
                <a16:creationId xmlns:a16="http://schemas.microsoft.com/office/drawing/2014/main" id="{E6757AD6-C544-6A99-D40D-05E21DA5DA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0885" y="2063516"/>
            <a:ext cx="6581775" cy="176212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23315" y="188641"/>
            <a:ext cx="12222335" cy="6669360"/>
          </a:xfrm>
          <a:prstGeom prst="rect">
            <a:avLst/>
          </a:prstGeom>
          <a:blipFill dpi="0" rotWithShape="1">
            <a:blip r:embed="rId2">
              <a:alphaModFix amt="14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iṡ1íḋe"/>
          <p:cNvSpPr/>
          <p:nvPr/>
        </p:nvSpPr>
        <p:spPr>
          <a:xfrm>
            <a:off x="-11552" y="2389043"/>
            <a:ext cx="12215105" cy="2079914"/>
          </a:xfrm>
          <a:prstGeom prst="rect">
            <a:avLst/>
          </a:prstGeom>
          <a:solidFill>
            <a:srgbClr val="0E419C"/>
          </a:solidFill>
          <a:ln>
            <a:noFill/>
          </a:ln>
          <a:effectLst>
            <a:outerShdw blurRad="1016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srgbClr val="FFFFFF"/>
              </a:solidFill>
              <a:effectLst/>
              <a:uLnTx/>
              <a:uFillTx/>
              <a:cs typeface="+mn-ea"/>
              <a:sym typeface="+mn-lt"/>
            </a:endParaRPr>
          </a:p>
        </p:txBody>
      </p:sp>
      <p:grpSp>
        <p:nvGrpSpPr>
          <p:cNvPr id="2" name="组合 1"/>
          <p:cNvGrpSpPr/>
          <p:nvPr/>
        </p:nvGrpSpPr>
        <p:grpSpPr>
          <a:xfrm>
            <a:off x="4367933" y="3083379"/>
            <a:ext cx="3456139" cy="1236772"/>
            <a:chOff x="729380" y="2267746"/>
            <a:chExt cx="3456139" cy="1236772"/>
          </a:xfrm>
        </p:grpSpPr>
        <p:sp>
          <p:nvSpPr>
            <p:cNvPr id="7" name="文本框 6"/>
            <p:cNvSpPr txBox="1"/>
            <p:nvPr/>
          </p:nvSpPr>
          <p:spPr>
            <a:xfrm>
              <a:off x="980119" y="2267746"/>
              <a:ext cx="2954655" cy="830997"/>
            </a:xfrm>
            <a:prstGeom prst="rect">
              <a:avLst/>
            </a:prstGeom>
            <a:noFill/>
          </p:spPr>
          <p:txBody>
            <a:bodyPr wrap="none" rtlCol="0">
              <a:spAutoFit/>
            </a:bodyPr>
            <a:lstStyle/>
            <a:p>
              <a:r>
                <a:rPr lang="zh-CN" altLang="en-US" sz="4800" spc="600" dirty="0">
                  <a:solidFill>
                    <a:schemeClr val="bg1"/>
                  </a:solidFill>
                  <a:latin typeface="思源黑体 CN Heavy" panose="020B0A00000000000000" pitchFamily="34" charset="-122"/>
                  <a:ea typeface="思源黑体 CN Heavy" panose="020B0A00000000000000" pitchFamily="34" charset="-122"/>
                  <a:cs typeface="+mn-ea"/>
                  <a:sym typeface="+mn-lt"/>
                </a:rPr>
                <a:t>需求分析</a:t>
              </a:r>
            </a:p>
          </p:txBody>
        </p:sp>
        <p:sp>
          <p:nvSpPr>
            <p:cNvPr id="8" name="文本框 7"/>
            <p:cNvSpPr txBox="1"/>
            <p:nvPr/>
          </p:nvSpPr>
          <p:spPr>
            <a:xfrm>
              <a:off x="729380" y="3196741"/>
              <a:ext cx="3456139" cy="307777"/>
            </a:xfrm>
            <a:prstGeom prst="rect">
              <a:avLst/>
            </a:prstGeom>
            <a:noFill/>
          </p:spPr>
          <p:txBody>
            <a:bodyPr wrap="none" rtlCol="0">
              <a:spAutoFit/>
            </a:bodyPr>
            <a:lstStyle/>
            <a:p>
              <a:pPr algn="ctr"/>
              <a:r>
                <a:rPr lang="en-US" altLang="zh-CN" sz="1400" spc="600" dirty="0">
                  <a:solidFill>
                    <a:schemeClr val="bg1"/>
                  </a:solidFill>
                  <a:cs typeface="+mn-ea"/>
                  <a:sym typeface="+mn-lt"/>
                </a:rPr>
                <a:t>Requirement Analysis</a:t>
              </a:r>
              <a:endParaRPr lang="zh-CN" altLang="en-US" sz="1400" spc="600" dirty="0">
                <a:solidFill>
                  <a:schemeClr val="bg1"/>
                </a:solidFill>
                <a:cs typeface="+mn-ea"/>
                <a:sym typeface="+mn-lt"/>
              </a:endParaRPr>
            </a:p>
          </p:txBody>
        </p:sp>
      </p:grpSp>
      <p:grpSp>
        <p:nvGrpSpPr>
          <p:cNvPr id="3" name="组合 2"/>
          <p:cNvGrpSpPr/>
          <p:nvPr/>
        </p:nvGrpSpPr>
        <p:grpSpPr>
          <a:xfrm flipV="1">
            <a:off x="5211363" y="1431670"/>
            <a:ext cx="1530746" cy="1501386"/>
            <a:chOff x="6095999" y="760163"/>
            <a:chExt cx="1530746" cy="1501386"/>
          </a:xfrm>
          <a:effectLst>
            <a:outerShdw blurRad="50800" dist="38100" dir="18900000" algn="bl" rotWithShape="0">
              <a:prstClr val="black">
                <a:alpha val="30000"/>
              </a:prstClr>
            </a:outerShdw>
          </a:effectLst>
        </p:grpSpPr>
        <p:sp>
          <p:nvSpPr>
            <p:cNvPr id="9" name="椭圆 8"/>
            <p:cNvSpPr/>
            <p:nvPr/>
          </p:nvSpPr>
          <p:spPr>
            <a:xfrm>
              <a:off x="6095999" y="760163"/>
              <a:ext cx="1530746" cy="1495808"/>
            </a:xfrm>
            <a:prstGeom prst="ellipse">
              <a:avLst/>
            </a:prstGeom>
            <a:gradFill flip="none" rotWithShape="1">
              <a:gsLst>
                <a:gs pos="6000">
                  <a:srgbClr val="0E419C"/>
                </a:gs>
                <a:gs pos="100000">
                  <a:schemeClr val="accent1">
                    <a:lumMod val="80000"/>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300" b="0" i="0" u="none" strike="noStrike" kern="1200" cap="none" spc="0" normalizeH="0" baseline="0" noProof="0" dirty="0">
                <a:ln>
                  <a:noFill/>
                </a:ln>
                <a:solidFill>
                  <a:srgbClr val="FFFFFF"/>
                </a:solidFill>
                <a:effectLst/>
                <a:uLnTx/>
                <a:uFillTx/>
                <a:cs typeface="+mn-ea"/>
                <a:sym typeface="+mn-lt"/>
              </a:endParaRPr>
            </a:p>
          </p:txBody>
        </p:sp>
        <p:sp>
          <p:nvSpPr>
            <p:cNvPr id="11" name="椭圆 10"/>
            <p:cNvSpPr/>
            <p:nvPr/>
          </p:nvSpPr>
          <p:spPr>
            <a:xfrm>
              <a:off x="6176912" y="923874"/>
              <a:ext cx="1368920" cy="1337675"/>
            </a:xfrm>
            <a:prstGeom prst="ellips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4400" b="0" i="0" u="none" strike="noStrike" kern="1200" cap="none" spc="0" normalizeH="0" baseline="0" noProof="0" dirty="0">
                <a:ln>
                  <a:noFill/>
                </a:ln>
                <a:solidFill>
                  <a:srgbClr val="0E419C"/>
                </a:solidFill>
                <a:effectLst/>
                <a:uLnTx/>
                <a:uFillTx/>
                <a:cs typeface="+mn-ea"/>
                <a:sym typeface="+mn-lt"/>
              </a:endParaRPr>
            </a:p>
          </p:txBody>
        </p:sp>
      </p:grpSp>
      <p:sp>
        <p:nvSpPr>
          <p:cNvPr id="5" name="文本框 4"/>
          <p:cNvSpPr txBox="1"/>
          <p:nvPr/>
        </p:nvSpPr>
        <p:spPr>
          <a:xfrm>
            <a:off x="5640785" y="1548353"/>
            <a:ext cx="676788" cy="1107996"/>
          </a:xfrm>
          <a:prstGeom prst="rect">
            <a:avLst/>
          </a:prstGeom>
          <a:noFill/>
        </p:spPr>
        <p:txBody>
          <a:bodyPr wrap="none" rtlCol="0">
            <a:spAutoFit/>
          </a:bodyPr>
          <a:lstStyle/>
          <a:p>
            <a:r>
              <a:rPr lang="en-US" altLang="zh-CN" sz="6600" b="1" dirty="0">
                <a:solidFill>
                  <a:srgbClr val="0E419C"/>
                </a:solidFill>
                <a:effectLst>
                  <a:outerShdw blurRad="38100" dist="38100" dir="2700000" algn="tl">
                    <a:srgbClr val="000000">
                      <a:alpha val="43137"/>
                    </a:srgbClr>
                  </a:outerShdw>
                </a:effectLst>
                <a:cs typeface="+mn-ea"/>
                <a:sym typeface="+mn-lt"/>
              </a:rPr>
              <a:t>1</a:t>
            </a:r>
            <a:endParaRPr lang="zh-CN" altLang="en-US" sz="6600" b="1" dirty="0">
              <a:solidFill>
                <a:srgbClr val="0E419C"/>
              </a:solidFill>
              <a:effectLst>
                <a:outerShdw blurRad="38100" dist="38100" dir="2700000" algn="tl">
                  <a:srgbClr val="000000">
                    <a:alpha val="43137"/>
                  </a:srgbClr>
                </a:outerShdw>
              </a:effectLst>
              <a:cs typeface="+mn-ea"/>
              <a:sym typeface="+mn-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03F8DB-FF69-8DD2-63B4-6921F5A2127A}"/>
            </a:ext>
          </a:extLst>
        </p:cNvPr>
        <p:cNvGrpSpPr/>
        <p:nvPr/>
      </p:nvGrpSpPr>
      <p:grpSpPr>
        <a:xfrm>
          <a:off x="0" y="0"/>
          <a:ext cx="0" cy="0"/>
          <a:chOff x="0" y="0"/>
          <a:chExt cx="0" cy="0"/>
        </a:xfrm>
      </p:grpSpPr>
      <p:sp>
        <p:nvSpPr>
          <p:cNvPr id="4" name="iṡ1íḋe">
            <a:extLst>
              <a:ext uri="{FF2B5EF4-FFF2-40B4-BE49-F238E27FC236}">
                <a16:creationId xmlns:a16="http://schemas.microsoft.com/office/drawing/2014/main" id="{F5B69231-2D56-3C40-D8B1-4B1914C2FAE6}"/>
              </a:ext>
            </a:extLst>
          </p:cNvPr>
          <p:cNvSpPr/>
          <p:nvPr/>
        </p:nvSpPr>
        <p:spPr>
          <a:xfrm>
            <a:off x="21861" y="-1"/>
            <a:ext cx="2880743" cy="6858001"/>
          </a:xfrm>
          <a:prstGeom prst="rect">
            <a:avLst/>
          </a:prstGeom>
          <a:solidFill>
            <a:srgbClr val="0E419C"/>
          </a:solidFill>
          <a:ln>
            <a:noFill/>
          </a:ln>
          <a:effectLst>
            <a:outerShdw blurRad="762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srgbClr val="FFFFFF"/>
              </a:solidFill>
              <a:effectLst/>
              <a:uLnTx/>
              <a:uFillTx/>
              <a:cs typeface="+mn-ea"/>
              <a:sym typeface="+mn-lt"/>
            </a:endParaRPr>
          </a:p>
        </p:txBody>
      </p:sp>
      <p:pic>
        <p:nvPicPr>
          <p:cNvPr id="12" name="图片 11">
            <a:extLst>
              <a:ext uri="{FF2B5EF4-FFF2-40B4-BE49-F238E27FC236}">
                <a16:creationId xmlns:a16="http://schemas.microsoft.com/office/drawing/2014/main" id="{0EB1C984-74E0-9513-E5A1-5EF3CC064D72}"/>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1861" y="5094034"/>
            <a:ext cx="2843537" cy="1658337"/>
          </a:xfrm>
          <a:prstGeom prst="rect">
            <a:avLst/>
          </a:prstGeom>
        </p:spPr>
      </p:pic>
      <p:grpSp>
        <p:nvGrpSpPr>
          <p:cNvPr id="2" name="组合 1">
            <a:extLst>
              <a:ext uri="{FF2B5EF4-FFF2-40B4-BE49-F238E27FC236}">
                <a16:creationId xmlns:a16="http://schemas.microsoft.com/office/drawing/2014/main" id="{96701958-1C21-61D3-BD3D-B8523FB63945}"/>
              </a:ext>
            </a:extLst>
          </p:cNvPr>
          <p:cNvGrpSpPr/>
          <p:nvPr/>
        </p:nvGrpSpPr>
        <p:grpSpPr>
          <a:xfrm>
            <a:off x="314151" y="2196986"/>
            <a:ext cx="2037434" cy="1769708"/>
            <a:chOff x="975664" y="1288802"/>
            <a:chExt cx="2287429" cy="1986853"/>
          </a:xfrm>
        </p:grpSpPr>
        <p:sp>
          <p:nvSpPr>
            <p:cNvPr id="7" name="文本框 6">
              <a:extLst>
                <a:ext uri="{FF2B5EF4-FFF2-40B4-BE49-F238E27FC236}">
                  <a16:creationId xmlns:a16="http://schemas.microsoft.com/office/drawing/2014/main" id="{F20A60BD-DDE9-EB16-1AED-D64AE7670F00}"/>
                </a:ext>
              </a:extLst>
            </p:cNvPr>
            <p:cNvSpPr txBox="1"/>
            <p:nvPr/>
          </p:nvSpPr>
          <p:spPr>
            <a:xfrm>
              <a:off x="1486771" y="1551587"/>
              <a:ext cx="1416718" cy="725636"/>
            </a:xfrm>
            <a:prstGeom prst="rect">
              <a:avLst/>
            </a:prstGeom>
            <a:noFill/>
          </p:spPr>
          <p:txBody>
            <a:bodyPr wrap="none" rtlCol="0">
              <a:spAutoFit/>
            </a:bodyPr>
            <a:lstStyle/>
            <a:p>
              <a:r>
                <a:rPr lang="zh-CN" altLang="en-US" sz="3600" spc="600" dirty="0">
                  <a:solidFill>
                    <a:schemeClr val="bg1"/>
                  </a:solidFill>
                  <a:effectLst>
                    <a:outerShdw blurRad="76200" dist="38100" algn="l" rotWithShape="0">
                      <a:prstClr val="black">
                        <a:alpha val="34000"/>
                      </a:prstClr>
                    </a:outerShdw>
                  </a:effectLst>
                  <a:cs typeface="+mn-ea"/>
                  <a:sym typeface="+mn-lt"/>
                </a:rPr>
                <a:t>总结</a:t>
              </a:r>
              <a:endParaRPr lang="en-US" altLang="zh-CN" sz="3600" spc="600" dirty="0">
                <a:solidFill>
                  <a:schemeClr val="bg1"/>
                </a:solidFill>
                <a:effectLst>
                  <a:outerShdw blurRad="76200" dist="38100" algn="l" rotWithShape="0">
                    <a:prstClr val="black">
                      <a:alpha val="34000"/>
                    </a:prstClr>
                  </a:outerShdw>
                </a:effectLst>
                <a:cs typeface="+mn-ea"/>
                <a:sym typeface="+mn-lt"/>
              </a:endParaRPr>
            </a:p>
          </p:txBody>
        </p:sp>
        <p:sp>
          <p:nvSpPr>
            <p:cNvPr id="8" name="文本框 7">
              <a:extLst>
                <a:ext uri="{FF2B5EF4-FFF2-40B4-BE49-F238E27FC236}">
                  <a16:creationId xmlns:a16="http://schemas.microsoft.com/office/drawing/2014/main" id="{86E457B2-6C28-EA94-873B-E234BD494B04}"/>
                </a:ext>
              </a:extLst>
            </p:cNvPr>
            <p:cNvSpPr txBox="1"/>
            <p:nvPr/>
          </p:nvSpPr>
          <p:spPr>
            <a:xfrm>
              <a:off x="1103371" y="2930113"/>
              <a:ext cx="1956626" cy="345542"/>
            </a:xfrm>
            <a:prstGeom prst="rect">
              <a:avLst/>
            </a:prstGeom>
            <a:noFill/>
          </p:spPr>
          <p:txBody>
            <a:bodyPr wrap="none" rtlCol="0">
              <a:spAutoFit/>
            </a:bodyPr>
            <a:lstStyle/>
            <a:p>
              <a:r>
                <a:rPr lang="en-US" altLang="zh-CN" sz="1400" spc="600" dirty="0">
                  <a:solidFill>
                    <a:schemeClr val="bg1"/>
                  </a:solidFill>
                  <a:cs typeface="+mn-ea"/>
                  <a:sym typeface="+mn-lt"/>
                </a:rPr>
                <a:t>  Summary</a:t>
              </a:r>
              <a:endParaRPr lang="zh-CN" altLang="en-US" sz="1400" spc="600" dirty="0">
                <a:solidFill>
                  <a:schemeClr val="bg1"/>
                </a:solidFill>
                <a:cs typeface="+mn-ea"/>
                <a:sym typeface="+mn-lt"/>
              </a:endParaRPr>
            </a:p>
          </p:txBody>
        </p:sp>
        <p:sp>
          <p:nvSpPr>
            <p:cNvPr id="13" name="任意多边形: 形状 12">
              <a:extLst>
                <a:ext uri="{FF2B5EF4-FFF2-40B4-BE49-F238E27FC236}">
                  <a16:creationId xmlns:a16="http://schemas.microsoft.com/office/drawing/2014/main" id="{A69DF4DD-500A-60FA-5CAC-A8A5823562E3}"/>
                </a:ext>
              </a:extLst>
            </p:cNvPr>
            <p:cNvSpPr/>
            <p:nvPr/>
          </p:nvSpPr>
          <p:spPr>
            <a:xfrm>
              <a:off x="975664" y="1288802"/>
              <a:ext cx="2287429" cy="1321975"/>
            </a:xfrm>
            <a:custGeom>
              <a:avLst/>
              <a:gdLst>
                <a:gd name="connsiteX0" fmla="*/ 0 w 7010400"/>
                <a:gd name="connsiteY0" fmla="*/ 0 h 1981384"/>
                <a:gd name="connsiteX1" fmla="*/ 7010400 w 7010400"/>
                <a:gd name="connsiteY1" fmla="*/ 0 h 1981384"/>
                <a:gd name="connsiteX2" fmla="*/ 7010400 w 7010400"/>
                <a:gd name="connsiteY2" fmla="*/ 1981384 h 1981384"/>
                <a:gd name="connsiteX3" fmla="*/ 6495669 w 7010400"/>
                <a:gd name="connsiteY3" fmla="*/ 1981384 h 1981384"/>
                <a:gd name="connsiteX4" fmla="*/ 6495669 w 7010400"/>
                <a:gd name="connsiteY4" fmla="*/ 1712044 h 1981384"/>
                <a:gd name="connsiteX5" fmla="*/ 514731 w 7010400"/>
                <a:gd name="connsiteY5" fmla="*/ 1712044 h 1981384"/>
                <a:gd name="connsiteX6" fmla="*/ 514731 w 7010400"/>
                <a:gd name="connsiteY6" fmla="*/ 1981384 h 1981384"/>
                <a:gd name="connsiteX7" fmla="*/ 0 w 7010400"/>
                <a:gd name="connsiteY7" fmla="*/ 1981384 h 1981384"/>
                <a:gd name="connsiteX0-1" fmla="*/ 0 w 7010400"/>
                <a:gd name="connsiteY0-2" fmla="*/ 0 h 1981384"/>
                <a:gd name="connsiteX1-3" fmla="*/ 7010400 w 7010400"/>
                <a:gd name="connsiteY1-4" fmla="*/ 0 h 1981384"/>
                <a:gd name="connsiteX2-5" fmla="*/ 7010400 w 7010400"/>
                <a:gd name="connsiteY2-6" fmla="*/ 1981384 h 1981384"/>
                <a:gd name="connsiteX3-7" fmla="*/ 6495669 w 7010400"/>
                <a:gd name="connsiteY3-8" fmla="*/ 1981384 h 1981384"/>
                <a:gd name="connsiteX4-9" fmla="*/ 6495669 w 7010400"/>
                <a:gd name="connsiteY4-10" fmla="*/ 1712044 h 1981384"/>
                <a:gd name="connsiteX5-11" fmla="*/ 514731 w 7010400"/>
                <a:gd name="connsiteY5-12" fmla="*/ 1981384 h 1981384"/>
                <a:gd name="connsiteX6-13" fmla="*/ 0 w 7010400"/>
                <a:gd name="connsiteY6-14" fmla="*/ 1981384 h 1981384"/>
                <a:gd name="connsiteX7-15" fmla="*/ 0 w 7010400"/>
                <a:gd name="connsiteY7-16" fmla="*/ 0 h 1981384"/>
                <a:gd name="connsiteX0-17" fmla="*/ 6495669 w 7010400"/>
                <a:gd name="connsiteY0-18" fmla="*/ 1712044 h 1981384"/>
                <a:gd name="connsiteX1-19" fmla="*/ 514731 w 7010400"/>
                <a:gd name="connsiteY1-20" fmla="*/ 1981384 h 1981384"/>
                <a:gd name="connsiteX2-21" fmla="*/ 0 w 7010400"/>
                <a:gd name="connsiteY2-22" fmla="*/ 1981384 h 1981384"/>
                <a:gd name="connsiteX3-23" fmla="*/ 0 w 7010400"/>
                <a:gd name="connsiteY3-24" fmla="*/ 0 h 1981384"/>
                <a:gd name="connsiteX4-25" fmla="*/ 7010400 w 7010400"/>
                <a:gd name="connsiteY4-26" fmla="*/ 0 h 1981384"/>
                <a:gd name="connsiteX5-27" fmla="*/ 7010400 w 7010400"/>
                <a:gd name="connsiteY5-28" fmla="*/ 1981384 h 1981384"/>
                <a:gd name="connsiteX6-29" fmla="*/ 6495669 w 7010400"/>
                <a:gd name="connsiteY6-30" fmla="*/ 1981384 h 1981384"/>
                <a:gd name="connsiteX7-31" fmla="*/ 6587109 w 7010400"/>
                <a:gd name="connsiteY7-32" fmla="*/ 1803484 h 1981384"/>
                <a:gd name="connsiteX0-33" fmla="*/ 577469 w 7010400"/>
                <a:gd name="connsiteY0-34" fmla="*/ 3629744 h 3629744"/>
                <a:gd name="connsiteX1-35" fmla="*/ 514731 w 7010400"/>
                <a:gd name="connsiteY1-36" fmla="*/ 1981384 h 3629744"/>
                <a:gd name="connsiteX2-37" fmla="*/ 0 w 7010400"/>
                <a:gd name="connsiteY2-38" fmla="*/ 1981384 h 3629744"/>
                <a:gd name="connsiteX3-39" fmla="*/ 0 w 7010400"/>
                <a:gd name="connsiteY3-40" fmla="*/ 0 h 3629744"/>
                <a:gd name="connsiteX4-41" fmla="*/ 7010400 w 7010400"/>
                <a:gd name="connsiteY4-42" fmla="*/ 0 h 3629744"/>
                <a:gd name="connsiteX5-43" fmla="*/ 7010400 w 7010400"/>
                <a:gd name="connsiteY5-44" fmla="*/ 1981384 h 3629744"/>
                <a:gd name="connsiteX6-45" fmla="*/ 6495669 w 7010400"/>
                <a:gd name="connsiteY6-46" fmla="*/ 1981384 h 3629744"/>
                <a:gd name="connsiteX7-47" fmla="*/ 6587109 w 7010400"/>
                <a:gd name="connsiteY7-48" fmla="*/ 1803484 h 3629744"/>
                <a:gd name="connsiteX0-49" fmla="*/ 514731 w 7010400"/>
                <a:gd name="connsiteY0-50" fmla="*/ 1981384 h 1981384"/>
                <a:gd name="connsiteX1-51" fmla="*/ 0 w 7010400"/>
                <a:gd name="connsiteY1-52" fmla="*/ 1981384 h 1981384"/>
                <a:gd name="connsiteX2-53" fmla="*/ 0 w 7010400"/>
                <a:gd name="connsiteY2-54" fmla="*/ 0 h 1981384"/>
                <a:gd name="connsiteX3-55" fmla="*/ 7010400 w 7010400"/>
                <a:gd name="connsiteY3-56" fmla="*/ 0 h 1981384"/>
                <a:gd name="connsiteX4-57" fmla="*/ 7010400 w 7010400"/>
                <a:gd name="connsiteY4-58" fmla="*/ 1981384 h 1981384"/>
                <a:gd name="connsiteX5-59" fmla="*/ 6495669 w 7010400"/>
                <a:gd name="connsiteY5-60" fmla="*/ 1981384 h 1981384"/>
                <a:gd name="connsiteX6-61" fmla="*/ 6587109 w 7010400"/>
                <a:gd name="connsiteY6-62" fmla="*/ 1803484 h 1981384"/>
                <a:gd name="connsiteX0-63" fmla="*/ 514731 w 7010400"/>
                <a:gd name="connsiteY0-64" fmla="*/ 1981384 h 1981384"/>
                <a:gd name="connsiteX1-65" fmla="*/ 0 w 7010400"/>
                <a:gd name="connsiteY1-66" fmla="*/ 1981384 h 1981384"/>
                <a:gd name="connsiteX2-67" fmla="*/ 0 w 7010400"/>
                <a:gd name="connsiteY2-68" fmla="*/ 0 h 1981384"/>
                <a:gd name="connsiteX3-69" fmla="*/ 7010400 w 7010400"/>
                <a:gd name="connsiteY3-70" fmla="*/ 0 h 1981384"/>
                <a:gd name="connsiteX4-71" fmla="*/ 7010400 w 7010400"/>
                <a:gd name="connsiteY4-72" fmla="*/ 1981384 h 1981384"/>
                <a:gd name="connsiteX5-73" fmla="*/ 6495669 w 7010400"/>
                <a:gd name="connsiteY5-74" fmla="*/ 1981384 h 1981384"/>
                <a:gd name="connsiteX0-75" fmla="*/ 1349388 w 7010400"/>
                <a:gd name="connsiteY0-76" fmla="*/ 1986143 h 1986143"/>
                <a:gd name="connsiteX1-77" fmla="*/ 0 w 7010400"/>
                <a:gd name="connsiteY1-78" fmla="*/ 1981384 h 1986143"/>
                <a:gd name="connsiteX2-79" fmla="*/ 0 w 7010400"/>
                <a:gd name="connsiteY2-80" fmla="*/ 0 h 1986143"/>
                <a:gd name="connsiteX3-81" fmla="*/ 7010400 w 7010400"/>
                <a:gd name="connsiteY3-82" fmla="*/ 0 h 1986143"/>
                <a:gd name="connsiteX4-83" fmla="*/ 7010400 w 7010400"/>
                <a:gd name="connsiteY4-84" fmla="*/ 1981384 h 1986143"/>
                <a:gd name="connsiteX5-85" fmla="*/ 6495669 w 7010400"/>
                <a:gd name="connsiteY5-86" fmla="*/ 1981384 h 1986143"/>
                <a:gd name="connsiteX0-87" fmla="*/ 1349388 w 7010400"/>
                <a:gd name="connsiteY0-88" fmla="*/ 1976626 h 1981384"/>
                <a:gd name="connsiteX1-89" fmla="*/ 0 w 7010400"/>
                <a:gd name="connsiteY1-90" fmla="*/ 1981384 h 1981384"/>
                <a:gd name="connsiteX2-91" fmla="*/ 0 w 7010400"/>
                <a:gd name="connsiteY2-92" fmla="*/ 0 h 1981384"/>
                <a:gd name="connsiteX3-93" fmla="*/ 7010400 w 7010400"/>
                <a:gd name="connsiteY3-94" fmla="*/ 0 h 1981384"/>
                <a:gd name="connsiteX4-95" fmla="*/ 7010400 w 7010400"/>
                <a:gd name="connsiteY4-96" fmla="*/ 1981384 h 1981384"/>
                <a:gd name="connsiteX5-97" fmla="*/ 6495669 w 7010400"/>
                <a:gd name="connsiteY5-98" fmla="*/ 1981384 h 1981384"/>
                <a:gd name="connsiteX0-99" fmla="*/ 1349388 w 7010400"/>
                <a:gd name="connsiteY0-100" fmla="*/ 1981385 h 1981385"/>
                <a:gd name="connsiteX1-101" fmla="*/ 0 w 7010400"/>
                <a:gd name="connsiteY1-102" fmla="*/ 1981384 h 1981385"/>
                <a:gd name="connsiteX2-103" fmla="*/ 0 w 7010400"/>
                <a:gd name="connsiteY2-104" fmla="*/ 0 h 1981385"/>
                <a:gd name="connsiteX3-105" fmla="*/ 7010400 w 7010400"/>
                <a:gd name="connsiteY3-106" fmla="*/ 0 h 1981385"/>
                <a:gd name="connsiteX4-107" fmla="*/ 7010400 w 7010400"/>
                <a:gd name="connsiteY4-108" fmla="*/ 1981384 h 1981385"/>
                <a:gd name="connsiteX5-109" fmla="*/ 6495669 w 7010400"/>
                <a:gd name="connsiteY5-110" fmla="*/ 1981384 h 1981385"/>
                <a:gd name="connsiteX0-111" fmla="*/ 1349388 w 7010400"/>
                <a:gd name="connsiteY0-112" fmla="*/ 1981385 h 1981385"/>
                <a:gd name="connsiteX1-113" fmla="*/ 0 w 7010400"/>
                <a:gd name="connsiteY1-114" fmla="*/ 1981384 h 1981385"/>
                <a:gd name="connsiteX2-115" fmla="*/ 0 w 7010400"/>
                <a:gd name="connsiteY2-116" fmla="*/ 0 h 1981385"/>
                <a:gd name="connsiteX3-117" fmla="*/ 7010400 w 7010400"/>
                <a:gd name="connsiteY3-118" fmla="*/ 0 h 1981385"/>
                <a:gd name="connsiteX4-119" fmla="*/ 7010400 w 7010400"/>
                <a:gd name="connsiteY4-120" fmla="*/ 1981384 h 1981385"/>
                <a:gd name="connsiteX5-121" fmla="*/ 5733943 w 7010400"/>
                <a:gd name="connsiteY5-122" fmla="*/ 1971866 h 1981385"/>
                <a:gd name="connsiteX0-123" fmla="*/ 1349388 w 7010400"/>
                <a:gd name="connsiteY0-124" fmla="*/ 1981385 h 1981385"/>
                <a:gd name="connsiteX1-125" fmla="*/ 0 w 7010400"/>
                <a:gd name="connsiteY1-126" fmla="*/ 1981384 h 1981385"/>
                <a:gd name="connsiteX2-127" fmla="*/ 0 w 7010400"/>
                <a:gd name="connsiteY2-128" fmla="*/ 0 h 1981385"/>
                <a:gd name="connsiteX3-129" fmla="*/ 7010400 w 7010400"/>
                <a:gd name="connsiteY3-130" fmla="*/ 0 h 1981385"/>
                <a:gd name="connsiteX4-131" fmla="*/ 7010400 w 7010400"/>
                <a:gd name="connsiteY4-132" fmla="*/ 1981384 h 1981385"/>
                <a:gd name="connsiteX5-133" fmla="*/ 5733943 w 7010400"/>
                <a:gd name="connsiteY5-134" fmla="*/ 1981384 h 198138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7010400" h="1981385">
                  <a:moveTo>
                    <a:pt x="1349388" y="1981385"/>
                  </a:moveTo>
                  <a:lnTo>
                    <a:pt x="0" y="1981384"/>
                  </a:lnTo>
                  <a:lnTo>
                    <a:pt x="0" y="0"/>
                  </a:lnTo>
                  <a:lnTo>
                    <a:pt x="7010400" y="0"/>
                  </a:lnTo>
                  <a:lnTo>
                    <a:pt x="7010400" y="1981384"/>
                  </a:lnTo>
                  <a:lnTo>
                    <a:pt x="5733943" y="1981384"/>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grpSp>
      <p:sp>
        <p:nvSpPr>
          <p:cNvPr id="3" name="Rectangle 1">
            <a:extLst>
              <a:ext uri="{FF2B5EF4-FFF2-40B4-BE49-F238E27FC236}">
                <a16:creationId xmlns:a16="http://schemas.microsoft.com/office/drawing/2014/main" id="{217E2971-A10F-4210-D516-68F75FF055C1}"/>
              </a:ext>
            </a:extLst>
          </p:cNvPr>
          <p:cNvSpPr>
            <a:spLocks noChangeArrowheads="1"/>
          </p:cNvSpPr>
          <p:nvPr/>
        </p:nvSpPr>
        <p:spPr bwMode="auto">
          <a:xfrm>
            <a:off x="2999656" y="1221944"/>
            <a:ext cx="1408888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zh-CN" sz="1800" b="1" i="0" u="none" strike="noStrike" cap="none" normalizeH="0" baseline="0" dirty="0">
              <a:ln>
                <a:noFill/>
              </a:ln>
              <a:solidFill>
                <a:schemeClr val="tx1"/>
              </a:solidFill>
              <a:effectLst/>
              <a:latin typeface="Arial" panose="020B0604020202020204" pitchFamily="34" charset="0"/>
            </a:endParaRPr>
          </a:p>
          <a:p>
            <a:r>
              <a:rPr lang="zh-CN" altLang="en-US" b="1" dirty="0"/>
              <a:t>适用场景</a:t>
            </a:r>
          </a:p>
          <a:p>
            <a:r>
              <a:rPr lang="zh-CN" altLang="en-US" dirty="0"/>
              <a:t>小型孤立词识别任务（如语音命令识别）。</a:t>
            </a:r>
          </a:p>
          <a:p>
            <a:r>
              <a:rPr lang="zh-CN" altLang="en-US" dirty="0"/>
              <a:t>离线处理或低计算资源环境。</a:t>
            </a:r>
            <a:endParaRPr lang="en-US" altLang="zh-CN" dirty="0"/>
          </a:p>
          <a:p>
            <a:endParaRPr lang="en-US" altLang="zh-CN" dirty="0"/>
          </a:p>
          <a:p>
            <a:endParaRPr lang="en-US" altLang="zh-CN" dirty="0"/>
          </a:p>
          <a:p>
            <a:endParaRPr lang="zh-CN" altLang="en-US" dirty="0"/>
          </a:p>
          <a:p>
            <a:pPr marL="0" marR="0" lvl="0" indent="0" algn="l" defTabSz="914400" rtl="0" eaLnBrk="0" fontAlgn="base" latinLnBrk="0" hangingPunct="0">
              <a:lnSpc>
                <a:spcPct val="100000"/>
              </a:lnSpc>
              <a:spcBef>
                <a:spcPct val="0"/>
              </a:spcBef>
              <a:spcAft>
                <a:spcPct val="0"/>
              </a:spcAft>
              <a:buClrTx/>
              <a:buSzTx/>
              <a:tabLst/>
            </a:pPr>
            <a:r>
              <a:rPr lang="en-US" altLang="zh-CN" b="1" dirty="0">
                <a:latin typeface="Arial" panose="020B0604020202020204" pitchFamily="34" charset="0"/>
              </a:rPr>
              <a:t>HMM-GMM</a:t>
            </a:r>
            <a:r>
              <a:rPr lang="zh-CN" altLang="en-US" b="1" dirty="0">
                <a:latin typeface="Arial" panose="020B0604020202020204" pitchFamily="34" charset="0"/>
              </a:rPr>
              <a:t>语音识别的优点</a:t>
            </a:r>
            <a:endParaRPr lang="en-US" altLang="zh-CN"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zh-CN" altLang="zh-CN" sz="1800" i="0" u="none" strike="noStrike" cap="none" normalizeH="0" baseline="0" dirty="0">
                <a:ln>
                  <a:noFill/>
                </a:ln>
                <a:solidFill>
                  <a:schemeClr val="tx1"/>
                </a:solidFill>
                <a:effectLst/>
                <a:latin typeface="Arial" panose="020B0604020202020204" pitchFamily="34" charset="0"/>
              </a:rPr>
              <a:t>时间序列建模能力强：HMM 能有效描述语音的时间动态特性。</a:t>
            </a:r>
          </a:p>
          <a:p>
            <a:pPr marL="0" marR="0" lvl="0" indent="0" algn="l" defTabSz="914400" rtl="0" eaLnBrk="0" fontAlgn="base" latinLnBrk="0" hangingPunct="0">
              <a:lnSpc>
                <a:spcPct val="100000"/>
              </a:lnSpc>
              <a:spcBef>
                <a:spcPct val="0"/>
              </a:spcBef>
              <a:spcAft>
                <a:spcPct val="0"/>
              </a:spcAft>
              <a:buClrTx/>
              <a:buSzTx/>
              <a:tabLst/>
            </a:pPr>
            <a:r>
              <a:rPr kumimoji="0" lang="zh-CN" altLang="zh-CN" sz="1800" i="0" u="none" strike="noStrike" cap="none" normalizeH="0" baseline="0" dirty="0">
                <a:ln>
                  <a:noFill/>
                </a:ln>
                <a:solidFill>
                  <a:schemeClr val="tx1"/>
                </a:solidFill>
                <a:effectLst/>
                <a:latin typeface="Arial" panose="020B0604020202020204" pitchFamily="34" charset="0"/>
              </a:rPr>
              <a:t>特征描述灵活：通过 GMM，可灵活拟合复杂的语音分布。</a:t>
            </a:r>
          </a:p>
          <a:p>
            <a:pPr marL="0" marR="0" lvl="0" indent="0" algn="l" defTabSz="914400" rtl="0" eaLnBrk="0" fontAlgn="base" latinLnBrk="0" hangingPunct="0">
              <a:lnSpc>
                <a:spcPct val="100000"/>
              </a:lnSpc>
              <a:spcBef>
                <a:spcPct val="0"/>
              </a:spcBef>
              <a:spcAft>
                <a:spcPct val="0"/>
              </a:spcAft>
              <a:buClrTx/>
              <a:buSzTx/>
              <a:tabLst/>
            </a:pPr>
            <a:r>
              <a:rPr kumimoji="0" lang="zh-CN" altLang="zh-CN" sz="1800" i="0" u="none" strike="noStrike" cap="none" normalizeH="0" baseline="0" dirty="0">
                <a:ln>
                  <a:noFill/>
                </a:ln>
                <a:solidFill>
                  <a:schemeClr val="tx1"/>
                </a:solidFill>
                <a:effectLst/>
                <a:latin typeface="Arial" panose="020B0604020202020204" pitchFamily="34" charset="0"/>
              </a:rPr>
              <a:t>适合小型数据集：相比深度学习模型，GMM-HMM 不需要大规模数据</a:t>
            </a:r>
            <a:r>
              <a:rPr kumimoji="0" lang="zh-CN" altLang="zh-CN"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5556255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4A191F-444B-959D-72E2-E8ADA611A4F2}"/>
            </a:ext>
          </a:extLst>
        </p:cNvPr>
        <p:cNvGrpSpPr/>
        <p:nvPr/>
      </p:nvGrpSpPr>
      <p:grpSpPr>
        <a:xfrm>
          <a:off x="0" y="0"/>
          <a:ext cx="0" cy="0"/>
          <a:chOff x="0" y="0"/>
          <a:chExt cx="0" cy="0"/>
        </a:xfrm>
      </p:grpSpPr>
      <p:sp>
        <p:nvSpPr>
          <p:cNvPr id="4" name="iṡ1íḋe">
            <a:extLst>
              <a:ext uri="{FF2B5EF4-FFF2-40B4-BE49-F238E27FC236}">
                <a16:creationId xmlns:a16="http://schemas.microsoft.com/office/drawing/2014/main" id="{B3A800EA-4564-467B-9269-C2843C1FCB3D}"/>
              </a:ext>
            </a:extLst>
          </p:cNvPr>
          <p:cNvSpPr/>
          <p:nvPr/>
        </p:nvSpPr>
        <p:spPr>
          <a:xfrm>
            <a:off x="51652" y="-9657"/>
            <a:ext cx="2880743" cy="6858001"/>
          </a:xfrm>
          <a:prstGeom prst="rect">
            <a:avLst/>
          </a:prstGeom>
          <a:solidFill>
            <a:srgbClr val="0E419C"/>
          </a:solidFill>
          <a:ln>
            <a:noFill/>
          </a:ln>
          <a:effectLst>
            <a:outerShdw blurRad="762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srgbClr val="FFFFFF"/>
              </a:solidFill>
              <a:effectLst/>
              <a:uLnTx/>
              <a:uFillTx/>
              <a:cs typeface="+mn-ea"/>
              <a:sym typeface="+mn-lt"/>
            </a:endParaRPr>
          </a:p>
        </p:txBody>
      </p:sp>
      <p:pic>
        <p:nvPicPr>
          <p:cNvPr id="12" name="图片 11">
            <a:extLst>
              <a:ext uri="{FF2B5EF4-FFF2-40B4-BE49-F238E27FC236}">
                <a16:creationId xmlns:a16="http://schemas.microsoft.com/office/drawing/2014/main" id="{C603A3AC-2DB6-BD5D-D954-D5CECC277404}"/>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1861" y="5094034"/>
            <a:ext cx="2843537" cy="1658337"/>
          </a:xfrm>
          <a:prstGeom prst="rect">
            <a:avLst/>
          </a:prstGeom>
        </p:spPr>
      </p:pic>
      <p:grpSp>
        <p:nvGrpSpPr>
          <p:cNvPr id="2" name="组合 1">
            <a:extLst>
              <a:ext uri="{FF2B5EF4-FFF2-40B4-BE49-F238E27FC236}">
                <a16:creationId xmlns:a16="http://schemas.microsoft.com/office/drawing/2014/main" id="{8A991DF6-7AFA-2EA4-E9EC-98183F5E2EC2}"/>
              </a:ext>
            </a:extLst>
          </p:cNvPr>
          <p:cNvGrpSpPr/>
          <p:nvPr/>
        </p:nvGrpSpPr>
        <p:grpSpPr>
          <a:xfrm>
            <a:off x="194290" y="2196986"/>
            <a:ext cx="6560324" cy="1794197"/>
            <a:chOff x="841096" y="1288802"/>
            <a:chExt cx="7365281" cy="2014348"/>
          </a:xfrm>
        </p:grpSpPr>
        <p:sp>
          <p:nvSpPr>
            <p:cNvPr id="7" name="文本框 6">
              <a:extLst>
                <a:ext uri="{FF2B5EF4-FFF2-40B4-BE49-F238E27FC236}">
                  <a16:creationId xmlns:a16="http://schemas.microsoft.com/office/drawing/2014/main" id="{9D377707-64BB-4634-8E61-A44227B96039}"/>
                </a:ext>
              </a:extLst>
            </p:cNvPr>
            <p:cNvSpPr txBox="1"/>
            <p:nvPr/>
          </p:nvSpPr>
          <p:spPr>
            <a:xfrm>
              <a:off x="1147403" y="1313534"/>
              <a:ext cx="2029088" cy="1347611"/>
            </a:xfrm>
            <a:prstGeom prst="rect">
              <a:avLst/>
            </a:prstGeom>
            <a:noFill/>
          </p:spPr>
          <p:txBody>
            <a:bodyPr wrap="square" rtlCol="0">
              <a:spAutoFit/>
            </a:bodyPr>
            <a:lstStyle/>
            <a:p>
              <a:r>
                <a:rPr lang="zh-CN" altLang="en-US" sz="3600" spc="600" dirty="0">
                  <a:solidFill>
                    <a:schemeClr val="bg1"/>
                  </a:solidFill>
                  <a:effectLst>
                    <a:outerShdw blurRad="76200" dist="38100" algn="l" rotWithShape="0">
                      <a:prstClr val="black">
                        <a:alpha val="34000"/>
                      </a:prstClr>
                    </a:outerShdw>
                  </a:effectLst>
                  <a:cs typeface="+mn-ea"/>
                  <a:sym typeface="+mn-lt"/>
                </a:rPr>
                <a:t>成员分工</a:t>
              </a:r>
              <a:endParaRPr lang="en-US" altLang="zh-CN" sz="3600" spc="600" dirty="0">
                <a:solidFill>
                  <a:schemeClr val="bg1"/>
                </a:solidFill>
                <a:effectLst>
                  <a:outerShdw blurRad="76200" dist="38100" algn="l" rotWithShape="0">
                    <a:prstClr val="black">
                      <a:alpha val="34000"/>
                    </a:prstClr>
                  </a:outerShdw>
                </a:effectLst>
                <a:cs typeface="+mn-ea"/>
                <a:sym typeface="+mn-lt"/>
              </a:endParaRPr>
            </a:p>
          </p:txBody>
        </p:sp>
        <p:sp>
          <p:nvSpPr>
            <p:cNvPr id="8" name="文本框 7">
              <a:extLst>
                <a:ext uri="{FF2B5EF4-FFF2-40B4-BE49-F238E27FC236}">
                  <a16:creationId xmlns:a16="http://schemas.microsoft.com/office/drawing/2014/main" id="{07457695-B416-9372-8A79-E4631DE3F5BC}"/>
                </a:ext>
              </a:extLst>
            </p:cNvPr>
            <p:cNvSpPr txBox="1"/>
            <p:nvPr/>
          </p:nvSpPr>
          <p:spPr>
            <a:xfrm>
              <a:off x="841096" y="2715730"/>
              <a:ext cx="7365281" cy="587420"/>
            </a:xfrm>
            <a:prstGeom prst="rect">
              <a:avLst/>
            </a:prstGeom>
            <a:noFill/>
          </p:spPr>
          <p:txBody>
            <a:bodyPr wrap="square" rtlCol="0">
              <a:spAutoFit/>
            </a:bodyPr>
            <a:lstStyle/>
            <a:p>
              <a:r>
                <a:rPr lang="en-US" altLang="zh-CN" sz="1400" spc="600" dirty="0">
                  <a:solidFill>
                    <a:schemeClr val="bg1"/>
                  </a:solidFill>
                  <a:cs typeface="+mn-ea"/>
                  <a:sym typeface="+mn-lt"/>
                </a:rPr>
                <a:t>Division of Work</a:t>
              </a:r>
            </a:p>
            <a:p>
              <a:r>
                <a:rPr lang="en-US" altLang="zh-CN" sz="1400" spc="600" dirty="0">
                  <a:solidFill>
                    <a:schemeClr val="bg1"/>
                  </a:solidFill>
                  <a:cs typeface="+mn-ea"/>
                  <a:sym typeface="+mn-lt"/>
                </a:rPr>
                <a:t>Among Members</a:t>
              </a:r>
              <a:endParaRPr lang="zh-CN" altLang="en-US" sz="1400" spc="600" dirty="0">
                <a:solidFill>
                  <a:schemeClr val="bg1"/>
                </a:solidFill>
                <a:cs typeface="+mn-ea"/>
                <a:sym typeface="+mn-lt"/>
              </a:endParaRPr>
            </a:p>
          </p:txBody>
        </p:sp>
        <p:sp>
          <p:nvSpPr>
            <p:cNvPr id="13" name="任意多边形: 形状 12">
              <a:extLst>
                <a:ext uri="{FF2B5EF4-FFF2-40B4-BE49-F238E27FC236}">
                  <a16:creationId xmlns:a16="http://schemas.microsoft.com/office/drawing/2014/main" id="{AD25E1D4-05C6-7D76-59A8-08AE4D5D95D6}"/>
                </a:ext>
              </a:extLst>
            </p:cNvPr>
            <p:cNvSpPr/>
            <p:nvPr/>
          </p:nvSpPr>
          <p:spPr>
            <a:xfrm>
              <a:off x="975664" y="1288802"/>
              <a:ext cx="2287429" cy="1321975"/>
            </a:xfrm>
            <a:custGeom>
              <a:avLst/>
              <a:gdLst>
                <a:gd name="connsiteX0" fmla="*/ 0 w 7010400"/>
                <a:gd name="connsiteY0" fmla="*/ 0 h 1981384"/>
                <a:gd name="connsiteX1" fmla="*/ 7010400 w 7010400"/>
                <a:gd name="connsiteY1" fmla="*/ 0 h 1981384"/>
                <a:gd name="connsiteX2" fmla="*/ 7010400 w 7010400"/>
                <a:gd name="connsiteY2" fmla="*/ 1981384 h 1981384"/>
                <a:gd name="connsiteX3" fmla="*/ 6495669 w 7010400"/>
                <a:gd name="connsiteY3" fmla="*/ 1981384 h 1981384"/>
                <a:gd name="connsiteX4" fmla="*/ 6495669 w 7010400"/>
                <a:gd name="connsiteY4" fmla="*/ 1712044 h 1981384"/>
                <a:gd name="connsiteX5" fmla="*/ 514731 w 7010400"/>
                <a:gd name="connsiteY5" fmla="*/ 1712044 h 1981384"/>
                <a:gd name="connsiteX6" fmla="*/ 514731 w 7010400"/>
                <a:gd name="connsiteY6" fmla="*/ 1981384 h 1981384"/>
                <a:gd name="connsiteX7" fmla="*/ 0 w 7010400"/>
                <a:gd name="connsiteY7" fmla="*/ 1981384 h 1981384"/>
                <a:gd name="connsiteX0-1" fmla="*/ 0 w 7010400"/>
                <a:gd name="connsiteY0-2" fmla="*/ 0 h 1981384"/>
                <a:gd name="connsiteX1-3" fmla="*/ 7010400 w 7010400"/>
                <a:gd name="connsiteY1-4" fmla="*/ 0 h 1981384"/>
                <a:gd name="connsiteX2-5" fmla="*/ 7010400 w 7010400"/>
                <a:gd name="connsiteY2-6" fmla="*/ 1981384 h 1981384"/>
                <a:gd name="connsiteX3-7" fmla="*/ 6495669 w 7010400"/>
                <a:gd name="connsiteY3-8" fmla="*/ 1981384 h 1981384"/>
                <a:gd name="connsiteX4-9" fmla="*/ 6495669 w 7010400"/>
                <a:gd name="connsiteY4-10" fmla="*/ 1712044 h 1981384"/>
                <a:gd name="connsiteX5-11" fmla="*/ 514731 w 7010400"/>
                <a:gd name="connsiteY5-12" fmla="*/ 1981384 h 1981384"/>
                <a:gd name="connsiteX6-13" fmla="*/ 0 w 7010400"/>
                <a:gd name="connsiteY6-14" fmla="*/ 1981384 h 1981384"/>
                <a:gd name="connsiteX7-15" fmla="*/ 0 w 7010400"/>
                <a:gd name="connsiteY7-16" fmla="*/ 0 h 1981384"/>
                <a:gd name="connsiteX0-17" fmla="*/ 6495669 w 7010400"/>
                <a:gd name="connsiteY0-18" fmla="*/ 1712044 h 1981384"/>
                <a:gd name="connsiteX1-19" fmla="*/ 514731 w 7010400"/>
                <a:gd name="connsiteY1-20" fmla="*/ 1981384 h 1981384"/>
                <a:gd name="connsiteX2-21" fmla="*/ 0 w 7010400"/>
                <a:gd name="connsiteY2-22" fmla="*/ 1981384 h 1981384"/>
                <a:gd name="connsiteX3-23" fmla="*/ 0 w 7010400"/>
                <a:gd name="connsiteY3-24" fmla="*/ 0 h 1981384"/>
                <a:gd name="connsiteX4-25" fmla="*/ 7010400 w 7010400"/>
                <a:gd name="connsiteY4-26" fmla="*/ 0 h 1981384"/>
                <a:gd name="connsiteX5-27" fmla="*/ 7010400 w 7010400"/>
                <a:gd name="connsiteY5-28" fmla="*/ 1981384 h 1981384"/>
                <a:gd name="connsiteX6-29" fmla="*/ 6495669 w 7010400"/>
                <a:gd name="connsiteY6-30" fmla="*/ 1981384 h 1981384"/>
                <a:gd name="connsiteX7-31" fmla="*/ 6587109 w 7010400"/>
                <a:gd name="connsiteY7-32" fmla="*/ 1803484 h 1981384"/>
                <a:gd name="connsiteX0-33" fmla="*/ 577469 w 7010400"/>
                <a:gd name="connsiteY0-34" fmla="*/ 3629744 h 3629744"/>
                <a:gd name="connsiteX1-35" fmla="*/ 514731 w 7010400"/>
                <a:gd name="connsiteY1-36" fmla="*/ 1981384 h 3629744"/>
                <a:gd name="connsiteX2-37" fmla="*/ 0 w 7010400"/>
                <a:gd name="connsiteY2-38" fmla="*/ 1981384 h 3629744"/>
                <a:gd name="connsiteX3-39" fmla="*/ 0 w 7010400"/>
                <a:gd name="connsiteY3-40" fmla="*/ 0 h 3629744"/>
                <a:gd name="connsiteX4-41" fmla="*/ 7010400 w 7010400"/>
                <a:gd name="connsiteY4-42" fmla="*/ 0 h 3629744"/>
                <a:gd name="connsiteX5-43" fmla="*/ 7010400 w 7010400"/>
                <a:gd name="connsiteY5-44" fmla="*/ 1981384 h 3629744"/>
                <a:gd name="connsiteX6-45" fmla="*/ 6495669 w 7010400"/>
                <a:gd name="connsiteY6-46" fmla="*/ 1981384 h 3629744"/>
                <a:gd name="connsiteX7-47" fmla="*/ 6587109 w 7010400"/>
                <a:gd name="connsiteY7-48" fmla="*/ 1803484 h 3629744"/>
                <a:gd name="connsiteX0-49" fmla="*/ 514731 w 7010400"/>
                <a:gd name="connsiteY0-50" fmla="*/ 1981384 h 1981384"/>
                <a:gd name="connsiteX1-51" fmla="*/ 0 w 7010400"/>
                <a:gd name="connsiteY1-52" fmla="*/ 1981384 h 1981384"/>
                <a:gd name="connsiteX2-53" fmla="*/ 0 w 7010400"/>
                <a:gd name="connsiteY2-54" fmla="*/ 0 h 1981384"/>
                <a:gd name="connsiteX3-55" fmla="*/ 7010400 w 7010400"/>
                <a:gd name="connsiteY3-56" fmla="*/ 0 h 1981384"/>
                <a:gd name="connsiteX4-57" fmla="*/ 7010400 w 7010400"/>
                <a:gd name="connsiteY4-58" fmla="*/ 1981384 h 1981384"/>
                <a:gd name="connsiteX5-59" fmla="*/ 6495669 w 7010400"/>
                <a:gd name="connsiteY5-60" fmla="*/ 1981384 h 1981384"/>
                <a:gd name="connsiteX6-61" fmla="*/ 6587109 w 7010400"/>
                <a:gd name="connsiteY6-62" fmla="*/ 1803484 h 1981384"/>
                <a:gd name="connsiteX0-63" fmla="*/ 514731 w 7010400"/>
                <a:gd name="connsiteY0-64" fmla="*/ 1981384 h 1981384"/>
                <a:gd name="connsiteX1-65" fmla="*/ 0 w 7010400"/>
                <a:gd name="connsiteY1-66" fmla="*/ 1981384 h 1981384"/>
                <a:gd name="connsiteX2-67" fmla="*/ 0 w 7010400"/>
                <a:gd name="connsiteY2-68" fmla="*/ 0 h 1981384"/>
                <a:gd name="connsiteX3-69" fmla="*/ 7010400 w 7010400"/>
                <a:gd name="connsiteY3-70" fmla="*/ 0 h 1981384"/>
                <a:gd name="connsiteX4-71" fmla="*/ 7010400 w 7010400"/>
                <a:gd name="connsiteY4-72" fmla="*/ 1981384 h 1981384"/>
                <a:gd name="connsiteX5-73" fmla="*/ 6495669 w 7010400"/>
                <a:gd name="connsiteY5-74" fmla="*/ 1981384 h 1981384"/>
                <a:gd name="connsiteX0-75" fmla="*/ 1349388 w 7010400"/>
                <a:gd name="connsiteY0-76" fmla="*/ 1986143 h 1986143"/>
                <a:gd name="connsiteX1-77" fmla="*/ 0 w 7010400"/>
                <a:gd name="connsiteY1-78" fmla="*/ 1981384 h 1986143"/>
                <a:gd name="connsiteX2-79" fmla="*/ 0 w 7010400"/>
                <a:gd name="connsiteY2-80" fmla="*/ 0 h 1986143"/>
                <a:gd name="connsiteX3-81" fmla="*/ 7010400 w 7010400"/>
                <a:gd name="connsiteY3-82" fmla="*/ 0 h 1986143"/>
                <a:gd name="connsiteX4-83" fmla="*/ 7010400 w 7010400"/>
                <a:gd name="connsiteY4-84" fmla="*/ 1981384 h 1986143"/>
                <a:gd name="connsiteX5-85" fmla="*/ 6495669 w 7010400"/>
                <a:gd name="connsiteY5-86" fmla="*/ 1981384 h 1986143"/>
                <a:gd name="connsiteX0-87" fmla="*/ 1349388 w 7010400"/>
                <a:gd name="connsiteY0-88" fmla="*/ 1976626 h 1981384"/>
                <a:gd name="connsiteX1-89" fmla="*/ 0 w 7010400"/>
                <a:gd name="connsiteY1-90" fmla="*/ 1981384 h 1981384"/>
                <a:gd name="connsiteX2-91" fmla="*/ 0 w 7010400"/>
                <a:gd name="connsiteY2-92" fmla="*/ 0 h 1981384"/>
                <a:gd name="connsiteX3-93" fmla="*/ 7010400 w 7010400"/>
                <a:gd name="connsiteY3-94" fmla="*/ 0 h 1981384"/>
                <a:gd name="connsiteX4-95" fmla="*/ 7010400 w 7010400"/>
                <a:gd name="connsiteY4-96" fmla="*/ 1981384 h 1981384"/>
                <a:gd name="connsiteX5-97" fmla="*/ 6495669 w 7010400"/>
                <a:gd name="connsiteY5-98" fmla="*/ 1981384 h 1981384"/>
                <a:gd name="connsiteX0-99" fmla="*/ 1349388 w 7010400"/>
                <a:gd name="connsiteY0-100" fmla="*/ 1981385 h 1981385"/>
                <a:gd name="connsiteX1-101" fmla="*/ 0 w 7010400"/>
                <a:gd name="connsiteY1-102" fmla="*/ 1981384 h 1981385"/>
                <a:gd name="connsiteX2-103" fmla="*/ 0 w 7010400"/>
                <a:gd name="connsiteY2-104" fmla="*/ 0 h 1981385"/>
                <a:gd name="connsiteX3-105" fmla="*/ 7010400 w 7010400"/>
                <a:gd name="connsiteY3-106" fmla="*/ 0 h 1981385"/>
                <a:gd name="connsiteX4-107" fmla="*/ 7010400 w 7010400"/>
                <a:gd name="connsiteY4-108" fmla="*/ 1981384 h 1981385"/>
                <a:gd name="connsiteX5-109" fmla="*/ 6495669 w 7010400"/>
                <a:gd name="connsiteY5-110" fmla="*/ 1981384 h 1981385"/>
                <a:gd name="connsiteX0-111" fmla="*/ 1349388 w 7010400"/>
                <a:gd name="connsiteY0-112" fmla="*/ 1981385 h 1981385"/>
                <a:gd name="connsiteX1-113" fmla="*/ 0 w 7010400"/>
                <a:gd name="connsiteY1-114" fmla="*/ 1981384 h 1981385"/>
                <a:gd name="connsiteX2-115" fmla="*/ 0 w 7010400"/>
                <a:gd name="connsiteY2-116" fmla="*/ 0 h 1981385"/>
                <a:gd name="connsiteX3-117" fmla="*/ 7010400 w 7010400"/>
                <a:gd name="connsiteY3-118" fmla="*/ 0 h 1981385"/>
                <a:gd name="connsiteX4-119" fmla="*/ 7010400 w 7010400"/>
                <a:gd name="connsiteY4-120" fmla="*/ 1981384 h 1981385"/>
                <a:gd name="connsiteX5-121" fmla="*/ 5733943 w 7010400"/>
                <a:gd name="connsiteY5-122" fmla="*/ 1971866 h 1981385"/>
                <a:gd name="connsiteX0-123" fmla="*/ 1349388 w 7010400"/>
                <a:gd name="connsiteY0-124" fmla="*/ 1981385 h 1981385"/>
                <a:gd name="connsiteX1-125" fmla="*/ 0 w 7010400"/>
                <a:gd name="connsiteY1-126" fmla="*/ 1981384 h 1981385"/>
                <a:gd name="connsiteX2-127" fmla="*/ 0 w 7010400"/>
                <a:gd name="connsiteY2-128" fmla="*/ 0 h 1981385"/>
                <a:gd name="connsiteX3-129" fmla="*/ 7010400 w 7010400"/>
                <a:gd name="connsiteY3-130" fmla="*/ 0 h 1981385"/>
                <a:gd name="connsiteX4-131" fmla="*/ 7010400 w 7010400"/>
                <a:gd name="connsiteY4-132" fmla="*/ 1981384 h 1981385"/>
                <a:gd name="connsiteX5-133" fmla="*/ 5733943 w 7010400"/>
                <a:gd name="connsiteY5-134" fmla="*/ 1981384 h 198138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7010400" h="1981385">
                  <a:moveTo>
                    <a:pt x="1349388" y="1981385"/>
                  </a:moveTo>
                  <a:lnTo>
                    <a:pt x="0" y="1981384"/>
                  </a:lnTo>
                  <a:lnTo>
                    <a:pt x="0" y="0"/>
                  </a:lnTo>
                  <a:lnTo>
                    <a:pt x="7010400" y="0"/>
                  </a:lnTo>
                  <a:lnTo>
                    <a:pt x="7010400" y="1981384"/>
                  </a:lnTo>
                  <a:lnTo>
                    <a:pt x="5733943" y="1981384"/>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grpSp>
      <p:grpSp>
        <p:nvGrpSpPr>
          <p:cNvPr id="5" name="组合 4">
            <a:extLst>
              <a:ext uri="{FF2B5EF4-FFF2-40B4-BE49-F238E27FC236}">
                <a16:creationId xmlns:a16="http://schemas.microsoft.com/office/drawing/2014/main" id="{9A95EB91-9CCC-0F75-E270-754A113D8F6C}"/>
              </a:ext>
            </a:extLst>
          </p:cNvPr>
          <p:cNvGrpSpPr/>
          <p:nvPr/>
        </p:nvGrpSpPr>
        <p:grpSpPr>
          <a:xfrm>
            <a:off x="3131569" y="260648"/>
            <a:ext cx="5722676" cy="871825"/>
            <a:chOff x="1123084" y="1239587"/>
            <a:chExt cx="5722676" cy="871825"/>
          </a:xfrm>
        </p:grpSpPr>
        <p:sp>
          <p:nvSpPr>
            <p:cNvPr id="6" name="文本框 5">
              <a:extLst>
                <a:ext uri="{FF2B5EF4-FFF2-40B4-BE49-F238E27FC236}">
                  <a16:creationId xmlns:a16="http://schemas.microsoft.com/office/drawing/2014/main" id="{97E5EF56-6280-AE58-A30B-1AC1EAA32329}"/>
                </a:ext>
              </a:extLst>
            </p:cNvPr>
            <p:cNvSpPr txBox="1"/>
            <p:nvPr/>
          </p:nvSpPr>
          <p:spPr>
            <a:xfrm>
              <a:off x="1933451" y="1340438"/>
              <a:ext cx="87716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chemeClr val="accent1"/>
                  </a:solidFill>
                  <a:cs typeface="+mn-ea"/>
                  <a:sym typeface="+mn-lt"/>
                </a:rPr>
                <a:t>王德俭</a:t>
              </a:r>
              <a:endParaRPr kumimoji="0" lang="zh-CN" altLang="en-US" b="0" i="0" u="none" strike="noStrike" kern="1200" cap="none" spc="0" normalizeH="0" baseline="0" noProof="0" dirty="0">
                <a:ln>
                  <a:noFill/>
                </a:ln>
                <a:solidFill>
                  <a:schemeClr val="accent1"/>
                </a:solidFill>
                <a:effectLst/>
                <a:uLnTx/>
                <a:uFillTx/>
                <a:cs typeface="+mn-ea"/>
                <a:sym typeface="+mn-lt"/>
              </a:endParaRPr>
            </a:p>
          </p:txBody>
        </p:sp>
        <p:grpSp>
          <p:nvGrpSpPr>
            <p:cNvPr id="9" name="组合 8">
              <a:extLst>
                <a:ext uri="{FF2B5EF4-FFF2-40B4-BE49-F238E27FC236}">
                  <a16:creationId xmlns:a16="http://schemas.microsoft.com/office/drawing/2014/main" id="{556EC220-D2DE-97B3-6837-0776061D18D9}"/>
                </a:ext>
              </a:extLst>
            </p:cNvPr>
            <p:cNvGrpSpPr/>
            <p:nvPr/>
          </p:nvGrpSpPr>
          <p:grpSpPr>
            <a:xfrm>
              <a:off x="1123084" y="1239587"/>
              <a:ext cx="667403" cy="667401"/>
              <a:chOff x="987253" y="1737083"/>
              <a:chExt cx="829068" cy="829066"/>
            </a:xfrm>
            <a:effectLst>
              <a:outerShdw blurRad="25400" dist="38100" dir="5400000" algn="t" rotWithShape="0">
                <a:prstClr val="black">
                  <a:alpha val="24000"/>
                </a:prstClr>
              </a:outerShdw>
            </a:effectLst>
          </p:grpSpPr>
          <p:sp>
            <p:nvSpPr>
              <p:cNvPr id="11" name="椭圆 10">
                <a:extLst>
                  <a:ext uri="{FF2B5EF4-FFF2-40B4-BE49-F238E27FC236}">
                    <a16:creationId xmlns:a16="http://schemas.microsoft.com/office/drawing/2014/main" id="{596EBD76-4739-0212-676F-477C798DE5D7}"/>
                  </a:ext>
                </a:extLst>
              </p:cNvPr>
              <p:cNvSpPr/>
              <p:nvPr/>
            </p:nvSpPr>
            <p:spPr>
              <a:xfrm>
                <a:off x="987253" y="1737083"/>
                <a:ext cx="829068" cy="829066"/>
              </a:xfrm>
              <a:prstGeom prst="ellipse">
                <a:avLst/>
              </a:prstGeom>
              <a:gradFill>
                <a:gsLst>
                  <a:gs pos="0">
                    <a:srgbClr val="0E419C"/>
                  </a:gs>
                  <a:gs pos="100000">
                    <a:srgbClr val="4472C4">
                      <a:alpha val="89000"/>
                    </a:srgbClr>
                  </a:gs>
                </a:gsLst>
                <a:lin ang="5400000" scaled="0"/>
              </a:gradFill>
              <a:ln>
                <a:noFill/>
              </a:ln>
              <a:effectLst>
                <a:outerShdw blurRad="38100" dist="38100" dir="5400000" sx="103000" sy="103000" algn="t"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4" name="running_233105">
                <a:extLst>
                  <a:ext uri="{FF2B5EF4-FFF2-40B4-BE49-F238E27FC236}">
                    <a16:creationId xmlns:a16="http://schemas.microsoft.com/office/drawing/2014/main" id="{DD186402-D60E-735C-46CF-6F4933AEFC3B}"/>
                  </a:ext>
                </a:extLst>
              </p:cNvPr>
              <p:cNvSpPr/>
              <p:nvPr/>
            </p:nvSpPr>
            <p:spPr>
              <a:xfrm>
                <a:off x="1247301" y="1946122"/>
                <a:ext cx="331783" cy="375037"/>
              </a:xfrm>
              <a:custGeom>
                <a:avLst/>
                <a:gdLst>
                  <a:gd name="T0" fmla="*/ 889 w 1076"/>
                  <a:gd name="T1" fmla="*/ 701 h 1218"/>
                  <a:gd name="T2" fmla="*/ 558 w 1076"/>
                  <a:gd name="T3" fmla="*/ 1027 h 1218"/>
                  <a:gd name="T4" fmla="*/ 383 w 1076"/>
                  <a:gd name="T5" fmla="*/ 907 h 1218"/>
                  <a:gd name="T6" fmla="*/ 432 w 1076"/>
                  <a:gd name="T7" fmla="*/ 850 h 1218"/>
                  <a:gd name="T8" fmla="*/ 817 w 1076"/>
                  <a:gd name="T9" fmla="*/ 681 h 1218"/>
                  <a:gd name="T10" fmla="*/ 755 w 1076"/>
                  <a:gd name="T11" fmla="*/ 518 h 1218"/>
                  <a:gd name="T12" fmla="*/ 558 w 1076"/>
                  <a:gd name="T13" fmla="*/ 564 h 1218"/>
                  <a:gd name="T14" fmla="*/ 360 w 1076"/>
                  <a:gd name="T15" fmla="*/ 518 h 1218"/>
                  <a:gd name="T16" fmla="*/ 297 w 1076"/>
                  <a:gd name="T17" fmla="*/ 677 h 1218"/>
                  <a:gd name="T18" fmla="*/ 413 w 1076"/>
                  <a:gd name="T19" fmla="*/ 709 h 1218"/>
                  <a:gd name="T20" fmla="*/ 489 w 1076"/>
                  <a:gd name="T21" fmla="*/ 598 h 1218"/>
                  <a:gd name="T22" fmla="*/ 545 w 1076"/>
                  <a:gd name="T23" fmla="*/ 722 h 1218"/>
                  <a:gd name="T24" fmla="*/ 597 w 1076"/>
                  <a:gd name="T25" fmla="*/ 670 h 1218"/>
                  <a:gd name="T26" fmla="*/ 712 w 1076"/>
                  <a:gd name="T27" fmla="*/ 707 h 1218"/>
                  <a:gd name="T28" fmla="*/ 618 w 1076"/>
                  <a:gd name="T29" fmla="*/ 745 h 1218"/>
                  <a:gd name="T30" fmla="*/ 529 w 1076"/>
                  <a:gd name="T31" fmla="*/ 856 h 1218"/>
                  <a:gd name="T32" fmla="*/ 493 w 1076"/>
                  <a:gd name="T33" fmla="*/ 827 h 1218"/>
                  <a:gd name="T34" fmla="*/ 472 w 1076"/>
                  <a:gd name="T35" fmla="*/ 761 h 1218"/>
                  <a:gd name="T36" fmla="*/ 188 w 1076"/>
                  <a:gd name="T37" fmla="*/ 784 h 1218"/>
                  <a:gd name="T38" fmla="*/ 188 w 1076"/>
                  <a:gd name="T39" fmla="*/ 709 h 1218"/>
                  <a:gd name="T40" fmla="*/ 225 w 1076"/>
                  <a:gd name="T41" fmla="*/ 697 h 1218"/>
                  <a:gd name="T42" fmla="*/ 324 w 1076"/>
                  <a:gd name="T43" fmla="*/ 453 h 1218"/>
                  <a:gd name="T44" fmla="*/ 791 w 1076"/>
                  <a:gd name="T45" fmla="*/ 453 h 1218"/>
                  <a:gd name="T46" fmla="*/ 1076 w 1076"/>
                  <a:gd name="T47" fmla="*/ 679 h 1218"/>
                  <a:gd name="T48" fmla="*/ 0 w 1076"/>
                  <a:gd name="T49" fmla="*/ 679 h 1218"/>
                  <a:gd name="T50" fmla="*/ 464 w 1076"/>
                  <a:gd name="T51" fmla="*/ 75 h 1218"/>
                  <a:gd name="T52" fmla="*/ 337 w 1076"/>
                  <a:gd name="T53" fmla="*/ 37 h 1218"/>
                  <a:gd name="T54" fmla="*/ 620 w 1076"/>
                  <a:gd name="T55" fmla="*/ 0 h 1218"/>
                  <a:gd name="T56" fmla="*/ 620 w 1076"/>
                  <a:gd name="T57" fmla="*/ 75 h 1218"/>
                  <a:gd name="T58" fmla="*/ 539 w 1076"/>
                  <a:gd name="T59" fmla="*/ 141 h 1218"/>
                  <a:gd name="T60" fmla="*/ 818 w 1076"/>
                  <a:gd name="T61" fmla="*/ 120 h 1218"/>
                  <a:gd name="T62" fmla="*/ 880 w 1076"/>
                  <a:gd name="T63" fmla="*/ 161 h 1218"/>
                  <a:gd name="T64" fmla="*/ 1076 w 1076"/>
                  <a:gd name="T65" fmla="*/ 679 h 1218"/>
                  <a:gd name="T66" fmla="*/ 538 w 1076"/>
                  <a:gd name="T67" fmla="*/ 216 h 1218"/>
                  <a:gd name="T68" fmla="*/ 538 w 1076"/>
                  <a:gd name="T69" fmla="*/ 1143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76" h="1218">
                    <a:moveTo>
                      <a:pt x="900" y="636"/>
                    </a:moveTo>
                    <a:cubicBezTo>
                      <a:pt x="900" y="659"/>
                      <a:pt x="896" y="681"/>
                      <a:pt x="889" y="701"/>
                    </a:cubicBezTo>
                    <a:cubicBezTo>
                      <a:pt x="858" y="841"/>
                      <a:pt x="606" y="1003"/>
                      <a:pt x="578" y="1021"/>
                    </a:cubicBezTo>
                    <a:cubicBezTo>
                      <a:pt x="572" y="1025"/>
                      <a:pt x="565" y="1027"/>
                      <a:pt x="558" y="1027"/>
                    </a:cubicBezTo>
                    <a:cubicBezTo>
                      <a:pt x="551" y="1027"/>
                      <a:pt x="544" y="1025"/>
                      <a:pt x="538" y="1021"/>
                    </a:cubicBezTo>
                    <a:cubicBezTo>
                      <a:pt x="535" y="1019"/>
                      <a:pt x="460" y="972"/>
                      <a:pt x="383" y="907"/>
                    </a:cubicBezTo>
                    <a:cubicBezTo>
                      <a:pt x="368" y="893"/>
                      <a:pt x="366" y="870"/>
                      <a:pt x="379" y="854"/>
                    </a:cubicBezTo>
                    <a:cubicBezTo>
                      <a:pt x="393" y="838"/>
                      <a:pt x="416" y="837"/>
                      <a:pt x="432" y="850"/>
                    </a:cubicBezTo>
                    <a:cubicBezTo>
                      <a:pt x="481" y="892"/>
                      <a:pt x="531" y="927"/>
                      <a:pt x="558" y="945"/>
                    </a:cubicBezTo>
                    <a:cubicBezTo>
                      <a:pt x="639" y="891"/>
                      <a:pt x="798" y="769"/>
                      <a:pt x="817" y="681"/>
                    </a:cubicBezTo>
                    <a:cubicBezTo>
                      <a:pt x="823" y="664"/>
                      <a:pt x="825" y="650"/>
                      <a:pt x="825" y="636"/>
                    </a:cubicBezTo>
                    <a:cubicBezTo>
                      <a:pt x="825" y="587"/>
                      <a:pt x="798" y="542"/>
                      <a:pt x="755" y="518"/>
                    </a:cubicBezTo>
                    <a:cubicBezTo>
                      <a:pt x="700" y="488"/>
                      <a:pt x="627" y="502"/>
                      <a:pt x="586" y="550"/>
                    </a:cubicBezTo>
                    <a:cubicBezTo>
                      <a:pt x="579" y="559"/>
                      <a:pt x="569" y="564"/>
                      <a:pt x="558" y="564"/>
                    </a:cubicBezTo>
                    <a:cubicBezTo>
                      <a:pt x="547" y="564"/>
                      <a:pt x="536" y="559"/>
                      <a:pt x="529" y="550"/>
                    </a:cubicBezTo>
                    <a:cubicBezTo>
                      <a:pt x="488" y="502"/>
                      <a:pt x="415" y="488"/>
                      <a:pt x="360" y="518"/>
                    </a:cubicBezTo>
                    <a:cubicBezTo>
                      <a:pt x="317" y="542"/>
                      <a:pt x="290" y="587"/>
                      <a:pt x="290" y="636"/>
                    </a:cubicBezTo>
                    <a:cubicBezTo>
                      <a:pt x="290" y="650"/>
                      <a:pt x="292" y="664"/>
                      <a:pt x="297" y="677"/>
                    </a:cubicBezTo>
                    <a:cubicBezTo>
                      <a:pt x="299" y="688"/>
                      <a:pt x="304" y="699"/>
                      <a:pt x="309" y="709"/>
                    </a:cubicBezTo>
                    <a:lnTo>
                      <a:pt x="413" y="709"/>
                    </a:lnTo>
                    <a:lnTo>
                      <a:pt x="452" y="620"/>
                    </a:lnTo>
                    <a:cubicBezTo>
                      <a:pt x="458" y="605"/>
                      <a:pt x="473" y="596"/>
                      <a:pt x="489" y="598"/>
                    </a:cubicBezTo>
                    <a:cubicBezTo>
                      <a:pt x="505" y="599"/>
                      <a:pt x="519" y="611"/>
                      <a:pt x="522" y="626"/>
                    </a:cubicBezTo>
                    <a:lnTo>
                      <a:pt x="545" y="722"/>
                    </a:lnTo>
                    <a:lnTo>
                      <a:pt x="565" y="688"/>
                    </a:lnTo>
                    <a:cubicBezTo>
                      <a:pt x="572" y="677"/>
                      <a:pt x="584" y="670"/>
                      <a:pt x="597" y="670"/>
                    </a:cubicBezTo>
                    <a:lnTo>
                      <a:pt x="674" y="670"/>
                    </a:lnTo>
                    <a:cubicBezTo>
                      <a:pt x="695" y="670"/>
                      <a:pt x="712" y="687"/>
                      <a:pt x="712" y="707"/>
                    </a:cubicBezTo>
                    <a:cubicBezTo>
                      <a:pt x="712" y="728"/>
                      <a:pt x="695" y="745"/>
                      <a:pt x="674" y="745"/>
                    </a:cubicBezTo>
                    <a:lnTo>
                      <a:pt x="618" y="745"/>
                    </a:lnTo>
                    <a:lnTo>
                      <a:pt x="561" y="838"/>
                    </a:lnTo>
                    <a:cubicBezTo>
                      <a:pt x="554" y="849"/>
                      <a:pt x="542" y="856"/>
                      <a:pt x="529" y="856"/>
                    </a:cubicBezTo>
                    <a:cubicBezTo>
                      <a:pt x="527" y="856"/>
                      <a:pt x="525" y="856"/>
                      <a:pt x="524" y="856"/>
                    </a:cubicBezTo>
                    <a:cubicBezTo>
                      <a:pt x="508" y="853"/>
                      <a:pt x="497" y="842"/>
                      <a:pt x="493" y="827"/>
                    </a:cubicBezTo>
                    <a:lnTo>
                      <a:pt x="475" y="753"/>
                    </a:lnTo>
                    <a:lnTo>
                      <a:pt x="472" y="761"/>
                    </a:lnTo>
                    <a:cubicBezTo>
                      <a:pt x="466" y="775"/>
                      <a:pt x="452" y="784"/>
                      <a:pt x="437" y="784"/>
                    </a:cubicBezTo>
                    <a:lnTo>
                      <a:pt x="188" y="784"/>
                    </a:lnTo>
                    <a:cubicBezTo>
                      <a:pt x="168" y="784"/>
                      <a:pt x="151" y="767"/>
                      <a:pt x="151" y="746"/>
                    </a:cubicBezTo>
                    <a:cubicBezTo>
                      <a:pt x="151" y="726"/>
                      <a:pt x="168" y="709"/>
                      <a:pt x="188" y="709"/>
                    </a:cubicBezTo>
                    <a:lnTo>
                      <a:pt x="229" y="709"/>
                    </a:lnTo>
                    <a:cubicBezTo>
                      <a:pt x="227" y="705"/>
                      <a:pt x="226" y="701"/>
                      <a:pt x="225" y="697"/>
                    </a:cubicBezTo>
                    <a:cubicBezTo>
                      <a:pt x="219" y="680"/>
                      <a:pt x="215" y="658"/>
                      <a:pt x="215" y="636"/>
                    </a:cubicBezTo>
                    <a:cubicBezTo>
                      <a:pt x="215" y="560"/>
                      <a:pt x="257" y="490"/>
                      <a:pt x="324" y="453"/>
                    </a:cubicBezTo>
                    <a:cubicBezTo>
                      <a:pt x="397" y="412"/>
                      <a:pt x="493" y="422"/>
                      <a:pt x="557" y="474"/>
                    </a:cubicBezTo>
                    <a:cubicBezTo>
                      <a:pt x="621" y="422"/>
                      <a:pt x="718" y="412"/>
                      <a:pt x="791" y="453"/>
                    </a:cubicBezTo>
                    <a:cubicBezTo>
                      <a:pt x="858" y="490"/>
                      <a:pt x="900" y="560"/>
                      <a:pt x="900" y="636"/>
                    </a:cubicBezTo>
                    <a:close/>
                    <a:moveTo>
                      <a:pt x="1076" y="679"/>
                    </a:moveTo>
                    <a:cubicBezTo>
                      <a:pt x="1076" y="976"/>
                      <a:pt x="835" y="1218"/>
                      <a:pt x="538" y="1218"/>
                    </a:cubicBezTo>
                    <a:cubicBezTo>
                      <a:pt x="241" y="1218"/>
                      <a:pt x="0" y="976"/>
                      <a:pt x="0" y="679"/>
                    </a:cubicBezTo>
                    <a:cubicBezTo>
                      <a:pt x="0" y="408"/>
                      <a:pt x="202" y="183"/>
                      <a:pt x="464" y="147"/>
                    </a:cubicBezTo>
                    <a:lnTo>
                      <a:pt x="464" y="75"/>
                    </a:lnTo>
                    <a:lnTo>
                      <a:pt x="374" y="75"/>
                    </a:lnTo>
                    <a:cubicBezTo>
                      <a:pt x="353" y="75"/>
                      <a:pt x="337" y="58"/>
                      <a:pt x="337" y="37"/>
                    </a:cubicBezTo>
                    <a:cubicBezTo>
                      <a:pt x="337" y="17"/>
                      <a:pt x="353" y="0"/>
                      <a:pt x="374" y="0"/>
                    </a:cubicBezTo>
                    <a:lnTo>
                      <a:pt x="620" y="0"/>
                    </a:lnTo>
                    <a:cubicBezTo>
                      <a:pt x="641" y="0"/>
                      <a:pt x="657" y="17"/>
                      <a:pt x="657" y="37"/>
                    </a:cubicBezTo>
                    <a:cubicBezTo>
                      <a:pt x="657" y="58"/>
                      <a:pt x="641" y="75"/>
                      <a:pt x="620" y="75"/>
                    </a:cubicBezTo>
                    <a:lnTo>
                      <a:pt x="539" y="75"/>
                    </a:lnTo>
                    <a:lnTo>
                      <a:pt x="539" y="141"/>
                    </a:lnTo>
                    <a:cubicBezTo>
                      <a:pt x="621" y="141"/>
                      <a:pt x="699" y="160"/>
                      <a:pt x="768" y="194"/>
                    </a:cubicBezTo>
                    <a:lnTo>
                      <a:pt x="818" y="120"/>
                    </a:lnTo>
                    <a:cubicBezTo>
                      <a:pt x="830" y="103"/>
                      <a:pt x="853" y="98"/>
                      <a:pt x="870" y="110"/>
                    </a:cubicBezTo>
                    <a:cubicBezTo>
                      <a:pt x="887" y="121"/>
                      <a:pt x="892" y="144"/>
                      <a:pt x="880" y="161"/>
                    </a:cubicBezTo>
                    <a:lnTo>
                      <a:pt x="834" y="230"/>
                    </a:lnTo>
                    <a:cubicBezTo>
                      <a:pt x="980" y="327"/>
                      <a:pt x="1076" y="492"/>
                      <a:pt x="1076" y="679"/>
                    </a:cubicBezTo>
                    <a:close/>
                    <a:moveTo>
                      <a:pt x="1001" y="679"/>
                    </a:moveTo>
                    <a:cubicBezTo>
                      <a:pt x="1001" y="424"/>
                      <a:pt x="794" y="216"/>
                      <a:pt x="538" y="216"/>
                    </a:cubicBezTo>
                    <a:cubicBezTo>
                      <a:pt x="282" y="216"/>
                      <a:pt x="74" y="424"/>
                      <a:pt x="74" y="679"/>
                    </a:cubicBezTo>
                    <a:cubicBezTo>
                      <a:pt x="74" y="935"/>
                      <a:pt x="282" y="1143"/>
                      <a:pt x="538" y="1143"/>
                    </a:cubicBezTo>
                    <a:cubicBezTo>
                      <a:pt x="794" y="1143"/>
                      <a:pt x="1001" y="935"/>
                      <a:pt x="1001" y="6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grpSp>
        <p:sp>
          <p:nvSpPr>
            <p:cNvPr id="10" name="文本框 83">
              <a:extLst>
                <a:ext uri="{FF2B5EF4-FFF2-40B4-BE49-F238E27FC236}">
                  <a16:creationId xmlns:a16="http://schemas.microsoft.com/office/drawing/2014/main" id="{1692B62A-18FF-5E95-A923-78B9F80D52A5}"/>
                </a:ext>
              </a:extLst>
            </p:cNvPr>
            <p:cNvSpPr txBox="1"/>
            <p:nvPr/>
          </p:nvSpPr>
          <p:spPr>
            <a:xfrm>
              <a:off x="1904086" y="1742080"/>
              <a:ext cx="4941674"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kumimoji="0" lang="zh-CN" altLang="en-US" b="0" i="0" u="none" strike="noStrike" kern="1200" cap="none" spc="0" normalizeH="0" baseline="0" noProof="1">
                  <a:ln>
                    <a:noFill/>
                  </a:ln>
                  <a:effectLst/>
                  <a:uLnTx/>
                  <a:uFillTx/>
                  <a:latin typeface="宋体" panose="02010600030101010101" pitchFamily="2" charset="-122"/>
                  <a:ea typeface="宋体" panose="02010600030101010101" pitchFamily="2" charset="-122"/>
                  <a:cs typeface="+mn-ea"/>
                  <a:sym typeface="+mn-lt"/>
                </a:rPr>
                <a:t>汇报，</a:t>
              </a:r>
              <a:r>
                <a:rPr kumimoji="0" lang="en-US" altLang="zh-CN" b="0" i="0" u="none" strike="noStrike" kern="1200" cap="none" spc="0" normalizeH="0" baseline="0" noProof="1">
                  <a:ln>
                    <a:noFill/>
                  </a:ln>
                  <a:effectLst/>
                  <a:uLnTx/>
                  <a:uFillTx/>
                  <a:latin typeface="宋体" panose="02010600030101010101" pitchFamily="2" charset="-122"/>
                  <a:ea typeface="宋体" panose="02010600030101010101" pitchFamily="2" charset="-122"/>
                  <a:cs typeface="+mn-ea"/>
                  <a:sym typeface="+mn-lt"/>
                </a:rPr>
                <a:t>PPT</a:t>
              </a:r>
              <a:r>
                <a:rPr kumimoji="0" lang="zh-CN" altLang="en-US" b="0" i="0" u="none" strike="noStrike" kern="1200" cap="none" spc="0" normalizeH="0" baseline="0" noProof="1">
                  <a:ln>
                    <a:noFill/>
                  </a:ln>
                  <a:effectLst/>
                  <a:uLnTx/>
                  <a:uFillTx/>
                  <a:latin typeface="宋体" panose="02010600030101010101" pitchFamily="2" charset="-122"/>
                  <a:ea typeface="宋体" panose="02010600030101010101" pitchFamily="2" charset="-122"/>
                  <a:cs typeface="+mn-ea"/>
                  <a:sym typeface="+mn-lt"/>
                </a:rPr>
                <a:t>撰写，代码解读扩展以及汇总</a:t>
              </a:r>
              <a:endParaRPr kumimoji="0" lang="en-US" altLang="zh-CN" b="0" i="0" u="none" strike="noStrike" kern="1200" cap="none" spc="0" normalizeH="0" baseline="0" noProof="1">
                <a:ln>
                  <a:noFill/>
                </a:ln>
                <a:effectLst/>
                <a:uLnTx/>
                <a:uFillTx/>
                <a:latin typeface="宋体" panose="02010600030101010101" pitchFamily="2" charset="-122"/>
                <a:ea typeface="宋体" panose="02010600030101010101" pitchFamily="2" charset="-122"/>
                <a:cs typeface="+mn-ea"/>
                <a:sym typeface="+mn-lt"/>
              </a:endParaRPr>
            </a:p>
          </p:txBody>
        </p:sp>
      </p:grpSp>
      <p:grpSp>
        <p:nvGrpSpPr>
          <p:cNvPr id="15" name="组合 14">
            <a:extLst>
              <a:ext uri="{FF2B5EF4-FFF2-40B4-BE49-F238E27FC236}">
                <a16:creationId xmlns:a16="http://schemas.microsoft.com/office/drawing/2014/main" id="{530F2AF3-227E-D4C9-F3B4-4ADE73B93C92}"/>
              </a:ext>
            </a:extLst>
          </p:cNvPr>
          <p:cNvGrpSpPr/>
          <p:nvPr/>
        </p:nvGrpSpPr>
        <p:grpSpPr>
          <a:xfrm>
            <a:off x="3131569" y="1578274"/>
            <a:ext cx="5752041" cy="897924"/>
            <a:chOff x="1123084" y="1239587"/>
            <a:chExt cx="5752041" cy="897924"/>
          </a:xfrm>
        </p:grpSpPr>
        <p:sp>
          <p:nvSpPr>
            <p:cNvPr id="16" name="文本框 15">
              <a:extLst>
                <a:ext uri="{FF2B5EF4-FFF2-40B4-BE49-F238E27FC236}">
                  <a16:creationId xmlns:a16="http://schemas.microsoft.com/office/drawing/2014/main" id="{C328748F-2AFD-56B6-13CA-4445199CF2DC}"/>
                </a:ext>
              </a:extLst>
            </p:cNvPr>
            <p:cNvSpPr txBox="1"/>
            <p:nvPr/>
          </p:nvSpPr>
          <p:spPr>
            <a:xfrm>
              <a:off x="1904086" y="1346864"/>
              <a:ext cx="87716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chemeClr val="accent1"/>
                  </a:solidFill>
                  <a:cs typeface="+mn-ea"/>
                  <a:sym typeface="+mn-lt"/>
                </a:rPr>
                <a:t>虞海超</a:t>
              </a:r>
              <a:endParaRPr kumimoji="0" lang="zh-CN" altLang="en-US" b="0" i="0" u="none" strike="noStrike" kern="1200" cap="none" spc="0" normalizeH="0" baseline="0" noProof="0" dirty="0">
                <a:ln>
                  <a:noFill/>
                </a:ln>
                <a:solidFill>
                  <a:schemeClr val="accent1"/>
                </a:solidFill>
                <a:effectLst/>
                <a:uLnTx/>
                <a:uFillTx/>
                <a:cs typeface="+mn-ea"/>
                <a:sym typeface="+mn-lt"/>
              </a:endParaRPr>
            </a:p>
          </p:txBody>
        </p:sp>
        <p:grpSp>
          <p:nvGrpSpPr>
            <p:cNvPr id="17" name="组合 16">
              <a:extLst>
                <a:ext uri="{FF2B5EF4-FFF2-40B4-BE49-F238E27FC236}">
                  <a16:creationId xmlns:a16="http://schemas.microsoft.com/office/drawing/2014/main" id="{7308CCEE-849B-61B2-2727-33BE60FC9608}"/>
                </a:ext>
              </a:extLst>
            </p:cNvPr>
            <p:cNvGrpSpPr/>
            <p:nvPr/>
          </p:nvGrpSpPr>
          <p:grpSpPr>
            <a:xfrm>
              <a:off x="1123084" y="1239587"/>
              <a:ext cx="667403" cy="667401"/>
              <a:chOff x="987253" y="1737083"/>
              <a:chExt cx="829068" cy="829066"/>
            </a:xfrm>
            <a:effectLst>
              <a:outerShdw blurRad="25400" dist="38100" dir="5400000" algn="t" rotWithShape="0">
                <a:prstClr val="black">
                  <a:alpha val="24000"/>
                </a:prstClr>
              </a:outerShdw>
            </a:effectLst>
          </p:grpSpPr>
          <p:sp>
            <p:nvSpPr>
              <p:cNvPr id="19" name="椭圆 18">
                <a:extLst>
                  <a:ext uri="{FF2B5EF4-FFF2-40B4-BE49-F238E27FC236}">
                    <a16:creationId xmlns:a16="http://schemas.microsoft.com/office/drawing/2014/main" id="{B55F729F-2DC4-A391-3C07-ABA137171F9F}"/>
                  </a:ext>
                </a:extLst>
              </p:cNvPr>
              <p:cNvSpPr/>
              <p:nvPr/>
            </p:nvSpPr>
            <p:spPr>
              <a:xfrm>
                <a:off x="987253" y="1737083"/>
                <a:ext cx="829068" cy="829066"/>
              </a:xfrm>
              <a:prstGeom prst="ellipse">
                <a:avLst/>
              </a:prstGeom>
              <a:gradFill>
                <a:gsLst>
                  <a:gs pos="0">
                    <a:srgbClr val="0E419C"/>
                  </a:gs>
                  <a:gs pos="100000">
                    <a:srgbClr val="4472C4">
                      <a:alpha val="89000"/>
                    </a:srgbClr>
                  </a:gs>
                </a:gsLst>
                <a:lin ang="5400000" scaled="0"/>
              </a:gradFill>
              <a:ln>
                <a:noFill/>
              </a:ln>
              <a:effectLst>
                <a:outerShdw blurRad="38100" dist="38100" dir="5400000" sx="103000" sy="103000" algn="t"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20" name="running_233105">
                <a:extLst>
                  <a:ext uri="{FF2B5EF4-FFF2-40B4-BE49-F238E27FC236}">
                    <a16:creationId xmlns:a16="http://schemas.microsoft.com/office/drawing/2014/main" id="{A4E92702-0B59-071E-F9C0-C94D48E18B90}"/>
                  </a:ext>
                </a:extLst>
              </p:cNvPr>
              <p:cNvSpPr/>
              <p:nvPr/>
            </p:nvSpPr>
            <p:spPr>
              <a:xfrm>
                <a:off x="1247301" y="1946122"/>
                <a:ext cx="331783" cy="375037"/>
              </a:xfrm>
              <a:custGeom>
                <a:avLst/>
                <a:gdLst>
                  <a:gd name="T0" fmla="*/ 889 w 1076"/>
                  <a:gd name="T1" fmla="*/ 701 h 1218"/>
                  <a:gd name="T2" fmla="*/ 558 w 1076"/>
                  <a:gd name="T3" fmla="*/ 1027 h 1218"/>
                  <a:gd name="T4" fmla="*/ 383 w 1076"/>
                  <a:gd name="T5" fmla="*/ 907 h 1218"/>
                  <a:gd name="T6" fmla="*/ 432 w 1076"/>
                  <a:gd name="T7" fmla="*/ 850 h 1218"/>
                  <a:gd name="T8" fmla="*/ 817 w 1076"/>
                  <a:gd name="T9" fmla="*/ 681 h 1218"/>
                  <a:gd name="T10" fmla="*/ 755 w 1076"/>
                  <a:gd name="T11" fmla="*/ 518 h 1218"/>
                  <a:gd name="T12" fmla="*/ 558 w 1076"/>
                  <a:gd name="T13" fmla="*/ 564 h 1218"/>
                  <a:gd name="T14" fmla="*/ 360 w 1076"/>
                  <a:gd name="T15" fmla="*/ 518 h 1218"/>
                  <a:gd name="T16" fmla="*/ 297 w 1076"/>
                  <a:gd name="T17" fmla="*/ 677 h 1218"/>
                  <a:gd name="T18" fmla="*/ 413 w 1076"/>
                  <a:gd name="T19" fmla="*/ 709 h 1218"/>
                  <a:gd name="T20" fmla="*/ 489 w 1076"/>
                  <a:gd name="T21" fmla="*/ 598 h 1218"/>
                  <a:gd name="T22" fmla="*/ 545 w 1076"/>
                  <a:gd name="T23" fmla="*/ 722 h 1218"/>
                  <a:gd name="T24" fmla="*/ 597 w 1076"/>
                  <a:gd name="T25" fmla="*/ 670 h 1218"/>
                  <a:gd name="T26" fmla="*/ 712 w 1076"/>
                  <a:gd name="T27" fmla="*/ 707 h 1218"/>
                  <a:gd name="T28" fmla="*/ 618 w 1076"/>
                  <a:gd name="T29" fmla="*/ 745 h 1218"/>
                  <a:gd name="T30" fmla="*/ 529 w 1076"/>
                  <a:gd name="T31" fmla="*/ 856 h 1218"/>
                  <a:gd name="T32" fmla="*/ 493 w 1076"/>
                  <a:gd name="T33" fmla="*/ 827 h 1218"/>
                  <a:gd name="T34" fmla="*/ 472 w 1076"/>
                  <a:gd name="T35" fmla="*/ 761 h 1218"/>
                  <a:gd name="T36" fmla="*/ 188 w 1076"/>
                  <a:gd name="T37" fmla="*/ 784 h 1218"/>
                  <a:gd name="T38" fmla="*/ 188 w 1076"/>
                  <a:gd name="T39" fmla="*/ 709 h 1218"/>
                  <a:gd name="T40" fmla="*/ 225 w 1076"/>
                  <a:gd name="T41" fmla="*/ 697 h 1218"/>
                  <a:gd name="T42" fmla="*/ 324 w 1076"/>
                  <a:gd name="T43" fmla="*/ 453 h 1218"/>
                  <a:gd name="T44" fmla="*/ 791 w 1076"/>
                  <a:gd name="T45" fmla="*/ 453 h 1218"/>
                  <a:gd name="T46" fmla="*/ 1076 w 1076"/>
                  <a:gd name="T47" fmla="*/ 679 h 1218"/>
                  <a:gd name="T48" fmla="*/ 0 w 1076"/>
                  <a:gd name="T49" fmla="*/ 679 h 1218"/>
                  <a:gd name="T50" fmla="*/ 464 w 1076"/>
                  <a:gd name="T51" fmla="*/ 75 h 1218"/>
                  <a:gd name="T52" fmla="*/ 337 w 1076"/>
                  <a:gd name="T53" fmla="*/ 37 h 1218"/>
                  <a:gd name="T54" fmla="*/ 620 w 1076"/>
                  <a:gd name="T55" fmla="*/ 0 h 1218"/>
                  <a:gd name="T56" fmla="*/ 620 w 1076"/>
                  <a:gd name="T57" fmla="*/ 75 h 1218"/>
                  <a:gd name="T58" fmla="*/ 539 w 1076"/>
                  <a:gd name="T59" fmla="*/ 141 h 1218"/>
                  <a:gd name="T60" fmla="*/ 818 w 1076"/>
                  <a:gd name="T61" fmla="*/ 120 h 1218"/>
                  <a:gd name="T62" fmla="*/ 880 w 1076"/>
                  <a:gd name="T63" fmla="*/ 161 h 1218"/>
                  <a:gd name="T64" fmla="*/ 1076 w 1076"/>
                  <a:gd name="T65" fmla="*/ 679 h 1218"/>
                  <a:gd name="T66" fmla="*/ 538 w 1076"/>
                  <a:gd name="T67" fmla="*/ 216 h 1218"/>
                  <a:gd name="T68" fmla="*/ 538 w 1076"/>
                  <a:gd name="T69" fmla="*/ 1143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76" h="1218">
                    <a:moveTo>
                      <a:pt x="900" y="636"/>
                    </a:moveTo>
                    <a:cubicBezTo>
                      <a:pt x="900" y="659"/>
                      <a:pt x="896" y="681"/>
                      <a:pt x="889" y="701"/>
                    </a:cubicBezTo>
                    <a:cubicBezTo>
                      <a:pt x="858" y="841"/>
                      <a:pt x="606" y="1003"/>
                      <a:pt x="578" y="1021"/>
                    </a:cubicBezTo>
                    <a:cubicBezTo>
                      <a:pt x="572" y="1025"/>
                      <a:pt x="565" y="1027"/>
                      <a:pt x="558" y="1027"/>
                    </a:cubicBezTo>
                    <a:cubicBezTo>
                      <a:pt x="551" y="1027"/>
                      <a:pt x="544" y="1025"/>
                      <a:pt x="538" y="1021"/>
                    </a:cubicBezTo>
                    <a:cubicBezTo>
                      <a:pt x="535" y="1019"/>
                      <a:pt x="460" y="972"/>
                      <a:pt x="383" y="907"/>
                    </a:cubicBezTo>
                    <a:cubicBezTo>
                      <a:pt x="368" y="893"/>
                      <a:pt x="366" y="870"/>
                      <a:pt x="379" y="854"/>
                    </a:cubicBezTo>
                    <a:cubicBezTo>
                      <a:pt x="393" y="838"/>
                      <a:pt x="416" y="837"/>
                      <a:pt x="432" y="850"/>
                    </a:cubicBezTo>
                    <a:cubicBezTo>
                      <a:pt x="481" y="892"/>
                      <a:pt x="531" y="927"/>
                      <a:pt x="558" y="945"/>
                    </a:cubicBezTo>
                    <a:cubicBezTo>
                      <a:pt x="639" y="891"/>
                      <a:pt x="798" y="769"/>
                      <a:pt x="817" y="681"/>
                    </a:cubicBezTo>
                    <a:cubicBezTo>
                      <a:pt x="823" y="664"/>
                      <a:pt x="825" y="650"/>
                      <a:pt x="825" y="636"/>
                    </a:cubicBezTo>
                    <a:cubicBezTo>
                      <a:pt x="825" y="587"/>
                      <a:pt x="798" y="542"/>
                      <a:pt x="755" y="518"/>
                    </a:cubicBezTo>
                    <a:cubicBezTo>
                      <a:pt x="700" y="488"/>
                      <a:pt x="627" y="502"/>
                      <a:pt x="586" y="550"/>
                    </a:cubicBezTo>
                    <a:cubicBezTo>
                      <a:pt x="579" y="559"/>
                      <a:pt x="569" y="564"/>
                      <a:pt x="558" y="564"/>
                    </a:cubicBezTo>
                    <a:cubicBezTo>
                      <a:pt x="547" y="564"/>
                      <a:pt x="536" y="559"/>
                      <a:pt x="529" y="550"/>
                    </a:cubicBezTo>
                    <a:cubicBezTo>
                      <a:pt x="488" y="502"/>
                      <a:pt x="415" y="488"/>
                      <a:pt x="360" y="518"/>
                    </a:cubicBezTo>
                    <a:cubicBezTo>
                      <a:pt x="317" y="542"/>
                      <a:pt x="290" y="587"/>
                      <a:pt x="290" y="636"/>
                    </a:cubicBezTo>
                    <a:cubicBezTo>
                      <a:pt x="290" y="650"/>
                      <a:pt x="292" y="664"/>
                      <a:pt x="297" y="677"/>
                    </a:cubicBezTo>
                    <a:cubicBezTo>
                      <a:pt x="299" y="688"/>
                      <a:pt x="304" y="699"/>
                      <a:pt x="309" y="709"/>
                    </a:cubicBezTo>
                    <a:lnTo>
                      <a:pt x="413" y="709"/>
                    </a:lnTo>
                    <a:lnTo>
                      <a:pt x="452" y="620"/>
                    </a:lnTo>
                    <a:cubicBezTo>
                      <a:pt x="458" y="605"/>
                      <a:pt x="473" y="596"/>
                      <a:pt x="489" y="598"/>
                    </a:cubicBezTo>
                    <a:cubicBezTo>
                      <a:pt x="505" y="599"/>
                      <a:pt x="519" y="611"/>
                      <a:pt x="522" y="626"/>
                    </a:cubicBezTo>
                    <a:lnTo>
                      <a:pt x="545" y="722"/>
                    </a:lnTo>
                    <a:lnTo>
                      <a:pt x="565" y="688"/>
                    </a:lnTo>
                    <a:cubicBezTo>
                      <a:pt x="572" y="677"/>
                      <a:pt x="584" y="670"/>
                      <a:pt x="597" y="670"/>
                    </a:cubicBezTo>
                    <a:lnTo>
                      <a:pt x="674" y="670"/>
                    </a:lnTo>
                    <a:cubicBezTo>
                      <a:pt x="695" y="670"/>
                      <a:pt x="712" y="687"/>
                      <a:pt x="712" y="707"/>
                    </a:cubicBezTo>
                    <a:cubicBezTo>
                      <a:pt x="712" y="728"/>
                      <a:pt x="695" y="745"/>
                      <a:pt x="674" y="745"/>
                    </a:cubicBezTo>
                    <a:lnTo>
                      <a:pt x="618" y="745"/>
                    </a:lnTo>
                    <a:lnTo>
                      <a:pt x="561" y="838"/>
                    </a:lnTo>
                    <a:cubicBezTo>
                      <a:pt x="554" y="849"/>
                      <a:pt x="542" y="856"/>
                      <a:pt x="529" y="856"/>
                    </a:cubicBezTo>
                    <a:cubicBezTo>
                      <a:pt x="527" y="856"/>
                      <a:pt x="525" y="856"/>
                      <a:pt x="524" y="856"/>
                    </a:cubicBezTo>
                    <a:cubicBezTo>
                      <a:pt x="508" y="853"/>
                      <a:pt x="497" y="842"/>
                      <a:pt x="493" y="827"/>
                    </a:cubicBezTo>
                    <a:lnTo>
                      <a:pt x="475" y="753"/>
                    </a:lnTo>
                    <a:lnTo>
                      <a:pt x="472" y="761"/>
                    </a:lnTo>
                    <a:cubicBezTo>
                      <a:pt x="466" y="775"/>
                      <a:pt x="452" y="784"/>
                      <a:pt x="437" y="784"/>
                    </a:cubicBezTo>
                    <a:lnTo>
                      <a:pt x="188" y="784"/>
                    </a:lnTo>
                    <a:cubicBezTo>
                      <a:pt x="168" y="784"/>
                      <a:pt x="151" y="767"/>
                      <a:pt x="151" y="746"/>
                    </a:cubicBezTo>
                    <a:cubicBezTo>
                      <a:pt x="151" y="726"/>
                      <a:pt x="168" y="709"/>
                      <a:pt x="188" y="709"/>
                    </a:cubicBezTo>
                    <a:lnTo>
                      <a:pt x="229" y="709"/>
                    </a:lnTo>
                    <a:cubicBezTo>
                      <a:pt x="227" y="705"/>
                      <a:pt x="226" y="701"/>
                      <a:pt x="225" y="697"/>
                    </a:cubicBezTo>
                    <a:cubicBezTo>
                      <a:pt x="219" y="680"/>
                      <a:pt x="215" y="658"/>
                      <a:pt x="215" y="636"/>
                    </a:cubicBezTo>
                    <a:cubicBezTo>
                      <a:pt x="215" y="560"/>
                      <a:pt x="257" y="490"/>
                      <a:pt x="324" y="453"/>
                    </a:cubicBezTo>
                    <a:cubicBezTo>
                      <a:pt x="397" y="412"/>
                      <a:pt x="493" y="422"/>
                      <a:pt x="557" y="474"/>
                    </a:cubicBezTo>
                    <a:cubicBezTo>
                      <a:pt x="621" y="422"/>
                      <a:pt x="718" y="412"/>
                      <a:pt x="791" y="453"/>
                    </a:cubicBezTo>
                    <a:cubicBezTo>
                      <a:pt x="858" y="490"/>
                      <a:pt x="900" y="560"/>
                      <a:pt x="900" y="636"/>
                    </a:cubicBezTo>
                    <a:close/>
                    <a:moveTo>
                      <a:pt x="1076" y="679"/>
                    </a:moveTo>
                    <a:cubicBezTo>
                      <a:pt x="1076" y="976"/>
                      <a:pt x="835" y="1218"/>
                      <a:pt x="538" y="1218"/>
                    </a:cubicBezTo>
                    <a:cubicBezTo>
                      <a:pt x="241" y="1218"/>
                      <a:pt x="0" y="976"/>
                      <a:pt x="0" y="679"/>
                    </a:cubicBezTo>
                    <a:cubicBezTo>
                      <a:pt x="0" y="408"/>
                      <a:pt x="202" y="183"/>
                      <a:pt x="464" y="147"/>
                    </a:cubicBezTo>
                    <a:lnTo>
                      <a:pt x="464" y="75"/>
                    </a:lnTo>
                    <a:lnTo>
                      <a:pt x="374" y="75"/>
                    </a:lnTo>
                    <a:cubicBezTo>
                      <a:pt x="353" y="75"/>
                      <a:pt x="337" y="58"/>
                      <a:pt x="337" y="37"/>
                    </a:cubicBezTo>
                    <a:cubicBezTo>
                      <a:pt x="337" y="17"/>
                      <a:pt x="353" y="0"/>
                      <a:pt x="374" y="0"/>
                    </a:cubicBezTo>
                    <a:lnTo>
                      <a:pt x="620" y="0"/>
                    </a:lnTo>
                    <a:cubicBezTo>
                      <a:pt x="641" y="0"/>
                      <a:pt x="657" y="17"/>
                      <a:pt x="657" y="37"/>
                    </a:cubicBezTo>
                    <a:cubicBezTo>
                      <a:pt x="657" y="58"/>
                      <a:pt x="641" y="75"/>
                      <a:pt x="620" y="75"/>
                    </a:cubicBezTo>
                    <a:lnTo>
                      <a:pt x="539" y="75"/>
                    </a:lnTo>
                    <a:lnTo>
                      <a:pt x="539" y="141"/>
                    </a:lnTo>
                    <a:cubicBezTo>
                      <a:pt x="621" y="141"/>
                      <a:pt x="699" y="160"/>
                      <a:pt x="768" y="194"/>
                    </a:cubicBezTo>
                    <a:lnTo>
                      <a:pt x="818" y="120"/>
                    </a:lnTo>
                    <a:cubicBezTo>
                      <a:pt x="830" y="103"/>
                      <a:pt x="853" y="98"/>
                      <a:pt x="870" y="110"/>
                    </a:cubicBezTo>
                    <a:cubicBezTo>
                      <a:pt x="887" y="121"/>
                      <a:pt x="892" y="144"/>
                      <a:pt x="880" y="161"/>
                    </a:cubicBezTo>
                    <a:lnTo>
                      <a:pt x="834" y="230"/>
                    </a:lnTo>
                    <a:cubicBezTo>
                      <a:pt x="980" y="327"/>
                      <a:pt x="1076" y="492"/>
                      <a:pt x="1076" y="679"/>
                    </a:cubicBezTo>
                    <a:close/>
                    <a:moveTo>
                      <a:pt x="1001" y="679"/>
                    </a:moveTo>
                    <a:cubicBezTo>
                      <a:pt x="1001" y="424"/>
                      <a:pt x="794" y="216"/>
                      <a:pt x="538" y="216"/>
                    </a:cubicBezTo>
                    <a:cubicBezTo>
                      <a:pt x="282" y="216"/>
                      <a:pt x="74" y="424"/>
                      <a:pt x="74" y="679"/>
                    </a:cubicBezTo>
                    <a:cubicBezTo>
                      <a:pt x="74" y="935"/>
                      <a:pt x="282" y="1143"/>
                      <a:pt x="538" y="1143"/>
                    </a:cubicBezTo>
                    <a:cubicBezTo>
                      <a:pt x="794" y="1143"/>
                      <a:pt x="1001" y="935"/>
                      <a:pt x="1001" y="6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grpSp>
        <p:sp>
          <p:nvSpPr>
            <p:cNvPr id="18" name="文本框 83">
              <a:extLst>
                <a:ext uri="{FF2B5EF4-FFF2-40B4-BE49-F238E27FC236}">
                  <a16:creationId xmlns:a16="http://schemas.microsoft.com/office/drawing/2014/main" id="{43B1B208-55E7-48BC-5198-5ECA5E532579}"/>
                </a:ext>
              </a:extLst>
            </p:cNvPr>
            <p:cNvSpPr txBox="1"/>
            <p:nvPr/>
          </p:nvSpPr>
          <p:spPr>
            <a:xfrm>
              <a:off x="1933451" y="1768179"/>
              <a:ext cx="4941674"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kumimoji="0" lang="en-US" altLang="zh-CN" b="0" i="0" u="none" strike="noStrike" kern="1200" cap="none" spc="0" normalizeH="0" baseline="0" noProof="1">
                  <a:ln>
                    <a:noFill/>
                  </a:ln>
                  <a:effectLst/>
                  <a:uLnTx/>
                  <a:uFillTx/>
                  <a:latin typeface="宋体" panose="02010600030101010101" pitchFamily="2" charset="-122"/>
                  <a:ea typeface="宋体" panose="02010600030101010101" pitchFamily="2" charset="-122"/>
                  <a:cs typeface="+mn-ea"/>
                  <a:sym typeface="+mn-lt"/>
                </a:rPr>
                <a:t>PPT</a:t>
              </a:r>
              <a:r>
                <a:rPr kumimoji="0" lang="zh-CN" altLang="en-US" b="0" i="0" u="none" strike="noStrike" kern="1200" cap="none" spc="0" normalizeH="0" baseline="0" noProof="1">
                  <a:ln>
                    <a:noFill/>
                  </a:ln>
                  <a:effectLst/>
                  <a:uLnTx/>
                  <a:uFillTx/>
                  <a:latin typeface="宋体" panose="02010600030101010101" pitchFamily="2" charset="-122"/>
                  <a:ea typeface="宋体" panose="02010600030101010101" pitchFamily="2" charset="-122"/>
                  <a:cs typeface="+mn-ea"/>
                  <a:sym typeface="+mn-lt"/>
                </a:rPr>
                <a:t>撰写，代码解读优化</a:t>
              </a:r>
              <a:endParaRPr kumimoji="0" lang="en-US" altLang="zh-CN" b="0" i="0" u="none" strike="noStrike" kern="1200" cap="none" spc="0" normalizeH="0" baseline="0" noProof="1">
                <a:ln>
                  <a:noFill/>
                </a:ln>
                <a:effectLst/>
                <a:uLnTx/>
                <a:uFillTx/>
                <a:latin typeface="宋体" panose="02010600030101010101" pitchFamily="2" charset="-122"/>
                <a:ea typeface="宋体" panose="02010600030101010101" pitchFamily="2" charset="-122"/>
                <a:cs typeface="+mn-ea"/>
                <a:sym typeface="+mn-lt"/>
              </a:endParaRPr>
            </a:p>
          </p:txBody>
        </p:sp>
      </p:grpSp>
      <p:grpSp>
        <p:nvGrpSpPr>
          <p:cNvPr id="21" name="组合 20">
            <a:extLst>
              <a:ext uri="{FF2B5EF4-FFF2-40B4-BE49-F238E27FC236}">
                <a16:creationId xmlns:a16="http://schemas.microsoft.com/office/drawing/2014/main" id="{C6BF221A-F696-1672-45C5-699D15802A55}"/>
              </a:ext>
            </a:extLst>
          </p:cNvPr>
          <p:cNvGrpSpPr/>
          <p:nvPr/>
        </p:nvGrpSpPr>
        <p:grpSpPr>
          <a:xfrm>
            <a:off x="3131569" y="2895900"/>
            <a:ext cx="5752041" cy="897924"/>
            <a:chOff x="1123084" y="1239587"/>
            <a:chExt cx="5752041" cy="897924"/>
          </a:xfrm>
        </p:grpSpPr>
        <p:sp>
          <p:nvSpPr>
            <p:cNvPr id="22" name="文本框 21">
              <a:extLst>
                <a:ext uri="{FF2B5EF4-FFF2-40B4-BE49-F238E27FC236}">
                  <a16:creationId xmlns:a16="http://schemas.microsoft.com/office/drawing/2014/main" id="{49AFFBE9-2171-5903-6435-53770C541E83}"/>
                </a:ext>
              </a:extLst>
            </p:cNvPr>
            <p:cNvSpPr txBox="1"/>
            <p:nvPr/>
          </p:nvSpPr>
          <p:spPr>
            <a:xfrm>
              <a:off x="1904086" y="1346864"/>
              <a:ext cx="6463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chemeClr val="accent1"/>
                  </a:solidFill>
                  <a:cs typeface="+mn-ea"/>
                  <a:sym typeface="+mn-lt"/>
                </a:rPr>
                <a:t>杜飞</a:t>
              </a:r>
              <a:endParaRPr kumimoji="0" lang="zh-CN" altLang="en-US" b="0" i="0" u="none" strike="noStrike" kern="1200" cap="none" spc="0" normalizeH="0" baseline="0" noProof="0" dirty="0">
                <a:ln>
                  <a:noFill/>
                </a:ln>
                <a:solidFill>
                  <a:schemeClr val="accent1"/>
                </a:solidFill>
                <a:effectLst/>
                <a:uLnTx/>
                <a:uFillTx/>
                <a:cs typeface="+mn-ea"/>
                <a:sym typeface="+mn-lt"/>
              </a:endParaRPr>
            </a:p>
          </p:txBody>
        </p:sp>
        <p:grpSp>
          <p:nvGrpSpPr>
            <p:cNvPr id="23" name="组合 22">
              <a:extLst>
                <a:ext uri="{FF2B5EF4-FFF2-40B4-BE49-F238E27FC236}">
                  <a16:creationId xmlns:a16="http://schemas.microsoft.com/office/drawing/2014/main" id="{E642709D-AF8D-D0B0-955D-963D3E61D590}"/>
                </a:ext>
              </a:extLst>
            </p:cNvPr>
            <p:cNvGrpSpPr/>
            <p:nvPr/>
          </p:nvGrpSpPr>
          <p:grpSpPr>
            <a:xfrm>
              <a:off x="1123084" y="1239587"/>
              <a:ext cx="667403" cy="667401"/>
              <a:chOff x="987253" y="1737083"/>
              <a:chExt cx="829068" cy="829066"/>
            </a:xfrm>
            <a:effectLst>
              <a:outerShdw blurRad="25400" dist="38100" dir="5400000" algn="t" rotWithShape="0">
                <a:prstClr val="black">
                  <a:alpha val="24000"/>
                </a:prstClr>
              </a:outerShdw>
            </a:effectLst>
          </p:grpSpPr>
          <p:sp>
            <p:nvSpPr>
              <p:cNvPr id="25" name="椭圆 24">
                <a:extLst>
                  <a:ext uri="{FF2B5EF4-FFF2-40B4-BE49-F238E27FC236}">
                    <a16:creationId xmlns:a16="http://schemas.microsoft.com/office/drawing/2014/main" id="{99CC7F48-3408-1866-09D1-310F0863F8FF}"/>
                  </a:ext>
                </a:extLst>
              </p:cNvPr>
              <p:cNvSpPr/>
              <p:nvPr/>
            </p:nvSpPr>
            <p:spPr>
              <a:xfrm>
                <a:off x="987253" y="1737083"/>
                <a:ext cx="829068" cy="829066"/>
              </a:xfrm>
              <a:prstGeom prst="ellipse">
                <a:avLst/>
              </a:prstGeom>
              <a:gradFill>
                <a:gsLst>
                  <a:gs pos="0">
                    <a:srgbClr val="0E419C"/>
                  </a:gs>
                  <a:gs pos="100000">
                    <a:srgbClr val="4472C4">
                      <a:alpha val="89000"/>
                    </a:srgbClr>
                  </a:gs>
                </a:gsLst>
                <a:lin ang="5400000" scaled="0"/>
              </a:gradFill>
              <a:ln>
                <a:noFill/>
              </a:ln>
              <a:effectLst>
                <a:outerShdw blurRad="38100" dist="38100" dir="5400000" sx="103000" sy="103000" algn="t"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26" name="running_233105">
                <a:extLst>
                  <a:ext uri="{FF2B5EF4-FFF2-40B4-BE49-F238E27FC236}">
                    <a16:creationId xmlns:a16="http://schemas.microsoft.com/office/drawing/2014/main" id="{8AEB96B6-6786-FAB6-ABCE-478D4FCF3FC8}"/>
                  </a:ext>
                </a:extLst>
              </p:cNvPr>
              <p:cNvSpPr/>
              <p:nvPr/>
            </p:nvSpPr>
            <p:spPr>
              <a:xfrm>
                <a:off x="1247301" y="1946122"/>
                <a:ext cx="331783" cy="375037"/>
              </a:xfrm>
              <a:custGeom>
                <a:avLst/>
                <a:gdLst>
                  <a:gd name="T0" fmla="*/ 889 w 1076"/>
                  <a:gd name="T1" fmla="*/ 701 h 1218"/>
                  <a:gd name="T2" fmla="*/ 558 w 1076"/>
                  <a:gd name="T3" fmla="*/ 1027 h 1218"/>
                  <a:gd name="T4" fmla="*/ 383 w 1076"/>
                  <a:gd name="T5" fmla="*/ 907 h 1218"/>
                  <a:gd name="T6" fmla="*/ 432 w 1076"/>
                  <a:gd name="T7" fmla="*/ 850 h 1218"/>
                  <a:gd name="T8" fmla="*/ 817 w 1076"/>
                  <a:gd name="T9" fmla="*/ 681 h 1218"/>
                  <a:gd name="T10" fmla="*/ 755 w 1076"/>
                  <a:gd name="T11" fmla="*/ 518 h 1218"/>
                  <a:gd name="T12" fmla="*/ 558 w 1076"/>
                  <a:gd name="T13" fmla="*/ 564 h 1218"/>
                  <a:gd name="T14" fmla="*/ 360 w 1076"/>
                  <a:gd name="T15" fmla="*/ 518 h 1218"/>
                  <a:gd name="T16" fmla="*/ 297 w 1076"/>
                  <a:gd name="T17" fmla="*/ 677 h 1218"/>
                  <a:gd name="T18" fmla="*/ 413 w 1076"/>
                  <a:gd name="T19" fmla="*/ 709 h 1218"/>
                  <a:gd name="T20" fmla="*/ 489 w 1076"/>
                  <a:gd name="T21" fmla="*/ 598 h 1218"/>
                  <a:gd name="T22" fmla="*/ 545 w 1076"/>
                  <a:gd name="T23" fmla="*/ 722 h 1218"/>
                  <a:gd name="T24" fmla="*/ 597 w 1076"/>
                  <a:gd name="T25" fmla="*/ 670 h 1218"/>
                  <a:gd name="T26" fmla="*/ 712 w 1076"/>
                  <a:gd name="T27" fmla="*/ 707 h 1218"/>
                  <a:gd name="T28" fmla="*/ 618 w 1076"/>
                  <a:gd name="T29" fmla="*/ 745 h 1218"/>
                  <a:gd name="T30" fmla="*/ 529 w 1076"/>
                  <a:gd name="T31" fmla="*/ 856 h 1218"/>
                  <a:gd name="T32" fmla="*/ 493 w 1076"/>
                  <a:gd name="T33" fmla="*/ 827 h 1218"/>
                  <a:gd name="T34" fmla="*/ 472 w 1076"/>
                  <a:gd name="T35" fmla="*/ 761 h 1218"/>
                  <a:gd name="T36" fmla="*/ 188 w 1076"/>
                  <a:gd name="T37" fmla="*/ 784 h 1218"/>
                  <a:gd name="T38" fmla="*/ 188 w 1076"/>
                  <a:gd name="T39" fmla="*/ 709 h 1218"/>
                  <a:gd name="T40" fmla="*/ 225 w 1076"/>
                  <a:gd name="T41" fmla="*/ 697 h 1218"/>
                  <a:gd name="T42" fmla="*/ 324 w 1076"/>
                  <a:gd name="T43" fmla="*/ 453 h 1218"/>
                  <a:gd name="T44" fmla="*/ 791 w 1076"/>
                  <a:gd name="T45" fmla="*/ 453 h 1218"/>
                  <a:gd name="T46" fmla="*/ 1076 w 1076"/>
                  <a:gd name="T47" fmla="*/ 679 h 1218"/>
                  <a:gd name="T48" fmla="*/ 0 w 1076"/>
                  <a:gd name="T49" fmla="*/ 679 h 1218"/>
                  <a:gd name="T50" fmla="*/ 464 w 1076"/>
                  <a:gd name="T51" fmla="*/ 75 h 1218"/>
                  <a:gd name="T52" fmla="*/ 337 w 1076"/>
                  <a:gd name="T53" fmla="*/ 37 h 1218"/>
                  <a:gd name="T54" fmla="*/ 620 w 1076"/>
                  <a:gd name="T55" fmla="*/ 0 h 1218"/>
                  <a:gd name="T56" fmla="*/ 620 w 1076"/>
                  <a:gd name="T57" fmla="*/ 75 h 1218"/>
                  <a:gd name="T58" fmla="*/ 539 w 1076"/>
                  <a:gd name="T59" fmla="*/ 141 h 1218"/>
                  <a:gd name="T60" fmla="*/ 818 w 1076"/>
                  <a:gd name="T61" fmla="*/ 120 h 1218"/>
                  <a:gd name="T62" fmla="*/ 880 w 1076"/>
                  <a:gd name="T63" fmla="*/ 161 h 1218"/>
                  <a:gd name="T64" fmla="*/ 1076 w 1076"/>
                  <a:gd name="T65" fmla="*/ 679 h 1218"/>
                  <a:gd name="T66" fmla="*/ 538 w 1076"/>
                  <a:gd name="T67" fmla="*/ 216 h 1218"/>
                  <a:gd name="T68" fmla="*/ 538 w 1076"/>
                  <a:gd name="T69" fmla="*/ 1143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76" h="1218">
                    <a:moveTo>
                      <a:pt x="900" y="636"/>
                    </a:moveTo>
                    <a:cubicBezTo>
                      <a:pt x="900" y="659"/>
                      <a:pt x="896" y="681"/>
                      <a:pt x="889" y="701"/>
                    </a:cubicBezTo>
                    <a:cubicBezTo>
                      <a:pt x="858" y="841"/>
                      <a:pt x="606" y="1003"/>
                      <a:pt x="578" y="1021"/>
                    </a:cubicBezTo>
                    <a:cubicBezTo>
                      <a:pt x="572" y="1025"/>
                      <a:pt x="565" y="1027"/>
                      <a:pt x="558" y="1027"/>
                    </a:cubicBezTo>
                    <a:cubicBezTo>
                      <a:pt x="551" y="1027"/>
                      <a:pt x="544" y="1025"/>
                      <a:pt x="538" y="1021"/>
                    </a:cubicBezTo>
                    <a:cubicBezTo>
                      <a:pt x="535" y="1019"/>
                      <a:pt x="460" y="972"/>
                      <a:pt x="383" y="907"/>
                    </a:cubicBezTo>
                    <a:cubicBezTo>
                      <a:pt x="368" y="893"/>
                      <a:pt x="366" y="870"/>
                      <a:pt x="379" y="854"/>
                    </a:cubicBezTo>
                    <a:cubicBezTo>
                      <a:pt x="393" y="838"/>
                      <a:pt x="416" y="837"/>
                      <a:pt x="432" y="850"/>
                    </a:cubicBezTo>
                    <a:cubicBezTo>
                      <a:pt x="481" y="892"/>
                      <a:pt x="531" y="927"/>
                      <a:pt x="558" y="945"/>
                    </a:cubicBezTo>
                    <a:cubicBezTo>
                      <a:pt x="639" y="891"/>
                      <a:pt x="798" y="769"/>
                      <a:pt x="817" y="681"/>
                    </a:cubicBezTo>
                    <a:cubicBezTo>
                      <a:pt x="823" y="664"/>
                      <a:pt x="825" y="650"/>
                      <a:pt x="825" y="636"/>
                    </a:cubicBezTo>
                    <a:cubicBezTo>
                      <a:pt x="825" y="587"/>
                      <a:pt x="798" y="542"/>
                      <a:pt x="755" y="518"/>
                    </a:cubicBezTo>
                    <a:cubicBezTo>
                      <a:pt x="700" y="488"/>
                      <a:pt x="627" y="502"/>
                      <a:pt x="586" y="550"/>
                    </a:cubicBezTo>
                    <a:cubicBezTo>
                      <a:pt x="579" y="559"/>
                      <a:pt x="569" y="564"/>
                      <a:pt x="558" y="564"/>
                    </a:cubicBezTo>
                    <a:cubicBezTo>
                      <a:pt x="547" y="564"/>
                      <a:pt x="536" y="559"/>
                      <a:pt x="529" y="550"/>
                    </a:cubicBezTo>
                    <a:cubicBezTo>
                      <a:pt x="488" y="502"/>
                      <a:pt x="415" y="488"/>
                      <a:pt x="360" y="518"/>
                    </a:cubicBezTo>
                    <a:cubicBezTo>
                      <a:pt x="317" y="542"/>
                      <a:pt x="290" y="587"/>
                      <a:pt x="290" y="636"/>
                    </a:cubicBezTo>
                    <a:cubicBezTo>
                      <a:pt x="290" y="650"/>
                      <a:pt x="292" y="664"/>
                      <a:pt x="297" y="677"/>
                    </a:cubicBezTo>
                    <a:cubicBezTo>
                      <a:pt x="299" y="688"/>
                      <a:pt x="304" y="699"/>
                      <a:pt x="309" y="709"/>
                    </a:cubicBezTo>
                    <a:lnTo>
                      <a:pt x="413" y="709"/>
                    </a:lnTo>
                    <a:lnTo>
                      <a:pt x="452" y="620"/>
                    </a:lnTo>
                    <a:cubicBezTo>
                      <a:pt x="458" y="605"/>
                      <a:pt x="473" y="596"/>
                      <a:pt x="489" y="598"/>
                    </a:cubicBezTo>
                    <a:cubicBezTo>
                      <a:pt x="505" y="599"/>
                      <a:pt x="519" y="611"/>
                      <a:pt x="522" y="626"/>
                    </a:cubicBezTo>
                    <a:lnTo>
                      <a:pt x="545" y="722"/>
                    </a:lnTo>
                    <a:lnTo>
                      <a:pt x="565" y="688"/>
                    </a:lnTo>
                    <a:cubicBezTo>
                      <a:pt x="572" y="677"/>
                      <a:pt x="584" y="670"/>
                      <a:pt x="597" y="670"/>
                    </a:cubicBezTo>
                    <a:lnTo>
                      <a:pt x="674" y="670"/>
                    </a:lnTo>
                    <a:cubicBezTo>
                      <a:pt x="695" y="670"/>
                      <a:pt x="712" y="687"/>
                      <a:pt x="712" y="707"/>
                    </a:cubicBezTo>
                    <a:cubicBezTo>
                      <a:pt x="712" y="728"/>
                      <a:pt x="695" y="745"/>
                      <a:pt x="674" y="745"/>
                    </a:cubicBezTo>
                    <a:lnTo>
                      <a:pt x="618" y="745"/>
                    </a:lnTo>
                    <a:lnTo>
                      <a:pt x="561" y="838"/>
                    </a:lnTo>
                    <a:cubicBezTo>
                      <a:pt x="554" y="849"/>
                      <a:pt x="542" y="856"/>
                      <a:pt x="529" y="856"/>
                    </a:cubicBezTo>
                    <a:cubicBezTo>
                      <a:pt x="527" y="856"/>
                      <a:pt x="525" y="856"/>
                      <a:pt x="524" y="856"/>
                    </a:cubicBezTo>
                    <a:cubicBezTo>
                      <a:pt x="508" y="853"/>
                      <a:pt x="497" y="842"/>
                      <a:pt x="493" y="827"/>
                    </a:cubicBezTo>
                    <a:lnTo>
                      <a:pt x="475" y="753"/>
                    </a:lnTo>
                    <a:lnTo>
                      <a:pt x="472" y="761"/>
                    </a:lnTo>
                    <a:cubicBezTo>
                      <a:pt x="466" y="775"/>
                      <a:pt x="452" y="784"/>
                      <a:pt x="437" y="784"/>
                    </a:cubicBezTo>
                    <a:lnTo>
                      <a:pt x="188" y="784"/>
                    </a:lnTo>
                    <a:cubicBezTo>
                      <a:pt x="168" y="784"/>
                      <a:pt x="151" y="767"/>
                      <a:pt x="151" y="746"/>
                    </a:cubicBezTo>
                    <a:cubicBezTo>
                      <a:pt x="151" y="726"/>
                      <a:pt x="168" y="709"/>
                      <a:pt x="188" y="709"/>
                    </a:cubicBezTo>
                    <a:lnTo>
                      <a:pt x="229" y="709"/>
                    </a:lnTo>
                    <a:cubicBezTo>
                      <a:pt x="227" y="705"/>
                      <a:pt x="226" y="701"/>
                      <a:pt x="225" y="697"/>
                    </a:cubicBezTo>
                    <a:cubicBezTo>
                      <a:pt x="219" y="680"/>
                      <a:pt x="215" y="658"/>
                      <a:pt x="215" y="636"/>
                    </a:cubicBezTo>
                    <a:cubicBezTo>
                      <a:pt x="215" y="560"/>
                      <a:pt x="257" y="490"/>
                      <a:pt x="324" y="453"/>
                    </a:cubicBezTo>
                    <a:cubicBezTo>
                      <a:pt x="397" y="412"/>
                      <a:pt x="493" y="422"/>
                      <a:pt x="557" y="474"/>
                    </a:cubicBezTo>
                    <a:cubicBezTo>
                      <a:pt x="621" y="422"/>
                      <a:pt x="718" y="412"/>
                      <a:pt x="791" y="453"/>
                    </a:cubicBezTo>
                    <a:cubicBezTo>
                      <a:pt x="858" y="490"/>
                      <a:pt x="900" y="560"/>
                      <a:pt x="900" y="636"/>
                    </a:cubicBezTo>
                    <a:close/>
                    <a:moveTo>
                      <a:pt x="1076" y="679"/>
                    </a:moveTo>
                    <a:cubicBezTo>
                      <a:pt x="1076" y="976"/>
                      <a:pt x="835" y="1218"/>
                      <a:pt x="538" y="1218"/>
                    </a:cubicBezTo>
                    <a:cubicBezTo>
                      <a:pt x="241" y="1218"/>
                      <a:pt x="0" y="976"/>
                      <a:pt x="0" y="679"/>
                    </a:cubicBezTo>
                    <a:cubicBezTo>
                      <a:pt x="0" y="408"/>
                      <a:pt x="202" y="183"/>
                      <a:pt x="464" y="147"/>
                    </a:cubicBezTo>
                    <a:lnTo>
                      <a:pt x="464" y="75"/>
                    </a:lnTo>
                    <a:lnTo>
                      <a:pt x="374" y="75"/>
                    </a:lnTo>
                    <a:cubicBezTo>
                      <a:pt x="353" y="75"/>
                      <a:pt x="337" y="58"/>
                      <a:pt x="337" y="37"/>
                    </a:cubicBezTo>
                    <a:cubicBezTo>
                      <a:pt x="337" y="17"/>
                      <a:pt x="353" y="0"/>
                      <a:pt x="374" y="0"/>
                    </a:cubicBezTo>
                    <a:lnTo>
                      <a:pt x="620" y="0"/>
                    </a:lnTo>
                    <a:cubicBezTo>
                      <a:pt x="641" y="0"/>
                      <a:pt x="657" y="17"/>
                      <a:pt x="657" y="37"/>
                    </a:cubicBezTo>
                    <a:cubicBezTo>
                      <a:pt x="657" y="58"/>
                      <a:pt x="641" y="75"/>
                      <a:pt x="620" y="75"/>
                    </a:cubicBezTo>
                    <a:lnTo>
                      <a:pt x="539" y="75"/>
                    </a:lnTo>
                    <a:lnTo>
                      <a:pt x="539" y="141"/>
                    </a:lnTo>
                    <a:cubicBezTo>
                      <a:pt x="621" y="141"/>
                      <a:pt x="699" y="160"/>
                      <a:pt x="768" y="194"/>
                    </a:cubicBezTo>
                    <a:lnTo>
                      <a:pt x="818" y="120"/>
                    </a:lnTo>
                    <a:cubicBezTo>
                      <a:pt x="830" y="103"/>
                      <a:pt x="853" y="98"/>
                      <a:pt x="870" y="110"/>
                    </a:cubicBezTo>
                    <a:cubicBezTo>
                      <a:pt x="887" y="121"/>
                      <a:pt x="892" y="144"/>
                      <a:pt x="880" y="161"/>
                    </a:cubicBezTo>
                    <a:lnTo>
                      <a:pt x="834" y="230"/>
                    </a:lnTo>
                    <a:cubicBezTo>
                      <a:pt x="980" y="327"/>
                      <a:pt x="1076" y="492"/>
                      <a:pt x="1076" y="679"/>
                    </a:cubicBezTo>
                    <a:close/>
                    <a:moveTo>
                      <a:pt x="1001" y="679"/>
                    </a:moveTo>
                    <a:cubicBezTo>
                      <a:pt x="1001" y="424"/>
                      <a:pt x="794" y="216"/>
                      <a:pt x="538" y="216"/>
                    </a:cubicBezTo>
                    <a:cubicBezTo>
                      <a:pt x="282" y="216"/>
                      <a:pt x="74" y="424"/>
                      <a:pt x="74" y="679"/>
                    </a:cubicBezTo>
                    <a:cubicBezTo>
                      <a:pt x="74" y="935"/>
                      <a:pt x="282" y="1143"/>
                      <a:pt x="538" y="1143"/>
                    </a:cubicBezTo>
                    <a:cubicBezTo>
                      <a:pt x="794" y="1143"/>
                      <a:pt x="1001" y="935"/>
                      <a:pt x="1001" y="6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grpSp>
        <p:sp>
          <p:nvSpPr>
            <p:cNvPr id="24" name="文本框 83">
              <a:extLst>
                <a:ext uri="{FF2B5EF4-FFF2-40B4-BE49-F238E27FC236}">
                  <a16:creationId xmlns:a16="http://schemas.microsoft.com/office/drawing/2014/main" id="{CC1D791D-1E90-A287-FFBC-001DA8E1C496}"/>
                </a:ext>
              </a:extLst>
            </p:cNvPr>
            <p:cNvSpPr txBox="1"/>
            <p:nvPr/>
          </p:nvSpPr>
          <p:spPr>
            <a:xfrm>
              <a:off x="1933451" y="1768179"/>
              <a:ext cx="4941674"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kumimoji="0" lang="en-US" altLang="zh-CN" b="0" i="0" u="none" strike="noStrike" kern="1200" cap="none" spc="0" normalizeH="0" baseline="0" noProof="1">
                  <a:ln>
                    <a:noFill/>
                  </a:ln>
                  <a:effectLst/>
                  <a:uLnTx/>
                  <a:uFillTx/>
                  <a:latin typeface="宋体" panose="02010600030101010101" pitchFamily="2" charset="-122"/>
                  <a:ea typeface="宋体" panose="02010600030101010101" pitchFamily="2" charset="-122"/>
                  <a:cs typeface="+mn-ea"/>
                  <a:sym typeface="+mn-lt"/>
                </a:rPr>
                <a:t>PPT</a:t>
              </a:r>
              <a:r>
                <a:rPr kumimoji="0" lang="zh-CN" altLang="en-US" b="0" i="0" u="none" strike="noStrike" kern="1200" cap="none" spc="0" normalizeH="0" baseline="0" noProof="1">
                  <a:ln>
                    <a:noFill/>
                  </a:ln>
                  <a:effectLst/>
                  <a:uLnTx/>
                  <a:uFillTx/>
                  <a:latin typeface="宋体" panose="02010600030101010101" pitchFamily="2" charset="-122"/>
                  <a:ea typeface="宋体" panose="02010600030101010101" pitchFamily="2" charset="-122"/>
                  <a:cs typeface="+mn-ea"/>
                  <a:sym typeface="+mn-lt"/>
                </a:rPr>
                <a:t>撰写，代码解读优化</a:t>
              </a:r>
              <a:endParaRPr kumimoji="0" lang="en-US" altLang="zh-CN" b="0" i="0" u="none" strike="noStrike" kern="1200" cap="none" spc="0" normalizeH="0" baseline="0" noProof="1">
                <a:ln>
                  <a:noFill/>
                </a:ln>
                <a:effectLst/>
                <a:uLnTx/>
                <a:uFillTx/>
                <a:latin typeface="宋体" panose="02010600030101010101" pitchFamily="2" charset="-122"/>
                <a:ea typeface="宋体" panose="02010600030101010101" pitchFamily="2" charset="-122"/>
                <a:cs typeface="+mn-ea"/>
                <a:sym typeface="+mn-lt"/>
              </a:endParaRPr>
            </a:p>
          </p:txBody>
        </p:sp>
      </p:grpSp>
      <p:grpSp>
        <p:nvGrpSpPr>
          <p:cNvPr id="27" name="组合 26">
            <a:extLst>
              <a:ext uri="{FF2B5EF4-FFF2-40B4-BE49-F238E27FC236}">
                <a16:creationId xmlns:a16="http://schemas.microsoft.com/office/drawing/2014/main" id="{83E76377-B5B6-EBBC-3515-F3D347994305}"/>
              </a:ext>
            </a:extLst>
          </p:cNvPr>
          <p:cNvGrpSpPr/>
          <p:nvPr/>
        </p:nvGrpSpPr>
        <p:grpSpPr>
          <a:xfrm>
            <a:off x="3131569" y="4213526"/>
            <a:ext cx="5752041" cy="897924"/>
            <a:chOff x="1123084" y="1239587"/>
            <a:chExt cx="5752041" cy="897924"/>
          </a:xfrm>
        </p:grpSpPr>
        <p:sp>
          <p:nvSpPr>
            <p:cNvPr id="28" name="文本框 27">
              <a:extLst>
                <a:ext uri="{FF2B5EF4-FFF2-40B4-BE49-F238E27FC236}">
                  <a16:creationId xmlns:a16="http://schemas.microsoft.com/office/drawing/2014/main" id="{3306C9D2-CEB6-E8F8-46BD-F22EDF763AD5}"/>
                </a:ext>
              </a:extLst>
            </p:cNvPr>
            <p:cNvSpPr txBox="1"/>
            <p:nvPr/>
          </p:nvSpPr>
          <p:spPr>
            <a:xfrm>
              <a:off x="1904086" y="1346864"/>
              <a:ext cx="6463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b="0" i="0" u="none" strike="noStrike" kern="1200" cap="none" spc="0" normalizeH="0" baseline="0" noProof="0" dirty="0">
                  <a:ln>
                    <a:noFill/>
                  </a:ln>
                  <a:solidFill>
                    <a:schemeClr val="accent1"/>
                  </a:solidFill>
                  <a:effectLst/>
                  <a:uLnTx/>
                  <a:uFillTx/>
                  <a:cs typeface="+mn-ea"/>
                  <a:sym typeface="+mn-lt"/>
                </a:rPr>
                <a:t>朱研</a:t>
              </a:r>
            </a:p>
          </p:txBody>
        </p:sp>
        <p:grpSp>
          <p:nvGrpSpPr>
            <p:cNvPr id="29" name="组合 28">
              <a:extLst>
                <a:ext uri="{FF2B5EF4-FFF2-40B4-BE49-F238E27FC236}">
                  <a16:creationId xmlns:a16="http://schemas.microsoft.com/office/drawing/2014/main" id="{17A95B69-D877-2F6A-BE65-F595D66975C1}"/>
                </a:ext>
              </a:extLst>
            </p:cNvPr>
            <p:cNvGrpSpPr/>
            <p:nvPr/>
          </p:nvGrpSpPr>
          <p:grpSpPr>
            <a:xfrm>
              <a:off x="1123084" y="1239587"/>
              <a:ext cx="667403" cy="667401"/>
              <a:chOff x="987253" y="1737083"/>
              <a:chExt cx="829068" cy="829066"/>
            </a:xfrm>
            <a:effectLst>
              <a:outerShdw blurRad="25400" dist="38100" dir="5400000" algn="t" rotWithShape="0">
                <a:prstClr val="black">
                  <a:alpha val="24000"/>
                </a:prstClr>
              </a:outerShdw>
            </a:effectLst>
          </p:grpSpPr>
          <p:sp>
            <p:nvSpPr>
              <p:cNvPr id="31" name="椭圆 30">
                <a:extLst>
                  <a:ext uri="{FF2B5EF4-FFF2-40B4-BE49-F238E27FC236}">
                    <a16:creationId xmlns:a16="http://schemas.microsoft.com/office/drawing/2014/main" id="{519EB688-1AD2-48C6-AC16-94B6E82A8156}"/>
                  </a:ext>
                </a:extLst>
              </p:cNvPr>
              <p:cNvSpPr/>
              <p:nvPr/>
            </p:nvSpPr>
            <p:spPr>
              <a:xfrm>
                <a:off x="987253" y="1737083"/>
                <a:ext cx="829068" cy="829066"/>
              </a:xfrm>
              <a:prstGeom prst="ellipse">
                <a:avLst/>
              </a:prstGeom>
              <a:gradFill>
                <a:gsLst>
                  <a:gs pos="0">
                    <a:srgbClr val="0E419C"/>
                  </a:gs>
                  <a:gs pos="100000">
                    <a:srgbClr val="4472C4">
                      <a:alpha val="89000"/>
                    </a:srgbClr>
                  </a:gs>
                </a:gsLst>
                <a:lin ang="5400000" scaled="0"/>
              </a:gradFill>
              <a:ln>
                <a:noFill/>
              </a:ln>
              <a:effectLst>
                <a:outerShdw blurRad="38100" dist="38100" dir="5400000" sx="103000" sy="103000" algn="t"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32" name="running_233105">
                <a:extLst>
                  <a:ext uri="{FF2B5EF4-FFF2-40B4-BE49-F238E27FC236}">
                    <a16:creationId xmlns:a16="http://schemas.microsoft.com/office/drawing/2014/main" id="{2C5C4860-230D-1C21-860C-5C77ADFAB5AB}"/>
                  </a:ext>
                </a:extLst>
              </p:cNvPr>
              <p:cNvSpPr/>
              <p:nvPr/>
            </p:nvSpPr>
            <p:spPr>
              <a:xfrm>
                <a:off x="1247301" y="1946122"/>
                <a:ext cx="331783" cy="375037"/>
              </a:xfrm>
              <a:custGeom>
                <a:avLst/>
                <a:gdLst>
                  <a:gd name="T0" fmla="*/ 889 w 1076"/>
                  <a:gd name="T1" fmla="*/ 701 h 1218"/>
                  <a:gd name="T2" fmla="*/ 558 w 1076"/>
                  <a:gd name="T3" fmla="*/ 1027 h 1218"/>
                  <a:gd name="T4" fmla="*/ 383 w 1076"/>
                  <a:gd name="T5" fmla="*/ 907 h 1218"/>
                  <a:gd name="T6" fmla="*/ 432 w 1076"/>
                  <a:gd name="T7" fmla="*/ 850 h 1218"/>
                  <a:gd name="T8" fmla="*/ 817 w 1076"/>
                  <a:gd name="T9" fmla="*/ 681 h 1218"/>
                  <a:gd name="T10" fmla="*/ 755 w 1076"/>
                  <a:gd name="T11" fmla="*/ 518 h 1218"/>
                  <a:gd name="T12" fmla="*/ 558 w 1076"/>
                  <a:gd name="T13" fmla="*/ 564 h 1218"/>
                  <a:gd name="T14" fmla="*/ 360 w 1076"/>
                  <a:gd name="T15" fmla="*/ 518 h 1218"/>
                  <a:gd name="T16" fmla="*/ 297 w 1076"/>
                  <a:gd name="T17" fmla="*/ 677 h 1218"/>
                  <a:gd name="T18" fmla="*/ 413 w 1076"/>
                  <a:gd name="T19" fmla="*/ 709 h 1218"/>
                  <a:gd name="T20" fmla="*/ 489 w 1076"/>
                  <a:gd name="T21" fmla="*/ 598 h 1218"/>
                  <a:gd name="T22" fmla="*/ 545 w 1076"/>
                  <a:gd name="T23" fmla="*/ 722 h 1218"/>
                  <a:gd name="T24" fmla="*/ 597 w 1076"/>
                  <a:gd name="T25" fmla="*/ 670 h 1218"/>
                  <a:gd name="T26" fmla="*/ 712 w 1076"/>
                  <a:gd name="T27" fmla="*/ 707 h 1218"/>
                  <a:gd name="T28" fmla="*/ 618 w 1076"/>
                  <a:gd name="T29" fmla="*/ 745 h 1218"/>
                  <a:gd name="T30" fmla="*/ 529 w 1076"/>
                  <a:gd name="T31" fmla="*/ 856 h 1218"/>
                  <a:gd name="T32" fmla="*/ 493 w 1076"/>
                  <a:gd name="T33" fmla="*/ 827 h 1218"/>
                  <a:gd name="T34" fmla="*/ 472 w 1076"/>
                  <a:gd name="T35" fmla="*/ 761 h 1218"/>
                  <a:gd name="T36" fmla="*/ 188 w 1076"/>
                  <a:gd name="T37" fmla="*/ 784 h 1218"/>
                  <a:gd name="T38" fmla="*/ 188 w 1076"/>
                  <a:gd name="T39" fmla="*/ 709 h 1218"/>
                  <a:gd name="T40" fmla="*/ 225 w 1076"/>
                  <a:gd name="T41" fmla="*/ 697 h 1218"/>
                  <a:gd name="T42" fmla="*/ 324 w 1076"/>
                  <a:gd name="T43" fmla="*/ 453 h 1218"/>
                  <a:gd name="T44" fmla="*/ 791 w 1076"/>
                  <a:gd name="T45" fmla="*/ 453 h 1218"/>
                  <a:gd name="T46" fmla="*/ 1076 w 1076"/>
                  <a:gd name="T47" fmla="*/ 679 h 1218"/>
                  <a:gd name="T48" fmla="*/ 0 w 1076"/>
                  <a:gd name="T49" fmla="*/ 679 h 1218"/>
                  <a:gd name="T50" fmla="*/ 464 w 1076"/>
                  <a:gd name="T51" fmla="*/ 75 h 1218"/>
                  <a:gd name="T52" fmla="*/ 337 w 1076"/>
                  <a:gd name="T53" fmla="*/ 37 h 1218"/>
                  <a:gd name="T54" fmla="*/ 620 w 1076"/>
                  <a:gd name="T55" fmla="*/ 0 h 1218"/>
                  <a:gd name="T56" fmla="*/ 620 w 1076"/>
                  <a:gd name="T57" fmla="*/ 75 h 1218"/>
                  <a:gd name="T58" fmla="*/ 539 w 1076"/>
                  <a:gd name="T59" fmla="*/ 141 h 1218"/>
                  <a:gd name="T60" fmla="*/ 818 w 1076"/>
                  <a:gd name="T61" fmla="*/ 120 h 1218"/>
                  <a:gd name="T62" fmla="*/ 880 w 1076"/>
                  <a:gd name="T63" fmla="*/ 161 h 1218"/>
                  <a:gd name="T64" fmla="*/ 1076 w 1076"/>
                  <a:gd name="T65" fmla="*/ 679 h 1218"/>
                  <a:gd name="T66" fmla="*/ 538 w 1076"/>
                  <a:gd name="T67" fmla="*/ 216 h 1218"/>
                  <a:gd name="T68" fmla="*/ 538 w 1076"/>
                  <a:gd name="T69" fmla="*/ 1143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76" h="1218">
                    <a:moveTo>
                      <a:pt x="900" y="636"/>
                    </a:moveTo>
                    <a:cubicBezTo>
                      <a:pt x="900" y="659"/>
                      <a:pt x="896" y="681"/>
                      <a:pt x="889" y="701"/>
                    </a:cubicBezTo>
                    <a:cubicBezTo>
                      <a:pt x="858" y="841"/>
                      <a:pt x="606" y="1003"/>
                      <a:pt x="578" y="1021"/>
                    </a:cubicBezTo>
                    <a:cubicBezTo>
                      <a:pt x="572" y="1025"/>
                      <a:pt x="565" y="1027"/>
                      <a:pt x="558" y="1027"/>
                    </a:cubicBezTo>
                    <a:cubicBezTo>
                      <a:pt x="551" y="1027"/>
                      <a:pt x="544" y="1025"/>
                      <a:pt x="538" y="1021"/>
                    </a:cubicBezTo>
                    <a:cubicBezTo>
                      <a:pt x="535" y="1019"/>
                      <a:pt x="460" y="972"/>
                      <a:pt x="383" y="907"/>
                    </a:cubicBezTo>
                    <a:cubicBezTo>
                      <a:pt x="368" y="893"/>
                      <a:pt x="366" y="870"/>
                      <a:pt x="379" y="854"/>
                    </a:cubicBezTo>
                    <a:cubicBezTo>
                      <a:pt x="393" y="838"/>
                      <a:pt x="416" y="837"/>
                      <a:pt x="432" y="850"/>
                    </a:cubicBezTo>
                    <a:cubicBezTo>
                      <a:pt x="481" y="892"/>
                      <a:pt x="531" y="927"/>
                      <a:pt x="558" y="945"/>
                    </a:cubicBezTo>
                    <a:cubicBezTo>
                      <a:pt x="639" y="891"/>
                      <a:pt x="798" y="769"/>
                      <a:pt x="817" y="681"/>
                    </a:cubicBezTo>
                    <a:cubicBezTo>
                      <a:pt x="823" y="664"/>
                      <a:pt x="825" y="650"/>
                      <a:pt x="825" y="636"/>
                    </a:cubicBezTo>
                    <a:cubicBezTo>
                      <a:pt x="825" y="587"/>
                      <a:pt x="798" y="542"/>
                      <a:pt x="755" y="518"/>
                    </a:cubicBezTo>
                    <a:cubicBezTo>
                      <a:pt x="700" y="488"/>
                      <a:pt x="627" y="502"/>
                      <a:pt x="586" y="550"/>
                    </a:cubicBezTo>
                    <a:cubicBezTo>
                      <a:pt x="579" y="559"/>
                      <a:pt x="569" y="564"/>
                      <a:pt x="558" y="564"/>
                    </a:cubicBezTo>
                    <a:cubicBezTo>
                      <a:pt x="547" y="564"/>
                      <a:pt x="536" y="559"/>
                      <a:pt x="529" y="550"/>
                    </a:cubicBezTo>
                    <a:cubicBezTo>
                      <a:pt x="488" y="502"/>
                      <a:pt x="415" y="488"/>
                      <a:pt x="360" y="518"/>
                    </a:cubicBezTo>
                    <a:cubicBezTo>
                      <a:pt x="317" y="542"/>
                      <a:pt x="290" y="587"/>
                      <a:pt x="290" y="636"/>
                    </a:cubicBezTo>
                    <a:cubicBezTo>
                      <a:pt x="290" y="650"/>
                      <a:pt x="292" y="664"/>
                      <a:pt x="297" y="677"/>
                    </a:cubicBezTo>
                    <a:cubicBezTo>
                      <a:pt x="299" y="688"/>
                      <a:pt x="304" y="699"/>
                      <a:pt x="309" y="709"/>
                    </a:cubicBezTo>
                    <a:lnTo>
                      <a:pt x="413" y="709"/>
                    </a:lnTo>
                    <a:lnTo>
                      <a:pt x="452" y="620"/>
                    </a:lnTo>
                    <a:cubicBezTo>
                      <a:pt x="458" y="605"/>
                      <a:pt x="473" y="596"/>
                      <a:pt x="489" y="598"/>
                    </a:cubicBezTo>
                    <a:cubicBezTo>
                      <a:pt x="505" y="599"/>
                      <a:pt x="519" y="611"/>
                      <a:pt x="522" y="626"/>
                    </a:cubicBezTo>
                    <a:lnTo>
                      <a:pt x="545" y="722"/>
                    </a:lnTo>
                    <a:lnTo>
                      <a:pt x="565" y="688"/>
                    </a:lnTo>
                    <a:cubicBezTo>
                      <a:pt x="572" y="677"/>
                      <a:pt x="584" y="670"/>
                      <a:pt x="597" y="670"/>
                    </a:cubicBezTo>
                    <a:lnTo>
                      <a:pt x="674" y="670"/>
                    </a:lnTo>
                    <a:cubicBezTo>
                      <a:pt x="695" y="670"/>
                      <a:pt x="712" y="687"/>
                      <a:pt x="712" y="707"/>
                    </a:cubicBezTo>
                    <a:cubicBezTo>
                      <a:pt x="712" y="728"/>
                      <a:pt x="695" y="745"/>
                      <a:pt x="674" y="745"/>
                    </a:cubicBezTo>
                    <a:lnTo>
                      <a:pt x="618" y="745"/>
                    </a:lnTo>
                    <a:lnTo>
                      <a:pt x="561" y="838"/>
                    </a:lnTo>
                    <a:cubicBezTo>
                      <a:pt x="554" y="849"/>
                      <a:pt x="542" y="856"/>
                      <a:pt x="529" y="856"/>
                    </a:cubicBezTo>
                    <a:cubicBezTo>
                      <a:pt x="527" y="856"/>
                      <a:pt x="525" y="856"/>
                      <a:pt x="524" y="856"/>
                    </a:cubicBezTo>
                    <a:cubicBezTo>
                      <a:pt x="508" y="853"/>
                      <a:pt x="497" y="842"/>
                      <a:pt x="493" y="827"/>
                    </a:cubicBezTo>
                    <a:lnTo>
                      <a:pt x="475" y="753"/>
                    </a:lnTo>
                    <a:lnTo>
                      <a:pt x="472" y="761"/>
                    </a:lnTo>
                    <a:cubicBezTo>
                      <a:pt x="466" y="775"/>
                      <a:pt x="452" y="784"/>
                      <a:pt x="437" y="784"/>
                    </a:cubicBezTo>
                    <a:lnTo>
                      <a:pt x="188" y="784"/>
                    </a:lnTo>
                    <a:cubicBezTo>
                      <a:pt x="168" y="784"/>
                      <a:pt x="151" y="767"/>
                      <a:pt x="151" y="746"/>
                    </a:cubicBezTo>
                    <a:cubicBezTo>
                      <a:pt x="151" y="726"/>
                      <a:pt x="168" y="709"/>
                      <a:pt x="188" y="709"/>
                    </a:cubicBezTo>
                    <a:lnTo>
                      <a:pt x="229" y="709"/>
                    </a:lnTo>
                    <a:cubicBezTo>
                      <a:pt x="227" y="705"/>
                      <a:pt x="226" y="701"/>
                      <a:pt x="225" y="697"/>
                    </a:cubicBezTo>
                    <a:cubicBezTo>
                      <a:pt x="219" y="680"/>
                      <a:pt x="215" y="658"/>
                      <a:pt x="215" y="636"/>
                    </a:cubicBezTo>
                    <a:cubicBezTo>
                      <a:pt x="215" y="560"/>
                      <a:pt x="257" y="490"/>
                      <a:pt x="324" y="453"/>
                    </a:cubicBezTo>
                    <a:cubicBezTo>
                      <a:pt x="397" y="412"/>
                      <a:pt x="493" y="422"/>
                      <a:pt x="557" y="474"/>
                    </a:cubicBezTo>
                    <a:cubicBezTo>
                      <a:pt x="621" y="422"/>
                      <a:pt x="718" y="412"/>
                      <a:pt x="791" y="453"/>
                    </a:cubicBezTo>
                    <a:cubicBezTo>
                      <a:pt x="858" y="490"/>
                      <a:pt x="900" y="560"/>
                      <a:pt x="900" y="636"/>
                    </a:cubicBezTo>
                    <a:close/>
                    <a:moveTo>
                      <a:pt x="1076" y="679"/>
                    </a:moveTo>
                    <a:cubicBezTo>
                      <a:pt x="1076" y="976"/>
                      <a:pt x="835" y="1218"/>
                      <a:pt x="538" y="1218"/>
                    </a:cubicBezTo>
                    <a:cubicBezTo>
                      <a:pt x="241" y="1218"/>
                      <a:pt x="0" y="976"/>
                      <a:pt x="0" y="679"/>
                    </a:cubicBezTo>
                    <a:cubicBezTo>
                      <a:pt x="0" y="408"/>
                      <a:pt x="202" y="183"/>
                      <a:pt x="464" y="147"/>
                    </a:cubicBezTo>
                    <a:lnTo>
                      <a:pt x="464" y="75"/>
                    </a:lnTo>
                    <a:lnTo>
                      <a:pt x="374" y="75"/>
                    </a:lnTo>
                    <a:cubicBezTo>
                      <a:pt x="353" y="75"/>
                      <a:pt x="337" y="58"/>
                      <a:pt x="337" y="37"/>
                    </a:cubicBezTo>
                    <a:cubicBezTo>
                      <a:pt x="337" y="17"/>
                      <a:pt x="353" y="0"/>
                      <a:pt x="374" y="0"/>
                    </a:cubicBezTo>
                    <a:lnTo>
                      <a:pt x="620" y="0"/>
                    </a:lnTo>
                    <a:cubicBezTo>
                      <a:pt x="641" y="0"/>
                      <a:pt x="657" y="17"/>
                      <a:pt x="657" y="37"/>
                    </a:cubicBezTo>
                    <a:cubicBezTo>
                      <a:pt x="657" y="58"/>
                      <a:pt x="641" y="75"/>
                      <a:pt x="620" y="75"/>
                    </a:cubicBezTo>
                    <a:lnTo>
                      <a:pt x="539" y="75"/>
                    </a:lnTo>
                    <a:lnTo>
                      <a:pt x="539" y="141"/>
                    </a:lnTo>
                    <a:cubicBezTo>
                      <a:pt x="621" y="141"/>
                      <a:pt x="699" y="160"/>
                      <a:pt x="768" y="194"/>
                    </a:cubicBezTo>
                    <a:lnTo>
                      <a:pt x="818" y="120"/>
                    </a:lnTo>
                    <a:cubicBezTo>
                      <a:pt x="830" y="103"/>
                      <a:pt x="853" y="98"/>
                      <a:pt x="870" y="110"/>
                    </a:cubicBezTo>
                    <a:cubicBezTo>
                      <a:pt x="887" y="121"/>
                      <a:pt x="892" y="144"/>
                      <a:pt x="880" y="161"/>
                    </a:cubicBezTo>
                    <a:lnTo>
                      <a:pt x="834" y="230"/>
                    </a:lnTo>
                    <a:cubicBezTo>
                      <a:pt x="980" y="327"/>
                      <a:pt x="1076" y="492"/>
                      <a:pt x="1076" y="679"/>
                    </a:cubicBezTo>
                    <a:close/>
                    <a:moveTo>
                      <a:pt x="1001" y="679"/>
                    </a:moveTo>
                    <a:cubicBezTo>
                      <a:pt x="1001" y="424"/>
                      <a:pt x="794" y="216"/>
                      <a:pt x="538" y="216"/>
                    </a:cubicBezTo>
                    <a:cubicBezTo>
                      <a:pt x="282" y="216"/>
                      <a:pt x="74" y="424"/>
                      <a:pt x="74" y="679"/>
                    </a:cubicBezTo>
                    <a:cubicBezTo>
                      <a:pt x="74" y="935"/>
                      <a:pt x="282" y="1143"/>
                      <a:pt x="538" y="1143"/>
                    </a:cubicBezTo>
                    <a:cubicBezTo>
                      <a:pt x="794" y="1143"/>
                      <a:pt x="1001" y="935"/>
                      <a:pt x="1001" y="6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grpSp>
        <p:sp>
          <p:nvSpPr>
            <p:cNvPr id="30" name="文本框 83">
              <a:extLst>
                <a:ext uri="{FF2B5EF4-FFF2-40B4-BE49-F238E27FC236}">
                  <a16:creationId xmlns:a16="http://schemas.microsoft.com/office/drawing/2014/main" id="{481B92E4-2FD0-AFD7-1B80-8E7670690BB2}"/>
                </a:ext>
              </a:extLst>
            </p:cNvPr>
            <p:cNvSpPr txBox="1"/>
            <p:nvPr/>
          </p:nvSpPr>
          <p:spPr>
            <a:xfrm>
              <a:off x="1933451" y="1768179"/>
              <a:ext cx="4941674"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kumimoji="0" lang="en-US" altLang="zh-CN" b="0" i="0" u="none" strike="noStrike" kern="1200" cap="none" spc="0" normalizeH="0" baseline="0" noProof="1">
                  <a:ln>
                    <a:noFill/>
                  </a:ln>
                  <a:effectLst/>
                  <a:uLnTx/>
                  <a:uFillTx/>
                  <a:latin typeface="宋体" panose="02010600030101010101" pitchFamily="2" charset="-122"/>
                  <a:ea typeface="宋体" panose="02010600030101010101" pitchFamily="2" charset="-122"/>
                  <a:cs typeface="+mn-ea"/>
                  <a:sym typeface="+mn-lt"/>
                </a:rPr>
                <a:t>PPT</a:t>
              </a:r>
              <a:r>
                <a:rPr kumimoji="0" lang="zh-CN" altLang="en-US" b="0" i="0" u="none" strike="noStrike" kern="1200" cap="none" spc="0" normalizeH="0" baseline="0" noProof="1">
                  <a:ln>
                    <a:noFill/>
                  </a:ln>
                  <a:effectLst/>
                  <a:uLnTx/>
                  <a:uFillTx/>
                  <a:latin typeface="宋体" panose="02010600030101010101" pitchFamily="2" charset="-122"/>
                  <a:ea typeface="宋体" panose="02010600030101010101" pitchFamily="2" charset="-122"/>
                  <a:cs typeface="+mn-ea"/>
                  <a:sym typeface="+mn-lt"/>
                </a:rPr>
                <a:t>撰写，代码解读扩展</a:t>
              </a:r>
              <a:endParaRPr kumimoji="0" lang="en-US" altLang="zh-CN" b="0" i="0" u="none" strike="noStrike" kern="1200" cap="none" spc="0" normalizeH="0" baseline="0" noProof="1">
                <a:ln>
                  <a:noFill/>
                </a:ln>
                <a:effectLst/>
                <a:uLnTx/>
                <a:uFillTx/>
                <a:latin typeface="宋体" panose="02010600030101010101" pitchFamily="2" charset="-122"/>
                <a:ea typeface="宋体" panose="02010600030101010101" pitchFamily="2" charset="-122"/>
                <a:cs typeface="+mn-ea"/>
                <a:sym typeface="+mn-lt"/>
              </a:endParaRPr>
            </a:p>
          </p:txBody>
        </p:sp>
      </p:grpSp>
      <p:grpSp>
        <p:nvGrpSpPr>
          <p:cNvPr id="33" name="组合 32">
            <a:extLst>
              <a:ext uri="{FF2B5EF4-FFF2-40B4-BE49-F238E27FC236}">
                <a16:creationId xmlns:a16="http://schemas.microsoft.com/office/drawing/2014/main" id="{22CD40A0-CA1D-ED0C-B190-4F9EB1D58BDD}"/>
              </a:ext>
            </a:extLst>
          </p:cNvPr>
          <p:cNvGrpSpPr/>
          <p:nvPr/>
        </p:nvGrpSpPr>
        <p:grpSpPr>
          <a:xfrm>
            <a:off x="3131569" y="5531151"/>
            <a:ext cx="5752041" cy="897924"/>
            <a:chOff x="1123084" y="1239587"/>
            <a:chExt cx="5752041" cy="897924"/>
          </a:xfrm>
        </p:grpSpPr>
        <p:sp>
          <p:nvSpPr>
            <p:cNvPr id="34" name="文本框 33">
              <a:extLst>
                <a:ext uri="{FF2B5EF4-FFF2-40B4-BE49-F238E27FC236}">
                  <a16:creationId xmlns:a16="http://schemas.microsoft.com/office/drawing/2014/main" id="{1FE7BEB5-B997-2136-3198-7AA990EBABB6}"/>
                </a:ext>
              </a:extLst>
            </p:cNvPr>
            <p:cNvSpPr txBox="1"/>
            <p:nvPr/>
          </p:nvSpPr>
          <p:spPr>
            <a:xfrm>
              <a:off x="1904086" y="1346864"/>
              <a:ext cx="87716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chemeClr val="accent1"/>
                  </a:solidFill>
                  <a:cs typeface="+mn-ea"/>
                  <a:sym typeface="+mn-lt"/>
                </a:rPr>
                <a:t>丁奥博</a:t>
              </a:r>
              <a:endParaRPr kumimoji="0" lang="zh-CN" altLang="en-US" b="0" i="0" u="none" strike="noStrike" kern="1200" cap="none" spc="0" normalizeH="0" baseline="0" noProof="0" dirty="0">
                <a:ln>
                  <a:noFill/>
                </a:ln>
                <a:solidFill>
                  <a:schemeClr val="accent1"/>
                </a:solidFill>
                <a:effectLst/>
                <a:uLnTx/>
                <a:uFillTx/>
                <a:cs typeface="+mn-ea"/>
                <a:sym typeface="+mn-lt"/>
              </a:endParaRPr>
            </a:p>
          </p:txBody>
        </p:sp>
        <p:grpSp>
          <p:nvGrpSpPr>
            <p:cNvPr id="35" name="组合 34">
              <a:extLst>
                <a:ext uri="{FF2B5EF4-FFF2-40B4-BE49-F238E27FC236}">
                  <a16:creationId xmlns:a16="http://schemas.microsoft.com/office/drawing/2014/main" id="{8E9FC851-EC8F-59E3-A6B2-5ADF878D7148}"/>
                </a:ext>
              </a:extLst>
            </p:cNvPr>
            <p:cNvGrpSpPr/>
            <p:nvPr/>
          </p:nvGrpSpPr>
          <p:grpSpPr>
            <a:xfrm>
              <a:off x="1123084" y="1239587"/>
              <a:ext cx="667403" cy="667401"/>
              <a:chOff x="987253" y="1737083"/>
              <a:chExt cx="829068" cy="829066"/>
            </a:xfrm>
            <a:effectLst>
              <a:outerShdw blurRad="25400" dist="38100" dir="5400000" algn="t" rotWithShape="0">
                <a:prstClr val="black">
                  <a:alpha val="24000"/>
                </a:prstClr>
              </a:outerShdw>
            </a:effectLst>
          </p:grpSpPr>
          <p:sp>
            <p:nvSpPr>
              <p:cNvPr id="37" name="椭圆 36">
                <a:extLst>
                  <a:ext uri="{FF2B5EF4-FFF2-40B4-BE49-F238E27FC236}">
                    <a16:creationId xmlns:a16="http://schemas.microsoft.com/office/drawing/2014/main" id="{40D880E8-B749-CC8D-C098-1B58C47D8B67}"/>
                  </a:ext>
                </a:extLst>
              </p:cNvPr>
              <p:cNvSpPr/>
              <p:nvPr/>
            </p:nvSpPr>
            <p:spPr>
              <a:xfrm>
                <a:off x="987253" y="1737083"/>
                <a:ext cx="829068" cy="829066"/>
              </a:xfrm>
              <a:prstGeom prst="ellipse">
                <a:avLst/>
              </a:prstGeom>
              <a:gradFill>
                <a:gsLst>
                  <a:gs pos="0">
                    <a:srgbClr val="0E419C"/>
                  </a:gs>
                  <a:gs pos="100000">
                    <a:srgbClr val="4472C4">
                      <a:alpha val="89000"/>
                    </a:srgbClr>
                  </a:gs>
                </a:gsLst>
                <a:lin ang="5400000" scaled="0"/>
              </a:gradFill>
              <a:ln>
                <a:noFill/>
              </a:ln>
              <a:effectLst>
                <a:outerShdw blurRad="38100" dist="38100" dir="5400000" sx="103000" sy="103000" algn="t"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38" name="running_233105">
                <a:extLst>
                  <a:ext uri="{FF2B5EF4-FFF2-40B4-BE49-F238E27FC236}">
                    <a16:creationId xmlns:a16="http://schemas.microsoft.com/office/drawing/2014/main" id="{908087ED-3530-AF16-1C3F-15BDC5DBC7CD}"/>
                  </a:ext>
                </a:extLst>
              </p:cNvPr>
              <p:cNvSpPr/>
              <p:nvPr/>
            </p:nvSpPr>
            <p:spPr>
              <a:xfrm>
                <a:off x="1247301" y="1946122"/>
                <a:ext cx="331783" cy="375037"/>
              </a:xfrm>
              <a:custGeom>
                <a:avLst/>
                <a:gdLst>
                  <a:gd name="T0" fmla="*/ 889 w 1076"/>
                  <a:gd name="T1" fmla="*/ 701 h 1218"/>
                  <a:gd name="T2" fmla="*/ 558 w 1076"/>
                  <a:gd name="T3" fmla="*/ 1027 h 1218"/>
                  <a:gd name="T4" fmla="*/ 383 w 1076"/>
                  <a:gd name="T5" fmla="*/ 907 h 1218"/>
                  <a:gd name="T6" fmla="*/ 432 w 1076"/>
                  <a:gd name="T7" fmla="*/ 850 h 1218"/>
                  <a:gd name="T8" fmla="*/ 817 w 1076"/>
                  <a:gd name="T9" fmla="*/ 681 h 1218"/>
                  <a:gd name="T10" fmla="*/ 755 w 1076"/>
                  <a:gd name="T11" fmla="*/ 518 h 1218"/>
                  <a:gd name="T12" fmla="*/ 558 w 1076"/>
                  <a:gd name="T13" fmla="*/ 564 h 1218"/>
                  <a:gd name="T14" fmla="*/ 360 w 1076"/>
                  <a:gd name="T15" fmla="*/ 518 h 1218"/>
                  <a:gd name="T16" fmla="*/ 297 w 1076"/>
                  <a:gd name="T17" fmla="*/ 677 h 1218"/>
                  <a:gd name="T18" fmla="*/ 413 w 1076"/>
                  <a:gd name="T19" fmla="*/ 709 h 1218"/>
                  <a:gd name="T20" fmla="*/ 489 w 1076"/>
                  <a:gd name="T21" fmla="*/ 598 h 1218"/>
                  <a:gd name="T22" fmla="*/ 545 w 1076"/>
                  <a:gd name="T23" fmla="*/ 722 h 1218"/>
                  <a:gd name="T24" fmla="*/ 597 w 1076"/>
                  <a:gd name="T25" fmla="*/ 670 h 1218"/>
                  <a:gd name="T26" fmla="*/ 712 w 1076"/>
                  <a:gd name="T27" fmla="*/ 707 h 1218"/>
                  <a:gd name="T28" fmla="*/ 618 w 1076"/>
                  <a:gd name="T29" fmla="*/ 745 h 1218"/>
                  <a:gd name="T30" fmla="*/ 529 w 1076"/>
                  <a:gd name="T31" fmla="*/ 856 h 1218"/>
                  <a:gd name="T32" fmla="*/ 493 w 1076"/>
                  <a:gd name="T33" fmla="*/ 827 h 1218"/>
                  <a:gd name="T34" fmla="*/ 472 w 1076"/>
                  <a:gd name="T35" fmla="*/ 761 h 1218"/>
                  <a:gd name="T36" fmla="*/ 188 w 1076"/>
                  <a:gd name="T37" fmla="*/ 784 h 1218"/>
                  <a:gd name="T38" fmla="*/ 188 w 1076"/>
                  <a:gd name="T39" fmla="*/ 709 h 1218"/>
                  <a:gd name="T40" fmla="*/ 225 w 1076"/>
                  <a:gd name="T41" fmla="*/ 697 h 1218"/>
                  <a:gd name="T42" fmla="*/ 324 w 1076"/>
                  <a:gd name="T43" fmla="*/ 453 h 1218"/>
                  <a:gd name="T44" fmla="*/ 791 w 1076"/>
                  <a:gd name="T45" fmla="*/ 453 h 1218"/>
                  <a:gd name="T46" fmla="*/ 1076 w 1076"/>
                  <a:gd name="T47" fmla="*/ 679 h 1218"/>
                  <a:gd name="T48" fmla="*/ 0 w 1076"/>
                  <a:gd name="T49" fmla="*/ 679 h 1218"/>
                  <a:gd name="T50" fmla="*/ 464 w 1076"/>
                  <a:gd name="T51" fmla="*/ 75 h 1218"/>
                  <a:gd name="T52" fmla="*/ 337 w 1076"/>
                  <a:gd name="T53" fmla="*/ 37 h 1218"/>
                  <a:gd name="T54" fmla="*/ 620 w 1076"/>
                  <a:gd name="T55" fmla="*/ 0 h 1218"/>
                  <a:gd name="T56" fmla="*/ 620 w 1076"/>
                  <a:gd name="T57" fmla="*/ 75 h 1218"/>
                  <a:gd name="T58" fmla="*/ 539 w 1076"/>
                  <a:gd name="T59" fmla="*/ 141 h 1218"/>
                  <a:gd name="T60" fmla="*/ 818 w 1076"/>
                  <a:gd name="T61" fmla="*/ 120 h 1218"/>
                  <a:gd name="T62" fmla="*/ 880 w 1076"/>
                  <a:gd name="T63" fmla="*/ 161 h 1218"/>
                  <a:gd name="T64" fmla="*/ 1076 w 1076"/>
                  <a:gd name="T65" fmla="*/ 679 h 1218"/>
                  <a:gd name="T66" fmla="*/ 538 w 1076"/>
                  <a:gd name="T67" fmla="*/ 216 h 1218"/>
                  <a:gd name="T68" fmla="*/ 538 w 1076"/>
                  <a:gd name="T69" fmla="*/ 1143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76" h="1218">
                    <a:moveTo>
                      <a:pt x="900" y="636"/>
                    </a:moveTo>
                    <a:cubicBezTo>
                      <a:pt x="900" y="659"/>
                      <a:pt x="896" y="681"/>
                      <a:pt x="889" y="701"/>
                    </a:cubicBezTo>
                    <a:cubicBezTo>
                      <a:pt x="858" y="841"/>
                      <a:pt x="606" y="1003"/>
                      <a:pt x="578" y="1021"/>
                    </a:cubicBezTo>
                    <a:cubicBezTo>
                      <a:pt x="572" y="1025"/>
                      <a:pt x="565" y="1027"/>
                      <a:pt x="558" y="1027"/>
                    </a:cubicBezTo>
                    <a:cubicBezTo>
                      <a:pt x="551" y="1027"/>
                      <a:pt x="544" y="1025"/>
                      <a:pt x="538" y="1021"/>
                    </a:cubicBezTo>
                    <a:cubicBezTo>
                      <a:pt x="535" y="1019"/>
                      <a:pt x="460" y="972"/>
                      <a:pt x="383" y="907"/>
                    </a:cubicBezTo>
                    <a:cubicBezTo>
                      <a:pt x="368" y="893"/>
                      <a:pt x="366" y="870"/>
                      <a:pt x="379" y="854"/>
                    </a:cubicBezTo>
                    <a:cubicBezTo>
                      <a:pt x="393" y="838"/>
                      <a:pt x="416" y="837"/>
                      <a:pt x="432" y="850"/>
                    </a:cubicBezTo>
                    <a:cubicBezTo>
                      <a:pt x="481" y="892"/>
                      <a:pt x="531" y="927"/>
                      <a:pt x="558" y="945"/>
                    </a:cubicBezTo>
                    <a:cubicBezTo>
                      <a:pt x="639" y="891"/>
                      <a:pt x="798" y="769"/>
                      <a:pt x="817" y="681"/>
                    </a:cubicBezTo>
                    <a:cubicBezTo>
                      <a:pt x="823" y="664"/>
                      <a:pt x="825" y="650"/>
                      <a:pt x="825" y="636"/>
                    </a:cubicBezTo>
                    <a:cubicBezTo>
                      <a:pt x="825" y="587"/>
                      <a:pt x="798" y="542"/>
                      <a:pt x="755" y="518"/>
                    </a:cubicBezTo>
                    <a:cubicBezTo>
                      <a:pt x="700" y="488"/>
                      <a:pt x="627" y="502"/>
                      <a:pt x="586" y="550"/>
                    </a:cubicBezTo>
                    <a:cubicBezTo>
                      <a:pt x="579" y="559"/>
                      <a:pt x="569" y="564"/>
                      <a:pt x="558" y="564"/>
                    </a:cubicBezTo>
                    <a:cubicBezTo>
                      <a:pt x="547" y="564"/>
                      <a:pt x="536" y="559"/>
                      <a:pt x="529" y="550"/>
                    </a:cubicBezTo>
                    <a:cubicBezTo>
                      <a:pt x="488" y="502"/>
                      <a:pt x="415" y="488"/>
                      <a:pt x="360" y="518"/>
                    </a:cubicBezTo>
                    <a:cubicBezTo>
                      <a:pt x="317" y="542"/>
                      <a:pt x="290" y="587"/>
                      <a:pt x="290" y="636"/>
                    </a:cubicBezTo>
                    <a:cubicBezTo>
                      <a:pt x="290" y="650"/>
                      <a:pt x="292" y="664"/>
                      <a:pt x="297" y="677"/>
                    </a:cubicBezTo>
                    <a:cubicBezTo>
                      <a:pt x="299" y="688"/>
                      <a:pt x="304" y="699"/>
                      <a:pt x="309" y="709"/>
                    </a:cubicBezTo>
                    <a:lnTo>
                      <a:pt x="413" y="709"/>
                    </a:lnTo>
                    <a:lnTo>
                      <a:pt x="452" y="620"/>
                    </a:lnTo>
                    <a:cubicBezTo>
                      <a:pt x="458" y="605"/>
                      <a:pt x="473" y="596"/>
                      <a:pt x="489" y="598"/>
                    </a:cubicBezTo>
                    <a:cubicBezTo>
                      <a:pt x="505" y="599"/>
                      <a:pt x="519" y="611"/>
                      <a:pt x="522" y="626"/>
                    </a:cubicBezTo>
                    <a:lnTo>
                      <a:pt x="545" y="722"/>
                    </a:lnTo>
                    <a:lnTo>
                      <a:pt x="565" y="688"/>
                    </a:lnTo>
                    <a:cubicBezTo>
                      <a:pt x="572" y="677"/>
                      <a:pt x="584" y="670"/>
                      <a:pt x="597" y="670"/>
                    </a:cubicBezTo>
                    <a:lnTo>
                      <a:pt x="674" y="670"/>
                    </a:lnTo>
                    <a:cubicBezTo>
                      <a:pt x="695" y="670"/>
                      <a:pt x="712" y="687"/>
                      <a:pt x="712" y="707"/>
                    </a:cubicBezTo>
                    <a:cubicBezTo>
                      <a:pt x="712" y="728"/>
                      <a:pt x="695" y="745"/>
                      <a:pt x="674" y="745"/>
                    </a:cubicBezTo>
                    <a:lnTo>
                      <a:pt x="618" y="745"/>
                    </a:lnTo>
                    <a:lnTo>
                      <a:pt x="561" y="838"/>
                    </a:lnTo>
                    <a:cubicBezTo>
                      <a:pt x="554" y="849"/>
                      <a:pt x="542" y="856"/>
                      <a:pt x="529" y="856"/>
                    </a:cubicBezTo>
                    <a:cubicBezTo>
                      <a:pt x="527" y="856"/>
                      <a:pt x="525" y="856"/>
                      <a:pt x="524" y="856"/>
                    </a:cubicBezTo>
                    <a:cubicBezTo>
                      <a:pt x="508" y="853"/>
                      <a:pt x="497" y="842"/>
                      <a:pt x="493" y="827"/>
                    </a:cubicBezTo>
                    <a:lnTo>
                      <a:pt x="475" y="753"/>
                    </a:lnTo>
                    <a:lnTo>
                      <a:pt x="472" y="761"/>
                    </a:lnTo>
                    <a:cubicBezTo>
                      <a:pt x="466" y="775"/>
                      <a:pt x="452" y="784"/>
                      <a:pt x="437" y="784"/>
                    </a:cubicBezTo>
                    <a:lnTo>
                      <a:pt x="188" y="784"/>
                    </a:lnTo>
                    <a:cubicBezTo>
                      <a:pt x="168" y="784"/>
                      <a:pt x="151" y="767"/>
                      <a:pt x="151" y="746"/>
                    </a:cubicBezTo>
                    <a:cubicBezTo>
                      <a:pt x="151" y="726"/>
                      <a:pt x="168" y="709"/>
                      <a:pt x="188" y="709"/>
                    </a:cubicBezTo>
                    <a:lnTo>
                      <a:pt x="229" y="709"/>
                    </a:lnTo>
                    <a:cubicBezTo>
                      <a:pt x="227" y="705"/>
                      <a:pt x="226" y="701"/>
                      <a:pt x="225" y="697"/>
                    </a:cubicBezTo>
                    <a:cubicBezTo>
                      <a:pt x="219" y="680"/>
                      <a:pt x="215" y="658"/>
                      <a:pt x="215" y="636"/>
                    </a:cubicBezTo>
                    <a:cubicBezTo>
                      <a:pt x="215" y="560"/>
                      <a:pt x="257" y="490"/>
                      <a:pt x="324" y="453"/>
                    </a:cubicBezTo>
                    <a:cubicBezTo>
                      <a:pt x="397" y="412"/>
                      <a:pt x="493" y="422"/>
                      <a:pt x="557" y="474"/>
                    </a:cubicBezTo>
                    <a:cubicBezTo>
                      <a:pt x="621" y="422"/>
                      <a:pt x="718" y="412"/>
                      <a:pt x="791" y="453"/>
                    </a:cubicBezTo>
                    <a:cubicBezTo>
                      <a:pt x="858" y="490"/>
                      <a:pt x="900" y="560"/>
                      <a:pt x="900" y="636"/>
                    </a:cubicBezTo>
                    <a:close/>
                    <a:moveTo>
                      <a:pt x="1076" y="679"/>
                    </a:moveTo>
                    <a:cubicBezTo>
                      <a:pt x="1076" y="976"/>
                      <a:pt x="835" y="1218"/>
                      <a:pt x="538" y="1218"/>
                    </a:cubicBezTo>
                    <a:cubicBezTo>
                      <a:pt x="241" y="1218"/>
                      <a:pt x="0" y="976"/>
                      <a:pt x="0" y="679"/>
                    </a:cubicBezTo>
                    <a:cubicBezTo>
                      <a:pt x="0" y="408"/>
                      <a:pt x="202" y="183"/>
                      <a:pt x="464" y="147"/>
                    </a:cubicBezTo>
                    <a:lnTo>
                      <a:pt x="464" y="75"/>
                    </a:lnTo>
                    <a:lnTo>
                      <a:pt x="374" y="75"/>
                    </a:lnTo>
                    <a:cubicBezTo>
                      <a:pt x="353" y="75"/>
                      <a:pt x="337" y="58"/>
                      <a:pt x="337" y="37"/>
                    </a:cubicBezTo>
                    <a:cubicBezTo>
                      <a:pt x="337" y="17"/>
                      <a:pt x="353" y="0"/>
                      <a:pt x="374" y="0"/>
                    </a:cubicBezTo>
                    <a:lnTo>
                      <a:pt x="620" y="0"/>
                    </a:lnTo>
                    <a:cubicBezTo>
                      <a:pt x="641" y="0"/>
                      <a:pt x="657" y="17"/>
                      <a:pt x="657" y="37"/>
                    </a:cubicBezTo>
                    <a:cubicBezTo>
                      <a:pt x="657" y="58"/>
                      <a:pt x="641" y="75"/>
                      <a:pt x="620" y="75"/>
                    </a:cubicBezTo>
                    <a:lnTo>
                      <a:pt x="539" y="75"/>
                    </a:lnTo>
                    <a:lnTo>
                      <a:pt x="539" y="141"/>
                    </a:lnTo>
                    <a:cubicBezTo>
                      <a:pt x="621" y="141"/>
                      <a:pt x="699" y="160"/>
                      <a:pt x="768" y="194"/>
                    </a:cubicBezTo>
                    <a:lnTo>
                      <a:pt x="818" y="120"/>
                    </a:lnTo>
                    <a:cubicBezTo>
                      <a:pt x="830" y="103"/>
                      <a:pt x="853" y="98"/>
                      <a:pt x="870" y="110"/>
                    </a:cubicBezTo>
                    <a:cubicBezTo>
                      <a:pt x="887" y="121"/>
                      <a:pt x="892" y="144"/>
                      <a:pt x="880" y="161"/>
                    </a:cubicBezTo>
                    <a:lnTo>
                      <a:pt x="834" y="230"/>
                    </a:lnTo>
                    <a:cubicBezTo>
                      <a:pt x="980" y="327"/>
                      <a:pt x="1076" y="492"/>
                      <a:pt x="1076" y="679"/>
                    </a:cubicBezTo>
                    <a:close/>
                    <a:moveTo>
                      <a:pt x="1001" y="679"/>
                    </a:moveTo>
                    <a:cubicBezTo>
                      <a:pt x="1001" y="424"/>
                      <a:pt x="794" y="216"/>
                      <a:pt x="538" y="216"/>
                    </a:cubicBezTo>
                    <a:cubicBezTo>
                      <a:pt x="282" y="216"/>
                      <a:pt x="74" y="424"/>
                      <a:pt x="74" y="679"/>
                    </a:cubicBezTo>
                    <a:cubicBezTo>
                      <a:pt x="74" y="935"/>
                      <a:pt x="282" y="1143"/>
                      <a:pt x="538" y="1143"/>
                    </a:cubicBezTo>
                    <a:cubicBezTo>
                      <a:pt x="794" y="1143"/>
                      <a:pt x="1001" y="935"/>
                      <a:pt x="1001" y="6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grpSp>
        <p:sp>
          <p:nvSpPr>
            <p:cNvPr id="36" name="文本框 83">
              <a:extLst>
                <a:ext uri="{FF2B5EF4-FFF2-40B4-BE49-F238E27FC236}">
                  <a16:creationId xmlns:a16="http://schemas.microsoft.com/office/drawing/2014/main" id="{3FE5EF02-D0C2-9427-382B-CB617F117E59}"/>
                </a:ext>
              </a:extLst>
            </p:cNvPr>
            <p:cNvSpPr txBox="1"/>
            <p:nvPr/>
          </p:nvSpPr>
          <p:spPr>
            <a:xfrm>
              <a:off x="1933451" y="1768179"/>
              <a:ext cx="4941674"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kumimoji="0" lang="en-US" altLang="zh-CN" b="0" i="0" u="none" strike="noStrike" kern="1200" cap="none" spc="0" normalizeH="0" baseline="0" noProof="1">
                  <a:ln>
                    <a:noFill/>
                  </a:ln>
                  <a:effectLst/>
                  <a:uLnTx/>
                  <a:uFillTx/>
                  <a:latin typeface="宋体" panose="02010600030101010101" pitchFamily="2" charset="-122"/>
                  <a:ea typeface="宋体" panose="02010600030101010101" pitchFamily="2" charset="-122"/>
                  <a:cs typeface="+mn-ea"/>
                  <a:sym typeface="+mn-lt"/>
                </a:rPr>
                <a:t>PPT</a:t>
              </a:r>
              <a:r>
                <a:rPr kumimoji="0" lang="zh-CN" altLang="en-US" b="0" i="0" u="none" strike="noStrike" kern="1200" cap="none" spc="0" normalizeH="0" baseline="0" noProof="1">
                  <a:ln>
                    <a:noFill/>
                  </a:ln>
                  <a:effectLst/>
                  <a:uLnTx/>
                  <a:uFillTx/>
                  <a:latin typeface="宋体" panose="02010600030101010101" pitchFamily="2" charset="-122"/>
                  <a:ea typeface="宋体" panose="02010600030101010101" pitchFamily="2" charset="-122"/>
                  <a:cs typeface="+mn-ea"/>
                  <a:sym typeface="+mn-lt"/>
                </a:rPr>
                <a:t>撰写，代码解读扩展</a:t>
              </a:r>
              <a:endParaRPr kumimoji="0" lang="en-US" altLang="zh-CN" b="0" i="0" u="none" strike="noStrike" kern="1200" cap="none" spc="0" normalizeH="0" baseline="0" noProof="1">
                <a:ln>
                  <a:noFill/>
                </a:ln>
                <a:effectLst/>
                <a:uLnTx/>
                <a:uFillTx/>
                <a:latin typeface="宋体" panose="02010600030101010101" pitchFamily="2" charset="-122"/>
                <a:ea typeface="宋体" panose="02010600030101010101" pitchFamily="2" charset="-122"/>
                <a:cs typeface="+mn-ea"/>
                <a:sym typeface="+mn-lt"/>
              </a:endParaRPr>
            </a:p>
          </p:txBody>
        </p:sp>
      </p:grpSp>
    </p:spTree>
    <p:extLst>
      <p:ext uri="{BB962C8B-B14F-4D97-AF65-F5344CB8AC3E}">
        <p14:creationId xmlns:p14="http://schemas.microsoft.com/office/powerpoint/2010/main" val="37183041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E03CDE-0891-2894-9ED9-95D8DED4474D}"/>
            </a:ext>
          </a:extLst>
        </p:cNvPr>
        <p:cNvGrpSpPr/>
        <p:nvPr/>
      </p:nvGrpSpPr>
      <p:grpSpPr>
        <a:xfrm>
          <a:off x="0" y="0"/>
          <a:ext cx="0" cy="0"/>
          <a:chOff x="0" y="0"/>
          <a:chExt cx="0" cy="0"/>
        </a:xfrm>
      </p:grpSpPr>
      <p:sp>
        <p:nvSpPr>
          <p:cNvPr id="4" name="iṡ1íḋe">
            <a:extLst>
              <a:ext uri="{FF2B5EF4-FFF2-40B4-BE49-F238E27FC236}">
                <a16:creationId xmlns:a16="http://schemas.microsoft.com/office/drawing/2014/main" id="{1E1F153B-3169-BD90-4581-706AFD48CD8F}"/>
              </a:ext>
            </a:extLst>
          </p:cNvPr>
          <p:cNvSpPr/>
          <p:nvPr/>
        </p:nvSpPr>
        <p:spPr>
          <a:xfrm>
            <a:off x="51652" y="-9657"/>
            <a:ext cx="2880743" cy="6858001"/>
          </a:xfrm>
          <a:prstGeom prst="rect">
            <a:avLst/>
          </a:prstGeom>
          <a:solidFill>
            <a:srgbClr val="0E419C"/>
          </a:solidFill>
          <a:ln>
            <a:noFill/>
          </a:ln>
          <a:effectLst>
            <a:outerShdw blurRad="762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srgbClr val="FFFFFF"/>
              </a:solidFill>
              <a:effectLst/>
              <a:uLnTx/>
              <a:uFillTx/>
              <a:cs typeface="+mn-ea"/>
              <a:sym typeface="+mn-lt"/>
            </a:endParaRPr>
          </a:p>
        </p:txBody>
      </p:sp>
      <p:pic>
        <p:nvPicPr>
          <p:cNvPr id="12" name="图片 11">
            <a:extLst>
              <a:ext uri="{FF2B5EF4-FFF2-40B4-BE49-F238E27FC236}">
                <a16:creationId xmlns:a16="http://schemas.microsoft.com/office/drawing/2014/main" id="{21945D2A-5E70-8F1E-F779-0CCFE6DD308C}"/>
              </a:ext>
            </a:extLst>
          </p:cNvPr>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21861" y="5094034"/>
            <a:ext cx="2843537" cy="1658337"/>
          </a:xfrm>
          <a:prstGeom prst="rect">
            <a:avLst/>
          </a:prstGeom>
        </p:spPr>
      </p:pic>
      <p:grpSp>
        <p:nvGrpSpPr>
          <p:cNvPr id="2" name="组合 1">
            <a:extLst>
              <a:ext uri="{FF2B5EF4-FFF2-40B4-BE49-F238E27FC236}">
                <a16:creationId xmlns:a16="http://schemas.microsoft.com/office/drawing/2014/main" id="{F3FCA076-AB05-A8EC-01CB-E5EF9B260588}"/>
              </a:ext>
            </a:extLst>
          </p:cNvPr>
          <p:cNvGrpSpPr/>
          <p:nvPr/>
        </p:nvGrpSpPr>
        <p:grpSpPr>
          <a:xfrm>
            <a:off x="194290" y="2196986"/>
            <a:ext cx="6560324" cy="1578754"/>
            <a:chOff x="841096" y="1288802"/>
            <a:chExt cx="7365281" cy="1772470"/>
          </a:xfrm>
        </p:grpSpPr>
        <p:sp>
          <p:nvSpPr>
            <p:cNvPr id="7" name="文本框 6">
              <a:extLst>
                <a:ext uri="{FF2B5EF4-FFF2-40B4-BE49-F238E27FC236}">
                  <a16:creationId xmlns:a16="http://schemas.microsoft.com/office/drawing/2014/main" id="{A79F6345-61EC-C464-138C-1C9DF892E850}"/>
                </a:ext>
              </a:extLst>
            </p:cNvPr>
            <p:cNvSpPr txBox="1"/>
            <p:nvPr/>
          </p:nvSpPr>
          <p:spPr>
            <a:xfrm>
              <a:off x="1147402" y="1313534"/>
              <a:ext cx="2029087" cy="1347612"/>
            </a:xfrm>
            <a:prstGeom prst="rect">
              <a:avLst/>
            </a:prstGeom>
            <a:noFill/>
          </p:spPr>
          <p:txBody>
            <a:bodyPr wrap="square" rtlCol="0">
              <a:spAutoFit/>
            </a:bodyPr>
            <a:lstStyle/>
            <a:p>
              <a:r>
                <a:rPr lang="zh-CN" altLang="en-US" sz="3600" spc="600" dirty="0">
                  <a:solidFill>
                    <a:schemeClr val="bg1"/>
                  </a:solidFill>
                  <a:effectLst>
                    <a:outerShdw blurRad="76200" dist="38100" algn="l" rotWithShape="0">
                      <a:prstClr val="black">
                        <a:alpha val="34000"/>
                      </a:prstClr>
                    </a:outerShdw>
                  </a:effectLst>
                  <a:cs typeface="+mn-ea"/>
                  <a:sym typeface="+mn-lt"/>
                </a:rPr>
                <a:t>参考资料</a:t>
              </a:r>
              <a:endParaRPr lang="en-US" altLang="zh-CN" sz="3600" spc="600" dirty="0">
                <a:solidFill>
                  <a:schemeClr val="bg1"/>
                </a:solidFill>
                <a:effectLst>
                  <a:outerShdw blurRad="76200" dist="38100" algn="l" rotWithShape="0">
                    <a:prstClr val="black">
                      <a:alpha val="34000"/>
                    </a:prstClr>
                  </a:outerShdw>
                </a:effectLst>
                <a:cs typeface="+mn-ea"/>
                <a:sym typeface="+mn-lt"/>
              </a:endParaRPr>
            </a:p>
          </p:txBody>
        </p:sp>
        <p:sp>
          <p:nvSpPr>
            <p:cNvPr id="8" name="文本框 7">
              <a:extLst>
                <a:ext uri="{FF2B5EF4-FFF2-40B4-BE49-F238E27FC236}">
                  <a16:creationId xmlns:a16="http://schemas.microsoft.com/office/drawing/2014/main" id="{32F9F6E8-EA3A-B4AE-5F44-C2A6430AE3D2}"/>
                </a:ext>
              </a:extLst>
            </p:cNvPr>
            <p:cNvSpPr txBox="1"/>
            <p:nvPr/>
          </p:nvSpPr>
          <p:spPr>
            <a:xfrm>
              <a:off x="841096" y="2715730"/>
              <a:ext cx="7365281" cy="345542"/>
            </a:xfrm>
            <a:prstGeom prst="rect">
              <a:avLst/>
            </a:prstGeom>
            <a:noFill/>
          </p:spPr>
          <p:txBody>
            <a:bodyPr wrap="square" rtlCol="0">
              <a:spAutoFit/>
            </a:bodyPr>
            <a:lstStyle/>
            <a:p>
              <a:r>
                <a:rPr lang="en-US" altLang="zh-CN" sz="1400" spc="600" dirty="0">
                  <a:solidFill>
                    <a:schemeClr val="bg1"/>
                  </a:solidFill>
                  <a:cs typeface="+mn-ea"/>
                  <a:sym typeface="+mn-lt"/>
                </a:rPr>
                <a:t>References</a:t>
              </a:r>
            </a:p>
          </p:txBody>
        </p:sp>
        <p:sp>
          <p:nvSpPr>
            <p:cNvPr id="13" name="任意多边形: 形状 12">
              <a:extLst>
                <a:ext uri="{FF2B5EF4-FFF2-40B4-BE49-F238E27FC236}">
                  <a16:creationId xmlns:a16="http://schemas.microsoft.com/office/drawing/2014/main" id="{266D02A3-8ECC-0E9C-B70E-38716EA3B6E4}"/>
                </a:ext>
              </a:extLst>
            </p:cNvPr>
            <p:cNvSpPr/>
            <p:nvPr/>
          </p:nvSpPr>
          <p:spPr>
            <a:xfrm>
              <a:off x="975664" y="1288802"/>
              <a:ext cx="2287429" cy="1321975"/>
            </a:xfrm>
            <a:custGeom>
              <a:avLst/>
              <a:gdLst>
                <a:gd name="connsiteX0" fmla="*/ 0 w 7010400"/>
                <a:gd name="connsiteY0" fmla="*/ 0 h 1981384"/>
                <a:gd name="connsiteX1" fmla="*/ 7010400 w 7010400"/>
                <a:gd name="connsiteY1" fmla="*/ 0 h 1981384"/>
                <a:gd name="connsiteX2" fmla="*/ 7010400 w 7010400"/>
                <a:gd name="connsiteY2" fmla="*/ 1981384 h 1981384"/>
                <a:gd name="connsiteX3" fmla="*/ 6495669 w 7010400"/>
                <a:gd name="connsiteY3" fmla="*/ 1981384 h 1981384"/>
                <a:gd name="connsiteX4" fmla="*/ 6495669 w 7010400"/>
                <a:gd name="connsiteY4" fmla="*/ 1712044 h 1981384"/>
                <a:gd name="connsiteX5" fmla="*/ 514731 w 7010400"/>
                <a:gd name="connsiteY5" fmla="*/ 1712044 h 1981384"/>
                <a:gd name="connsiteX6" fmla="*/ 514731 w 7010400"/>
                <a:gd name="connsiteY6" fmla="*/ 1981384 h 1981384"/>
                <a:gd name="connsiteX7" fmla="*/ 0 w 7010400"/>
                <a:gd name="connsiteY7" fmla="*/ 1981384 h 1981384"/>
                <a:gd name="connsiteX0-1" fmla="*/ 0 w 7010400"/>
                <a:gd name="connsiteY0-2" fmla="*/ 0 h 1981384"/>
                <a:gd name="connsiteX1-3" fmla="*/ 7010400 w 7010400"/>
                <a:gd name="connsiteY1-4" fmla="*/ 0 h 1981384"/>
                <a:gd name="connsiteX2-5" fmla="*/ 7010400 w 7010400"/>
                <a:gd name="connsiteY2-6" fmla="*/ 1981384 h 1981384"/>
                <a:gd name="connsiteX3-7" fmla="*/ 6495669 w 7010400"/>
                <a:gd name="connsiteY3-8" fmla="*/ 1981384 h 1981384"/>
                <a:gd name="connsiteX4-9" fmla="*/ 6495669 w 7010400"/>
                <a:gd name="connsiteY4-10" fmla="*/ 1712044 h 1981384"/>
                <a:gd name="connsiteX5-11" fmla="*/ 514731 w 7010400"/>
                <a:gd name="connsiteY5-12" fmla="*/ 1981384 h 1981384"/>
                <a:gd name="connsiteX6-13" fmla="*/ 0 w 7010400"/>
                <a:gd name="connsiteY6-14" fmla="*/ 1981384 h 1981384"/>
                <a:gd name="connsiteX7-15" fmla="*/ 0 w 7010400"/>
                <a:gd name="connsiteY7-16" fmla="*/ 0 h 1981384"/>
                <a:gd name="connsiteX0-17" fmla="*/ 6495669 w 7010400"/>
                <a:gd name="connsiteY0-18" fmla="*/ 1712044 h 1981384"/>
                <a:gd name="connsiteX1-19" fmla="*/ 514731 w 7010400"/>
                <a:gd name="connsiteY1-20" fmla="*/ 1981384 h 1981384"/>
                <a:gd name="connsiteX2-21" fmla="*/ 0 w 7010400"/>
                <a:gd name="connsiteY2-22" fmla="*/ 1981384 h 1981384"/>
                <a:gd name="connsiteX3-23" fmla="*/ 0 w 7010400"/>
                <a:gd name="connsiteY3-24" fmla="*/ 0 h 1981384"/>
                <a:gd name="connsiteX4-25" fmla="*/ 7010400 w 7010400"/>
                <a:gd name="connsiteY4-26" fmla="*/ 0 h 1981384"/>
                <a:gd name="connsiteX5-27" fmla="*/ 7010400 w 7010400"/>
                <a:gd name="connsiteY5-28" fmla="*/ 1981384 h 1981384"/>
                <a:gd name="connsiteX6-29" fmla="*/ 6495669 w 7010400"/>
                <a:gd name="connsiteY6-30" fmla="*/ 1981384 h 1981384"/>
                <a:gd name="connsiteX7-31" fmla="*/ 6587109 w 7010400"/>
                <a:gd name="connsiteY7-32" fmla="*/ 1803484 h 1981384"/>
                <a:gd name="connsiteX0-33" fmla="*/ 577469 w 7010400"/>
                <a:gd name="connsiteY0-34" fmla="*/ 3629744 h 3629744"/>
                <a:gd name="connsiteX1-35" fmla="*/ 514731 w 7010400"/>
                <a:gd name="connsiteY1-36" fmla="*/ 1981384 h 3629744"/>
                <a:gd name="connsiteX2-37" fmla="*/ 0 w 7010400"/>
                <a:gd name="connsiteY2-38" fmla="*/ 1981384 h 3629744"/>
                <a:gd name="connsiteX3-39" fmla="*/ 0 w 7010400"/>
                <a:gd name="connsiteY3-40" fmla="*/ 0 h 3629744"/>
                <a:gd name="connsiteX4-41" fmla="*/ 7010400 w 7010400"/>
                <a:gd name="connsiteY4-42" fmla="*/ 0 h 3629744"/>
                <a:gd name="connsiteX5-43" fmla="*/ 7010400 w 7010400"/>
                <a:gd name="connsiteY5-44" fmla="*/ 1981384 h 3629744"/>
                <a:gd name="connsiteX6-45" fmla="*/ 6495669 w 7010400"/>
                <a:gd name="connsiteY6-46" fmla="*/ 1981384 h 3629744"/>
                <a:gd name="connsiteX7-47" fmla="*/ 6587109 w 7010400"/>
                <a:gd name="connsiteY7-48" fmla="*/ 1803484 h 3629744"/>
                <a:gd name="connsiteX0-49" fmla="*/ 514731 w 7010400"/>
                <a:gd name="connsiteY0-50" fmla="*/ 1981384 h 1981384"/>
                <a:gd name="connsiteX1-51" fmla="*/ 0 w 7010400"/>
                <a:gd name="connsiteY1-52" fmla="*/ 1981384 h 1981384"/>
                <a:gd name="connsiteX2-53" fmla="*/ 0 w 7010400"/>
                <a:gd name="connsiteY2-54" fmla="*/ 0 h 1981384"/>
                <a:gd name="connsiteX3-55" fmla="*/ 7010400 w 7010400"/>
                <a:gd name="connsiteY3-56" fmla="*/ 0 h 1981384"/>
                <a:gd name="connsiteX4-57" fmla="*/ 7010400 w 7010400"/>
                <a:gd name="connsiteY4-58" fmla="*/ 1981384 h 1981384"/>
                <a:gd name="connsiteX5-59" fmla="*/ 6495669 w 7010400"/>
                <a:gd name="connsiteY5-60" fmla="*/ 1981384 h 1981384"/>
                <a:gd name="connsiteX6-61" fmla="*/ 6587109 w 7010400"/>
                <a:gd name="connsiteY6-62" fmla="*/ 1803484 h 1981384"/>
                <a:gd name="connsiteX0-63" fmla="*/ 514731 w 7010400"/>
                <a:gd name="connsiteY0-64" fmla="*/ 1981384 h 1981384"/>
                <a:gd name="connsiteX1-65" fmla="*/ 0 w 7010400"/>
                <a:gd name="connsiteY1-66" fmla="*/ 1981384 h 1981384"/>
                <a:gd name="connsiteX2-67" fmla="*/ 0 w 7010400"/>
                <a:gd name="connsiteY2-68" fmla="*/ 0 h 1981384"/>
                <a:gd name="connsiteX3-69" fmla="*/ 7010400 w 7010400"/>
                <a:gd name="connsiteY3-70" fmla="*/ 0 h 1981384"/>
                <a:gd name="connsiteX4-71" fmla="*/ 7010400 w 7010400"/>
                <a:gd name="connsiteY4-72" fmla="*/ 1981384 h 1981384"/>
                <a:gd name="connsiteX5-73" fmla="*/ 6495669 w 7010400"/>
                <a:gd name="connsiteY5-74" fmla="*/ 1981384 h 1981384"/>
                <a:gd name="connsiteX0-75" fmla="*/ 1349388 w 7010400"/>
                <a:gd name="connsiteY0-76" fmla="*/ 1986143 h 1986143"/>
                <a:gd name="connsiteX1-77" fmla="*/ 0 w 7010400"/>
                <a:gd name="connsiteY1-78" fmla="*/ 1981384 h 1986143"/>
                <a:gd name="connsiteX2-79" fmla="*/ 0 w 7010400"/>
                <a:gd name="connsiteY2-80" fmla="*/ 0 h 1986143"/>
                <a:gd name="connsiteX3-81" fmla="*/ 7010400 w 7010400"/>
                <a:gd name="connsiteY3-82" fmla="*/ 0 h 1986143"/>
                <a:gd name="connsiteX4-83" fmla="*/ 7010400 w 7010400"/>
                <a:gd name="connsiteY4-84" fmla="*/ 1981384 h 1986143"/>
                <a:gd name="connsiteX5-85" fmla="*/ 6495669 w 7010400"/>
                <a:gd name="connsiteY5-86" fmla="*/ 1981384 h 1986143"/>
                <a:gd name="connsiteX0-87" fmla="*/ 1349388 w 7010400"/>
                <a:gd name="connsiteY0-88" fmla="*/ 1976626 h 1981384"/>
                <a:gd name="connsiteX1-89" fmla="*/ 0 w 7010400"/>
                <a:gd name="connsiteY1-90" fmla="*/ 1981384 h 1981384"/>
                <a:gd name="connsiteX2-91" fmla="*/ 0 w 7010400"/>
                <a:gd name="connsiteY2-92" fmla="*/ 0 h 1981384"/>
                <a:gd name="connsiteX3-93" fmla="*/ 7010400 w 7010400"/>
                <a:gd name="connsiteY3-94" fmla="*/ 0 h 1981384"/>
                <a:gd name="connsiteX4-95" fmla="*/ 7010400 w 7010400"/>
                <a:gd name="connsiteY4-96" fmla="*/ 1981384 h 1981384"/>
                <a:gd name="connsiteX5-97" fmla="*/ 6495669 w 7010400"/>
                <a:gd name="connsiteY5-98" fmla="*/ 1981384 h 1981384"/>
                <a:gd name="connsiteX0-99" fmla="*/ 1349388 w 7010400"/>
                <a:gd name="connsiteY0-100" fmla="*/ 1981385 h 1981385"/>
                <a:gd name="connsiteX1-101" fmla="*/ 0 w 7010400"/>
                <a:gd name="connsiteY1-102" fmla="*/ 1981384 h 1981385"/>
                <a:gd name="connsiteX2-103" fmla="*/ 0 w 7010400"/>
                <a:gd name="connsiteY2-104" fmla="*/ 0 h 1981385"/>
                <a:gd name="connsiteX3-105" fmla="*/ 7010400 w 7010400"/>
                <a:gd name="connsiteY3-106" fmla="*/ 0 h 1981385"/>
                <a:gd name="connsiteX4-107" fmla="*/ 7010400 w 7010400"/>
                <a:gd name="connsiteY4-108" fmla="*/ 1981384 h 1981385"/>
                <a:gd name="connsiteX5-109" fmla="*/ 6495669 w 7010400"/>
                <a:gd name="connsiteY5-110" fmla="*/ 1981384 h 1981385"/>
                <a:gd name="connsiteX0-111" fmla="*/ 1349388 w 7010400"/>
                <a:gd name="connsiteY0-112" fmla="*/ 1981385 h 1981385"/>
                <a:gd name="connsiteX1-113" fmla="*/ 0 w 7010400"/>
                <a:gd name="connsiteY1-114" fmla="*/ 1981384 h 1981385"/>
                <a:gd name="connsiteX2-115" fmla="*/ 0 w 7010400"/>
                <a:gd name="connsiteY2-116" fmla="*/ 0 h 1981385"/>
                <a:gd name="connsiteX3-117" fmla="*/ 7010400 w 7010400"/>
                <a:gd name="connsiteY3-118" fmla="*/ 0 h 1981385"/>
                <a:gd name="connsiteX4-119" fmla="*/ 7010400 w 7010400"/>
                <a:gd name="connsiteY4-120" fmla="*/ 1981384 h 1981385"/>
                <a:gd name="connsiteX5-121" fmla="*/ 5733943 w 7010400"/>
                <a:gd name="connsiteY5-122" fmla="*/ 1971866 h 1981385"/>
                <a:gd name="connsiteX0-123" fmla="*/ 1349388 w 7010400"/>
                <a:gd name="connsiteY0-124" fmla="*/ 1981385 h 1981385"/>
                <a:gd name="connsiteX1-125" fmla="*/ 0 w 7010400"/>
                <a:gd name="connsiteY1-126" fmla="*/ 1981384 h 1981385"/>
                <a:gd name="connsiteX2-127" fmla="*/ 0 w 7010400"/>
                <a:gd name="connsiteY2-128" fmla="*/ 0 h 1981385"/>
                <a:gd name="connsiteX3-129" fmla="*/ 7010400 w 7010400"/>
                <a:gd name="connsiteY3-130" fmla="*/ 0 h 1981385"/>
                <a:gd name="connsiteX4-131" fmla="*/ 7010400 w 7010400"/>
                <a:gd name="connsiteY4-132" fmla="*/ 1981384 h 1981385"/>
                <a:gd name="connsiteX5-133" fmla="*/ 5733943 w 7010400"/>
                <a:gd name="connsiteY5-134" fmla="*/ 1981384 h 198138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7010400" h="1981385">
                  <a:moveTo>
                    <a:pt x="1349388" y="1981385"/>
                  </a:moveTo>
                  <a:lnTo>
                    <a:pt x="0" y="1981384"/>
                  </a:lnTo>
                  <a:lnTo>
                    <a:pt x="0" y="0"/>
                  </a:lnTo>
                  <a:lnTo>
                    <a:pt x="7010400" y="0"/>
                  </a:lnTo>
                  <a:lnTo>
                    <a:pt x="7010400" y="1981384"/>
                  </a:lnTo>
                  <a:lnTo>
                    <a:pt x="5733943" y="1981384"/>
                  </a:lnTo>
                </a:path>
              </a:pathLst>
            </a:cu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cs typeface="+mn-ea"/>
                <a:sym typeface="+mn-lt"/>
              </a:endParaRPr>
            </a:p>
          </p:txBody>
        </p:sp>
      </p:grpSp>
      <p:grpSp>
        <p:nvGrpSpPr>
          <p:cNvPr id="9" name="组合 8">
            <a:extLst>
              <a:ext uri="{FF2B5EF4-FFF2-40B4-BE49-F238E27FC236}">
                <a16:creationId xmlns:a16="http://schemas.microsoft.com/office/drawing/2014/main" id="{5C7CBAC1-0B45-C9ED-561E-6B921BED6A6F}"/>
              </a:ext>
            </a:extLst>
          </p:cNvPr>
          <p:cNvGrpSpPr/>
          <p:nvPr/>
        </p:nvGrpSpPr>
        <p:grpSpPr>
          <a:xfrm>
            <a:off x="3131569" y="260648"/>
            <a:ext cx="667403" cy="667401"/>
            <a:chOff x="987253" y="1737083"/>
            <a:chExt cx="829068" cy="829066"/>
          </a:xfrm>
          <a:effectLst>
            <a:outerShdw blurRad="25400" dist="38100" dir="5400000" algn="t" rotWithShape="0">
              <a:prstClr val="black">
                <a:alpha val="24000"/>
              </a:prstClr>
            </a:outerShdw>
          </a:effectLst>
        </p:grpSpPr>
        <p:sp>
          <p:nvSpPr>
            <p:cNvPr id="11" name="椭圆 10">
              <a:extLst>
                <a:ext uri="{FF2B5EF4-FFF2-40B4-BE49-F238E27FC236}">
                  <a16:creationId xmlns:a16="http://schemas.microsoft.com/office/drawing/2014/main" id="{295293AF-BC25-7718-A8AC-9BC8DF0B3D4E}"/>
                </a:ext>
              </a:extLst>
            </p:cNvPr>
            <p:cNvSpPr/>
            <p:nvPr/>
          </p:nvSpPr>
          <p:spPr>
            <a:xfrm>
              <a:off x="987253" y="1737083"/>
              <a:ext cx="829068" cy="829066"/>
            </a:xfrm>
            <a:prstGeom prst="ellipse">
              <a:avLst/>
            </a:prstGeom>
            <a:gradFill>
              <a:gsLst>
                <a:gs pos="0">
                  <a:srgbClr val="0E419C"/>
                </a:gs>
                <a:gs pos="100000">
                  <a:srgbClr val="4472C4">
                    <a:alpha val="89000"/>
                  </a:srgbClr>
                </a:gs>
              </a:gsLst>
              <a:lin ang="5400000" scaled="0"/>
            </a:gradFill>
            <a:ln>
              <a:noFill/>
            </a:ln>
            <a:effectLst>
              <a:outerShdw blurRad="38100" dist="38100" dir="5400000" sx="103000" sy="103000" algn="t"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14" name="running_233105">
              <a:extLst>
                <a:ext uri="{FF2B5EF4-FFF2-40B4-BE49-F238E27FC236}">
                  <a16:creationId xmlns:a16="http://schemas.microsoft.com/office/drawing/2014/main" id="{53A6F401-7C8B-0FB6-DFDD-6F987DB7F706}"/>
                </a:ext>
              </a:extLst>
            </p:cNvPr>
            <p:cNvSpPr/>
            <p:nvPr/>
          </p:nvSpPr>
          <p:spPr>
            <a:xfrm>
              <a:off x="1247301" y="1946122"/>
              <a:ext cx="331783" cy="375037"/>
            </a:xfrm>
            <a:custGeom>
              <a:avLst/>
              <a:gdLst>
                <a:gd name="T0" fmla="*/ 889 w 1076"/>
                <a:gd name="T1" fmla="*/ 701 h 1218"/>
                <a:gd name="T2" fmla="*/ 558 w 1076"/>
                <a:gd name="T3" fmla="*/ 1027 h 1218"/>
                <a:gd name="T4" fmla="*/ 383 w 1076"/>
                <a:gd name="T5" fmla="*/ 907 h 1218"/>
                <a:gd name="T6" fmla="*/ 432 w 1076"/>
                <a:gd name="T7" fmla="*/ 850 h 1218"/>
                <a:gd name="T8" fmla="*/ 817 w 1076"/>
                <a:gd name="T9" fmla="*/ 681 h 1218"/>
                <a:gd name="T10" fmla="*/ 755 w 1076"/>
                <a:gd name="T11" fmla="*/ 518 h 1218"/>
                <a:gd name="T12" fmla="*/ 558 w 1076"/>
                <a:gd name="T13" fmla="*/ 564 h 1218"/>
                <a:gd name="T14" fmla="*/ 360 w 1076"/>
                <a:gd name="T15" fmla="*/ 518 h 1218"/>
                <a:gd name="T16" fmla="*/ 297 w 1076"/>
                <a:gd name="T17" fmla="*/ 677 h 1218"/>
                <a:gd name="T18" fmla="*/ 413 w 1076"/>
                <a:gd name="T19" fmla="*/ 709 h 1218"/>
                <a:gd name="T20" fmla="*/ 489 w 1076"/>
                <a:gd name="T21" fmla="*/ 598 h 1218"/>
                <a:gd name="T22" fmla="*/ 545 w 1076"/>
                <a:gd name="T23" fmla="*/ 722 h 1218"/>
                <a:gd name="T24" fmla="*/ 597 w 1076"/>
                <a:gd name="T25" fmla="*/ 670 h 1218"/>
                <a:gd name="T26" fmla="*/ 712 w 1076"/>
                <a:gd name="T27" fmla="*/ 707 h 1218"/>
                <a:gd name="T28" fmla="*/ 618 w 1076"/>
                <a:gd name="T29" fmla="*/ 745 h 1218"/>
                <a:gd name="T30" fmla="*/ 529 w 1076"/>
                <a:gd name="T31" fmla="*/ 856 h 1218"/>
                <a:gd name="T32" fmla="*/ 493 w 1076"/>
                <a:gd name="T33" fmla="*/ 827 h 1218"/>
                <a:gd name="T34" fmla="*/ 472 w 1076"/>
                <a:gd name="T35" fmla="*/ 761 h 1218"/>
                <a:gd name="T36" fmla="*/ 188 w 1076"/>
                <a:gd name="T37" fmla="*/ 784 h 1218"/>
                <a:gd name="T38" fmla="*/ 188 w 1076"/>
                <a:gd name="T39" fmla="*/ 709 h 1218"/>
                <a:gd name="T40" fmla="*/ 225 w 1076"/>
                <a:gd name="T41" fmla="*/ 697 h 1218"/>
                <a:gd name="T42" fmla="*/ 324 w 1076"/>
                <a:gd name="T43" fmla="*/ 453 h 1218"/>
                <a:gd name="T44" fmla="*/ 791 w 1076"/>
                <a:gd name="T45" fmla="*/ 453 h 1218"/>
                <a:gd name="T46" fmla="*/ 1076 w 1076"/>
                <a:gd name="T47" fmla="*/ 679 h 1218"/>
                <a:gd name="T48" fmla="*/ 0 w 1076"/>
                <a:gd name="T49" fmla="*/ 679 h 1218"/>
                <a:gd name="T50" fmla="*/ 464 w 1076"/>
                <a:gd name="T51" fmla="*/ 75 h 1218"/>
                <a:gd name="T52" fmla="*/ 337 w 1076"/>
                <a:gd name="T53" fmla="*/ 37 h 1218"/>
                <a:gd name="T54" fmla="*/ 620 w 1076"/>
                <a:gd name="T55" fmla="*/ 0 h 1218"/>
                <a:gd name="T56" fmla="*/ 620 w 1076"/>
                <a:gd name="T57" fmla="*/ 75 h 1218"/>
                <a:gd name="T58" fmla="*/ 539 w 1076"/>
                <a:gd name="T59" fmla="*/ 141 h 1218"/>
                <a:gd name="T60" fmla="*/ 818 w 1076"/>
                <a:gd name="T61" fmla="*/ 120 h 1218"/>
                <a:gd name="T62" fmla="*/ 880 w 1076"/>
                <a:gd name="T63" fmla="*/ 161 h 1218"/>
                <a:gd name="T64" fmla="*/ 1076 w 1076"/>
                <a:gd name="T65" fmla="*/ 679 h 1218"/>
                <a:gd name="T66" fmla="*/ 538 w 1076"/>
                <a:gd name="T67" fmla="*/ 216 h 1218"/>
                <a:gd name="T68" fmla="*/ 538 w 1076"/>
                <a:gd name="T69" fmla="*/ 1143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76" h="1218">
                  <a:moveTo>
                    <a:pt x="900" y="636"/>
                  </a:moveTo>
                  <a:cubicBezTo>
                    <a:pt x="900" y="659"/>
                    <a:pt x="896" y="681"/>
                    <a:pt x="889" y="701"/>
                  </a:cubicBezTo>
                  <a:cubicBezTo>
                    <a:pt x="858" y="841"/>
                    <a:pt x="606" y="1003"/>
                    <a:pt x="578" y="1021"/>
                  </a:cubicBezTo>
                  <a:cubicBezTo>
                    <a:pt x="572" y="1025"/>
                    <a:pt x="565" y="1027"/>
                    <a:pt x="558" y="1027"/>
                  </a:cubicBezTo>
                  <a:cubicBezTo>
                    <a:pt x="551" y="1027"/>
                    <a:pt x="544" y="1025"/>
                    <a:pt x="538" y="1021"/>
                  </a:cubicBezTo>
                  <a:cubicBezTo>
                    <a:pt x="535" y="1019"/>
                    <a:pt x="460" y="972"/>
                    <a:pt x="383" y="907"/>
                  </a:cubicBezTo>
                  <a:cubicBezTo>
                    <a:pt x="368" y="893"/>
                    <a:pt x="366" y="870"/>
                    <a:pt x="379" y="854"/>
                  </a:cubicBezTo>
                  <a:cubicBezTo>
                    <a:pt x="393" y="838"/>
                    <a:pt x="416" y="837"/>
                    <a:pt x="432" y="850"/>
                  </a:cubicBezTo>
                  <a:cubicBezTo>
                    <a:pt x="481" y="892"/>
                    <a:pt x="531" y="927"/>
                    <a:pt x="558" y="945"/>
                  </a:cubicBezTo>
                  <a:cubicBezTo>
                    <a:pt x="639" y="891"/>
                    <a:pt x="798" y="769"/>
                    <a:pt x="817" y="681"/>
                  </a:cubicBezTo>
                  <a:cubicBezTo>
                    <a:pt x="823" y="664"/>
                    <a:pt x="825" y="650"/>
                    <a:pt x="825" y="636"/>
                  </a:cubicBezTo>
                  <a:cubicBezTo>
                    <a:pt x="825" y="587"/>
                    <a:pt x="798" y="542"/>
                    <a:pt x="755" y="518"/>
                  </a:cubicBezTo>
                  <a:cubicBezTo>
                    <a:pt x="700" y="488"/>
                    <a:pt x="627" y="502"/>
                    <a:pt x="586" y="550"/>
                  </a:cubicBezTo>
                  <a:cubicBezTo>
                    <a:pt x="579" y="559"/>
                    <a:pt x="569" y="564"/>
                    <a:pt x="558" y="564"/>
                  </a:cubicBezTo>
                  <a:cubicBezTo>
                    <a:pt x="547" y="564"/>
                    <a:pt x="536" y="559"/>
                    <a:pt x="529" y="550"/>
                  </a:cubicBezTo>
                  <a:cubicBezTo>
                    <a:pt x="488" y="502"/>
                    <a:pt x="415" y="488"/>
                    <a:pt x="360" y="518"/>
                  </a:cubicBezTo>
                  <a:cubicBezTo>
                    <a:pt x="317" y="542"/>
                    <a:pt x="290" y="587"/>
                    <a:pt x="290" y="636"/>
                  </a:cubicBezTo>
                  <a:cubicBezTo>
                    <a:pt x="290" y="650"/>
                    <a:pt x="292" y="664"/>
                    <a:pt x="297" y="677"/>
                  </a:cubicBezTo>
                  <a:cubicBezTo>
                    <a:pt x="299" y="688"/>
                    <a:pt x="304" y="699"/>
                    <a:pt x="309" y="709"/>
                  </a:cubicBezTo>
                  <a:lnTo>
                    <a:pt x="413" y="709"/>
                  </a:lnTo>
                  <a:lnTo>
                    <a:pt x="452" y="620"/>
                  </a:lnTo>
                  <a:cubicBezTo>
                    <a:pt x="458" y="605"/>
                    <a:pt x="473" y="596"/>
                    <a:pt x="489" y="598"/>
                  </a:cubicBezTo>
                  <a:cubicBezTo>
                    <a:pt x="505" y="599"/>
                    <a:pt x="519" y="611"/>
                    <a:pt x="522" y="626"/>
                  </a:cubicBezTo>
                  <a:lnTo>
                    <a:pt x="545" y="722"/>
                  </a:lnTo>
                  <a:lnTo>
                    <a:pt x="565" y="688"/>
                  </a:lnTo>
                  <a:cubicBezTo>
                    <a:pt x="572" y="677"/>
                    <a:pt x="584" y="670"/>
                    <a:pt x="597" y="670"/>
                  </a:cubicBezTo>
                  <a:lnTo>
                    <a:pt x="674" y="670"/>
                  </a:lnTo>
                  <a:cubicBezTo>
                    <a:pt x="695" y="670"/>
                    <a:pt x="712" y="687"/>
                    <a:pt x="712" y="707"/>
                  </a:cubicBezTo>
                  <a:cubicBezTo>
                    <a:pt x="712" y="728"/>
                    <a:pt x="695" y="745"/>
                    <a:pt x="674" y="745"/>
                  </a:cubicBezTo>
                  <a:lnTo>
                    <a:pt x="618" y="745"/>
                  </a:lnTo>
                  <a:lnTo>
                    <a:pt x="561" y="838"/>
                  </a:lnTo>
                  <a:cubicBezTo>
                    <a:pt x="554" y="849"/>
                    <a:pt x="542" y="856"/>
                    <a:pt x="529" y="856"/>
                  </a:cubicBezTo>
                  <a:cubicBezTo>
                    <a:pt x="527" y="856"/>
                    <a:pt x="525" y="856"/>
                    <a:pt x="524" y="856"/>
                  </a:cubicBezTo>
                  <a:cubicBezTo>
                    <a:pt x="508" y="853"/>
                    <a:pt x="497" y="842"/>
                    <a:pt x="493" y="827"/>
                  </a:cubicBezTo>
                  <a:lnTo>
                    <a:pt x="475" y="753"/>
                  </a:lnTo>
                  <a:lnTo>
                    <a:pt x="472" y="761"/>
                  </a:lnTo>
                  <a:cubicBezTo>
                    <a:pt x="466" y="775"/>
                    <a:pt x="452" y="784"/>
                    <a:pt x="437" y="784"/>
                  </a:cubicBezTo>
                  <a:lnTo>
                    <a:pt x="188" y="784"/>
                  </a:lnTo>
                  <a:cubicBezTo>
                    <a:pt x="168" y="784"/>
                    <a:pt x="151" y="767"/>
                    <a:pt x="151" y="746"/>
                  </a:cubicBezTo>
                  <a:cubicBezTo>
                    <a:pt x="151" y="726"/>
                    <a:pt x="168" y="709"/>
                    <a:pt x="188" y="709"/>
                  </a:cubicBezTo>
                  <a:lnTo>
                    <a:pt x="229" y="709"/>
                  </a:lnTo>
                  <a:cubicBezTo>
                    <a:pt x="227" y="705"/>
                    <a:pt x="226" y="701"/>
                    <a:pt x="225" y="697"/>
                  </a:cubicBezTo>
                  <a:cubicBezTo>
                    <a:pt x="219" y="680"/>
                    <a:pt x="215" y="658"/>
                    <a:pt x="215" y="636"/>
                  </a:cubicBezTo>
                  <a:cubicBezTo>
                    <a:pt x="215" y="560"/>
                    <a:pt x="257" y="490"/>
                    <a:pt x="324" y="453"/>
                  </a:cubicBezTo>
                  <a:cubicBezTo>
                    <a:pt x="397" y="412"/>
                    <a:pt x="493" y="422"/>
                    <a:pt x="557" y="474"/>
                  </a:cubicBezTo>
                  <a:cubicBezTo>
                    <a:pt x="621" y="422"/>
                    <a:pt x="718" y="412"/>
                    <a:pt x="791" y="453"/>
                  </a:cubicBezTo>
                  <a:cubicBezTo>
                    <a:pt x="858" y="490"/>
                    <a:pt x="900" y="560"/>
                    <a:pt x="900" y="636"/>
                  </a:cubicBezTo>
                  <a:close/>
                  <a:moveTo>
                    <a:pt x="1076" y="679"/>
                  </a:moveTo>
                  <a:cubicBezTo>
                    <a:pt x="1076" y="976"/>
                    <a:pt x="835" y="1218"/>
                    <a:pt x="538" y="1218"/>
                  </a:cubicBezTo>
                  <a:cubicBezTo>
                    <a:pt x="241" y="1218"/>
                    <a:pt x="0" y="976"/>
                    <a:pt x="0" y="679"/>
                  </a:cubicBezTo>
                  <a:cubicBezTo>
                    <a:pt x="0" y="408"/>
                    <a:pt x="202" y="183"/>
                    <a:pt x="464" y="147"/>
                  </a:cubicBezTo>
                  <a:lnTo>
                    <a:pt x="464" y="75"/>
                  </a:lnTo>
                  <a:lnTo>
                    <a:pt x="374" y="75"/>
                  </a:lnTo>
                  <a:cubicBezTo>
                    <a:pt x="353" y="75"/>
                    <a:pt x="337" y="58"/>
                    <a:pt x="337" y="37"/>
                  </a:cubicBezTo>
                  <a:cubicBezTo>
                    <a:pt x="337" y="17"/>
                    <a:pt x="353" y="0"/>
                    <a:pt x="374" y="0"/>
                  </a:cubicBezTo>
                  <a:lnTo>
                    <a:pt x="620" y="0"/>
                  </a:lnTo>
                  <a:cubicBezTo>
                    <a:pt x="641" y="0"/>
                    <a:pt x="657" y="17"/>
                    <a:pt x="657" y="37"/>
                  </a:cubicBezTo>
                  <a:cubicBezTo>
                    <a:pt x="657" y="58"/>
                    <a:pt x="641" y="75"/>
                    <a:pt x="620" y="75"/>
                  </a:cubicBezTo>
                  <a:lnTo>
                    <a:pt x="539" y="75"/>
                  </a:lnTo>
                  <a:lnTo>
                    <a:pt x="539" y="141"/>
                  </a:lnTo>
                  <a:cubicBezTo>
                    <a:pt x="621" y="141"/>
                    <a:pt x="699" y="160"/>
                    <a:pt x="768" y="194"/>
                  </a:cubicBezTo>
                  <a:lnTo>
                    <a:pt x="818" y="120"/>
                  </a:lnTo>
                  <a:cubicBezTo>
                    <a:pt x="830" y="103"/>
                    <a:pt x="853" y="98"/>
                    <a:pt x="870" y="110"/>
                  </a:cubicBezTo>
                  <a:cubicBezTo>
                    <a:pt x="887" y="121"/>
                    <a:pt x="892" y="144"/>
                    <a:pt x="880" y="161"/>
                  </a:cubicBezTo>
                  <a:lnTo>
                    <a:pt x="834" y="230"/>
                  </a:lnTo>
                  <a:cubicBezTo>
                    <a:pt x="980" y="327"/>
                    <a:pt x="1076" y="492"/>
                    <a:pt x="1076" y="679"/>
                  </a:cubicBezTo>
                  <a:close/>
                  <a:moveTo>
                    <a:pt x="1001" y="679"/>
                  </a:moveTo>
                  <a:cubicBezTo>
                    <a:pt x="1001" y="424"/>
                    <a:pt x="794" y="216"/>
                    <a:pt x="538" y="216"/>
                  </a:cubicBezTo>
                  <a:cubicBezTo>
                    <a:pt x="282" y="216"/>
                    <a:pt x="74" y="424"/>
                    <a:pt x="74" y="679"/>
                  </a:cubicBezTo>
                  <a:cubicBezTo>
                    <a:pt x="74" y="935"/>
                    <a:pt x="282" y="1143"/>
                    <a:pt x="538" y="1143"/>
                  </a:cubicBezTo>
                  <a:cubicBezTo>
                    <a:pt x="794" y="1143"/>
                    <a:pt x="1001" y="935"/>
                    <a:pt x="1001" y="6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grpSp>
      <p:grpSp>
        <p:nvGrpSpPr>
          <p:cNvPr id="17" name="组合 16">
            <a:extLst>
              <a:ext uri="{FF2B5EF4-FFF2-40B4-BE49-F238E27FC236}">
                <a16:creationId xmlns:a16="http://schemas.microsoft.com/office/drawing/2014/main" id="{616F0EF0-10AC-B433-D50B-D1D56E66D4E6}"/>
              </a:ext>
            </a:extLst>
          </p:cNvPr>
          <p:cNvGrpSpPr/>
          <p:nvPr/>
        </p:nvGrpSpPr>
        <p:grpSpPr>
          <a:xfrm>
            <a:off x="3131569" y="1578274"/>
            <a:ext cx="667403" cy="667401"/>
            <a:chOff x="987253" y="1737083"/>
            <a:chExt cx="829068" cy="829066"/>
          </a:xfrm>
          <a:effectLst>
            <a:outerShdw blurRad="25400" dist="38100" dir="5400000" algn="t" rotWithShape="0">
              <a:prstClr val="black">
                <a:alpha val="24000"/>
              </a:prstClr>
            </a:outerShdw>
          </a:effectLst>
        </p:grpSpPr>
        <p:sp>
          <p:nvSpPr>
            <p:cNvPr id="19" name="椭圆 18">
              <a:extLst>
                <a:ext uri="{FF2B5EF4-FFF2-40B4-BE49-F238E27FC236}">
                  <a16:creationId xmlns:a16="http://schemas.microsoft.com/office/drawing/2014/main" id="{5E8A0B21-7104-F9E8-BCC3-8239333BD5D6}"/>
                </a:ext>
              </a:extLst>
            </p:cNvPr>
            <p:cNvSpPr/>
            <p:nvPr/>
          </p:nvSpPr>
          <p:spPr>
            <a:xfrm>
              <a:off x="987253" y="1737083"/>
              <a:ext cx="829068" cy="829066"/>
            </a:xfrm>
            <a:prstGeom prst="ellipse">
              <a:avLst/>
            </a:prstGeom>
            <a:gradFill>
              <a:gsLst>
                <a:gs pos="0">
                  <a:srgbClr val="0E419C"/>
                </a:gs>
                <a:gs pos="100000">
                  <a:srgbClr val="4472C4">
                    <a:alpha val="89000"/>
                  </a:srgbClr>
                </a:gs>
              </a:gsLst>
              <a:lin ang="5400000" scaled="0"/>
            </a:gradFill>
            <a:ln>
              <a:noFill/>
            </a:ln>
            <a:effectLst>
              <a:outerShdw blurRad="38100" dist="38100" dir="5400000" sx="103000" sy="103000" algn="t"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20" name="running_233105">
              <a:extLst>
                <a:ext uri="{FF2B5EF4-FFF2-40B4-BE49-F238E27FC236}">
                  <a16:creationId xmlns:a16="http://schemas.microsoft.com/office/drawing/2014/main" id="{9CCC6EAC-6FCB-B50F-71EC-E31058CB6928}"/>
                </a:ext>
              </a:extLst>
            </p:cNvPr>
            <p:cNvSpPr/>
            <p:nvPr/>
          </p:nvSpPr>
          <p:spPr>
            <a:xfrm>
              <a:off x="1247301" y="1946122"/>
              <a:ext cx="331783" cy="375037"/>
            </a:xfrm>
            <a:custGeom>
              <a:avLst/>
              <a:gdLst>
                <a:gd name="T0" fmla="*/ 889 w 1076"/>
                <a:gd name="T1" fmla="*/ 701 h 1218"/>
                <a:gd name="T2" fmla="*/ 558 w 1076"/>
                <a:gd name="T3" fmla="*/ 1027 h 1218"/>
                <a:gd name="T4" fmla="*/ 383 w 1076"/>
                <a:gd name="T5" fmla="*/ 907 h 1218"/>
                <a:gd name="T6" fmla="*/ 432 w 1076"/>
                <a:gd name="T7" fmla="*/ 850 h 1218"/>
                <a:gd name="T8" fmla="*/ 817 w 1076"/>
                <a:gd name="T9" fmla="*/ 681 h 1218"/>
                <a:gd name="T10" fmla="*/ 755 w 1076"/>
                <a:gd name="T11" fmla="*/ 518 h 1218"/>
                <a:gd name="T12" fmla="*/ 558 w 1076"/>
                <a:gd name="T13" fmla="*/ 564 h 1218"/>
                <a:gd name="T14" fmla="*/ 360 w 1076"/>
                <a:gd name="T15" fmla="*/ 518 h 1218"/>
                <a:gd name="T16" fmla="*/ 297 w 1076"/>
                <a:gd name="T17" fmla="*/ 677 h 1218"/>
                <a:gd name="T18" fmla="*/ 413 w 1076"/>
                <a:gd name="T19" fmla="*/ 709 h 1218"/>
                <a:gd name="T20" fmla="*/ 489 w 1076"/>
                <a:gd name="T21" fmla="*/ 598 h 1218"/>
                <a:gd name="T22" fmla="*/ 545 w 1076"/>
                <a:gd name="T23" fmla="*/ 722 h 1218"/>
                <a:gd name="T24" fmla="*/ 597 w 1076"/>
                <a:gd name="T25" fmla="*/ 670 h 1218"/>
                <a:gd name="T26" fmla="*/ 712 w 1076"/>
                <a:gd name="T27" fmla="*/ 707 h 1218"/>
                <a:gd name="T28" fmla="*/ 618 w 1076"/>
                <a:gd name="T29" fmla="*/ 745 h 1218"/>
                <a:gd name="T30" fmla="*/ 529 w 1076"/>
                <a:gd name="T31" fmla="*/ 856 h 1218"/>
                <a:gd name="T32" fmla="*/ 493 w 1076"/>
                <a:gd name="T33" fmla="*/ 827 h 1218"/>
                <a:gd name="T34" fmla="*/ 472 w 1076"/>
                <a:gd name="T35" fmla="*/ 761 h 1218"/>
                <a:gd name="T36" fmla="*/ 188 w 1076"/>
                <a:gd name="T37" fmla="*/ 784 h 1218"/>
                <a:gd name="T38" fmla="*/ 188 w 1076"/>
                <a:gd name="T39" fmla="*/ 709 h 1218"/>
                <a:gd name="T40" fmla="*/ 225 w 1076"/>
                <a:gd name="T41" fmla="*/ 697 h 1218"/>
                <a:gd name="T42" fmla="*/ 324 w 1076"/>
                <a:gd name="T43" fmla="*/ 453 h 1218"/>
                <a:gd name="T44" fmla="*/ 791 w 1076"/>
                <a:gd name="T45" fmla="*/ 453 h 1218"/>
                <a:gd name="T46" fmla="*/ 1076 w 1076"/>
                <a:gd name="T47" fmla="*/ 679 h 1218"/>
                <a:gd name="T48" fmla="*/ 0 w 1076"/>
                <a:gd name="T49" fmla="*/ 679 h 1218"/>
                <a:gd name="T50" fmla="*/ 464 w 1076"/>
                <a:gd name="T51" fmla="*/ 75 h 1218"/>
                <a:gd name="T52" fmla="*/ 337 w 1076"/>
                <a:gd name="T53" fmla="*/ 37 h 1218"/>
                <a:gd name="T54" fmla="*/ 620 w 1076"/>
                <a:gd name="T55" fmla="*/ 0 h 1218"/>
                <a:gd name="T56" fmla="*/ 620 w 1076"/>
                <a:gd name="T57" fmla="*/ 75 h 1218"/>
                <a:gd name="T58" fmla="*/ 539 w 1076"/>
                <a:gd name="T59" fmla="*/ 141 h 1218"/>
                <a:gd name="T60" fmla="*/ 818 w 1076"/>
                <a:gd name="T61" fmla="*/ 120 h 1218"/>
                <a:gd name="T62" fmla="*/ 880 w 1076"/>
                <a:gd name="T63" fmla="*/ 161 h 1218"/>
                <a:gd name="T64" fmla="*/ 1076 w 1076"/>
                <a:gd name="T65" fmla="*/ 679 h 1218"/>
                <a:gd name="T66" fmla="*/ 538 w 1076"/>
                <a:gd name="T67" fmla="*/ 216 h 1218"/>
                <a:gd name="T68" fmla="*/ 538 w 1076"/>
                <a:gd name="T69" fmla="*/ 1143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76" h="1218">
                  <a:moveTo>
                    <a:pt x="900" y="636"/>
                  </a:moveTo>
                  <a:cubicBezTo>
                    <a:pt x="900" y="659"/>
                    <a:pt x="896" y="681"/>
                    <a:pt x="889" y="701"/>
                  </a:cubicBezTo>
                  <a:cubicBezTo>
                    <a:pt x="858" y="841"/>
                    <a:pt x="606" y="1003"/>
                    <a:pt x="578" y="1021"/>
                  </a:cubicBezTo>
                  <a:cubicBezTo>
                    <a:pt x="572" y="1025"/>
                    <a:pt x="565" y="1027"/>
                    <a:pt x="558" y="1027"/>
                  </a:cubicBezTo>
                  <a:cubicBezTo>
                    <a:pt x="551" y="1027"/>
                    <a:pt x="544" y="1025"/>
                    <a:pt x="538" y="1021"/>
                  </a:cubicBezTo>
                  <a:cubicBezTo>
                    <a:pt x="535" y="1019"/>
                    <a:pt x="460" y="972"/>
                    <a:pt x="383" y="907"/>
                  </a:cubicBezTo>
                  <a:cubicBezTo>
                    <a:pt x="368" y="893"/>
                    <a:pt x="366" y="870"/>
                    <a:pt x="379" y="854"/>
                  </a:cubicBezTo>
                  <a:cubicBezTo>
                    <a:pt x="393" y="838"/>
                    <a:pt x="416" y="837"/>
                    <a:pt x="432" y="850"/>
                  </a:cubicBezTo>
                  <a:cubicBezTo>
                    <a:pt x="481" y="892"/>
                    <a:pt x="531" y="927"/>
                    <a:pt x="558" y="945"/>
                  </a:cubicBezTo>
                  <a:cubicBezTo>
                    <a:pt x="639" y="891"/>
                    <a:pt x="798" y="769"/>
                    <a:pt x="817" y="681"/>
                  </a:cubicBezTo>
                  <a:cubicBezTo>
                    <a:pt x="823" y="664"/>
                    <a:pt x="825" y="650"/>
                    <a:pt x="825" y="636"/>
                  </a:cubicBezTo>
                  <a:cubicBezTo>
                    <a:pt x="825" y="587"/>
                    <a:pt x="798" y="542"/>
                    <a:pt x="755" y="518"/>
                  </a:cubicBezTo>
                  <a:cubicBezTo>
                    <a:pt x="700" y="488"/>
                    <a:pt x="627" y="502"/>
                    <a:pt x="586" y="550"/>
                  </a:cubicBezTo>
                  <a:cubicBezTo>
                    <a:pt x="579" y="559"/>
                    <a:pt x="569" y="564"/>
                    <a:pt x="558" y="564"/>
                  </a:cubicBezTo>
                  <a:cubicBezTo>
                    <a:pt x="547" y="564"/>
                    <a:pt x="536" y="559"/>
                    <a:pt x="529" y="550"/>
                  </a:cubicBezTo>
                  <a:cubicBezTo>
                    <a:pt x="488" y="502"/>
                    <a:pt x="415" y="488"/>
                    <a:pt x="360" y="518"/>
                  </a:cubicBezTo>
                  <a:cubicBezTo>
                    <a:pt x="317" y="542"/>
                    <a:pt x="290" y="587"/>
                    <a:pt x="290" y="636"/>
                  </a:cubicBezTo>
                  <a:cubicBezTo>
                    <a:pt x="290" y="650"/>
                    <a:pt x="292" y="664"/>
                    <a:pt x="297" y="677"/>
                  </a:cubicBezTo>
                  <a:cubicBezTo>
                    <a:pt x="299" y="688"/>
                    <a:pt x="304" y="699"/>
                    <a:pt x="309" y="709"/>
                  </a:cubicBezTo>
                  <a:lnTo>
                    <a:pt x="413" y="709"/>
                  </a:lnTo>
                  <a:lnTo>
                    <a:pt x="452" y="620"/>
                  </a:lnTo>
                  <a:cubicBezTo>
                    <a:pt x="458" y="605"/>
                    <a:pt x="473" y="596"/>
                    <a:pt x="489" y="598"/>
                  </a:cubicBezTo>
                  <a:cubicBezTo>
                    <a:pt x="505" y="599"/>
                    <a:pt x="519" y="611"/>
                    <a:pt x="522" y="626"/>
                  </a:cubicBezTo>
                  <a:lnTo>
                    <a:pt x="545" y="722"/>
                  </a:lnTo>
                  <a:lnTo>
                    <a:pt x="565" y="688"/>
                  </a:lnTo>
                  <a:cubicBezTo>
                    <a:pt x="572" y="677"/>
                    <a:pt x="584" y="670"/>
                    <a:pt x="597" y="670"/>
                  </a:cubicBezTo>
                  <a:lnTo>
                    <a:pt x="674" y="670"/>
                  </a:lnTo>
                  <a:cubicBezTo>
                    <a:pt x="695" y="670"/>
                    <a:pt x="712" y="687"/>
                    <a:pt x="712" y="707"/>
                  </a:cubicBezTo>
                  <a:cubicBezTo>
                    <a:pt x="712" y="728"/>
                    <a:pt x="695" y="745"/>
                    <a:pt x="674" y="745"/>
                  </a:cubicBezTo>
                  <a:lnTo>
                    <a:pt x="618" y="745"/>
                  </a:lnTo>
                  <a:lnTo>
                    <a:pt x="561" y="838"/>
                  </a:lnTo>
                  <a:cubicBezTo>
                    <a:pt x="554" y="849"/>
                    <a:pt x="542" y="856"/>
                    <a:pt x="529" y="856"/>
                  </a:cubicBezTo>
                  <a:cubicBezTo>
                    <a:pt x="527" y="856"/>
                    <a:pt x="525" y="856"/>
                    <a:pt x="524" y="856"/>
                  </a:cubicBezTo>
                  <a:cubicBezTo>
                    <a:pt x="508" y="853"/>
                    <a:pt x="497" y="842"/>
                    <a:pt x="493" y="827"/>
                  </a:cubicBezTo>
                  <a:lnTo>
                    <a:pt x="475" y="753"/>
                  </a:lnTo>
                  <a:lnTo>
                    <a:pt x="472" y="761"/>
                  </a:lnTo>
                  <a:cubicBezTo>
                    <a:pt x="466" y="775"/>
                    <a:pt x="452" y="784"/>
                    <a:pt x="437" y="784"/>
                  </a:cubicBezTo>
                  <a:lnTo>
                    <a:pt x="188" y="784"/>
                  </a:lnTo>
                  <a:cubicBezTo>
                    <a:pt x="168" y="784"/>
                    <a:pt x="151" y="767"/>
                    <a:pt x="151" y="746"/>
                  </a:cubicBezTo>
                  <a:cubicBezTo>
                    <a:pt x="151" y="726"/>
                    <a:pt x="168" y="709"/>
                    <a:pt x="188" y="709"/>
                  </a:cubicBezTo>
                  <a:lnTo>
                    <a:pt x="229" y="709"/>
                  </a:lnTo>
                  <a:cubicBezTo>
                    <a:pt x="227" y="705"/>
                    <a:pt x="226" y="701"/>
                    <a:pt x="225" y="697"/>
                  </a:cubicBezTo>
                  <a:cubicBezTo>
                    <a:pt x="219" y="680"/>
                    <a:pt x="215" y="658"/>
                    <a:pt x="215" y="636"/>
                  </a:cubicBezTo>
                  <a:cubicBezTo>
                    <a:pt x="215" y="560"/>
                    <a:pt x="257" y="490"/>
                    <a:pt x="324" y="453"/>
                  </a:cubicBezTo>
                  <a:cubicBezTo>
                    <a:pt x="397" y="412"/>
                    <a:pt x="493" y="422"/>
                    <a:pt x="557" y="474"/>
                  </a:cubicBezTo>
                  <a:cubicBezTo>
                    <a:pt x="621" y="422"/>
                    <a:pt x="718" y="412"/>
                    <a:pt x="791" y="453"/>
                  </a:cubicBezTo>
                  <a:cubicBezTo>
                    <a:pt x="858" y="490"/>
                    <a:pt x="900" y="560"/>
                    <a:pt x="900" y="636"/>
                  </a:cubicBezTo>
                  <a:close/>
                  <a:moveTo>
                    <a:pt x="1076" y="679"/>
                  </a:moveTo>
                  <a:cubicBezTo>
                    <a:pt x="1076" y="976"/>
                    <a:pt x="835" y="1218"/>
                    <a:pt x="538" y="1218"/>
                  </a:cubicBezTo>
                  <a:cubicBezTo>
                    <a:pt x="241" y="1218"/>
                    <a:pt x="0" y="976"/>
                    <a:pt x="0" y="679"/>
                  </a:cubicBezTo>
                  <a:cubicBezTo>
                    <a:pt x="0" y="408"/>
                    <a:pt x="202" y="183"/>
                    <a:pt x="464" y="147"/>
                  </a:cubicBezTo>
                  <a:lnTo>
                    <a:pt x="464" y="75"/>
                  </a:lnTo>
                  <a:lnTo>
                    <a:pt x="374" y="75"/>
                  </a:lnTo>
                  <a:cubicBezTo>
                    <a:pt x="353" y="75"/>
                    <a:pt x="337" y="58"/>
                    <a:pt x="337" y="37"/>
                  </a:cubicBezTo>
                  <a:cubicBezTo>
                    <a:pt x="337" y="17"/>
                    <a:pt x="353" y="0"/>
                    <a:pt x="374" y="0"/>
                  </a:cubicBezTo>
                  <a:lnTo>
                    <a:pt x="620" y="0"/>
                  </a:lnTo>
                  <a:cubicBezTo>
                    <a:pt x="641" y="0"/>
                    <a:pt x="657" y="17"/>
                    <a:pt x="657" y="37"/>
                  </a:cubicBezTo>
                  <a:cubicBezTo>
                    <a:pt x="657" y="58"/>
                    <a:pt x="641" y="75"/>
                    <a:pt x="620" y="75"/>
                  </a:cubicBezTo>
                  <a:lnTo>
                    <a:pt x="539" y="75"/>
                  </a:lnTo>
                  <a:lnTo>
                    <a:pt x="539" y="141"/>
                  </a:lnTo>
                  <a:cubicBezTo>
                    <a:pt x="621" y="141"/>
                    <a:pt x="699" y="160"/>
                    <a:pt x="768" y="194"/>
                  </a:cubicBezTo>
                  <a:lnTo>
                    <a:pt x="818" y="120"/>
                  </a:lnTo>
                  <a:cubicBezTo>
                    <a:pt x="830" y="103"/>
                    <a:pt x="853" y="98"/>
                    <a:pt x="870" y="110"/>
                  </a:cubicBezTo>
                  <a:cubicBezTo>
                    <a:pt x="887" y="121"/>
                    <a:pt x="892" y="144"/>
                    <a:pt x="880" y="161"/>
                  </a:cubicBezTo>
                  <a:lnTo>
                    <a:pt x="834" y="230"/>
                  </a:lnTo>
                  <a:cubicBezTo>
                    <a:pt x="980" y="327"/>
                    <a:pt x="1076" y="492"/>
                    <a:pt x="1076" y="679"/>
                  </a:cubicBezTo>
                  <a:close/>
                  <a:moveTo>
                    <a:pt x="1001" y="679"/>
                  </a:moveTo>
                  <a:cubicBezTo>
                    <a:pt x="1001" y="424"/>
                    <a:pt x="794" y="216"/>
                    <a:pt x="538" y="216"/>
                  </a:cubicBezTo>
                  <a:cubicBezTo>
                    <a:pt x="282" y="216"/>
                    <a:pt x="74" y="424"/>
                    <a:pt x="74" y="679"/>
                  </a:cubicBezTo>
                  <a:cubicBezTo>
                    <a:pt x="74" y="935"/>
                    <a:pt x="282" y="1143"/>
                    <a:pt x="538" y="1143"/>
                  </a:cubicBezTo>
                  <a:cubicBezTo>
                    <a:pt x="794" y="1143"/>
                    <a:pt x="1001" y="935"/>
                    <a:pt x="1001" y="6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grpSp>
      <p:grpSp>
        <p:nvGrpSpPr>
          <p:cNvPr id="23" name="组合 22">
            <a:extLst>
              <a:ext uri="{FF2B5EF4-FFF2-40B4-BE49-F238E27FC236}">
                <a16:creationId xmlns:a16="http://schemas.microsoft.com/office/drawing/2014/main" id="{C8763832-76BC-9978-425F-EED1318C193E}"/>
              </a:ext>
            </a:extLst>
          </p:cNvPr>
          <p:cNvGrpSpPr/>
          <p:nvPr/>
        </p:nvGrpSpPr>
        <p:grpSpPr>
          <a:xfrm>
            <a:off x="3131569" y="2895900"/>
            <a:ext cx="667403" cy="667401"/>
            <a:chOff x="987253" y="1737083"/>
            <a:chExt cx="829068" cy="829066"/>
          </a:xfrm>
          <a:effectLst>
            <a:outerShdw blurRad="25400" dist="38100" dir="5400000" algn="t" rotWithShape="0">
              <a:prstClr val="black">
                <a:alpha val="24000"/>
              </a:prstClr>
            </a:outerShdw>
          </a:effectLst>
        </p:grpSpPr>
        <p:sp>
          <p:nvSpPr>
            <p:cNvPr id="25" name="椭圆 24">
              <a:extLst>
                <a:ext uri="{FF2B5EF4-FFF2-40B4-BE49-F238E27FC236}">
                  <a16:creationId xmlns:a16="http://schemas.microsoft.com/office/drawing/2014/main" id="{B3B9925D-5938-8977-7BB6-70AAA2C70A0F}"/>
                </a:ext>
              </a:extLst>
            </p:cNvPr>
            <p:cNvSpPr/>
            <p:nvPr/>
          </p:nvSpPr>
          <p:spPr>
            <a:xfrm>
              <a:off x="987253" y="1737083"/>
              <a:ext cx="829068" cy="829066"/>
            </a:xfrm>
            <a:prstGeom prst="ellipse">
              <a:avLst/>
            </a:prstGeom>
            <a:gradFill>
              <a:gsLst>
                <a:gs pos="0">
                  <a:srgbClr val="0E419C"/>
                </a:gs>
                <a:gs pos="100000">
                  <a:srgbClr val="4472C4">
                    <a:alpha val="89000"/>
                  </a:srgbClr>
                </a:gs>
              </a:gsLst>
              <a:lin ang="5400000" scaled="0"/>
            </a:gradFill>
            <a:ln>
              <a:noFill/>
            </a:ln>
            <a:effectLst>
              <a:outerShdw blurRad="38100" dist="38100" dir="5400000" sx="103000" sy="103000" algn="t"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26" name="running_233105">
              <a:extLst>
                <a:ext uri="{FF2B5EF4-FFF2-40B4-BE49-F238E27FC236}">
                  <a16:creationId xmlns:a16="http://schemas.microsoft.com/office/drawing/2014/main" id="{A8708D5B-2F39-C713-15F0-6690C2E686CA}"/>
                </a:ext>
              </a:extLst>
            </p:cNvPr>
            <p:cNvSpPr/>
            <p:nvPr/>
          </p:nvSpPr>
          <p:spPr>
            <a:xfrm>
              <a:off x="1247301" y="1946122"/>
              <a:ext cx="331783" cy="375037"/>
            </a:xfrm>
            <a:custGeom>
              <a:avLst/>
              <a:gdLst>
                <a:gd name="T0" fmla="*/ 889 w 1076"/>
                <a:gd name="T1" fmla="*/ 701 h 1218"/>
                <a:gd name="T2" fmla="*/ 558 w 1076"/>
                <a:gd name="T3" fmla="*/ 1027 h 1218"/>
                <a:gd name="T4" fmla="*/ 383 w 1076"/>
                <a:gd name="T5" fmla="*/ 907 h 1218"/>
                <a:gd name="T6" fmla="*/ 432 w 1076"/>
                <a:gd name="T7" fmla="*/ 850 h 1218"/>
                <a:gd name="T8" fmla="*/ 817 w 1076"/>
                <a:gd name="T9" fmla="*/ 681 h 1218"/>
                <a:gd name="T10" fmla="*/ 755 w 1076"/>
                <a:gd name="T11" fmla="*/ 518 h 1218"/>
                <a:gd name="T12" fmla="*/ 558 w 1076"/>
                <a:gd name="T13" fmla="*/ 564 h 1218"/>
                <a:gd name="T14" fmla="*/ 360 w 1076"/>
                <a:gd name="T15" fmla="*/ 518 h 1218"/>
                <a:gd name="T16" fmla="*/ 297 w 1076"/>
                <a:gd name="T17" fmla="*/ 677 h 1218"/>
                <a:gd name="T18" fmla="*/ 413 w 1076"/>
                <a:gd name="T19" fmla="*/ 709 h 1218"/>
                <a:gd name="T20" fmla="*/ 489 w 1076"/>
                <a:gd name="T21" fmla="*/ 598 h 1218"/>
                <a:gd name="T22" fmla="*/ 545 w 1076"/>
                <a:gd name="T23" fmla="*/ 722 h 1218"/>
                <a:gd name="T24" fmla="*/ 597 w 1076"/>
                <a:gd name="T25" fmla="*/ 670 h 1218"/>
                <a:gd name="T26" fmla="*/ 712 w 1076"/>
                <a:gd name="T27" fmla="*/ 707 h 1218"/>
                <a:gd name="T28" fmla="*/ 618 w 1076"/>
                <a:gd name="T29" fmla="*/ 745 h 1218"/>
                <a:gd name="T30" fmla="*/ 529 w 1076"/>
                <a:gd name="T31" fmla="*/ 856 h 1218"/>
                <a:gd name="T32" fmla="*/ 493 w 1076"/>
                <a:gd name="T33" fmla="*/ 827 h 1218"/>
                <a:gd name="T34" fmla="*/ 472 w 1076"/>
                <a:gd name="T35" fmla="*/ 761 h 1218"/>
                <a:gd name="T36" fmla="*/ 188 w 1076"/>
                <a:gd name="T37" fmla="*/ 784 h 1218"/>
                <a:gd name="T38" fmla="*/ 188 w 1076"/>
                <a:gd name="T39" fmla="*/ 709 h 1218"/>
                <a:gd name="T40" fmla="*/ 225 w 1076"/>
                <a:gd name="T41" fmla="*/ 697 h 1218"/>
                <a:gd name="T42" fmla="*/ 324 w 1076"/>
                <a:gd name="T43" fmla="*/ 453 h 1218"/>
                <a:gd name="T44" fmla="*/ 791 w 1076"/>
                <a:gd name="T45" fmla="*/ 453 h 1218"/>
                <a:gd name="T46" fmla="*/ 1076 w 1076"/>
                <a:gd name="T47" fmla="*/ 679 h 1218"/>
                <a:gd name="T48" fmla="*/ 0 w 1076"/>
                <a:gd name="T49" fmla="*/ 679 h 1218"/>
                <a:gd name="T50" fmla="*/ 464 w 1076"/>
                <a:gd name="T51" fmla="*/ 75 h 1218"/>
                <a:gd name="T52" fmla="*/ 337 w 1076"/>
                <a:gd name="T53" fmla="*/ 37 h 1218"/>
                <a:gd name="T54" fmla="*/ 620 w 1076"/>
                <a:gd name="T55" fmla="*/ 0 h 1218"/>
                <a:gd name="T56" fmla="*/ 620 w 1076"/>
                <a:gd name="T57" fmla="*/ 75 h 1218"/>
                <a:gd name="T58" fmla="*/ 539 w 1076"/>
                <a:gd name="T59" fmla="*/ 141 h 1218"/>
                <a:gd name="T60" fmla="*/ 818 w 1076"/>
                <a:gd name="T61" fmla="*/ 120 h 1218"/>
                <a:gd name="T62" fmla="*/ 880 w 1076"/>
                <a:gd name="T63" fmla="*/ 161 h 1218"/>
                <a:gd name="T64" fmla="*/ 1076 w 1076"/>
                <a:gd name="T65" fmla="*/ 679 h 1218"/>
                <a:gd name="T66" fmla="*/ 538 w 1076"/>
                <a:gd name="T67" fmla="*/ 216 h 1218"/>
                <a:gd name="T68" fmla="*/ 538 w 1076"/>
                <a:gd name="T69" fmla="*/ 1143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76" h="1218">
                  <a:moveTo>
                    <a:pt x="900" y="636"/>
                  </a:moveTo>
                  <a:cubicBezTo>
                    <a:pt x="900" y="659"/>
                    <a:pt x="896" y="681"/>
                    <a:pt x="889" y="701"/>
                  </a:cubicBezTo>
                  <a:cubicBezTo>
                    <a:pt x="858" y="841"/>
                    <a:pt x="606" y="1003"/>
                    <a:pt x="578" y="1021"/>
                  </a:cubicBezTo>
                  <a:cubicBezTo>
                    <a:pt x="572" y="1025"/>
                    <a:pt x="565" y="1027"/>
                    <a:pt x="558" y="1027"/>
                  </a:cubicBezTo>
                  <a:cubicBezTo>
                    <a:pt x="551" y="1027"/>
                    <a:pt x="544" y="1025"/>
                    <a:pt x="538" y="1021"/>
                  </a:cubicBezTo>
                  <a:cubicBezTo>
                    <a:pt x="535" y="1019"/>
                    <a:pt x="460" y="972"/>
                    <a:pt x="383" y="907"/>
                  </a:cubicBezTo>
                  <a:cubicBezTo>
                    <a:pt x="368" y="893"/>
                    <a:pt x="366" y="870"/>
                    <a:pt x="379" y="854"/>
                  </a:cubicBezTo>
                  <a:cubicBezTo>
                    <a:pt x="393" y="838"/>
                    <a:pt x="416" y="837"/>
                    <a:pt x="432" y="850"/>
                  </a:cubicBezTo>
                  <a:cubicBezTo>
                    <a:pt x="481" y="892"/>
                    <a:pt x="531" y="927"/>
                    <a:pt x="558" y="945"/>
                  </a:cubicBezTo>
                  <a:cubicBezTo>
                    <a:pt x="639" y="891"/>
                    <a:pt x="798" y="769"/>
                    <a:pt x="817" y="681"/>
                  </a:cubicBezTo>
                  <a:cubicBezTo>
                    <a:pt x="823" y="664"/>
                    <a:pt x="825" y="650"/>
                    <a:pt x="825" y="636"/>
                  </a:cubicBezTo>
                  <a:cubicBezTo>
                    <a:pt x="825" y="587"/>
                    <a:pt x="798" y="542"/>
                    <a:pt x="755" y="518"/>
                  </a:cubicBezTo>
                  <a:cubicBezTo>
                    <a:pt x="700" y="488"/>
                    <a:pt x="627" y="502"/>
                    <a:pt x="586" y="550"/>
                  </a:cubicBezTo>
                  <a:cubicBezTo>
                    <a:pt x="579" y="559"/>
                    <a:pt x="569" y="564"/>
                    <a:pt x="558" y="564"/>
                  </a:cubicBezTo>
                  <a:cubicBezTo>
                    <a:pt x="547" y="564"/>
                    <a:pt x="536" y="559"/>
                    <a:pt x="529" y="550"/>
                  </a:cubicBezTo>
                  <a:cubicBezTo>
                    <a:pt x="488" y="502"/>
                    <a:pt x="415" y="488"/>
                    <a:pt x="360" y="518"/>
                  </a:cubicBezTo>
                  <a:cubicBezTo>
                    <a:pt x="317" y="542"/>
                    <a:pt x="290" y="587"/>
                    <a:pt x="290" y="636"/>
                  </a:cubicBezTo>
                  <a:cubicBezTo>
                    <a:pt x="290" y="650"/>
                    <a:pt x="292" y="664"/>
                    <a:pt x="297" y="677"/>
                  </a:cubicBezTo>
                  <a:cubicBezTo>
                    <a:pt x="299" y="688"/>
                    <a:pt x="304" y="699"/>
                    <a:pt x="309" y="709"/>
                  </a:cubicBezTo>
                  <a:lnTo>
                    <a:pt x="413" y="709"/>
                  </a:lnTo>
                  <a:lnTo>
                    <a:pt x="452" y="620"/>
                  </a:lnTo>
                  <a:cubicBezTo>
                    <a:pt x="458" y="605"/>
                    <a:pt x="473" y="596"/>
                    <a:pt x="489" y="598"/>
                  </a:cubicBezTo>
                  <a:cubicBezTo>
                    <a:pt x="505" y="599"/>
                    <a:pt x="519" y="611"/>
                    <a:pt x="522" y="626"/>
                  </a:cubicBezTo>
                  <a:lnTo>
                    <a:pt x="545" y="722"/>
                  </a:lnTo>
                  <a:lnTo>
                    <a:pt x="565" y="688"/>
                  </a:lnTo>
                  <a:cubicBezTo>
                    <a:pt x="572" y="677"/>
                    <a:pt x="584" y="670"/>
                    <a:pt x="597" y="670"/>
                  </a:cubicBezTo>
                  <a:lnTo>
                    <a:pt x="674" y="670"/>
                  </a:lnTo>
                  <a:cubicBezTo>
                    <a:pt x="695" y="670"/>
                    <a:pt x="712" y="687"/>
                    <a:pt x="712" y="707"/>
                  </a:cubicBezTo>
                  <a:cubicBezTo>
                    <a:pt x="712" y="728"/>
                    <a:pt x="695" y="745"/>
                    <a:pt x="674" y="745"/>
                  </a:cubicBezTo>
                  <a:lnTo>
                    <a:pt x="618" y="745"/>
                  </a:lnTo>
                  <a:lnTo>
                    <a:pt x="561" y="838"/>
                  </a:lnTo>
                  <a:cubicBezTo>
                    <a:pt x="554" y="849"/>
                    <a:pt x="542" y="856"/>
                    <a:pt x="529" y="856"/>
                  </a:cubicBezTo>
                  <a:cubicBezTo>
                    <a:pt x="527" y="856"/>
                    <a:pt x="525" y="856"/>
                    <a:pt x="524" y="856"/>
                  </a:cubicBezTo>
                  <a:cubicBezTo>
                    <a:pt x="508" y="853"/>
                    <a:pt x="497" y="842"/>
                    <a:pt x="493" y="827"/>
                  </a:cubicBezTo>
                  <a:lnTo>
                    <a:pt x="475" y="753"/>
                  </a:lnTo>
                  <a:lnTo>
                    <a:pt x="472" y="761"/>
                  </a:lnTo>
                  <a:cubicBezTo>
                    <a:pt x="466" y="775"/>
                    <a:pt x="452" y="784"/>
                    <a:pt x="437" y="784"/>
                  </a:cubicBezTo>
                  <a:lnTo>
                    <a:pt x="188" y="784"/>
                  </a:lnTo>
                  <a:cubicBezTo>
                    <a:pt x="168" y="784"/>
                    <a:pt x="151" y="767"/>
                    <a:pt x="151" y="746"/>
                  </a:cubicBezTo>
                  <a:cubicBezTo>
                    <a:pt x="151" y="726"/>
                    <a:pt x="168" y="709"/>
                    <a:pt x="188" y="709"/>
                  </a:cubicBezTo>
                  <a:lnTo>
                    <a:pt x="229" y="709"/>
                  </a:lnTo>
                  <a:cubicBezTo>
                    <a:pt x="227" y="705"/>
                    <a:pt x="226" y="701"/>
                    <a:pt x="225" y="697"/>
                  </a:cubicBezTo>
                  <a:cubicBezTo>
                    <a:pt x="219" y="680"/>
                    <a:pt x="215" y="658"/>
                    <a:pt x="215" y="636"/>
                  </a:cubicBezTo>
                  <a:cubicBezTo>
                    <a:pt x="215" y="560"/>
                    <a:pt x="257" y="490"/>
                    <a:pt x="324" y="453"/>
                  </a:cubicBezTo>
                  <a:cubicBezTo>
                    <a:pt x="397" y="412"/>
                    <a:pt x="493" y="422"/>
                    <a:pt x="557" y="474"/>
                  </a:cubicBezTo>
                  <a:cubicBezTo>
                    <a:pt x="621" y="422"/>
                    <a:pt x="718" y="412"/>
                    <a:pt x="791" y="453"/>
                  </a:cubicBezTo>
                  <a:cubicBezTo>
                    <a:pt x="858" y="490"/>
                    <a:pt x="900" y="560"/>
                    <a:pt x="900" y="636"/>
                  </a:cubicBezTo>
                  <a:close/>
                  <a:moveTo>
                    <a:pt x="1076" y="679"/>
                  </a:moveTo>
                  <a:cubicBezTo>
                    <a:pt x="1076" y="976"/>
                    <a:pt x="835" y="1218"/>
                    <a:pt x="538" y="1218"/>
                  </a:cubicBezTo>
                  <a:cubicBezTo>
                    <a:pt x="241" y="1218"/>
                    <a:pt x="0" y="976"/>
                    <a:pt x="0" y="679"/>
                  </a:cubicBezTo>
                  <a:cubicBezTo>
                    <a:pt x="0" y="408"/>
                    <a:pt x="202" y="183"/>
                    <a:pt x="464" y="147"/>
                  </a:cubicBezTo>
                  <a:lnTo>
                    <a:pt x="464" y="75"/>
                  </a:lnTo>
                  <a:lnTo>
                    <a:pt x="374" y="75"/>
                  </a:lnTo>
                  <a:cubicBezTo>
                    <a:pt x="353" y="75"/>
                    <a:pt x="337" y="58"/>
                    <a:pt x="337" y="37"/>
                  </a:cubicBezTo>
                  <a:cubicBezTo>
                    <a:pt x="337" y="17"/>
                    <a:pt x="353" y="0"/>
                    <a:pt x="374" y="0"/>
                  </a:cubicBezTo>
                  <a:lnTo>
                    <a:pt x="620" y="0"/>
                  </a:lnTo>
                  <a:cubicBezTo>
                    <a:pt x="641" y="0"/>
                    <a:pt x="657" y="17"/>
                    <a:pt x="657" y="37"/>
                  </a:cubicBezTo>
                  <a:cubicBezTo>
                    <a:pt x="657" y="58"/>
                    <a:pt x="641" y="75"/>
                    <a:pt x="620" y="75"/>
                  </a:cubicBezTo>
                  <a:lnTo>
                    <a:pt x="539" y="75"/>
                  </a:lnTo>
                  <a:lnTo>
                    <a:pt x="539" y="141"/>
                  </a:lnTo>
                  <a:cubicBezTo>
                    <a:pt x="621" y="141"/>
                    <a:pt x="699" y="160"/>
                    <a:pt x="768" y="194"/>
                  </a:cubicBezTo>
                  <a:lnTo>
                    <a:pt x="818" y="120"/>
                  </a:lnTo>
                  <a:cubicBezTo>
                    <a:pt x="830" y="103"/>
                    <a:pt x="853" y="98"/>
                    <a:pt x="870" y="110"/>
                  </a:cubicBezTo>
                  <a:cubicBezTo>
                    <a:pt x="887" y="121"/>
                    <a:pt x="892" y="144"/>
                    <a:pt x="880" y="161"/>
                  </a:cubicBezTo>
                  <a:lnTo>
                    <a:pt x="834" y="230"/>
                  </a:lnTo>
                  <a:cubicBezTo>
                    <a:pt x="980" y="327"/>
                    <a:pt x="1076" y="492"/>
                    <a:pt x="1076" y="679"/>
                  </a:cubicBezTo>
                  <a:close/>
                  <a:moveTo>
                    <a:pt x="1001" y="679"/>
                  </a:moveTo>
                  <a:cubicBezTo>
                    <a:pt x="1001" y="424"/>
                    <a:pt x="794" y="216"/>
                    <a:pt x="538" y="216"/>
                  </a:cubicBezTo>
                  <a:cubicBezTo>
                    <a:pt x="282" y="216"/>
                    <a:pt x="74" y="424"/>
                    <a:pt x="74" y="679"/>
                  </a:cubicBezTo>
                  <a:cubicBezTo>
                    <a:pt x="74" y="935"/>
                    <a:pt x="282" y="1143"/>
                    <a:pt x="538" y="1143"/>
                  </a:cubicBezTo>
                  <a:cubicBezTo>
                    <a:pt x="794" y="1143"/>
                    <a:pt x="1001" y="935"/>
                    <a:pt x="1001" y="6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grpSp>
      <p:grpSp>
        <p:nvGrpSpPr>
          <p:cNvPr id="29" name="组合 28">
            <a:extLst>
              <a:ext uri="{FF2B5EF4-FFF2-40B4-BE49-F238E27FC236}">
                <a16:creationId xmlns:a16="http://schemas.microsoft.com/office/drawing/2014/main" id="{0B711594-A345-9141-C4C3-603EDEC34F3B}"/>
              </a:ext>
            </a:extLst>
          </p:cNvPr>
          <p:cNvGrpSpPr/>
          <p:nvPr/>
        </p:nvGrpSpPr>
        <p:grpSpPr>
          <a:xfrm>
            <a:off x="3131569" y="4213526"/>
            <a:ext cx="667403" cy="667401"/>
            <a:chOff x="987253" y="1737083"/>
            <a:chExt cx="829068" cy="829066"/>
          </a:xfrm>
          <a:effectLst>
            <a:outerShdw blurRad="25400" dist="38100" dir="5400000" algn="t" rotWithShape="0">
              <a:prstClr val="black">
                <a:alpha val="24000"/>
              </a:prstClr>
            </a:outerShdw>
          </a:effectLst>
        </p:grpSpPr>
        <p:sp>
          <p:nvSpPr>
            <p:cNvPr id="31" name="椭圆 30">
              <a:extLst>
                <a:ext uri="{FF2B5EF4-FFF2-40B4-BE49-F238E27FC236}">
                  <a16:creationId xmlns:a16="http://schemas.microsoft.com/office/drawing/2014/main" id="{E958B005-E914-0CEC-1614-D422F1A27D24}"/>
                </a:ext>
              </a:extLst>
            </p:cNvPr>
            <p:cNvSpPr/>
            <p:nvPr/>
          </p:nvSpPr>
          <p:spPr>
            <a:xfrm>
              <a:off x="987253" y="1737083"/>
              <a:ext cx="829068" cy="829066"/>
            </a:xfrm>
            <a:prstGeom prst="ellipse">
              <a:avLst/>
            </a:prstGeom>
            <a:gradFill>
              <a:gsLst>
                <a:gs pos="0">
                  <a:srgbClr val="0E419C"/>
                </a:gs>
                <a:gs pos="100000">
                  <a:srgbClr val="4472C4">
                    <a:alpha val="89000"/>
                  </a:srgbClr>
                </a:gs>
              </a:gsLst>
              <a:lin ang="5400000" scaled="0"/>
            </a:gradFill>
            <a:ln>
              <a:noFill/>
            </a:ln>
            <a:effectLst>
              <a:outerShdw blurRad="38100" dist="38100" dir="5400000" sx="103000" sy="103000" algn="t"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32" name="running_233105">
              <a:extLst>
                <a:ext uri="{FF2B5EF4-FFF2-40B4-BE49-F238E27FC236}">
                  <a16:creationId xmlns:a16="http://schemas.microsoft.com/office/drawing/2014/main" id="{2014DA12-7156-6E11-99EB-616B71B59791}"/>
                </a:ext>
              </a:extLst>
            </p:cNvPr>
            <p:cNvSpPr/>
            <p:nvPr/>
          </p:nvSpPr>
          <p:spPr>
            <a:xfrm>
              <a:off x="1247301" y="1946122"/>
              <a:ext cx="331783" cy="375037"/>
            </a:xfrm>
            <a:custGeom>
              <a:avLst/>
              <a:gdLst>
                <a:gd name="T0" fmla="*/ 889 w 1076"/>
                <a:gd name="T1" fmla="*/ 701 h 1218"/>
                <a:gd name="T2" fmla="*/ 558 w 1076"/>
                <a:gd name="T3" fmla="*/ 1027 h 1218"/>
                <a:gd name="T4" fmla="*/ 383 w 1076"/>
                <a:gd name="T5" fmla="*/ 907 h 1218"/>
                <a:gd name="T6" fmla="*/ 432 w 1076"/>
                <a:gd name="T7" fmla="*/ 850 h 1218"/>
                <a:gd name="T8" fmla="*/ 817 w 1076"/>
                <a:gd name="T9" fmla="*/ 681 h 1218"/>
                <a:gd name="T10" fmla="*/ 755 w 1076"/>
                <a:gd name="T11" fmla="*/ 518 h 1218"/>
                <a:gd name="T12" fmla="*/ 558 w 1076"/>
                <a:gd name="T13" fmla="*/ 564 h 1218"/>
                <a:gd name="T14" fmla="*/ 360 w 1076"/>
                <a:gd name="T15" fmla="*/ 518 h 1218"/>
                <a:gd name="T16" fmla="*/ 297 w 1076"/>
                <a:gd name="T17" fmla="*/ 677 h 1218"/>
                <a:gd name="T18" fmla="*/ 413 w 1076"/>
                <a:gd name="T19" fmla="*/ 709 h 1218"/>
                <a:gd name="T20" fmla="*/ 489 w 1076"/>
                <a:gd name="T21" fmla="*/ 598 h 1218"/>
                <a:gd name="T22" fmla="*/ 545 w 1076"/>
                <a:gd name="T23" fmla="*/ 722 h 1218"/>
                <a:gd name="T24" fmla="*/ 597 w 1076"/>
                <a:gd name="T25" fmla="*/ 670 h 1218"/>
                <a:gd name="T26" fmla="*/ 712 w 1076"/>
                <a:gd name="T27" fmla="*/ 707 h 1218"/>
                <a:gd name="T28" fmla="*/ 618 w 1076"/>
                <a:gd name="T29" fmla="*/ 745 h 1218"/>
                <a:gd name="T30" fmla="*/ 529 w 1076"/>
                <a:gd name="T31" fmla="*/ 856 h 1218"/>
                <a:gd name="T32" fmla="*/ 493 w 1076"/>
                <a:gd name="T33" fmla="*/ 827 h 1218"/>
                <a:gd name="T34" fmla="*/ 472 w 1076"/>
                <a:gd name="T35" fmla="*/ 761 h 1218"/>
                <a:gd name="T36" fmla="*/ 188 w 1076"/>
                <a:gd name="T37" fmla="*/ 784 h 1218"/>
                <a:gd name="T38" fmla="*/ 188 w 1076"/>
                <a:gd name="T39" fmla="*/ 709 h 1218"/>
                <a:gd name="T40" fmla="*/ 225 w 1076"/>
                <a:gd name="T41" fmla="*/ 697 h 1218"/>
                <a:gd name="T42" fmla="*/ 324 w 1076"/>
                <a:gd name="T43" fmla="*/ 453 h 1218"/>
                <a:gd name="T44" fmla="*/ 791 w 1076"/>
                <a:gd name="T45" fmla="*/ 453 h 1218"/>
                <a:gd name="T46" fmla="*/ 1076 w 1076"/>
                <a:gd name="T47" fmla="*/ 679 h 1218"/>
                <a:gd name="T48" fmla="*/ 0 w 1076"/>
                <a:gd name="T49" fmla="*/ 679 h 1218"/>
                <a:gd name="T50" fmla="*/ 464 w 1076"/>
                <a:gd name="T51" fmla="*/ 75 h 1218"/>
                <a:gd name="T52" fmla="*/ 337 w 1076"/>
                <a:gd name="T53" fmla="*/ 37 h 1218"/>
                <a:gd name="T54" fmla="*/ 620 w 1076"/>
                <a:gd name="T55" fmla="*/ 0 h 1218"/>
                <a:gd name="T56" fmla="*/ 620 w 1076"/>
                <a:gd name="T57" fmla="*/ 75 h 1218"/>
                <a:gd name="T58" fmla="*/ 539 w 1076"/>
                <a:gd name="T59" fmla="*/ 141 h 1218"/>
                <a:gd name="T60" fmla="*/ 818 w 1076"/>
                <a:gd name="T61" fmla="*/ 120 h 1218"/>
                <a:gd name="T62" fmla="*/ 880 w 1076"/>
                <a:gd name="T63" fmla="*/ 161 h 1218"/>
                <a:gd name="T64" fmla="*/ 1076 w 1076"/>
                <a:gd name="T65" fmla="*/ 679 h 1218"/>
                <a:gd name="T66" fmla="*/ 538 w 1076"/>
                <a:gd name="T67" fmla="*/ 216 h 1218"/>
                <a:gd name="T68" fmla="*/ 538 w 1076"/>
                <a:gd name="T69" fmla="*/ 1143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76" h="1218">
                  <a:moveTo>
                    <a:pt x="900" y="636"/>
                  </a:moveTo>
                  <a:cubicBezTo>
                    <a:pt x="900" y="659"/>
                    <a:pt x="896" y="681"/>
                    <a:pt x="889" y="701"/>
                  </a:cubicBezTo>
                  <a:cubicBezTo>
                    <a:pt x="858" y="841"/>
                    <a:pt x="606" y="1003"/>
                    <a:pt x="578" y="1021"/>
                  </a:cubicBezTo>
                  <a:cubicBezTo>
                    <a:pt x="572" y="1025"/>
                    <a:pt x="565" y="1027"/>
                    <a:pt x="558" y="1027"/>
                  </a:cubicBezTo>
                  <a:cubicBezTo>
                    <a:pt x="551" y="1027"/>
                    <a:pt x="544" y="1025"/>
                    <a:pt x="538" y="1021"/>
                  </a:cubicBezTo>
                  <a:cubicBezTo>
                    <a:pt x="535" y="1019"/>
                    <a:pt x="460" y="972"/>
                    <a:pt x="383" y="907"/>
                  </a:cubicBezTo>
                  <a:cubicBezTo>
                    <a:pt x="368" y="893"/>
                    <a:pt x="366" y="870"/>
                    <a:pt x="379" y="854"/>
                  </a:cubicBezTo>
                  <a:cubicBezTo>
                    <a:pt x="393" y="838"/>
                    <a:pt x="416" y="837"/>
                    <a:pt x="432" y="850"/>
                  </a:cubicBezTo>
                  <a:cubicBezTo>
                    <a:pt x="481" y="892"/>
                    <a:pt x="531" y="927"/>
                    <a:pt x="558" y="945"/>
                  </a:cubicBezTo>
                  <a:cubicBezTo>
                    <a:pt x="639" y="891"/>
                    <a:pt x="798" y="769"/>
                    <a:pt x="817" y="681"/>
                  </a:cubicBezTo>
                  <a:cubicBezTo>
                    <a:pt x="823" y="664"/>
                    <a:pt x="825" y="650"/>
                    <a:pt x="825" y="636"/>
                  </a:cubicBezTo>
                  <a:cubicBezTo>
                    <a:pt x="825" y="587"/>
                    <a:pt x="798" y="542"/>
                    <a:pt x="755" y="518"/>
                  </a:cubicBezTo>
                  <a:cubicBezTo>
                    <a:pt x="700" y="488"/>
                    <a:pt x="627" y="502"/>
                    <a:pt x="586" y="550"/>
                  </a:cubicBezTo>
                  <a:cubicBezTo>
                    <a:pt x="579" y="559"/>
                    <a:pt x="569" y="564"/>
                    <a:pt x="558" y="564"/>
                  </a:cubicBezTo>
                  <a:cubicBezTo>
                    <a:pt x="547" y="564"/>
                    <a:pt x="536" y="559"/>
                    <a:pt x="529" y="550"/>
                  </a:cubicBezTo>
                  <a:cubicBezTo>
                    <a:pt x="488" y="502"/>
                    <a:pt x="415" y="488"/>
                    <a:pt x="360" y="518"/>
                  </a:cubicBezTo>
                  <a:cubicBezTo>
                    <a:pt x="317" y="542"/>
                    <a:pt x="290" y="587"/>
                    <a:pt x="290" y="636"/>
                  </a:cubicBezTo>
                  <a:cubicBezTo>
                    <a:pt x="290" y="650"/>
                    <a:pt x="292" y="664"/>
                    <a:pt x="297" y="677"/>
                  </a:cubicBezTo>
                  <a:cubicBezTo>
                    <a:pt x="299" y="688"/>
                    <a:pt x="304" y="699"/>
                    <a:pt x="309" y="709"/>
                  </a:cubicBezTo>
                  <a:lnTo>
                    <a:pt x="413" y="709"/>
                  </a:lnTo>
                  <a:lnTo>
                    <a:pt x="452" y="620"/>
                  </a:lnTo>
                  <a:cubicBezTo>
                    <a:pt x="458" y="605"/>
                    <a:pt x="473" y="596"/>
                    <a:pt x="489" y="598"/>
                  </a:cubicBezTo>
                  <a:cubicBezTo>
                    <a:pt x="505" y="599"/>
                    <a:pt x="519" y="611"/>
                    <a:pt x="522" y="626"/>
                  </a:cubicBezTo>
                  <a:lnTo>
                    <a:pt x="545" y="722"/>
                  </a:lnTo>
                  <a:lnTo>
                    <a:pt x="565" y="688"/>
                  </a:lnTo>
                  <a:cubicBezTo>
                    <a:pt x="572" y="677"/>
                    <a:pt x="584" y="670"/>
                    <a:pt x="597" y="670"/>
                  </a:cubicBezTo>
                  <a:lnTo>
                    <a:pt x="674" y="670"/>
                  </a:lnTo>
                  <a:cubicBezTo>
                    <a:pt x="695" y="670"/>
                    <a:pt x="712" y="687"/>
                    <a:pt x="712" y="707"/>
                  </a:cubicBezTo>
                  <a:cubicBezTo>
                    <a:pt x="712" y="728"/>
                    <a:pt x="695" y="745"/>
                    <a:pt x="674" y="745"/>
                  </a:cubicBezTo>
                  <a:lnTo>
                    <a:pt x="618" y="745"/>
                  </a:lnTo>
                  <a:lnTo>
                    <a:pt x="561" y="838"/>
                  </a:lnTo>
                  <a:cubicBezTo>
                    <a:pt x="554" y="849"/>
                    <a:pt x="542" y="856"/>
                    <a:pt x="529" y="856"/>
                  </a:cubicBezTo>
                  <a:cubicBezTo>
                    <a:pt x="527" y="856"/>
                    <a:pt x="525" y="856"/>
                    <a:pt x="524" y="856"/>
                  </a:cubicBezTo>
                  <a:cubicBezTo>
                    <a:pt x="508" y="853"/>
                    <a:pt x="497" y="842"/>
                    <a:pt x="493" y="827"/>
                  </a:cubicBezTo>
                  <a:lnTo>
                    <a:pt x="475" y="753"/>
                  </a:lnTo>
                  <a:lnTo>
                    <a:pt x="472" y="761"/>
                  </a:lnTo>
                  <a:cubicBezTo>
                    <a:pt x="466" y="775"/>
                    <a:pt x="452" y="784"/>
                    <a:pt x="437" y="784"/>
                  </a:cubicBezTo>
                  <a:lnTo>
                    <a:pt x="188" y="784"/>
                  </a:lnTo>
                  <a:cubicBezTo>
                    <a:pt x="168" y="784"/>
                    <a:pt x="151" y="767"/>
                    <a:pt x="151" y="746"/>
                  </a:cubicBezTo>
                  <a:cubicBezTo>
                    <a:pt x="151" y="726"/>
                    <a:pt x="168" y="709"/>
                    <a:pt x="188" y="709"/>
                  </a:cubicBezTo>
                  <a:lnTo>
                    <a:pt x="229" y="709"/>
                  </a:lnTo>
                  <a:cubicBezTo>
                    <a:pt x="227" y="705"/>
                    <a:pt x="226" y="701"/>
                    <a:pt x="225" y="697"/>
                  </a:cubicBezTo>
                  <a:cubicBezTo>
                    <a:pt x="219" y="680"/>
                    <a:pt x="215" y="658"/>
                    <a:pt x="215" y="636"/>
                  </a:cubicBezTo>
                  <a:cubicBezTo>
                    <a:pt x="215" y="560"/>
                    <a:pt x="257" y="490"/>
                    <a:pt x="324" y="453"/>
                  </a:cubicBezTo>
                  <a:cubicBezTo>
                    <a:pt x="397" y="412"/>
                    <a:pt x="493" y="422"/>
                    <a:pt x="557" y="474"/>
                  </a:cubicBezTo>
                  <a:cubicBezTo>
                    <a:pt x="621" y="422"/>
                    <a:pt x="718" y="412"/>
                    <a:pt x="791" y="453"/>
                  </a:cubicBezTo>
                  <a:cubicBezTo>
                    <a:pt x="858" y="490"/>
                    <a:pt x="900" y="560"/>
                    <a:pt x="900" y="636"/>
                  </a:cubicBezTo>
                  <a:close/>
                  <a:moveTo>
                    <a:pt x="1076" y="679"/>
                  </a:moveTo>
                  <a:cubicBezTo>
                    <a:pt x="1076" y="976"/>
                    <a:pt x="835" y="1218"/>
                    <a:pt x="538" y="1218"/>
                  </a:cubicBezTo>
                  <a:cubicBezTo>
                    <a:pt x="241" y="1218"/>
                    <a:pt x="0" y="976"/>
                    <a:pt x="0" y="679"/>
                  </a:cubicBezTo>
                  <a:cubicBezTo>
                    <a:pt x="0" y="408"/>
                    <a:pt x="202" y="183"/>
                    <a:pt x="464" y="147"/>
                  </a:cubicBezTo>
                  <a:lnTo>
                    <a:pt x="464" y="75"/>
                  </a:lnTo>
                  <a:lnTo>
                    <a:pt x="374" y="75"/>
                  </a:lnTo>
                  <a:cubicBezTo>
                    <a:pt x="353" y="75"/>
                    <a:pt x="337" y="58"/>
                    <a:pt x="337" y="37"/>
                  </a:cubicBezTo>
                  <a:cubicBezTo>
                    <a:pt x="337" y="17"/>
                    <a:pt x="353" y="0"/>
                    <a:pt x="374" y="0"/>
                  </a:cubicBezTo>
                  <a:lnTo>
                    <a:pt x="620" y="0"/>
                  </a:lnTo>
                  <a:cubicBezTo>
                    <a:pt x="641" y="0"/>
                    <a:pt x="657" y="17"/>
                    <a:pt x="657" y="37"/>
                  </a:cubicBezTo>
                  <a:cubicBezTo>
                    <a:pt x="657" y="58"/>
                    <a:pt x="641" y="75"/>
                    <a:pt x="620" y="75"/>
                  </a:cubicBezTo>
                  <a:lnTo>
                    <a:pt x="539" y="75"/>
                  </a:lnTo>
                  <a:lnTo>
                    <a:pt x="539" y="141"/>
                  </a:lnTo>
                  <a:cubicBezTo>
                    <a:pt x="621" y="141"/>
                    <a:pt x="699" y="160"/>
                    <a:pt x="768" y="194"/>
                  </a:cubicBezTo>
                  <a:lnTo>
                    <a:pt x="818" y="120"/>
                  </a:lnTo>
                  <a:cubicBezTo>
                    <a:pt x="830" y="103"/>
                    <a:pt x="853" y="98"/>
                    <a:pt x="870" y="110"/>
                  </a:cubicBezTo>
                  <a:cubicBezTo>
                    <a:pt x="887" y="121"/>
                    <a:pt x="892" y="144"/>
                    <a:pt x="880" y="161"/>
                  </a:cubicBezTo>
                  <a:lnTo>
                    <a:pt x="834" y="230"/>
                  </a:lnTo>
                  <a:cubicBezTo>
                    <a:pt x="980" y="327"/>
                    <a:pt x="1076" y="492"/>
                    <a:pt x="1076" y="679"/>
                  </a:cubicBezTo>
                  <a:close/>
                  <a:moveTo>
                    <a:pt x="1001" y="679"/>
                  </a:moveTo>
                  <a:cubicBezTo>
                    <a:pt x="1001" y="424"/>
                    <a:pt x="794" y="216"/>
                    <a:pt x="538" y="216"/>
                  </a:cubicBezTo>
                  <a:cubicBezTo>
                    <a:pt x="282" y="216"/>
                    <a:pt x="74" y="424"/>
                    <a:pt x="74" y="679"/>
                  </a:cubicBezTo>
                  <a:cubicBezTo>
                    <a:pt x="74" y="935"/>
                    <a:pt x="282" y="1143"/>
                    <a:pt x="538" y="1143"/>
                  </a:cubicBezTo>
                  <a:cubicBezTo>
                    <a:pt x="794" y="1143"/>
                    <a:pt x="1001" y="935"/>
                    <a:pt x="1001" y="6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grpSp>
      <p:grpSp>
        <p:nvGrpSpPr>
          <p:cNvPr id="35" name="组合 34">
            <a:extLst>
              <a:ext uri="{FF2B5EF4-FFF2-40B4-BE49-F238E27FC236}">
                <a16:creationId xmlns:a16="http://schemas.microsoft.com/office/drawing/2014/main" id="{3B822488-0D48-BBE3-55A4-386CA5E6C1DA}"/>
              </a:ext>
            </a:extLst>
          </p:cNvPr>
          <p:cNvGrpSpPr/>
          <p:nvPr/>
        </p:nvGrpSpPr>
        <p:grpSpPr>
          <a:xfrm>
            <a:off x="3131569" y="5531151"/>
            <a:ext cx="667403" cy="667401"/>
            <a:chOff x="987253" y="1737083"/>
            <a:chExt cx="829068" cy="829066"/>
          </a:xfrm>
          <a:effectLst>
            <a:outerShdw blurRad="25400" dist="38100" dir="5400000" algn="t" rotWithShape="0">
              <a:prstClr val="black">
                <a:alpha val="24000"/>
              </a:prstClr>
            </a:outerShdw>
          </a:effectLst>
        </p:grpSpPr>
        <p:sp>
          <p:nvSpPr>
            <p:cNvPr id="37" name="椭圆 36">
              <a:extLst>
                <a:ext uri="{FF2B5EF4-FFF2-40B4-BE49-F238E27FC236}">
                  <a16:creationId xmlns:a16="http://schemas.microsoft.com/office/drawing/2014/main" id="{48B4CC2C-0E49-299D-C181-881DC332A747}"/>
                </a:ext>
              </a:extLst>
            </p:cNvPr>
            <p:cNvSpPr/>
            <p:nvPr/>
          </p:nvSpPr>
          <p:spPr>
            <a:xfrm>
              <a:off x="987253" y="1737083"/>
              <a:ext cx="829068" cy="829066"/>
            </a:xfrm>
            <a:prstGeom prst="ellipse">
              <a:avLst/>
            </a:prstGeom>
            <a:gradFill>
              <a:gsLst>
                <a:gs pos="0">
                  <a:srgbClr val="0E419C"/>
                </a:gs>
                <a:gs pos="100000">
                  <a:srgbClr val="4472C4">
                    <a:alpha val="89000"/>
                  </a:srgbClr>
                </a:gs>
              </a:gsLst>
              <a:lin ang="5400000" scaled="0"/>
            </a:gradFill>
            <a:ln>
              <a:noFill/>
            </a:ln>
            <a:effectLst>
              <a:outerShdw blurRad="38100" dist="38100" dir="5400000" sx="103000" sy="103000" algn="t" rotWithShape="0">
                <a:prstClr val="black">
                  <a:alpha val="3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cs typeface="+mn-ea"/>
                <a:sym typeface="+mn-lt"/>
              </a:endParaRPr>
            </a:p>
          </p:txBody>
        </p:sp>
        <p:sp>
          <p:nvSpPr>
            <p:cNvPr id="38" name="running_233105">
              <a:extLst>
                <a:ext uri="{FF2B5EF4-FFF2-40B4-BE49-F238E27FC236}">
                  <a16:creationId xmlns:a16="http://schemas.microsoft.com/office/drawing/2014/main" id="{9B283F99-3934-5737-4FB1-CA57546A258F}"/>
                </a:ext>
              </a:extLst>
            </p:cNvPr>
            <p:cNvSpPr/>
            <p:nvPr/>
          </p:nvSpPr>
          <p:spPr>
            <a:xfrm>
              <a:off x="1247301" y="1946122"/>
              <a:ext cx="331783" cy="375037"/>
            </a:xfrm>
            <a:custGeom>
              <a:avLst/>
              <a:gdLst>
                <a:gd name="T0" fmla="*/ 889 w 1076"/>
                <a:gd name="T1" fmla="*/ 701 h 1218"/>
                <a:gd name="T2" fmla="*/ 558 w 1076"/>
                <a:gd name="T3" fmla="*/ 1027 h 1218"/>
                <a:gd name="T4" fmla="*/ 383 w 1076"/>
                <a:gd name="T5" fmla="*/ 907 h 1218"/>
                <a:gd name="T6" fmla="*/ 432 w 1076"/>
                <a:gd name="T7" fmla="*/ 850 h 1218"/>
                <a:gd name="T8" fmla="*/ 817 w 1076"/>
                <a:gd name="T9" fmla="*/ 681 h 1218"/>
                <a:gd name="T10" fmla="*/ 755 w 1076"/>
                <a:gd name="T11" fmla="*/ 518 h 1218"/>
                <a:gd name="T12" fmla="*/ 558 w 1076"/>
                <a:gd name="T13" fmla="*/ 564 h 1218"/>
                <a:gd name="T14" fmla="*/ 360 w 1076"/>
                <a:gd name="T15" fmla="*/ 518 h 1218"/>
                <a:gd name="T16" fmla="*/ 297 w 1076"/>
                <a:gd name="T17" fmla="*/ 677 h 1218"/>
                <a:gd name="T18" fmla="*/ 413 w 1076"/>
                <a:gd name="T19" fmla="*/ 709 h 1218"/>
                <a:gd name="T20" fmla="*/ 489 w 1076"/>
                <a:gd name="T21" fmla="*/ 598 h 1218"/>
                <a:gd name="T22" fmla="*/ 545 w 1076"/>
                <a:gd name="T23" fmla="*/ 722 h 1218"/>
                <a:gd name="T24" fmla="*/ 597 w 1076"/>
                <a:gd name="T25" fmla="*/ 670 h 1218"/>
                <a:gd name="T26" fmla="*/ 712 w 1076"/>
                <a:gd name="T27" fmla="*/ 707 h 1218"/>
                <a:gd name="T28" fmla="*/ 618 w 1076"/>
                <a:gd name="T29" fmla="*/ 745 h 1218"/>
                <a:gd name="T30" fmla="*/ 529 w 1076"/>
                <a:gd name="T31" fmla="*/ 856 h 1218"/>
                <a:gd name="T32" fmla="*/ 493 w 1076"/>
                <a:gd name="T33" fmla="*/ 827 h 1218"/>
                <a:gd name="T34" fmla="*/ 472 w 1076"/>
                <a:gd name="T35" fmla="*/ 761 h 1218"/>
                <a:gd name="T36" fmla="*/ 188 w 1076"/>
                <a:gd name="T37" fmla="*/ 784 h 1218"/>
                <a:gd name="T38" fmla="*/ 188 w 1076"/>
                <a:gd name="T39" fmla="*/ 709 h 1218"/>
                <a:gd name="T40" fmla="*/ 225 w 1076"/>
                <a:gd name="T41" fmla="*/ 697 h 1218"/>
                <a:gd name="T42" fmla="*/ 324 w 1076"/>
                <a:gd name="T43" fmla="*/ 453 h 1218"/>
                <a:gd name="T44" fmla="*/ 791 w 1076"/>
                <a:gd name="T45" fmla="*/ 453 h 1218"/>
                <a:gd name="T46" fmla="*/ 1076 w 1076"/>
                <a:gd name="T47" fmla="*/ 679 h 1218"/>
                <a:gd name="T48" fmla="*/ 0 w 1076"/>
                <a:gd name="T49" fmla="*/ 679 h 1218"/>
                <a:gd name="T50" fmla="*/ 464 w 1076"/>
                <a:gd name="T51" fmla="*/ 75 h 1218"/>
                <a:gd name="T52" fmla="*/ 337 w 1076"/>
                <a:gd name="T53" fmla="*/ 37 h 1218"/>
                <a:gd name="T54" fmla="*/ 620 w 1076"/>
                <a:gd name="T55" fmla="*/ 0 h 1218"/>
                <a:gd name="T56" fmla="*/ 620 w 1076"/>
                <a:gd name="T57" fmla="*/ 75 h 1218"/>
                <a:gd name="T58" fmla="*/ 539 w 1076"/>
                <a:gd name="T59" fmla="*/ 141 h 1218"/>
                <a:gd name="T60" fmla="*/ 818 w 1076"/>
                <a:gd name="T61" fmla="*/ 120 h 1218"/>
                <a:gd name="T62" fmla="*/ 880 w 1076"/>
                <a:gd name="T63" fmla="*/ 161 h 1218"/>
                <a:gd name="T64" fmla="*/ 1076 w 1076"/>
                <a:gd name="T65" fmla="*/ 679 h 1218"/>
                <a:gd name="T66" fmla="*/ 538 w 1076"/>
                <a:gd name="T67" fmla="*/ 216 h 1218"/>
                <a:gd name="T68" fmla="*/ 538 w 1076"/>
                <a:gd name="T69" fmla="*/ 1143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76" h="1218">
                  <a:moveTo>
                    <a:pt x="900" y="636"/>
                  </a:moveTo>
                  <a:cubicBezTo>
                    <a:pt x="900" y="659"/>
                    <a:pt x="896" y="681"/>
                    <a:pt x="889" y="701"/>
                  </a:cubicBezTo>
                  <a:cubicBezTo>
                    <a:pt x="858" y="841"/>
                    <a:pt x="606" y="1003"/>
                    <a:pt x="578" y="1021"/>
                  </a:cubicBezTo>
                  <a:cubicBezTo>
                    <a:pt x="572" y="1025"/>
                    <a:pt x="565" y="1027"/>
                    <a:pt x="558" y="1027"/>
                  </a:cubicBezTo>
                  <a:cubicBezTo>
                    <a:pt x="551" y="1027"/>
                    <a:pt x="544" y="1025"/>
                    <a:pt x="538" y="1021"/>
                  </a:cubicBezTo>
                  <a:cubicBezTo>
                    <a:pt x="535" y="1019"/>
                    <a:pt x="460" y="972"/>
                    <a:pt x="383" y="907"/>
                  </a:cubicBezTo>
                  <a:cubicBezTo>
                    <a:pt x="368" y="893"/>
                    <a:pt x="366" y="870"/>
                    <a:pt x="379" y="854"/>
                  </a:cubicBezTo>
                  <a:cubicBezTo>
                    <a:pt x="393" y="838"/>
                    <a:pt x="416" y="837"/>
                    <a:pt x="432" y="850"/>
                  </a:cubicBezTo>
                  <a:cubicBezTo>
                    <a:pt x="481" y="892"/>
                    <a:pt x="531" y="927"/>
                    <a:pt x="558" y="945"/>
                  </a:cubicBezTo>
                  <a:cubicBezTo>
                    <a:pt x="639" y="891"/>
                    <a:pt x="798" y="769"/>
                    <a:pt x="817" y="681"/>
                  </a:cubicBezTo>
                  <a:cubicBezTo>
                    <a:pt x="823" y="664"/>
                    <a:pt x="825" y="650"/>
                    <a:pt x="825" y="636"/>
                  </a:cubicBezTo>
                  <a:cubicBezTo>
                    <a:pt x="825" y="587"/>
                    <a:pt x="798" y="542"/>
                    <a:pt x="755" y="518"/>
                  </a:cubicBezTo>
                  <a:cubicBezTo>
                    <a:pt x="700" y="488"/>
                    <a:pt x="627" y="502"/>
                    <a:pt x="586" y="550"/>
                  </a:cubicBezTo>
                  <a:cubicBezTo>
                    <a:pt x="579" y="559"/>
                    <a:pt x="569" y="564"/>
                    <a:pt x="558" y="564"/>
                  </a:cubicBezTo>
                  <a:cubicBezTo>
                    <a:pt x="547" y="564"/>
                    <a:pt x="536" y="559"/>
                    <a:pt x="529" y="550"/>
                  </a:cubicBezTo>
                  <a:cubicBezTo>
                    <a:pt x="488" y="502"/>
                    <a:pt x="415" y="488"/>
                    <a:pt x="360" y="518"/>
                  </a:cubicBezTo>
                  <a:cubicBezTo>
                    <a:pt x="317" y="542"/>
                    <a:pt x="290" y="587"/>
                    <a:pt x="290" y="636"/>
                  </a:cubicBezTo>
                  <a:cubicBezTo>
                    <a:pt x="290" y="650"/>
                    <a:pt x="292" y="664"/>
                    <a:pt x="297" y="677"/>
                  </a:cubicBezTo>
                  <a:cubicBezTo>
                    <a:pt x="299" y="688"/>
                    <a:pt x="304" y="699"/>
                    <a:pt x="309" y="709"/>
                  </a:cubicBezTo>
                  <a:lnTo>
                    <a:pt x="413" y="709"/>
                  </a:lnTo>
                  <a:lnTo>
                    <a:pt x="452" y="620"/>
                  </a:lnTo>
                  <a:cubicBezTo>
                    <a:pt x="458" y="605"/>
                    <a:pt x="473" y="596"/>
                    <a:pt x="489" y="598"/>
                  </a:cubicBezTo>
                  <a:cubicBezTo>
                    <a:pt x="505" y="599"/>
                    <a:pt x="519" y="611"/>
                    <a:pt x="522" y="626"/>
                  </a:cubicBezTo>
                  <a:lnTo>
                    <a:pt x="545" y="722"/>
                  </a:lnTo>
                  <a:lnTo>
                    <a:pt x="565" y="688"/>
                  </a:lnTo>
                  <a:cubicBezTo>
                    <a:pt x="572" y="677"/>
                    <a:pt x="584" y="670"/>
                    <a:pt x="597" y="670"/>
                  </a:cubicBezTo>
                  <a:lnTo>
                    <a:pt x="674" y="670"/>
                  </a:lnTo>
                  <a:cubicBezTo>
                    <a:pt x="695" y="670"/>
                    <a:pt x="712" y="687"/>
                    <a:pt x="712" y="707"/>
                  </a:cubicBezTo>
                  <a:cubicBezTo>
                    <a:pt x="712" y="728"/>
                    <a:pt x="695" y="745"/>
                    <a:pt x="674" y="745"/>
                  </a:cubicBezTo>
                  <a:lnTo>
                    <a:pt x="618" y="745"/>
                  </a:lnTo>
                  <a:lnTo>
                    <a:pt x="561" y="838"/>
                  </a:lnTo>
                  <a:cubicBezTo>
                    <a:pt x="554" y="849"/>
                    <a:pt x="542" y="856"/>
                    <a:pt x="529" y="856"/>
                  </a:cubicBezTo>
                  <a:cubicBezTo>
                    <a:pt x="527" y="856"/>
                    <a:pt x="525" y="856"/>
                    <a:pt x="524" y="856"/>
                  </a:cubicBezTo>
                  <a:cubicBezTo>
                    <a:pt x="508" y="853"/>
                    <a:pt x="497" y="842"/>
                    <a:pt x="493" y="827"/>
                  </a:cubicBezTo>
                  <a:lnTo>
                    <a:pt x="475" y="753"/>
                  </a:lnTo>
                  <a:lnTo>
                    <a:pt x="472" y="761"/>
                  </a:lnTo>
                  <a:cubicBezTo>
                    <a:pt x="466" y="775"/>
                    <a:pt x="452" y="784"/>
                    <a:pt x="437" y="784"/>
                  </a:cubicBezTo>
                  <a:lnTo>
                    <a:pt x="188" y="784"/>
                  </a:lnTo>
                  <a:cubicBezTo>
                    <a:pt x="168" y="784"/>
                    <a:pt x="151" y="767"/>
                    <a:pt x="151" y="746"/>
                  </a:cubicBezTo>
                  <a:cubicBezTo>
                    <a:pt x="151" y="726"/>
                    <a:pt x="168" y="709"/>
                    <a:pt x="188" y="709"/>
                  </a:cubicBezTo>
                  <a:lnTo>
                    <a:pt x="229" y="709"/>
                  </a:lnTo>
                  <a:cubicBezTo>
                    <a:pt x="227" y="705"/>
                    <a:pt x="226" y="701"/>
                    <a:pt x="225" y="697"/>
                  </a:cubicBezTo>
                  <a:cubicBezTo>
                    <a:pt x="219" y="680"/>
                    <a:pt x="215" y="658"/>
                    <a:pt x="215" y="636"/>
                  </a:cubicBezTo>
                  <a:cubicBezTo>
                    <a:pt x="215" y="560"/>
                    <a:pt x="257" y="490"/>
                    <a:pt x="324" y="453"/>
                  </a:cubicBezTo>
                  <a:cubicBezTo>
                    <a:pt x="397" y="412"/>
                    <a:pt x="493" y="422"/>
                    <a:pt x="557" y="474"/>
                  </a:cubicBezTo>
                  <a:cubicBezTo>
                    <a:pt x="621" y="422"/>
                    <a:pt x="718" y="412"/>
                    <a:pt x="791" y="453"/>
                  </a:cubicBezTo>
                  <a:cubicBezTo>
                    <a:pt x="858" y="490"/>
                    <a:pt x="900" y="560"/>
                    <a:pt x="900" y="636"/>
                  </a:cubicBezTo>
                  <a:close/>
                  <a:moveTo>
                    <a:pt x="1076" y="679"/>
                  </a:moveTo>
                  <a:cubicBezTo>
                    <a:pt x="1076" y="976"/>
                    <a:pt x="835" y="1218"/>
                    <a:pt x="538" y="1218"/>
                  </a:cubicBezTo>
                  <a:cubicBezTo>
                    <a:pt x="241" y="1218"/>
                    <a:pt x="0" y="976"/>
                    <a:pt x="0" y="679"/>
                  </a:cubicBezTo>
                  <a:cubicBezTo>
                    <a:pt x="0" y="408"/>
                    <a:pt x="202" y="183"/>
                    <a:pt x="464" y="147"/>
                  </a:cubicBezTo>
                  <a:lnTo>
                    <a:pt x="464" y="75"/>
                  </a:lnTo>
                  <a:lnTo>
                    <a:pt x="374" y="75"/>
                  </a:lnTo>
                  <a:cubicBezTo>
                    <a:pt x="353" y="75"/>
                    <a:pt x="337" y="58"/>
                    <a:pt x="337" y="37"/>
                  </a:cubicBezTo>
                  <a:cubicBezTo>
                    <a:pt x="337" y="17"/>
                    <a:pt x="353" y="0"/>
                    <a:pt x="374" y="0"/>
                  </a:cubicBezTo>
                  <a:lnTo>
                    <a:pt x="620" y="0"/>
                  </a:lnTo>
                  <a:cubicBezTo>
                    <a:pt x="641" y="0"/>
                    <a:pt x="657" y="17"/>
                    <a:pt x="657" y="37"/>
                  </a:cubicBezTo>
                  <a:cubicBezTo>
                    <a:pt x="657" y="58"/>
                    <a:pt x="641" y="75"/>
                    <a:pt x="620" y="75"/>
                  </a:cubicBezTo>
                  <a:lnTo>
                    <a:pt x="539" y="75"/>
                  </a:lnTo>
                  <a:lnTo>
                    <a:pt x="539" y="141"/>
                  </a:lnTo>
                  <a:cubicBezTo>
                    <a:pt x="621" y="141"/>
                    <a:pt x="699" y="160"/>
                    <a:pt x="768" y="194"/>
                  </a:cubicBezTo>
                  <a:lnTo>
                    <a:pt x="818" y="120"/>
                  </a:lnTo>
                  <a:cubicBezTo>
                    <a:pt x="830" y="103"/>
                    <a:pt x="853" y="98"/>
                    <a:pt x="870" y="110"/>
                  </a:cubicBezTo>
                  <a:cubicBezTo>
                    <a:pt x="887" y="121"/>
                    <a:pt x="892" y="144"/>
                    <a:pt x="880" y="161"/>
                  </a:cubicBezTo>
                  <a:lnTo>
                    <a:pt x="834" y="230"/>
                  </a:lnTo>
                  <a:cubicBezTo>
                    <a:pt x="980" y="327"/>
                    <a:pt x="1076" y="492"/>
                    <a:pt x="1076" y="679"/>
                  </a:cubicBezTo>
                  <a:close/>
                  <a:moveTo>
                    <a:pt x="1001" y="679"/>
                  </a:moveTo>
                  <a:cubicBezTo>
                    <a:pt x="1001" y="424"/>
                    <a:pt x="794" y="216"/>
                    <a:pt x="538" y="216"/>
                  </a:cubicBezTo>
                  <a:cubicBezTo>
                    <a:pt x="282" y="216"/>
                    <a:pt x="74" y="424"/>
                    <a:pt x="74" y="679"/>
                  </a:cubicBezTo>
                  <a:cubicBezTo>
                    <a:pt x="74" y="935"/>
                    <a:pt x="282" y="1143"/>
                    <a:pt x="538" y="1143"/>
                  </a:cubicBezTo>
                  <a:cubicBezTo>
                    <a:pt x="794" y="1143"/>
                    <a:pt x="1001" y="935"/>
                    <a:pt x="1001" y="67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cs typeface="+mn-ea"/>
                <a:sym typeface="+mn-lt"/>
              </a:endParaRPr>
            </a:p>
          </p:txBody>
        </p:sp>
      </p:grpSp>
      <p:sp>
        <p:nvSpPr>
          <p:cNvPr id="3" name="文本框 2">
            <a:extLst>
              <a:ext uri="{FF2B5EF4-FFF2-40B4-BE49-F238E27FC236}">
                <a16:creationId xmlns:a16="http://schemas.microsoft.com/office/drawing/2014/main" id="{B548EF91-2974-F9D4-C87B-7F664B270997}"/>
              </a:ext>
            </a:extLst>
          </p:cNvPr>
          <p:cNvSpPr txBox="1"/>
          <p:nvPr/>
        </p:nvSpPr>
        <p:spPr>
          <a:xfrm>
            <a:off x="3912571" y="250075"/>
            <a:ext cx="6560324" cy="1200329"/>
          </a:xfrm>
          <a:prstGeom prst="rect">
            <a:avLst/>
          </a:prstGeom>
          <a:noFill/>
        </p:spPr>
        <p:txBody>
          <a:bodyPr wrap="square">
            <a:spAutoFit/>
          </a:bodyPr>
          <a:lstStyle/>
          <a:p>
            <a:r>
              <a:rPr lang="zh-CN" altLang="en-US" dirty="0"/>
              <a:t>【MFCC语音特征值提取算法 - CSDN App】https://blog.csdn.net/qq_59931372/article/details/129223425?sharetype=blog&amp;shareId=129223425&amp;sharerefer=APP&amp;sharesource=2201_75362539&amp;sharefrom=link</a:t>
            </a:r>
          </a:p>
        </p:txBody>
      </p:sp>
      <p:sp>
        <p:nvSpPr>
          <p:cNvPr id="39" name="文本框 38">
            <a:extLst>
              <a:ext uri="{FF2B5EF4-FFF2-40B4-BE49-F238E27FC236}">
                <a16:creationId xmlns:a16="http://schemas.microsoft.com/office/drawing/2014/main" id="{CF36921C-FC13-739B-BC9F-CAC4EE2D5807}"/>
              </a:ext>
            </a:extLst>
          </p:cNvPr>
          <p:cNvSpPr txBox="1"/>
          <p:nvPr/>
        </p:nvSpPr>
        <p:spPr>
          <a:xfrm>
            <a:off x="3912570" y="1733120"/>
            <a:ext cx="6791941" cy="1200329"/>
          </a:xfrm>
          <a:prstGeom prst="rect">
            <a:avLst/>
          </a:prstGeom>
          <a:noFill/>
        </p:spPr>
        <p:txBody>
          <a:bodyPr wrap="square">
            <a:spAutoFit/>
          </a:bodyPr>
          <a:lstStyle/>
          <a:p>
            <a:r>
              <a:rPr lang="zh-CN" altLang="en-US" dirty="0"/>
              <a:t>【基于GMM-HMM的语音识别系统 - CSDN App】https://blog.csdn.net/weixin_39529413/article/details/117367913?sharetype=blog&amp;shareId=117367913&amp;sharerefer=APP&amp;sharesource=2201_75362539&amp;sharefrom=link</a:t>
            </a:r>
          </a:p>
        </p:txBody>
      </p:sp>
      <p:sp>
        <p:nvSpPr>
          <p:cNvPr id="41" name="文本框 40">
            <a:extLst>
              <a:ext uri="{FF2B5EF4-FFF2-40B4-BE49-F238E27FC236}">
                <a16:creationId xmlns:a16="http://schemas.microsoft.com/office/drawing/2014/main" id="{079B3E3A-F408-6318-2884-9BB859508B65}"/>
              </a:ext>
            </a:extLst>
          </p:cNvPr>
          <p:cNvSpPr txBox="1"/>
          <p:nvPr/>
        </p:nvSpPr>
        <p:spPr>
          <a:xfrm>
            <a:off x="3912570" y="3216165"/>
            <a:ext cx="6935957" cy="646331"/>
          </a:xfrm>
          <a:prstGeom prst="rect">
            <a:avLst/>
          </a:prstGeom>
          <a:noFill/>
        </p:spPr>
        <p:txBody>
          <a:bodyPr wrap="square">
            <a:spAutoFit/>
          </a:bodyPr>
          <a:lstStyle/>
          <a:p>
            <a:r>
              <a:rPr lang="zh-CN" altLang="en-US" dirty="0"/>
              <a:t>https://github.com/jayaram1125/Single-Word-Speech-Recognition-using-GMM-HMM-</a:t>
            </a:r>
          </a:p>
        </p:txBody>
      </p:sp>
      <p:sp>
        <p:nvSpPr>
          <p:cNvPr id="43" name="文本框 42">
            <a:extLst>
              <a:ext uri="{FF2B5EF4-FFF2-40B4-BE49-F238E27FC236}">
                <a16:creationId xmlns:a16="http://schemas.microsoft.com/office/drawing/2014/main" id="{DC4CDE6F-D006-AE4B-0555-CFB662159ECF}"/>
              </a:ext>
            </a:extLst>
          </p:cNvPr>
          <p:cNvSpPr txBox="1"/>
          <p:nvPr/>
        </p:nvSpPr>
        <p:spPr>
          <a:xfrm>
            <a:off x="3912571" y="4145212"/>
            <a:ext cx="7368005" cy="1200329"/>
          </a:xfrm>
          <a:prstGeom prst="rect">
            <a:avLst/>
          </a:prstGeom>
          <a:noFill/>
        </p:spPr>
        <p:txBody>
          <a:bodyPr wrap="square">
            <a:spAutoFit/>
          </a:bodyPr>
          <a:lstStyle/>
          <a:p>
            <a:r>
              <a:rPr lang="zh-CN" altLang="en-US" dirty="0"/>
              <a:t>【【语音识别】基于GMM-HMM的语音识别系统 - CSDN App】https://blog.csdn.net/nianmaoren2400/article/details/125982746?sharetype=blog&amp;shareId=125982746&amp;sharerefer=APP&amp;sharesource=2201_75362539&amp;sharefrom=link</a:t>
            </a:r>
          </a:p>
        </p:txBody>
      </p:sp>
      <p:sp>
        <p:nvSpPr>
          <p:cNvPr id="45" name="文本框 44">
            <a:extLst>
              <a:ext uri="{FF2B5EF4-FFF2-40B4-BE49-F238E27FC236}">
                <a16:creationId xmlns:a16="http://schemas.microsoft.com/office/drawing/2014/main" id="{191C756D-40E8-9CFF-2248-01EDABD3AD53}"/>
              </a:ext>
            </a:extLst>
          </p:cNvPr>
          <p:cNvSpPr txBox="1"/>
          <p:nvPr/>
        </p:nvSpPr>
        <p:spPr>
          <a:xfrm>
            <a:off x="3984642" y="5486449"/>
            <a:ext cx="7295934" cy="1200329"/>
          </a:xfrm>
          <a:prstGeom prst="rect">
            <a:avLst/>
          </a:prstGeom>
          <a:noFill/>
        </p:spPr>
        <p:txBody>
          <a:bodyPr wrap="square">
            <a:spAutoFit/>
          </a:bodyPr>
          <a:lstStyle/>
          <a:p>
            <a:r>
              <a:rPr lang="zh-CN" altLang="en-US" dirty="0"/>
              <a:t>【基于GMMs-HMMs的语音识别原理 - CSDN App】https://blog.csdn.net/Magical_Bubble/article/details/90408095?sharetype=blog&amp;shareId=90408095&amp;sharerefer=APP&amp;sharesource=2201_75362539&amp;sharefrom=link</a:t>
            </a:r>
          </a:p>
        </p:txBody>
      </p:sp>
    </p:spTree>
    <p:extLst>
      <p:ext uri="{BB962C8B-B14F-4D97-AF65-F5344CB8AC3E}">
        <p14:creationId xmlns:p14="http://schemas.microsoft.com/office/powerpoint/2010/main" val="27973035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21967" y="188640"/>
            <a:ext cx="12222335" cy="6669360"/>
          </a:xfrm>
          <a:prstGeom prst="rect">
            <a:avLst/>
          </a:prstGeom>
          <a:blipFill dpi="0" rotWithShape="1">
            <a:blip r:embed="rId2">
              <a:alphaModFix amt="14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 name="iṡ1íḋe"/>
          <p:cNvSpPr/>
          <p:nvPr/>
        </p:nvSpPr>
        <p:spPr>
          <a:xfrm>
            <a:off x="-11552" y="0"/>
            <a:ext cx="12215105" cy="4468957"/>
          </a:xfrm>
          <a:prstGeom prst="rect">
            <a:avLst/>
          </a:prstGeom>
          <a:solidFill>
            <a:srgbClr val="0E419C"/>
          </a:solidFill>
          <a:ln>
            <a:noFill/>
          </a:ln>
          <a:effectLst>
            <a:outerShdw blurRad="1143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srgbClr val="FFFFFF"/>
              </a:solidFill>
              <a:effectLst/>
              <a:uLnTx/>
              <a:uFillTx/>
              <a:cs typeface="+mn-ea"/>
              <a:sym typeface="+mn-lt"/>
            </a:endParaRPr>
          </a:p>
        </p:txBody>
      </p:sp>
      <p:grpSp>
        <p:nvGrpSpPr>
          <p:cNvPr id="2" name="组合 1"/>
          <p:cNvGrpSpPr/>
          <p:nvPr/>
        </p:nvGrpSpPr>
        <p:grpSpPr>
          <a:xfrm>
            <a:off x="2656606" y="2220074"/>
            <a:ext cx="6955750" cy="2137405"/>
            <a:chOff x="819818" y="1365596"/>
            <a:chExt cx="6955750" cy="2137405"/>
          </a:xfrm>
        </p:grpSpPr>
        <p:sp>
          <p:nvSpPr>
            <p:cNvPr id="7" name="文本框 6"/>
            <p:cNvSpPr txBox="1"/>
            <p:nvPr/>
          </p:nvSpPr>
          <p:spPr>
            <a:xfrm>
              <a:off x="819818" y="1365596"/>
              <a:ext cx="6955750" cy="1015663"/>
            </a:xfrm>
            <a:prstGeom prst="rect">
              <a:avLst/>
            </a:prstGeom>
            <a:noFill/>
          </p:spPr>
          <p:txBody>
            <a:bodyPr wrap="none" rtlCol="0">
              <a:spAutoFit/>
            </a:bodyPr>
            <a:lstStyle/>
            <a:p>
              <a:pPr algn="ctr"/>
              <a:r>
                <a:rPr lang="zh-CN" altLang="en-US" sz="6000" spc="600" dirty="0">
                  <a:solidFill>
                    <a:schemeClr val="bg1"/>
                  </a:solidFill>
                  <a:latin typeface="思源黑体 CN Heavy" panose="020B0A00000000000000" pitchFamily="34" charset="-122"/>
                  <a:ea typeface="思源黑体 CN Heavy" panose="020B0A00000000000000" pitchFamily="34" charset="-122"/>
                  <a:cs typeface="+mn-ea"/>
                  <a:sym typeface="+mn-lt"/>
                </a:rPr>
                <a:t>恳请老师批评指正</a:t>
              </a:r>
            </a:p>
          </p:txBody>
        </p:sp>
        <p:sp>
          <p:nvSpPr>
            <p:cNvPr id="8" name="文本框 7"/>
            <p:cNvSpPr txBox="1"/>
            <p:nvPr/>
          </p:nvSpPr>
          <p:spPr>
            <a:xfrm>
              <a:off x="2259283" y="3195224"/>
              <a:ext cx="184731" cy="307777"/>
            </a:xfrm>
            <a:prstGeom prst="rect">
              <a:avLst/>
            </a:prstGeom>
            <a:noFill/>
          </p:spPr>
          <p:txBody>
            <a:bodyPr wrap="none" rtlCol="0">
              <a:spAutoFit/>
            </a:bodyPr>
            <a:lstStyle/>
            <a:p>
              <a:pPr algn="ctr"/>
              <a:endParaRPr lang="zh-CN" altLang="en-US" sz="1400" spc="600" dirty="0">
                <a:solidFill>
                  <a:schemeClr val="bg1"/>
                </a:solidFill>
                <a:cs typeface="+mn-ea"/>
                <a:sym typeface="+mn-lt"/>
              </a:endParaRPr>
            </a:p>
          </p:txBody>
        </p:sp>
      </p:grpSp>
      <p:sp>
        <p:nvSpPr>
          <p:cNvPr id="17" name="文本框 16"/>
          <p:cNvSpPr txBox="1"/>
          <p:nvPr/>
        </p:nvSpPr>
        <p:spPr>
          <a:xfrm>
            <a:off x="3117726" y="3554015"/>
            <a:ext cx="6030818" cy="523220"/>
          </a:xfrm>
          <a:prstGeom prst="rect">
            <a:avLst/>
          </a:prstGeom>
          <a:noFill/>
        </p:spPr>
        <p:txBody>
          <a:bodyPr wrap="none" rtlCol="0">
            <a:spAutoFit/>
          </a:bodyPr>
          <a:lstStyle/>
          <a:p>
            <a:r>
              <a:rPr lang="en-US" altLang="zh-CN" sz="2800" spc="600" dirty="0">
                <a:solidFill>
                  <a:schemeClr val="bg1">
                    <a:alpha val="44000"/>
                  </a:schemeClr>
                </a:solidFill>
                <a:cs typeface="+mn-ea"/>
                <a:sym typeface="+mn-lt"/>
              </a:rPr>
              <a:t>THANKS FOR LISTENING</a:t>
            </a:r>
            <a:endParaRPr lang="zh-CN" altLang="en-US" sz="2800" spc="600" dirty="0">
              <a:solidFill>
                <a:schemeClr val="bg1">
                  <a:alpha val="44000"/>
                </a:schemeClr>
              </a:solidFill>
              <a:cs typeface="+mn-ea"/>
              <a:sym typeface="+mn-lt"/>
            </a:endParaRPr>
          </a:p>
        </p:txBody>
      </p:sp>
      <p:grpSp>
        <p:nvGrpSpPr>
          <p:cNvPr id="18" name="组合 17">
            <a:extLst>
              <a:ext uri="{FF2B5EF4-FFF2-40B4-BE49-F238E27FC236}">
                <a16:creationId xmlns:a16="http://schemas.microsoft.com/office/drawing/2014/main" id="{F220AF4C-E572-A2A4-5640-259169D12915}"/>
              </a:ext>
            </a:extLst>
          </p:cNvPr>
          <p:cNvGrpSpPr/>
          <p:nvPr/>
        </p:nvGrpSpPr>
        <p:grpSpPr>
          <a:xfrm>
            <a:off x="407368" y="5507940"/>
            <a:ext cx="11764002" cy="423779"/>
            <a:chOff x="205850" y="5616306"/>
            <a:chExt cx="11764002" cy="423779"/>
          </a:xfrm>
        </p:grpSpPr>
        <p:grpSp>
          <p:nvGrpSpPr>
            <p:cNvPr id="19" name="组合 18">
              <a:extLst>
                <a:ext uri="{FF2B5EF4-FFF2-40B4-BE49-F238E27FC236}">
                  <a16:creationId xmlns:a16="http://schemas.microsoft.com/office/drawing/2014/main" id="{FD955B89-BCC7-C25E-B2DC-FCF10C9BF454}"/>
                </a:ext>
              </a:extLst>
            </p:cNvPr>
            <p:cNvGrpSpPr/>
            <p:nvPr/>
          </p:nvGrpSpPr>
          <p:grpSpPr>
            <a:xfrm>
              <a:off x="626970" y="5616306"/>
              <a:ext cx="11342882" cy="423779"/>
              <a:chOff x="1016569" y="4997158"/>
              <a:chExt cx="11342882" cy="423779"/>
            </a:xfrm>
          </p:grpSpPr>
          <p:sp>
            <p:nvSpPr>
              <p:cNvPr id="23" name="文本框 22">
                <a:extLst>
                  <a:ext uri="{FF2B5EF4-FFF2-40B4-BE49-F238E27FC236}">
                    <a16:creationId xmlns:a16="http://schemas.microsoft.com/office/drawing/2014/main" id="{9D86579C-A2D3-09EB-0315-B98CDC8DD273}"/>
                  </a:ext>
                </a:extLst>
              </p:cNvPr>
              <p:cNvSpPr txBox="1"/>
              <p:nvPr/>
            </p:nvSpPr>
            <p:spPr>
              <a:xfrm>
                <a:off x="1016569" y="4997158"/>
                <a:ext cx="2069797" cy="369332"/>
              </a:xfrm>
              <a:prstGeom prst="rect">
                <a:avLst/>
              </a:prstGeom>
              <a:noFill/>
            </p:spPr>
            <p:txBody>
              <a:bodyPr wrap="none" rtlCol="0">
                <a:spAutoFit/>
              </a:bodyPr>
              <a:lstStyle/>
              <a:p>
                <a:pPr algn="ctr"/>
                <a:r>
                  <a:rPr lang="zh-CN" altLang="en-US" b="1" spc="300" dirty="0">
                    <a:solidFill>
                      <a:srgbClr val="122E66"/>
                    </a:solidFill>
                    <a:cs typeface="+mn-ea"/>
                    <a:sym typeface="+mn-lt"/>
                  </a:rPr>
                  <a:t>答辩人：王德俭</a:t>
                </a:r>
              </a:p>
            </p:txBody>
          </p:sp>
          <p:sp>
            <p:nvSpPr>
              <p:cNvPr id="24" name="文本框 23">
                <a:extLst>
                  <a:ext uri="{FF2B5EF4-FFF2-40B4-BE49-F238E27FC236}">
                    <a16:creationId xmlns:a16="http://schemas.microsoft.com/office/drawing/2014/main" id="{8EA507DE-A4A6-D8CF-38BF-759D001F3CC1}"/>
                  </a:ext>
                </a:extLst>
              </p:cNvPr>
              <p:cNvSpPr txBox="1"/>
              <p:nvPr/>
            </p:nvSpPr>
            <p:spPr>
              <a:xfrm>
                <a:off x="8228191" y="5016802"/>
                <a:ext cx="4131260" cy="369332"/>
              </a:xfrm>
              <a:prstGeom prst="rect">
                <a:avLst/>
              </a:prstGeom>
              <a:noFill/>
            </p:spPr>
            <p:txBody>
              <a:bodyPr wrap="none" rtlCol="0">
                <a:spAutoFit/>
              </a:bodyPr>
              <a:lstStyle/>
              <a:p>
                <a:pPr algn="ctr"/>
                <a:r>
                  <a:rPr lang="zh-CN" altLang="en-US" b="1" spc="300" dirty="0">
                    <a:solidFill>
                      <a:srgbClr val="122E66"/>
                    </a:solidFill>
                    <a:cs typeface="+mn-ea"/>
                    <a:sym typeface="+mn-lt"/>
                  </a:rPr>
                  <a:t>题目：基于</a:t>
                </a:r>
                <a:r>
                  <a:rPr lang="en-US" altLang="zh-CN" b="1" spc="300" dirty="0">
                    <a:solidFill>
                      <a:srgbClr val="122E66"/>
                    </a:solidFill>
                    <a:cs typeface="+mn-ea"/>
                    <a:sym typeface="+mn-lt"/>
                  </a:rPr>
                  <a:t>HMM-GMM</a:t>
                </a:r>
                <a:r>
                  <a:rPr lang="zh-CN" altLang="en-US" b="1" spc="300" dirty="0">
                    <a:solidFill>
                      <a:srgbClr val="122E66"/>
                    </a:solidFill>
                    <a:cs typeface="+mn-ea"/>
                    <a:sym typeface="+mn-lt"/>
                  </a:rPr>
                  <a:t>语音识别</a:t>
                </a:r>
              </a:p>
            </p:txBody>
          </p:sp>
          <p:sp>
            <p:nvSpPr>
              <p:cNvPr id="25" name="文本框 24">
                <a:extLst>
                  <a:ext uri="{FF2B5EF4-FFF2-40B4-BE49-F238E27FC236}">
                    <a16:creationId xmlns:a16="http://schemas.microsoft.com/office/drawing/2014/main" id="{3ED6A9B5-EA3F-BFCD-E1BA-3274720939B0}"/>
                  </a:ext>
                </a:extLst>
              </p:cNvPr>
              <p:cNvSpPr txBox="1"/>
              <p:nvPr/>
            </p:nvSpPr>
            <p:spPr>
              <a:xfrm>
                <a:off x="3796503" y="5051605"/>
                <a:ext cx="4047904" cy="369332"/>
              </a:xfrm>
              <a:prstGeom prst="rect">
                <a:avLst/>
              </a:prstGeom>
              <a:noFill/>
            </p:spPr>
            <p:txBody>
              <a:bodyPr wrap="none" rtlCol="0">
                <a:spAutoFit/>
              </a:bodyPr>
              <a:lstStyle/>
              <a:p>
                <a:pPr algn="ctr"/>
                <a:r>
                  <a:rPr lang="zh-CN" altLang="en-US" b="1" spc="300" dirty="0">
                    <a:solidFill>
                      <a:srgbClr val="122E66"/>
                    </a:solidFill>
                    <a:cs typeface="+mn-ea"/>
                    <a:sym typeface="+mn-lt"/>
                  </a:rPr>
                  <a:t>组员：虞海超 杜飞 朱研 丁奥博</a:t>
                </a:r>
              </a:p>
            </p:txBody>
          </p:sp>
        </p:grpSp>
        <p:sp>
          <p:nvSpPr>
            <p:cNvPr id="20" name="iconfont-1047-784241">
              <a:extLst>
                <a:ext uri="{FF2B5EF4-FFF2-40B4-BE49-F238E27FC236}">
                  <a16:creationId xmlns:a16="http://schemas.microsoft.com/office/drawing/2014/main" id="{3D82CA48-D1AF-8E60-9573-34D928408902}"/>
                </a:ext>
              </a:extLst>
            </p:cNvPr>
            <p:cNvSpPr/>
            <p:nvPr/>
          </p:nvSpPr>
          <p:spPr>
            <a:xfrm>
              <a:off x="7532522" y="5670753"/>
              <a:ext cx="315295" cy="314885"/>
            </a:xfrm>
            <a:custGeom>
              <a:avLst/>
              <a:gdLst>
                <a:gd name="T0" fmla="*/ 11189 w 11189"/>
                <a:gd name="T1" fmla="*/ 5643 h 11177"/>
                <a:gd name="T2" fmla="*/ 11189 w 11189"/>
                <a:gd name="T3" fmla="*/ 5589 h 11177"/>
                <a:gd name="T4" fmla="*/ 11189 w 11189"/>
                <a:gd name="T5" fmla="*/ 5535 h 11177"/>
                <a:gd name="T6" fmla="*/ 5595 w 11189"/>
                <a:gd name="T7" fmla="*/ 0 h 11177"/>
                <a:gd name="T8" fmla="*/ 0 w 11189"/>
                <a:gd name="T9" fmla="*/ 5535 h 11177"/>
                <a:gd name="T10" fmla="*/ 1 w 11189"/>
                <a:gd name="T11" fmla="*/ 5589 h 11177"/>
                <a:gd name="T12" fmla="*/ 0 w 11189"/>
                <a:gd name="T13" fmla="*/ 5643 h 11177"/>
                <a:gd name="T14" fmla="*/ 5595 w 11189"/>
                <a:gd name="T15" fmla="*/ 11177 h 11177"/>
                <a:gd name="T16" fmla="*/ 11189 w 11189"/>
                <a:gd name="T17" fmla="*/ 5643 h 11177"/>
                <a:gd name="T18" fmla="*/ 5595 w 11189"/>
                <a:gd name="T19" fmla="*/ 10124 h 11177"/>
                <a:gd name="T20" fmla="*/ 1156 w 11189"/>
                <a:gd name="T21" fmla="*/ 5643 h 11177"/>
                <a:gd name="T22" fmla="*/ 1156 w 11189"/>
                <a:gd name="T23" fmla="*/ 5611 h 11177"/>
                <a:gd name="T24" fmla="*/ 1156 w 11189"/>
                <a:gd name="T25" fmla="*/ 5611 h 11177"/>
                <a:gd name="T26" fmla="*/ 1156 w 11189"/>
                <a:gd name="T27" fmla="*/ 5589 h 11177"/>
                <a:gd name="T28" fmla="*/ 1156 w 11189"/>
                <a:gd name="T29" fmla="*/ 5567 h 11177"/>
                <a:gd name="T30" fmla="*/ 1156 w 11189"/>
                <a:gd name="T31" fmla="*/ 5567 h 11177"/>
                <a:gd name="T32" fmla="*/ 1156 w 11189"/>
                <a:gd name="T33" fmla="*/ 5535 h 11177"/>
                <a:gd name="T34" fmla="*/ 5595 w 11189"/>
                <a:gd name="T35" fmla="*/ 1054 h 11177"/>
                <a:gd name="T36" fmla="*/ 10034 w 11189"/>
                <a:gd name="T37" fmla="*/ 5535 h 11177"/>
                <a:gd name="T38" fmla="*/ 10033 w 11189"/>
                <a:gd name="T39" fmla="*/ 5567 h 11177"/>
                <a:gd name="T40" fmla="*/ 10033 w 11189"/>
                <a:gd name="T41" fmla="*/ 5567 h 11177"/>
                <a:gd name="T42" fmla="*/ 10033 w 11189"/>
                <a:gd name="T43" fmla="*/ 5589 h 11177"/>
                <a:gd name="T44" fmla="*/ 10033 w 11189"/>
                <a:gd name="T45" fmla="*/ 5611 h 11177"/>
                <a:gd name="T46" fmla="*/ 10033 w 11189"/>
                <a:gd name="T47" fmla="*/ 5611 h 11177"/>
                <a:gd name="T48" fmla="*/ 10034 w 11189"/>
                <a:gd name="T49" fmla="*/ 5643 h 11177"/>
                <a:gd name="T50" fmla="*/ 5595 w 11189"/>
                <a:gd name="T51" fmla="*/ 10124 h 11177"/>
                <a:gd name="T52" fmla="*/ 4818 w 11189"/>
                <a:gd name="T53" fmla="*/ 5514 h 11177"/>
                <a:gd name="T54" fmla="*/ 4804 w 11189"/>
                <a:gd name="T55" fmla="*/ 5611 h 11177"/>
                <a:gd name="T56" fmla="*/ 4804 w 11189"/>
                <a:gd name="T57" fmla="*/ 6034 h 11177"/>
                <a:gd name="T58" fmla="*/ 5167 w 11189"/>
                <a:gd name="T59" fmla="*/ 6397 h 11177"/>
                <a:gd name="T60" fmla="*/ 8440 w 11189"/>
                <a:gd name="T61" fmla="*/ 6397 h 11177"/>
                <a:gd name="T62" fmla="*/ 8803 w 11189"/>
                <a:gd name="T63" fmla="*/ 6034 h 11177"/>
                <a:gd name="T64" fmla="*/ 8803 w 11189"/>
                <a:gd name="T65" fmla="*/ 5611 h 11177"/>
                <a:gd name="T66" fmla="*/ 8440 w 11189"/>
                <a:gd name="T67" fmla="*/ 5249 h 11177"/>
                <a:gd name="T68" fmla="*/ 5966 w 11189"/>
                <a:gd name="T69" fmla="*/ 5249 h 11177"/>
                <a:gd name="T70" fmla="*/ 5966 w 11189"/>
                <a:gd name="T71" fmla="*/ 2069 h 11177"/>
                <a:gd name="T72" fmla="*/ 5604 w 11189"/>
                <a:gd name="T73" fmla="*/ 1706 h 11177"/>
                <a:gd name="T74" fmla="*/ 5180 w 11189"/>
                <a:gd name="T75" fmla="*/ 1706 h 11177"/>
                <a:gd name="T76" fmla="*/ 4818 w 11189"/>
                <a:gd name="T77" fmla="*/ 2069 h 11177"/>
                <a:gd name="T78" fmla="*/ 4818 w 11189"/>
                <a:gd name="T79" fmla="*/ 5514 h 11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189" h="11177">
                  <a:moveTo>
                    <a:pt x="11189" y="5643"/>
                  </a:moveTo>
                  <a:cubicBezTo>
                    <a:pt x="11189" y="5625"/>
                    <a:pt x="11189" y="5607"/>
                    <a:pt x="11189" y="5589"/>
                  </a:cubicBezTo>
                  <a:cubicBezTo>
                    <a:pt x="11189" y="5571"/>
                    <a:pt x="11189" y="5553"/>
                    <a:pt x="11189" y="5535"/>
                  </a:cubicBezTo>
                  <a:cubicBezTo>
                    <a:pt x="11189" y="2478"/>
                    <a:pt x="8684" y="0"/>
                    <a:pt x="5595" y="0"/>
                  </a:cubicBezTo>
                  <a:cubicBezTo>
                    <a:pt x="2505" y="0"/>
                    <a:pt x="0" y="2478"/>
                    <a:pt x="0" y="5535"/>
                  </a:cubicBezTo>
                  <a:cubicBezTo>
                    <a:pt x="0" y="5553"/>
                    <a:pt x="1" y="5571"/>
                    <a:pt x="1" y="5589"/>
                  </a:cubicBezTo>
                  <a:cubicBezTo>
                    <a:pt x="1" y="5607"/>
                    <a:pt x="0" y="5625"/>
                    <a:pt x="0" y="5643"/>
                  </a:cubicBezTo>
                  <a:cubicBezTo>
                    <a:pt x="0" y="8700"/>
                    <a:pt x="2505" y="11177"/>
                    <a:pt x="5595" y="11177"/>
                  </a:cubicBezTo>
                  <a:cubicBezTo>
                    <a:pt x="8684" y="11177"/>
                    <a:pt x="11189" y="8700"/>
                    <a:pt x="11189" y="5643"/>
                  </a:cubicBezTo>
                  <a:close/>
                  <a:moveTo>
                    <a:pt x="5595" y="10124"/>
                  </a:moveTo>
                  <a:cubicBezTo>
                    <a:pt x="3143" y="10124"/>
                    <a:pt x="1156" y="8118"/>
                    <a:pt x="1156" y="5643"/>
                  </a:cubicBezTo>
                  <a:cubicBezTo>
                    <a:pt x="1156" y="5632"/>
                    <a:pt x="1156" y="5622"/>
                    <a:pt x="1156" y="5611"/>
                  </a:cubicBezTo>
                  <a:lnTo>
                    <a:pt x="1156" y="5611"/>
                  </a:lnTo>
                  <a:cubicBezTo>
                    <a:pt x="1156" y="5604"/>
                    <a:pt x="1156" y="5596"/>
                    <a:pt x="1156" y="5589"/>
                  </a:cubicBezTo>
                  <a:cubicBezTo>
                    <a:pt x="1156" y="5582"/>
                    <a:pt x="1156" y="5574"/>
                    <a:pt x="1156" y="5567"/>
                  </a:cubicBezTo>
                  <a:lnTo>
                    <a:pt x="1156" y="5567"/>
                  </a:lnTo>
                  <a:cubicBezTo>
                    <a:pt x="1156" y="5556"/>
                    <a:pt x="1156" y="5546"/>
                    <a:pt x="1156" y="5535"/>
                  </a:cubicBezTo>
                  <a:cubicBezTo>
                    <a:pt x="1156" y="3060"/>
                    <a:pt x="3143" y="1054"/>
                    <a:pt x="5595" y="1054"/>
                  </a:cubicBezTo>
                  <a:cubicBezTo>
                    <a:pt x="8046" y="1054"/>
                    <a:pt x="10034" y="3060"/>
                    <a:pt x="10034" y="5535"/>
                  </a:cubicBezTo>
                  <a:cubicBezTo>
                    <a:pt x="10034" y="5546"/>
                    <a:pt x="10033" y="5556"/>
                    <a:pt x="10033" y="5567"/>
                  </a:cubicBezTo>
                  <a:lnTo>
                    <a:pt x="10033" y="5567"/>
                  </a:lnTo>
                  <a:cubicBezTo>
                    <a:pt x="10033" y="5574"/>
                    <a:pt x="10033" y="5582"/>
                    <a:pt x="10033" y="5589"/>
                  </a:cubicBezTo>
                  <a:cubicBezTo>
                    <a:pt x="10033" y="5596"/>
                    <a:pt x="10033" y="5604"/>
                    <a:pt x="10033" y="5611"/>
                  </a:cubicBezTo>
                  <a:lnTo>
                    <a:pt x="10033" y="5611"/>
                  </a:lnTo>
                  <a:cubicBezTo>
                    <a:pt x="10034" y="5622"/>
                    <a:pt x="10034" y="5632"/>
                    <a:pt x="10034" y="5643"/>
                  </a:cubicBezTo>
                  <a:cubicBezTo>
                    <a:pt x="10034" y="8118"/>
                    <a:pt x="8046" y="10124"/>
                    <a:pt x="5595" y="10124"/>
                  </a:cubicBezTo>
                  <a:close/>
                  <a:moveTo>
                    <a:pt x="4818" y="5514"/>
                  </a:moveTo>
                  <a:cubicBezTo>
                    <a:pt x="4809" y="5545"/>
                    <a:pt x="4804" y="5577"/>
                    <a:pt x="4804" y="5611"/>
                  </a:cubicBezTo>
                  <a:lnTo>
                    <a:pt x="4804" y="6034"/>
                  </a:lnTo>
                  <a:cubicBezTo>
                    <a:pt x="4804" y="6235"/>
                    <a:pt x="4967" y="6397"/>
                    <a:pt x="5167" y="6397"/>
                  </a:cubicBezTo>
                  <a:lnTo>
                    <a:pt x="8440" y="6397"/>
                  </a:lnTo>
                  <a:cubicBezTo>
                    <a:pt x="8640" y="6397"/>
                    <a:pt x="8803" y="6235"/>
                    <a:pt x="8803" y="6034"/>
                  </a:cubicBezTo>
                  <a:lnTo>
                    <a:pt x="8803" y="5611"/>
                  </a:lnTo>
                  <a:cubicBezTo>
                    <a:pt x="8803" y="5411"/>
                    <a:pt x="8640" y="5249"/>
                    <a:pt x="8440" y="5249"/>
                  </a:cubicBezTo>
                  <a:lnTo>
                    <a:pt x="5966" y="5249"/>
                  </a:lnTo>
                  <a:lnTo>
                    <a:pt x="5966" y="2069"/>
                  </a:lnTo>
                  <a:cubicBezTo>
                    <a:pt x="5966" y="1869"/>
                    <a:pt x="5804" y="1706"/>
                    <a:pt x="5604" y="1706"/>
                  </a:cubicBezTo>
                  <a:lnTo>
                    <a:pt x="5180" y="1706"/>
                  </a:lnTo>
                  <a:cubicBezTo>
                    <a:pt x="4980" y="1706"/>
                    <a:pt x="4818" y="1869"/>
                    <a:pt x="4818" y="2069"/>
                  </a:cubicBezTo>
                  <a:lnTo>
                    <a:pt x="4818" y="5514"/>
                  </a:lnTo>
                  <a:close/>
                </a:path>
              </a:pathLst>
            </a:cu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122E66"/>
                </a:solidFill>
                <a:cs typeface="+mn-ea"/>
                <a:sym typeface="+mn-lt"/>
              </a:endParaRPr>
            </a:p>
          </p:txBody>
        </p:sp>
        <p:pic>
          <p:nvPicPr>
            <p:cNvPr id="21" name="图形 20">
              <a:extLst>
                <a:ext uri="{FF2B5EF4-FFF2-40B4-BE49-F238E27FC236}">
                  <a16:creationId xmlns:a16="http://schemas.microsoft.com/office/drawing/2014/main" id="{BF8EC3A1-432D-CA69-EA79-91F56043D1A7}"/>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5850" y="5616306"/>
              <a:ext cx="369332" cy="369332"/>
            </a:xfrm>
            <a:prstGeom prst="rect">
              <a:avLst/>
            </a:prstGeom>
          </p:spPr>
        </p:pic>
        <p:pic>
          <p:nvPicPr>
            <p:cNvPr id="22" name="图形 21">
              <a:extLst>
                <a:ext uri="{FF2B5EF4-FFF2-40B4-BE49-F238E27FC236}">
                  <a16:creationId xmlns:a16="http://schemas.microsoft.com/office/drawing/2014/main" id="{29B481D9-F9BD-9DC1-A38F-67A85BDBC042}"/>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68550" y="5670753"/>
              <a:ext cx="292924" cy="292924"/>
            </a:xfrm>
            <a:prstGeom prst="rect">
              <a:avLst/>
            </a:prstGeom>
          </p:spPr>
        </p:pic>
      </p:grpSp>
      <p:pic>
        <p:nvPicPr>
          <p:cNvPr id="3" name="图片 2" descr="图片包含 文本&#10;&#10;描述已自动生成">
            <a:extLst>
              <a:ext uri="{FF2B5EF4-FFF2-40B4-BE49-F238E27FC236}">
                <a16:creationId xmlns:a16="http://schemas.microsoft.com/office/drawing/2014/main" id="{9E6EFAEF-42B2-676E-5A9B-7D3DA212FBB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367808" y="905213"/>
            <a:ext cx="2727970" cy="923139"/>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iṡ1íḋe">
            <a:extLst>
              <a:ext uri="{FF2B5EF4-FFF2-40B4-BE49-F238E27FC236}">
                <a16:creationId xmlns:a16="http://schemas.microsoft.com/office/drawing/2014/main" id="{B46C00E4-DC8B-D128-6224-2B5B2D51DC35}"/>
              </a:ext>
            </a:extLst>
          </p:cNvPr>
          <p:cNvSpPr/>
          <p:nvPr/>
        </p:nvSpPr>
        <p:spPr>
          <a:xfrm>
            <a:off x="-23105" y="5350371"/>
            <a:ext cx="12215105" cy="1532272"/>
          </a:xfrm>
          <a:prstGeom prst="rect">
            <a:avLst/>
          </a:prstGeom>
          <a:solidFill>
            <a:srgbClr val="0E419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srgbClr val="FFFFFF"/>
              </a:solidFill>
              <a:effectLst/>
              <a:uLnTx/>
              <a:uFillTx/>
              <a:cs typeface="+mn-ea"/>
              <a:sym typeface="+mn-lt"/>
            </a:endParaRPr>
          </a:p>
        </p:txBody>
      </p:sp>
      <p:sp>
        <p:nvSpPr>
          <p:cNvPr id="35" name="文本框 34"/>
          <p:cNvSpPr txBox="1"/>
          <p:nvPr/>
        </p:nvSpPr>
        <p:spPr>
          <a:xfrm>
            <a:off x="440632" y="1351282"/>
            <a:ext cx="10657185" cy="17543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olidFill>
                  <a:srgbClr val="000000">
                    <a:lumMod val="85000"/>
                    <a:lumOff val="15000"/>
                  </a:srgbClr>
                </a:solidFill>
                <a:cs typeface="+mn-ea"/>
                <a:sym typeface="+mn-lt"/>
              </a:rPr>
              <a:t>MFCC</a:t>
            </a:r>
            <a:r>
              <a:rPr lang="zh-CN" altLang="en-US" dirty="0">
                <a:solidFill>
                  <a:srgbClr val="000000">
                    <a:lumMod val="85000"/>
                    <a:lumOff val="15000"/>
                  </a:srgbClr>
                </a:solidFill>
                <a:cs typeface="+mn-ea"/>
                <a:sym typeface="+mn-lt"/>
              </a:rPr>
              <a:t>在语音识别领域就是一组特征向量，它通过对语音信号（频谱包络与细节）进行编码运算来得到。</a:t>
            </a:r>
            <a:r>
              <a:rPr lang="en-US" altLang="zh-CN" dirty="0">
                <a:solidFill>
                  <a:srgbClr val="000000">
                    <a:lumMod val="85000"/>
                    <a:lumOff val="15000"/>
                  </a:srgbClr>
                </a:solidFill>
                <a:cs typeface="+mn-ea"/>
                <a:sym typeface="+mn-lt"/>
              </a:rPr>
              <a:t>MFCC</a:t>
            </a:r>
            <a:r>
              <a:rPr lang="zh-CN" altLang="en-US" dirty="0">
                <a:solidFill>
                  <a:srgbClr val="000000">
                    <a:lumMod val="85000"/>
                    <a:lumOff val="15000"/>
                  </a:srgbClr>
                </a:solidFill>
                <a:cs typeface="+mn-ea"/>
                <a:sym typeface="+mn-lt"/>
              </a:rPr>
              <a:t>有</a:t>
            </a:r>
            <a:r>
              <a:rPr lang="en-US" altLang="zh-CN" dirty="0">
                <a:solidFill>
                  <a:srgbClr val="000000">
                    <a:lumMod val="85000"/>
                    <a:lumOff val="15000"/>
                  </a:srgbClr>
                </a:solidFill>
                <a:cs typeface="+mn-ea"/>
                <a:sym typeface="+mn-lt"/>
              </a:rPr>
              <a:t>39</a:t>
            </a:r>
            <a:r>
              <a:rPr lang="zh-CN" altLang="en-US" dirty="0">
                <a:solidFill>
                  <a:srgbClr val="000000">
                    <a:lumMod val="85000"/>
                    <a:lumOff val="15000"/>
                  </a:srgbClr>
                </a:solidFill>
                <a:cs typeface="+mn-ea"/>
                <a:sym typeface="+mn-lt"/>
              </a:rPr>
              <a:t>个系数，其中包括</a:t>
            </a:r>
            <a:r>
              <a:rPr lang="en-US" altLang="zh-CN" dirty="0">
                <a:solidFill>
                  <a:srgbClr val="000000">
                    <a:lumMod val="85000"/>
                    <a:lumOff val="15000"/>
                  </a:srgbClr>
                </a:solidFill>
                <a:cs typeface="+mn-ea"/>
                <a:sym typeface="+mn-lt"/>
              </a:rPr>
              <a:t>13</a:t>
            </a:r>
            <a:r>
              <a:rPr lang="zh-CN" altLang="en-US" dirty="0">
                <a:solidFill>
                  <a:srgbClr val="000000">
                    <a:lumMod val="85000"/>
                    <a:lumOff val="15000"/>
                  </a:srgbClr>
                </a:solidFill>
                <a:cs typeface="+mn-ea"/>
                <a:sym typeface="+mn-lt"/>
              </a:rPr>
              <a:t>个静态系数，</a:t>
            </a:r>
            <a:r>
              <a:rPr lang="en-US" altLang="zh-CN" dirty="0">
                <a:solidFill>
                  <a:srgbClr val="000000">
                    <a:lumMod val="85000"/>
                    <a:lumOff val="15000"/>
                  </a:srgbClr>
                </a:solidFill>
                <a:cs typeface="+mn-ea"/>
                <a:sym typeface="+mn-lt"/>
              </a:rPr>
              <a:t>13</a:t>
            </a:r>
            <a:r>
              <a:rPr lang="zh-CN" altLang="en-US" dirty="0">
                <a:solidFill>
                  <a:srgbClr val="000000">
                    <a:lumMod val="85000"/>
                    <a:lumOff val="15000"/>
                  </a:srgbClr>
                </a:solidFill>
                <a:cs typeface="+mn-ea"/>
                <a:sym typeface="+mn-lt"/>
              </a:rPr>
              <a:t>个一阶差分系数，以及</a:t>
            </a:r>
            <a:r>
              <a:rPr lang="en-US" altLang="zh-CN" dirty="0">
                <a:solidFill>
                  <a:srgbClr val="000000">
                    <a:lumMod val="85000"/>
                    <a:lumOff val="15000"/>
                  </a:srgbClr>
                </a:solidFill>
                <a:cs typeface="+mn-ea"/>
                <a:sym typeface="+mn-lt"/>
              </a:rPr>
              <a:t>13</a:t>
            </a:r>
            <a:r>
              <a:rPr lang="zh-CN" altLang="en-US" dirty="0">
                <a:solidFill>
                  <a:srgbClr val="000000">
                    <a:lumMod val="85000"/>
                    <a:lumOff val="15000"/>
                  </a:srgbClr>
                </a:solidFill>
                <a:cs typeface="+mn-ea"/>
                <a:sym typeface="+mn-lt"/>
              </a:rPr>
              <a:t>个二阶差分系数。差分系数用来描述动态特征，也就是声学特征在相邻帧间的变化情况。这些系数都是通过离散余弦变换（</a:t>
            </a:r>
            <a:r>
              <a:rPr lang="en-US" altLang="zh-CN" dirty="0">
                <a:solidFill>
                  <a:srgbClr val="000000">
                    <a:lumMod val="85000"/>
                    <a:lumOff val="15000"/>
                  </a:srgbClr>
                </a:solidFill>
                <a:cs typeface="+mn-ea"/>
                <a:sym typeface="+mn-lt"/>
              </a:rPr>
              <a:t>Discrete Cosine Transform</a:t>
            </a:r>
            <a:r>
              <a:rPr lang="zh-CN" altLang="en-US" dirty="0">
                <a:solidFill>
                  <a:srgbClr val="000000">
                    <a:lumMod val="85000"/>
                    <a:lumOff val="15000"/>
                  </a:srgbClr>
                </a:solidFill>
                <a:cs typeface="+mn-ea"/>
                <a:sym typeface="+mn-lt"/>
              </a:rPr>
              <a:t>，</a:t>
            </a:r>
            <a:r>
              <a:rPr lang="en-US" altLang="zh-CN" dirty="0">
                <a:solidFill>
                  <a:srgbClr val="000000">
                    <a:lumMod val="85000"/>
                    <a:lumOff val="15000"/>
                  </a:srgbClr>
                </a:solidFill>
                <a:cs typeface="+mn-ea"/>
                <a:sym typeface="+mn-lt"/>
              </a:rPr>
              <a:t>DCT</a:t>
            </a:r>
            <a:r>
              <a:rPr lang="zh-CN" altLang="en-US" dirty="0">
                <a:solidFill>
                  <a:srgbClr val="000000">
                    <a:lumMod val="85000"/>
                    <a:lumOff val="15000"/>
                  </a:srgbClr>
                </a:solidFill>
                <a:cs typeface="+mn-ea"/>
                <a:sym typeface="+mn-lt"/>
              </a:rPr>
              <a:t>）计算而来。</a:t>
            </a:r>
            <a:endParaRPr lang="en-US" altLang="zh-CN" dirty="0">
              <a:solidFill>
                <a:srgbClr val="000000">
                  <a:lumMod val="85000"/>
                  <a:lumOff val="15000"/>
                </a:srgbClr>
              </a:solidFill>
              <a:cs typeface="+mn-ea"/>
              <a:sym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000000">
                    <a:lumMod val="85000"/>
                    <a:lumOff val="15000"/>
                  </a:srgbClr>
                </a:solidFill>
                <a:effectLst/>
                <a:uLnTx/>
                <a:uFillTx/>
                <a:cs typeface="+mn-ea"/>
                <a:sym typeface="+mn-lt"/>
              </a:rPr>
              <a:t>MFCC</a:t>
            </a:r>
            <a:r>
              <a:rPr kumimoji="0" lang="zh-CN" altLang="en-US" sz="1800" b="0" i="0" u="none" strike="noStrike" kern="1200" cap="none" spc="0" normalizeH="0" baseline="0" noProof="0" dirty="0">
                <a:ln>
                  <a:noFill/>
                </a:ln>
                <a:solidFill>
                  <a:srgbClr val="000000">
                    <a:lumMod val="85000"/>
                    <a:lumOff val="15000"/>
                  </a:srgbClr>
                </a:solidFill>
                <a:effectLst/>
                <a:uLnTx/>
                <a:uFillTx/>
                <a:cs typeface="+mn-ea"/>
                <a:sym typeface="+mn-lt"/>
              </a:rPr>
              <a:t>意为梅尔频率倒谱系数，顾名思义，</a:t>
            </a:r>
            <a:r>
              <a:rPr kumimoji="0" lang="en-US" altLang="zh-CN" sz="1800" b="0" i="0" u="none" strike="noStrike" kern="1200" cap="none" spc="0" normalizeH="0" baseline="0" noProof="0" dirty="0">
                <a:ln>
                  <a:noFill/>
                </a:ln>
                <a:solidFill>
                  <a:srgbClr val="000000">
                    <a:lumMod val="85000"/>
                    <a:lumOff val="15000"/>
                  </a:srgbClr>
                </a:solidFill>
                <a:effectLst/>
                <a:uLnTx/>
                <a:uFillTx/>
                <a:cs typeface="+mn-ea"/>
                <a:sym typeface="+mn-lt"/>
              </a:rPr>
              <a:t>MFCC</a:t>
            </a:r>
            <a:r>
              <a:rPr kumimoji="0" lang="zh-CN" altLang="en-US" sz="1800" b="0" i="0" u="none" strike="noStrike" kern="1200" cap="none" spc="0" normalizeH="0" baseline="0" noProof="0" dirty="0">
                <a:ln>
                  <a:noFill/>
                </a:ln>
                <a:solidFill>
                  <a:srgbClr val="000000">
                    <a:lumMod val="85000"/>
                    <a:lumOff val="15000"/>
                  </a:srgbClr>
                </a:solidFill>
                <a:effectLst/>
                <a:uLnTx/>
                <a:uFillTx/>
                <a:cs typeface="+mn-ea"/>
                <a:sym typeface="+mn-lt"/>
              </a:rPr>
              <a:t>语音特征提取包含两个关键步骤：将语音信号转化为梅尔频率，然后进行倒谱分析。</a:t>
            </a:r>
          </a:p>
        </p:txBody>
      </p:sp>
      <p:grpSp>
        <p:nvGrpSpPr>
          <p:cNvPr id="26" name="组合 25">
            <a:extLst>
              <a:ext uri="{FF2B5EF4-FFF2-40B4-BE49-F238E27FC236}">
                <a16:creationId xmlns:a16="http://schemas.microsoft.com/office/drawing/2014/main" id="{A59C1888-AE06-00FF-F636-8CE905417EC4}"/>
              </a:ext>
            </a:extLst>
          </p:cNvPr>
          <p:cNvGrpSpPr/>
          <p:nvPr/>
        </p:nvGrpSpPr>
        <p:grpSpPr>
          <a:xfrm>
            <a:off x="0" y="1"/>
            <a:ext cx="12192000" cy="711200"/>
            <a:chOff x="0" y="1"/>
            <a:chExt cx="12192000" cy="711200"/>
          </a:xfrm>
        </p:grpSpPr>
        <p:sp>
          <p:nvSpPr>
            <p:cNvPr id="27" name="矩形 26">
              <a:extLst>
                <a:ext uri="{FF2B5EF4-FFF2-40B4-BE49-F238E27FC236}">
                  <a16:creationId xmlns:a16="http://schemas.microsoft.com/office/drawing/2014/main" id="{78EE3A3B-1816-34A6-031C-80B725B39963}"/>
                </a:ext>
              </a:extLst>
            </p:cNvPr>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组合 27">
              <a:extLst>
                <a:ext uri="{FF2B5EF4-FFF2-40B4-BE49-F238E27FC236}">
                  <a16:creationId xmlns:a16="http://schemas.microsoft.com/office/drawing/2014/main" id="{1656C573-CD66-3D37-C8FF-175DA6D61946}"/>
                </a:ext>
              </a:extLst>
            </p:cNvPr>
            <p:cNvGrpSpPr/>
            <p:nvPr/>
          </p:nvGrpSpPr>
          <p:grpSpPr>
            <a:xfrm>
              <a:off x="3838921" y="159473"/>
              <a:ext cx="7694113" cy="369332"/>
              <a:chOff x="3496021" y="299173"/>
              <a:chExt cx="7694113" cy="369332"/>
            </a:xfrm>
          </p:grpSpPr>
          <p:sp>
            <p:nvSpPr>
              <p:cNvPr id="31" name="文本框 30">
                <a:extLst>
                  <a:ext uri="{FF2B5EF4-FFF2-40B4-BE49-F238E27FC236}">
                    <a16:creationId xmlns:a16="http://schemas.microsoft.com/office/drawing/2014/main" id="{64C551CB-AB89-2413-F079-6DC91A38EFFC}"/>
                  </a:ext>
                </a:extLst>
              </p:cNvPr>
              <p:cNvSpPr txBox="1"/>
              <p:nvPr/>
            </p:nvSpPr>
            <p:spPr>
              <a:xfrm>
                <a:off x="5223501" y="299173"/>
                <a:ext cx="1107996"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总体框架</a:t>
                </a:r>
              </a:p>
            </p:txBody>
          </p:sp>
          <p:sp>
            <p:nvSpPr>
              <p:cNvPr id="32" name="文本框 31">
                <a:extLst>
                  <a:ext uri="{FF2B5EF4-FFF2-40B4-BE49-F238E27FC236}">
                    <a16:creationId xmlns:a16="http://schemas.microsoft.com/office/drawing/2014/main" id="{030FF0F6-7E43-6DFE-BCDA-ACB446E5F783}"/>
                  </a:ext>
                </a:extLst>
              </p:cNvPr>
              <p:cNvSpPr txBox="1"/>
              <p:nvPr/>
            </p:nvSpPr>
            <p:spPr>
              <a:xfrm>
                <a:off x="6950981" y="299173"/>
                <a:ext cx="1107996"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详细设计</a:t>
                </a:r>
              </a:p>
            </p:txBody>
          </p:sp>
          <p:sp>
            <p:nvSpPr>
              <p:cNvPr id="33" name="文本框 32">
                <a:extLst>
                  <a:ext uri="{FF2B5EF4-FFF2-40B4-BE49-F238E27FC236}">
                    <a16:creationId xmlns:a16="http://schemas.microsoft.com/office/drawing/2014/main" id="{10E6A0B6-BE3C-D853-0560-02A761C8DED9}"/>
                  </a:ext>
                </a:extLst>
              </p:cNvPr>
              <p:cNvSpPr txBox="1"/>
              <p:nvPr/>
            </p:nvSpPr>
            <p:spPr>
              <a:xfrm>
                <a:off x="8678461" y="299173"/>
                <a:ext cx="1107996"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测试验证</a:t>
                </a:r>
              </a:p>
            </p:txBody>
          </p:sp>
          <p:sp>
            <p:nvSpPr>
              <p:cNvPr id="34" name="文本框 33">
                <a:extLst>
                  <a:ext uri="{FF2B5EF4-FFF2-40B4-BE49-F238E27FC236}">
                    <a16:creationId xmlns:a16="http://schemas.microsoft.com/office/drawing/2014/main" id="{F2906D9C-AE58-05F0-6976-1C0FE308D6A3}"/>
                  </a:ext>
                </a:extLst>
              </p:cNvPr>
              <p:cNvSpPr txBox="1"/>
              <p:nvPr/>
            </p:nvSpPr>
            <p:spPr>
              <a:xfrm>
                <a:off x="10405945" y="299173"/>
                <a:ext cx="784189"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  总结</a:t>
                </a:r>
              </a:p>
            </p:txBody>
          </p:sp>
          <p:sp>
            <p:nvSpPr>
              <p:cNvPr id="36" name="文本框 35">
                <a:extLst>
                  <a:ext uri="{FF2B5EF4-FFF2-40B4-BE49-F238E27FC236}">
                    <a16:creationId xmlns:a16="http://schemas.microsoft.com/office/drawing/2014/main" id="{00194A9A-1CE2-3EBB-5876-D5C4DD250649}"/>
                  </a:ext>
                </a:extLst>
              </p:cNvPr>
              <p:cNvSpPr txBox="1"/>
              <p:nvPr/>
            </p:nvSpPr>
            <p:spPr>
              <a:xfrm>
                <a:off x="3496021" y="299173"/>
                <a:ext cx="1107996"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需求分析</a:t>
                </a:r>
              </a:p>
            </p:txBody>
          </p:sp>
          <p:cxnSp>
            <p:nvCxnSpPr>
              <p:cNvPr id="37" name="直接连接符 36">
                <a:extLst>
                  <a:ext uri="{FF2B5EF4-FFF2-40B4-BE49-F238E27FC236}">
                    <a16:creationId xmlns:a16="http://schemas.microsoft.com/office/drawing/2014/main" id="{C25156B0-6952-1D28-A01E-BC5EB07C644C}"/>
                  </a:ext>
                </a:extLst>
              </p:cNvPr>
              <p:cNvCxnSpPr>
                <a:cxnSpLocks/>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20E13E2D-2726-15C0-42AD-3531D4553E73}"/>
                  </a:ext>
                </a:extLst>
              </p:cNvPr>
              <p:cNvCxnSpPr>
                <a:cxnSpLocks/>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345DD8C5-42ED-930E-3CB8-949742A00C15}"/>
                  </a:ext>
                </a:extLst>
              </p:cNvPr>
              <p:cNvCxnSpPr>
                <a:cxnSpLocks/>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2EEA5D3B-1CDA-35C5-BA2D-8884A97B0BE4}"/>
                  </a:ext>
                </a:extLst>
              </p:cNvPr>
              <p:cNvCxnSpPr>
                <a:cxnSpLocks/>
              </p:cNvCxnSpPr>
              <p:nvPr/>
            </p:nvCxnSpPr>
            <p:spPr>
              <a:xfrm>
                <a:off x="1016031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9" name="等腰三角形 28">
              <a:extLst>
                <a:ext uri="{FF2B5EF4-FFF2-40B4-BE49-F238E27FC236}">
                  <a16:creationId xmlns:a16="http://schemas.microsoft.com/office/drawing/2014/main" id="{AE96C290-FC03-1D2B-D099-4EA975ED2E51}"/>
                </a:ext>
              </a:extLst>
            </p:cNvPr>
            <p:cNvSpPr/>
            <p:nvPr/>
          </p:nvSpPr>
          <p:spPr>
            <a:xfrm>
              <a:off x="4051300"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a:extLst>
              <a:ext uri="{FF2B5EF4-FFF2-40B4-BE49-F238E27FC236}">
                <a16:creationId xmlns:a16="http://schemas.microsoft.com/office/drawing/2014/main" id="{434CA912-E095-EC37-55B3-68EDEC77EFED}"/>
              </a:ext>
            </a:extLst>
          </p:cNvPr>
          <p:cNvGrpSpPr/>
          <p:nvPr/>
        </p:nvGrpSpPr>
        <p:grpSpPr>
          <a:xfrm>
            <a:off x="309511" y="770246"/>
            <a:ext cx="2606479" cy="461665"/>
            <a:chOff x="934400" y="936575"/>
            <a:chExt cx="2606479" cy="461665"/>
          </a:xfrm>
        </p:grpSpPr>
        <p:sp>
          <p:nvSpPr>
            <p:cNvPr id="44" name="文本框 43">
              <a:extLst>
                <a:ext uri="{FF2B5EF4-FFF2-40B4-BE49-F238E27FC236}">
                  <a16:creationId xmlns:a16="http://schemas.microsoft.com/office/drawing/2014/main" id="{8012B0DF-C96B-0FBA-2080-0683230DB3CB}"/>
                </a:ext>
              </a:extLst>
            </p:cNvPr>
            <p:cNvSpPr txBox="1"/>
            <p:nvPr/>
          </p:nvSpPr>
          <p:spPr>
            <a:xfrm>
              <a:off x="1065521" y="936575"/>
              <a:ext cx="2475358" cy="461665"/>
            </a:xfrm>
            <a:prstGeom prst="rect">
              <a:avLst/>
            </a:prstGeom>
            <a:noFill/>
          </p:spPr>
          <p:txBody>
            <a:bodyPr wrap="none" rtlCol="0">
              <a:spAutoFit/>
            </a:bodyPr>
            <a:lstStyle/>
            <a:p>
              <a:r>
                <a:rPr lang="zh-CN" altLang="en-US" sz="2400" dirty="0">
                  <a:solidFill>
                    <a:schemeClr val="accent1"/>
                  </a:solidFill>
                </a:rPr>
                <a:t>提取 </a:t>
              </a:r>
              <a:r>
                <a:rPr lang="en-US" altLang="zh-CN" sz="2400" dirty="0">
                  <a:solidFill>
                    <a:schemeClr val="accent1"/>
                  </a:solidFill>
                </a:rPr>
                <a:t>MFCC </a:t>
              </a:r>
              <a:r>
                <a:rPr lang="zh-CN" altLang="en-US" sz="2400" dirty="0">
                  <a:solidFill>
                    <a:schemeClr val="accent1"/>
                  </a:solidFill>
                </a:rPr>
                <a:t>特征</a:t>
              </a:r>
            </a:p>
          </p:txBody>
        </p:sp>
        <p:sp>
          <p:nvSpPr>
            <p:cNvPr id="45" name="矩形 44">
              <a:extLst>
                <a:ext uri="{FF2B5EF4-FFF2-40B4-BE49-F238E27FC236}">
                  <a16:creationId xmlns:a16="http://schemas.microsoft.com/office/drawing/2014/main" id="{143F0AA1-6BBB-1F19-B516-B715BCB89A9E}"/>
                </a:ext>
              </a:extLst>
            </p:cNvPr>
            <p:cNvSpPr/>
            <p:nvPr/>
          </p:nvSpPr>
          <p:spPr>
            <a:xfrm>
              <a:off x="934400" y="963997"/>
              <a:ext cx="45719" cy="371466"/>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B6E6BA-820B-D251-02B1-EA01CC502ACB}"/>
            </a:ext>
          </a:extLst>
        </p:cNvPr>
        <p:cNvGrpSpPr/>
        <p:nvPr/>
      </p:nvGrpSpPr>
      <p:grpSpPr>
        <a:xfrm>
          <a:off x="0" y="0"/>
          <a:ext cx="0" cy="0"/>
          <a:chOff x="0" y="0"/>
          <a:chExt cx="0" cy="0"/>
        </a:xfrm>
      </p:grpSpPr>
      <p:sp>
        <p:nvSpPr>
          <p:cNvPr id="41" name="iṡ1íḋe">
            <a:extLst>
              <a:ext uri="{FF2B5EF4-FFF2-40B4-BE49-F238E27FC236}">
                <a16:creationId xmlns:a16="http://schemas.microsoft.com/office/drawing/2014/main" id="{7235898F-8B3B-1F6E-FF88-40F4CD73A7D8}"/>
              </a:ext>
            </a:extLst>
          </p:cNvPr>
          <p:cNvSpPr/>
          <p:nvPr/>
        </p:nvSpPr>
        <p:spPr>
          <a:xfrm>
            <a:off x="-23105" y="5350371"/>
            <a:ext cx="12215105" cy="1532272"/>
          </a:xfrm>
          <a:prstGeom prst="rect">
            <a:avLst/>
          </a:prstGeom>
          <a:solidFill>
            <a:srgbClr val="0E419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srgbClr val="FFFFFF"/>
              </a:solidFill>
              <a:effectLst/>
              <a:uLnTx/>
              <a:uFillTx/>
              <a:cs typeface="+mn-ea"/>
              <a:sym typeface="+mn-lt"/>
            </a:endParaRPr>
          </a:p>
        </p:txBody>
      </p:sp>
      <p:sp>
        <p:nvSpPr>
          <p:cNvPr id="35" name="文本框 34">
            <a:extLst>
              <a:ext uri="{FF2B5EF4-FFF2-40B4-BE49-F238E27FC236}">
                <a16:creationId xmlns:a16="http://schemas.microsoft.com/office/drawing/2014/main" id="{263D6777-E419-7B90-43F6-499549CDE593}"/>
              </a:ext>
            </a:extLst>
          </p:cNvPr>
          <p:cNvSpPr txBox="1"/>
          <p:nvPr/>
        </p:nvSpPr>
        <p:spPr>
          <a:xfrm>
            <a:off x="1550052" y="1959165"/>
            <a:ext cx="357583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rgbClr val="000000">
                    <a:lumMod val="85000"/>
                    <a:lumOff val="15000"/>
                  </a:srgbClr>
                </a:solidFill>
                <a:cs typeface="+mn-ea"/>
                <a:sym typeface="+mn-lt"/>
              </a:rPr>
              <a:t>国内研究</a:t>
            </a:r>
            <a:endParaRPr kumimoji="0" lang="zh-CN" altLang="en-US" sz="1800" b="0" i="0" u="none" strike="noStrike" kern="1200" cap="none" spc="0" normalizeH="0" baseline="0" noProof="0" dirty="0">
              <a:ln>
                <a:noFill/>
              </a:ln>
              <a:solidFill>
                <a:srgbClr val="000000">
                  <a:lumMod val="85000"/>
                  <a:lumOff val="15000"/>
                </a:srgbClr>
              </a:solidFill>
              <a:effectLst/>
              <a:uLnTx/>
              <a:uFillTx/>
              <a:cs typeface="+mn-ea"/>
              <a:sym typeface="+mn-lt"/>
            </a:endParaRPr>
          </a:p>
        </p:txBody>
      </p:sp>
      <p:grpSp>
        <p:nvGrpSpPr>
          <p:cNvPr id="2" name="组合 1">
            <a:extLst>
              <a:ext uri="{FF2B5EF4-FFF2-40B4-BE49-F238E27FC236}">
                <a16:creationId xmlns:a16="http://schemas.microsoft.com/office/drawing/2014/main" id="{661BB4D9-5045-5034-8F63-90045440FDED}"/>
              </a:ext>
            </a:extLst>
          </p:cNvPr>
          <p:cNvGrpSpPr/>
          <p:nvPr/>
        </p:nvGrpSpPr>
        <p:grpSpPr>
          <a:xfrm>
            <a:off x="1230848" y="1466513"/>
            <a:ext cx="4127198" cy="4745842"/>
            <a:chOff x="699206" y="1280047"/>
            <a:chExt cx="4127198" cy="4745842"/>
          </a:xfrm>
          <a:effectLst>
            <a:reflection blurRad="419100" stA="58000" endPos="15000" dist="101600" dir="5400000" sy="-100000" algn="bl" rotWithShape="0"/>
          </a:effectLst>
        </p:grpSpPr>
        <p:sp>
          <p:nvSpPr>
            <p:cNvPr id="20" name="矩形: 圆角 19">
              <a:extLst>
                <a:ext uri="{FF2B5EF4-FFF2-40B4-BE49-F238E27FC236}">
                  <a16:creationId xmlns:a16="http://schemas.microsoft.com/office/drawing/2014/main" id="{178CD78D-20D7-2ADF-4D60-88E338A59C32}"/>
                </a:ext>
              </a:extLst>
            </p:cNvPr>
            <p:cNvSpPr/>
            <p:nvPr/>
          </p:nvSpPr>
          <p:spPr>
            <a:xfrm>
              <a:off x="699206" y="1280047"/>
              <a:ext cx="4127198" cy="4608032"/>
            </a:xfrm>
            <a:prstGeom prst="roundRect">
              <a:avLst>
                <a:gd name="adj" fmla="val 3675"/>
              </a:avLst>
            </a:prstGeom>
            <a:solidFill>
              <a:schemeClr val="accent1"/>
            </a:solidFill>
            <a:ln>
              <a:noFill/>
            </a:ln>
            <a:effectLst>
              <a:outerShdw blurRad="304800" dist="127000" dir="2700000" algn="tl"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21" name="矩形: 圆角 20">
              <a:extLst>
                <a:ext uri="{FF2B5EF4-FFF2-40B4-BE49-F238E27FC236}">
                  <a16:creationId xmlns:a16="http://schemas.microsoft.com/office/drawing/2014/main" id="{61C67332-6C52-52BF-D63A-AC43AE620C0C}"/>
                </a:ext>
              </a:extLst>
            </p:cNvPr>
            <p:cNvSpPr/>
            <p:nvPr/>
          </p:nvSpPr>
          <p:spPr>
            <a:xfrm>
              <a:off x="699206" y="1417857"/>
              <a:ext cx="4127198" cy="4608032"/>
            </a:xfrm>
            <a:prstGeom prst="roundRect">
              <a:avLst>
                <a:gd name="adj" fmla="val 3675"/>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grpSp>
      <p:grpSp>
        <p:nvGrpSpPr>
          <p:cNvPr id="66" name="组合 65">
            <a:extLst>
              <a:ext uri="{FF2B5EF4-FFF2-40B4-BE49-F238E27FC236}">
                <a16:creationId xmlns:a16="http://schemas.microsoft.com/office/drawing/2014/main" id="{F6A0FB38-F061-D95F-9810-1D584FAF64F5}"/>
              </a:ext>
            </a:extLst>
          </p:cNvPr>
          <p:cNvGrpSpPr/>
          <p:nvPr/>
        </p:nvGrpSpPr>
        <p:grpSpPr>
          <a:xfrm>
            <a:off x="6711424" y="1491470"/>
            <a:ext cx="4127198" cy="4745842"/>
            <a:chOff x="699206" y="1280047"/>
            <a:chExt cx="4127198" cy="4745842"/>
          </a:xfrm>
          <a:effectLst>
            <a:reflection blurRad="342900" stA="34000" endPos="14000" dist="101600" dir="5400000" sy="-100000" algn="bl" rotWithShape="0"/>
          </a:effectLst>
        </p:grpSpPr>
        <p:sp>
          <p:nvSpPr>
            <p:cNvPr id="67" name="矩形: 圆角 66">
              <a:extLst>
                <a:ext uri="{FF2B5EF4-FFF2-40B4-BE49-F238E27FC236}">
                  <a16:creationId xmlns:a16="http://schemas.microsoft.com/office/drawing/2014/main" id="{9F0BE49E-C394-3E62-5157-B59AF676B63C}"/>
                </a:ext>
              </a:extLst>
            </p:cNvPr>
            <p:cNvSpPr/>
            <p:nvPr/>
          </p:nvSpPr>
          <p:spPr>
            <a:xfrm>
              <a:off x="699206" y="1280047"/>
              <a:ext cx="4127198" cy="4608032"/>
            </a:xfrm>
            <a:prstGeom prst="roundRect">
              <a:avLst>
                <a:gd name="adj" fmla="val 3675"/>
              </a:avLst>
            </a:prstGeom>
            <a:solidFill>
              <a:schemeClr val="accent1"/>
            </a:solidFill>
            <a:ln>
              <a:noFill/>
            </a:ln>
            <a:effectLst>
              <a:outerShdw blurRad="304800" dist="127000" dir="2700000" algn="tl"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68" name="矩形: 圆角 67">
              <a:extLst>
                <a:ext uri="{FF2B5EF4-FFF2-40B4-BE49-F238E27FC236}">
                  <a16:creationId xmlns:a16="http://schemas.microsoft.com/office/drawing/2014/main" id="{7B882D4D-C772-37CB-353F-DFDEDD840472}"/>
                </a:ext>
              </a:extLst>
            </p:cNvPr>
            <p:cNvSpPr/>
            <p:nvPr/>
          </p:nvSpPr>
          <p:spPr>
            <a:xfrm>
              <a:off x="699206" y="1417857"/>
              <a:ext cx="4127198" cy="4608032"/>
            </a:xfrm>
            <a:prstGeom prst="roundRect">
              <a:avLst>
                <a:gd name="adj" fmla="val 3675"/>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graphicFrame>
          <p:nvGraphicFramePr>
            <p:cNvPr id="69" name="图表 68">
              <a:extLst>
                <a:ext uri="{FF2B5EF4-FFF2-40B4-BE49-F238E27FC236}">
                  <a16:creationId xmlns:a16="http://schemas.microsoft.com/office/drawing/2014/main" id="{BAC388FE-94CD-7EAC-4758-3BF5F4E6F200}"/>
                </a:ext>
              </a:extLst>
            </p:cNvPr>
            <p:cNvGraphicFramePr/>
            <p:nvPr/>
          </p:nvGraphicFramePr>
          <p:xfrm>
            <a:off x="828426" y="3581575"/>
            <a:ext cx="3868757" cy="2178516"/>
          </p:xfrm>
          <a:graphic>
            <a:graphicData uri="http://schemas.openxmlformats.org/drawingml/2006/chart">
              <c:chart xmlns:c="http://schemas.openxmlformats.org/drawingml/2006/chart" xmlns:r="http://schemas.openxmlformats.org/officeDocument/2006/relationships" r:id="rId2"/>
            </a:graphicData>
          </a:graphic>
        </p:graphicFrame>
      </p:grpSp>
      <p:sp>
        <p:nvSpPr>
          <p:cNvPr id="70" name="文本框 69">
            <a:extLst>
              <a:ext uri="{FF2B5EF4-FFF2-40B4-BE49-F238E27FC236}">
                <a16:creationId xmlns:a16="http://schemas.microsoft.com/office/drawing/2014/main" id="{9FA2AFCB-A44A-02E0-4815-5FE25A454152}"/>
              </a:ext>
            </a:extLst>
          </p:cNvPr>
          <p:cNvSpPr txBox="1"/>
          <p:nvPr/>
        </p:nvSpPr>
        <p:spPr>
          <a:xfrm>
            <a:off x="1334986" y="1737382"/>
            <a:ext cx="4297190"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E419C"/>
                </a:solidFill>
                <a:effectLst/>
                <a:uLnTx/>
                <a:uFillTx/>
                <a:cs typeface="+mn-ea"/>
                <a:sym typeface="+mn-lt"/>
              </a:rPr>
              <a:t>语音信号转换梅尔频率</a:t>
            </a:r>
            <a:endParaRPr kumimoji="0" lang="en-US" altLang="zh-CN" sz="2000" b="0" i="0" u="none" strike="noStrike" kern="1200" cap="none" spc="0" normalizeH="0" baseline="0" noProof="0" dirty="0">
              <a:ln>
                <a:noFill/>
              </a:ln>
              <a:solidFill>
                <a:srgbClr val="0E419C"/>
              </a:solidFill>
              <a:effectLst/>
              <a:uLnTx/>
              <a:uFillTx/>
              <a:cs typeface="+mn-ea"/>
              <a:sym typeface="+mn-lt"/>
            </a:endParaRPr>
          </a:p>
        </p:txBody>
      </p:sp>
      <p:sp>
        <p:nvSpPr>
          <p:cNvPr id="71" name="文本框 70">
            <a:extLst>
              <a:ext uri="{FF2B5EF4-FFF2-40B4-BE49-F238E27FC236}">
                <a16:creationId xmlns:a16="http://schemas.microsoft.com/office/drawing/2014/main" id="{D4FB2286-508A-3A69-CCC6-5A7F03467249}"/>
              </a:ext>
            </a:extLst>
          </p:cNvPr>
          <p:cNvSpPr txBox="1"/>
          <p:nvPr/>
        </p:nvSpPr>
        <p:spPr>
          <a:xfrm>
            <a:off x="6843749" y="1778834"/>
            <a:ext cx="4297190"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E419C"/>
                </a:solidFill>
                <a:effectLst/>
                <a:uLnTx/>
                <a:uFillTx/>
                <a:cs typeface="+mn-ea"/>
                <a:sym typeface="+mn-lt"/>
              </a:rPr>
              <a:t>倒谱分析</a:t>
            </a:r>
            <a:endParaRPr kumimoji="0" lang="en-US" altLang="zh-CN" sz="2000" b="0" i="0" u="none" strike="noStrike" kern="1200" cap="none" spc="0" normalizeH="0" baseline="0" noProof="0" dirty="0">
              <a:ln>
                <a:noFill/>
              </a:ln>
              <a:solidFill>
                <a:srgbClr val="0E419C"/>
              </a:solidFill>
              <a:effectLst/>
              <a:uLnTx/>
              <a:uFillTx/>
              <a:cs typeface="+mn-ea"/>
              <a:sym typeface="+mn-lt"/>
            </a:endParaRPr>
          </a:p>
        </p:txBody>
      </p:sp>
      <p:sp>
        <p:nvSpPr>
          <p:cNvPr id="72" name="文本框 83">
            <a:extLst>
              <a:ext uri="{FF2B5EF4-FFF2-40B4-BE49-F238E27FC236}">
                <a16:creationId xmlns:a16="http://schemas.microsoft.com/office/drawing/2014/main" id="{5866550E-8B06-A849-14D5-F18FBEA66B21}"/>
              </a:ext>
            </a:extLst>
          </p:cNvPr>
          <p:cNvSpPr txBox="1"/>
          <p:nvPr/>
        </p:nvSpPr>
        <p:spPr>
          <a:xfrm>
            <a:off x="1317765" y="2245593"/>
            <a:ext cx="3235426" cy="175432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
                <a:srgbClr val="E24848"/>
              </a:buClr>
              <a:buSzTx/>
              <a:buFontTx/>
              <a:buNone/>
              <a:defRPr/>
            </a:pPr>
            <a:r>
              <a:rPr kumimoji="0" lang="zh-CN" altLang="en-US" b="0" i="0" u="none" strike="noStrike" kern="1200" cap="none" spc="0" normalizeH="0" baseline="0" noProof="1">
                <a:ln>
                  <a:noFill/>
                </a:ln>
                <a:effectLst/>
                <a:uLnTx/>
                <a:uFillTx/>
                <a:cs typeface="+mn-ea"/>
                <a:sym typeface="+mn-lt"/>
              </a:rPr>
              <a:t>转化为梅尔频率时，首先对时域信号进行离散傅里叶变换，将信号转换到频域，然后再利用梅尔刻度的滤波器组对频域信号进行切分，使每个频率段对应一个数值。</a:t>
            </a:r>
            <a:r>
              <a:rPr kumimoji="0" lang="en-US" altLang="zh-CN" sz="1200" b="0" i="0" u="none" strike="noStrike" kern="1200" cap="none" spc="0" normalizeH="0" baseline="0" noProof="1">
                <a:ln>
                  <a:noFill/>
                </a:ln>
                <a:solidFill>
                  <a:schemeClr val="bg1">
                    <a:lumMod val="75000"/>
                  </a:schemeClr>
                </a:solidFill>
                <a:effectLst/>
                <a:uLnTx/>
                <a:uFillTx/>
                <a:cs typeface="+mn-ea"/>
                <a:sym typeface="+mn-lt"/>
              </a:rPr>
              <a:t>. </a:t>
            </a:r>
          </a:p>
        </p:txBody>
      </p:sp>
      <p:sp>
        <p:nvSpPr>
          <p:cNvPr id="73" name="文本框 83">
            <a:extLst>
              <a:ext uri="{FF2B5EF4-FFF2-40B4-BE49-F238E27FC236}">
                <a16:creationId xmlns:a16="http://schemas.microsoft.com/office/drawing/2014/main" id="{CBBE27B9-7CE6-61BA-9785-35F551083D5C}"/>
              </a:ext>
            </a:extLst>
          </p:cNvPr>
          <p:cNvSpPr txBox="1"/>
          <p:nvPr/>
        </p:nvSpPr>
        <p:spPr>
          <a:xfrm>
            <a:off x="6835937" y="2328497"/>
            <a:ext cx="3235426" cy="341632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
                <a:srgbClr val="E24848"/>
              </a:buClr>
              <a:buSzTx/>
              <a:buFontTx/>
              <a:buNone/>
              <a:defRPr/>
            </a:pPr>
            <a:r>
              <a:rPr kumimoji="0" lang="zh-CN" altLang="en-US" b="0" i="0" u="none" strike="noStrike" kern="1200" cap="none" spc="0" normalizeH="0" baseline="0" noProof="1">
                <a:ln>
                  <a:noFill/>
                </a:ln>
                <a:effectLst/>
                <a:uLnTx/>
                <a:uFillTx/>
                <a:cs typeface="+mn-ea"/>
                <a:sym typeface="+mn-lt"/>
              </a:rPr>
              <a:t>倒谱（</a:t>
            </a:r>
            <a:r>
              <a:rPr kumimoji="0" lang="en-US" altLang="zh-CN" b="0" i="0" u="none" strike="noStrike" kern="1200" cap="none" spc="0" normalizeH="0" baseline="0" noProof="1">
                <a:ln>
                  <a:noFill/>
                </a:ln>
                <a:effectLst/>
                <a:uLnTx/>
                <a:uFillTx/>
                <a:cs typeface="+mn-ea"/>
                <a:sym typeface="+mn-lt"/>
              </a:rPr>
              <a:t>Cepstrum</a:t>
            </a:r>
            <a:r>
              <a:rPr kumimoji="0" lang="zh-CN" altLang="en-US" b="0" i="0" u="none" strike="noStrike" kern="1200" cap="none" spc="0" normalizeH="0" baseline="0" noProof="1">
                <a:ln>
                  <a:noFill/>
                </a:ln>
                <a:effectLst/>
                <a:uLnTx/>
                <a:uFillTx/>
                <a:cs typeface="+mn-ea"/>
                <a:sym typeface="+mn-lt"/>
              </a:rPr>
              <a:t>）通过对一个时域信号进行傅里叶变换后取对数，并再次进行反傅里叶变换（</a:t>
            </a:r>
            <a:r>
              <a:rPr kumimoji="0" lang="en-US" altLang="zh-CN" b="0" i="0" u="none" strike="noStrike" kern="1200" cap="none" spc="0" normalizeH="0" baseline="0" noProof="1">
                <a:ln>
                  <a:noFill/>
                </a:ln>
                <a:effectLst/>
                <a:uLnTx/>
                <a:uFillTx/>
                <a:cs typeface="+mn-ea"/>
                <a:sym typeface="+mn-lt"/>
              </a:rPr>
              <a:t>Inverse Fast Fourier Transform</a:t>
            </a:r>
            <a:r>
              <a:rPr kumimoji="0" lang="zh-CN" altLang="en-US" b="0" i="0" u="none" strike="noStrike" kern="1200" cap="none" spc="0" normalizeH="0" baseline="0" noProof="1">
                <a:ln>
                  <a:noFill/>
                </a:ln>
                <a:effectLst/>
                <a:uLnTx/>
                <a:uFillTx/>
                <a:cs typeface="+mn-ea"/>
                <a:sym typeface="+mn-lt"/>
              </a:rPr>
              <a:t>，</a:t>
            </a:r>
            <a:r>
              <a:rPr kumimoji="0" lang="en-US" altLang="zh-CN" b="0" i="0" u="none" strike="noStrike" kern="1200" cap="none" spc="0" normalizeH="0" baseline="0" noProof="1">
                <a:ln>
                  <a:noFill/>
                </a:ln>
                <a:effectLst/>
                <a:uLnTx/>
                <a:uFillTx/>
                <a:cs typeface="+mn-ea"/>
                <a:sym typeface="+mn-lt"/>
              </a:rPr>
              <a:t>IFFT</a:t>
            </a:r>
            <a:r>
              <a:rPr kumimoji="0" lang="zh-CN" altLang="en-US" b="0" i="0" u="none" strike="noStrike" kern="1200" cap="none" spc="0" normalizeH="0" baseline="0" noProof="1">
                <a:ln>
                  <a:noFill/>
                </a:ln>
                <a:effectLst/>
                <a:uLnTx/>
                <a:uFillTx/>
                <a:cs typeface="+mn-ea"/>
                <a:sym typeface="+mn-lt"/>
              </a:rPr>
              <a:t>）得到。倒谱可分为复倒谱（</a:t>
            </a:r>
            <a:r>
              <a:rPr kumimoji="0" lang="en-US" altLang="zh-CN" b="0" i="0" u="none" strike="noStrike" kern="1200" cap="none" spc="0" normalizeH="0" baseline="0" noProof="1">
                <a:ln>
                  <a:noFill/>
                </a:ln>
                <a:effectLst/>
                <a:uLnTx/>
                <a:uFillTx/>
                <a:cs typeface="+mn-ea"/>
                <a:sym typeface="+mn-lt"/>
              </a:rPr>
              <a:t>Complex Cepstrum</a:t>
            </a:r>
            <a:r>
              <a:rPr kumimoji="0" lang="zh-CN" altLang="en-US" b="0" i="0" u="none" strike="noStrike" kern="1200" cap="none" spc="0" normalizeH="0" baseline="0" noProof="1">
                <a:ln>
                  <a:noFill/>
                </a:ln>
                <a:effectLst/>
                <a:uLnTx/>
                <a:uFillTx/>
                <a:cs typeface="+mn-ea"/>
                <a:sym typeface="+mn-lt"/>
              </a:rPr>
              <a:t>），实倒谱（</a:t>
            </a:r>
            <a:r>
              <a:rPr kumimoji="0" lang="en-US" altLang="zh-CN" b="0" i="0" u="none" strike="noStrike" kern="1200" cap="none" spc="0" normalizeH="0" baseline="0" noProof="1">
                <a:ln>
                  <a:noFill/>
                </a:ln>
                <a:effectLst/>
                <a:uLnTx/>
                <a:uFillTx/>
                <a:cs typeface="+mn-ea"/>
                <a:sym typeface="+mn-lt"/>
              </a:rPr>
              <a:t>Real Cepstrum</a:t>
            </a:r>
            <a:r>
              <a:rPr kumimoji="0" lang="zh-CN" altLang="en-US" b="0" i="0" u="none" strike="noStrike" kern="1200" cap="none" spc="0" normalizeH="0" baseline="0" noProof="1">
                <a:ln>
                  <a:noFill/>
                </a:ln>
                <a:effectLst/>
                <a:uLnTx/>
                <a:uFillTx/>
                <a:cs typeface="+mn-ea"/>
                <a:sym typeface="+mn-lt"/>
              </a:rPr>
              <a:t>）和功率倒谱（</a:t>
            </a:r>
            <a:r>
              <a:rPr kumimoji="0" lang="en-US" altLang="zh-CN" b="0" i="0" u="none" strike="noStrike" kern="1200" cap="none" spc="0" normalizeH="0" baseline="0" noProof="1">
                <a:ln>
                  <a:noFill/>
                </a:ln>
                <a:effectLst/>
                <a:uLnTx/>
                <a:uFillTx/>
                <a:cs typeface="+mn-ea"/>
                <a:sym typeface="+mn-lt"/>
              </a:rPr>
              <a:t>Power Cepstrum</a:t>
            </a:r>
            <a:r>
              <a:rPr kumimoji="0" lang="zh-CN" altLang="en-US" b="0" i="0" u="none" strike="noStrike" kern="1200" cap="none" spc="0" normalizeH="0" baseline="0" noProof="1">
                <a:ln>
                  <a:noFill/>
                </a:ln>
                <a:effectLst/>
                <a:uLnTx/>
                <a:uFillTx/>
                <a:cs typeface="+mn-ea"/>
                <a:sym typeface="+mn-lt"/>
              </a:rPr>
              <a:t>）。倒谱分析可用于信号分解，也就是将两个信号的卷积转化为两个信号的相加。</a:t>
            </a:r>
            <a:r>
              <a:rPr kumimoji="0" lang="en-US" altLang="zh-CN" b="0" i="0" u="none" strike="noStrike" kern="1200" cap="none" spc="0" normalizeH="0" baseline="0" noProof="1">
                <a:ln>
                  <a:noFill/>
                </a:ln>
                <a:solidFill>
                  <a:schemeClr val="bg1">
                    <a:lumMod val="75000"/>
                  </a:schemeClr>
                </a:solidFill>
                <a:effectLst/>
                <a:uLnTx/>
                <a:uFillTx/>
                <a:cs typeface="+mn-ea"/>
                <a:sym typeface="+mn-lt"/>
              </a:rPr>
              <a:t>.</a:t>
            </a:r>
          </a:p>
        </p:txBody>
      </p:sp>
      <p:grpSp>
        <p:nvGrpSpPr>
          <p:cNvPr id="26" name="组合 25">
            <a:extLst>
              <a:ext uri="{FF2B5EF4-FFF2-40B4-BE49-F238E27FC236}">
                <a16:creationId xmlns:a16="http://schemas.microsoft.com/office/drawing/2014/main" id="{D886AE98-D310-EF81-3856-206368D1E3E3}"/>
              </a:ext>
            </a:extLst>
          </p:cNvPr>
          <p:cNvGrpSpPr/>
          <p:nvPr/>
        </p:nvGrpSpPr>
        <p:grpSpPr>
          <a:xfrm>
            <a:off x="0" y="1"/>
            <a:ext cx="12192000" cy="711200"/>
            <a:chOff x="0" y="1"/>
            <a:chExt cx="12192000" cy="711200"/>
          </a:xfrm>
        </p:grpSpPr>
        <p:sp>
          <p:nvSpPr>
            <p:cNvPr id="27" name="矩形 26">
              <a:extLst>
                <a:ext uri="{FF2B5EF4-FFF2-40B4-BE49-F238E27FC236}">
                  <a16:creationId xmlns:a16="http://schemas.microsoft.com/office/drawing/2014/main" id="{9A6CB4EB-7B93-7CF9-59D4-ACE9142BC39B}"/>
                </a:ext>
              </a:extLst>
            </p:cNvPr>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组合 27">
              <a:extLst>
                <a:ext uri="{FF2B5EF4-FFF2-40B4-BE49-F238E27FC236}">
                  <a16:creationId xmlns:a16="http://schemas.microsoft.com/office/drawing/2014/main" id="{D5841FB7-0753-F22A-66F8-A5CA071BD38C}"/>
                </a:ext>
              </a:extLst>
            </p:cNvPr>
            <p:cNvGrpSpPr/>
            <p:nvPr/>
          </p:nvGrpSpPr>
          <p:grpSpPr>
            <a:xfrm>
              <a:off x="3838921" y="159473"/>
              <a:ext cx="7694113" cy="369332"/>
              <a:chOff x="3496021" y="299173"/>
              <a:chExt cx="7694113" cy="369332"/>
            </a:xfrm>
          </p:grpSpPr>
          <p:sp>
            <p:nvSpPr>
              <p:cNvPr id="31" name="文本框 30">
                <a:extLst>
                  <a:ext uri="{FF2B5EF4-FFF2-40B4-BE49-F238E27FC236}">
                    <a16:creationId xmlns:a16="http://schemas.microsoft.com/office/drawing/2014/main" id="{39D7B76F-E8FD-A33F-25EB-F68E321C3CE8}"/>
                  </a:ext>
                </a:extLst>
              </p:cNvPr>
              <p:cNvSpPr txBox="1"/>
              <p:nvPr/>
            </p:nvSpPr>
            <p:spPr>
              <a:xfrm>
                <a:off x="5223501" y="299173"/>
                <a:ext cx="1107996"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总体框架</a:t>
                </a:r>
              </a:p>
            </p:txBody>
          </p:sp>
          <p:sp>
            <p:nvSpPr>
              <p:cNvPr id="32" name="文本框 31">
                <a:extLst>
                  <a:ext uri="{FF2B5EF4-FFF2-40B4-BE49-F238E27FC236}">
                    <a16:creationId xmlns:a16="http://schemas.microsoft.com/office/drawing/2014/main" id="{B72A0EBE-F17E-3B5C-9AB8-75E187C5E4F4}"/>
                  </a:ext>
                </a:extLst>
              </p:cNvPr>
              <p:cNvSpPr txBox="1"/>
              <p:nvPr/>
            </p:nvSpPr>
            <p:spPr>
              <a:xfrm>
                <a:off x="6950981" y="299173"/>
                <a:ext cx="1107996"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详细设计</a:t>
                </a:r>
              </a:p>
            </p:txBody>
          </p:sp>
          <p:sp>
            <p:nvSpPr>
              <p:cNvPr id="33" name="文本框 32">
                <a:extLst>
                  <a:ext uri="{FF2B5EF4-FFF2-40B4-BE49-F238E27FC236}">
                    <a16:creationId xmlns:a16="http://schemas.microsoft.com/office/drawing/2014/main" id="{5E470F11-EEE7-406F-0A52-EDB2D51DEAD2}"/>
                  </a:ext>
                </a:extLst>
              </p:cNvPr>
              <p:cNvSpPr txBox="1"/>
              <p:nvPr/>
            </p:nvSpPr>
            <p:spPr>
              <a:xfrm>
                <a:off x="8678461" y="299173"/>
                <a:ext cx="1107996"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测试验证</a:t>
                </a:r>
              </a:p>
            </p:txBody>
          </p:sp>
          <p:sp>
            <p:nvSpPr>
              <p:cNvPr id="34" name="文本框 33">
                <a:extLst>
                  <a:ext uri="{FF2B5EF4-FFF2-40B4-BE49-F238E27FC236}">
                    <a16:creationId xmlns:a16="http://schemas.microsoft.com/office/drawing/2014/main" id="{7EC59B20-01FF-52CE-A03C-0CA2E30331C7}"/>
                  </a:ext>
                </a:extLst>
              </p:cNvPr>
              <p:cNvSpPr txBox="1"/>
              <p:nvPr/>
            </p:nvSpPr>
            <p:spPr>
              <a:xfrm>
                <a:off x="10405945" y="299173"/>
                <a:ext cx="784189"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  总结</a:t>
                </a:r>
              </a:p>
            </p:txBody>
          </p:sp>
          <p:sp>
            <p:nvSpPr>
              <p:cNvPr id="36" name="文本框 35">
                <a:extLst>
                  <a:ext uri="{FF2B5EF4-FFF2-40B4-BE49-F238E27FC236}">
                    <a16:creationId xmlns:a16="http://schemas.microsoft.com/office/drawing/2014/main" id="{1556A1B7-3E48-3B15-EF47-05F4EFA016CB}"/>
                  </a:ext>
                </a:extLst>
              </p:cNvPr>
              <p:cNvSpPr txBox="1"/>
              <p:nvPr/>
            </p:nvSpPr>
            <p:spPr>
              <a:xfrm>
                <a:off x="3496021" y="299173"/>
                <a:ext cx="1107996"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需求分析</a:t>
                </a:r>
              </a:p>
            </p:txBody>
          </p:sp>
          <p:cxnSp>
            <p:nvCxnSpPr>
              <p:cNvPr id="37" name="直接连接符 36">
                <a:extLst>
                  <a:ext uri="{FF2B5EF4-FFF2-40B4-BE49-F238E27FC236}">
                    <a16:creationId xmlns:a16="http://schemas.microsoft.com/office/drawing/2014/main" id="{35224C7C-34C3-490F-908E-A90718C17DBF}"/>
                  </a:ext>
                </a:extLst>
              </p:cNvPr>
              <p:cNvCxnSpPr>
                <a:cxnSpLocks/>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08845047-5BE5-0F7B-2678-4F712C04E7EB}"/>
                  </a:ext>
                </a:extLst>
              </p:cNvPr>
              <p:cNvCxnSpPr>
                <a:cxnSpLocks/>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2AD8739D-AE88-997D-48D5-3578FA9B345E}"/>
                  </a:ext>
                </a:extLst>
              </p:cNvPr>
              <p:cNvCxnSpPr>
                <a:cxnSpLocks/>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21CF7782-CDA6-16AC-8CAA-7CDC6FF5A841}"/>
                  </a:ext>
                </a:extLst>
              </p:cNvPr>
              <p:cNvCxnSpPr>
                <a:cxnSpLocks/>
              </p:cNvCxnSpPr>
              <p:nvPr/>
            </p:nvCxnSpPr>
            <p:spPr>
              <a:xfrm>
                <a:off x="1016031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9" name="等腰三角形 28">
              <a:extLst>
                <a:ext uri="{FF2B5EF4-FFF2-40B4-BE49-F238E27FC236}">
                  <a16:creationId xmlns:a16="http://schemas.microsoft.com/office/drawing/2014/main" id="{CFFCCD54-600E-45E5-5D15-73D68CDAC6D7}"/>
                </a:ext>
              </a:extLst>
            </p:cNvPr>
            <p:cNvSpPr/>
            <p:nvPr/>
          </p:nvSpPr>
          <p:spPr>
            <a:xfrm>
              <a:off x="4051300"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a:extLst>
              <a:ext uri="{FF2B5EF4-FFF2-40B4-BE49-F238E27FC236}">
                <a16:creationId xmlns:a16="http://schemas.microsoft.com/office/drawing/2014/main" id="{D2AAB7FE-427D-BFCE-6815-13511536E0BA}"/>
              </a:ext>
            </a:extLst>
          </p:cNvPr>
          <p:cNvGrpSpPr/>
          <p:nvPr/>
        </p:nvGrpSpPr>
        <p:grpSpPr>
          <a:xfrm>
            <a:off x="309511" y="770246"/>
            <a:ext cx="2606479" cy="461665"/>
            <a:chOff x="934400" y="936575"/>
            <a:chExt cx="2606479" cy="461665"/>
          </a:xfrm>
        </p:grpSpPr>
        <p:sp>
          <p:nvSpPr>
            <p:cNvPr id="44" name="文本框 43">
              <a:extLst>
                <a:ext uri="{FF2B5EF4-FFF2-40B4-BE49-F238E27FC236}">
                  <a16:creationId xmlns:a16="http://schemas.microsoft.com/office/drawing/2014/main" id="{BFE1C394-FA53-928F-CACE-1B456D556E07}"/>
                </a:ext>
              </a:extLst>
            </p:cNvPr>
            <p:cNvSpPr txBox="1"/>
            <p:nvPr/>
          </p:nvSpPr>
          <p:spPr>
            <a:xfrm>
              <a:off x="1065521" y="936575"/>
              <a:ext cx="2475358" cy="461665"/>
            </a:xfrm>
            <a:prstGeom prst="rect">
              <a:avLst/>
            </a:prstGeom>
            <a:noFill/>
          </p:spPr>
          <p:txBody>
            <a:bodyPr wrap="none" rtlCol="0">
              <a:spAutoFit/>
            </a:bodyPr>
            <a:lstStyle/>
            <a:p>
              <a:r>
                <a:rPr lang="zh-CN" altLang="en-US" sz="2400" dirty="0">
                  <a:solidFill>
                    <a:schemeClr val="accent1"/>
                  </a:solidFill>
                </a:rPr>
                <a:t>提取 </a:t>
              </a:r>
              <a:r>
                <a:rPr lang="en-US" altLang="zh-CN" sz="2400" dirty="0">
                  <a:solidFill>
                    <a:schemeClr val="accent1"/>
                  </a:solidFill>
                </a:rPr>
                <a:t>MFCC </a:t>
              </a:r>
              <a:r>
                <a:rPr lang="zh-CN" altLang="en-US" sz="2400" dirty="0">
                  <a:solidFill>
                    <a:schemeClr val="accent1"/>
                  </a:solidFill>
                </a:rPr>
                <a:t>特征</a:t>
              </a:r>
            </a:p>
          </p:txBody>
        </p:sp>
        <p:sp>
          <p:nvSpPr>
            <p:cNvPr id="45" name="矩形 44">
              <a:extLst>
                <a:ext uri="{FF2B5EF4-FFF2-40B4-BE49-F238E27FC236}">
                  <a16:creationId xmlns:a16="http://schemas.microsoft.com/office/drawing/2014/main" id="{066057BF-C60F-75DC-7986-7BC75E27C984}"/>
                </a:ext>
              </a:extLst>
            </p:cNvPr>
            <p:cNvSpPr/>
            <p:nvPr/>
          </p:nvSpPr>
          <p:spPr>
            <a:xfrm>
              <a:off x="934400" y="963997"/>
              <a:ext cx="45719" cy="371466"/>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0328612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5861437" y="1385130"/>
            <a:ext cx="5759802" cy="4611290"/>
            <a:chOff x="5887179" y="1753924"/>
            <a:chExt cx="5759802" cy="4189935"/>
          </a:xfrm>
        </p:grpSpPr>
        <p:sp>
          <p:nvSpPr>
            <p:cNvPr id="3" name="矩形: 圆角 2"/>
            <p:cNvSpPr/>
            <p:nvPr/>
          </p:nvSpPr>
          <p:spPr>
            <a:xfrm>
              <a:off x="5887179" y="1753924"/>
              <a:ext cx="5491147" cy="556515"/>
            </a:xfrm>
            <a:prstGeom prst="roundRect">
              <a:avLst>
                <a:gd name="adj" fmla="val 50000"/>
              </a:avLst>
            </a:prstGeom>
            <a:gradFill>
              <a:gsLst>
                <a:gs pos="100000">
                  <a:srgbClr val="0E419C"/>
                </a:gs>
                <a:gs pos="0">
                  <a:srgbClr val="0E419C">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5999813" y="1866625"/>
              <a:ext cx="5647168" cy="4077234"/>
              <a:chOff x="5939978" y="2088874"/>
              <a:chExt cx="5647168" cy="4077234"/>
            </a:xfrm>
          </p:grpSpPr>
          <p:grpSp>
            <p:nvGrpSpPr>
              <p:cNvPr id="13" name="组合 12"/>
              <p:cNvGrpSpPr/>
              <p:nvPr/>
            </p:nvGrpSpPr>
            <p:grpSpPr>
              <a:xfrm>
                <a:off x="10106873" y="4977550"/>
                <a:ext cx="1013175" cy="837275"/>
                <a:chOff x="9057311" y="4165781"/>
                <a:chExt cx="2073210" cy="1713274"/>
              </a:xfrm>
            </p:grpSpPr>
            <p:sp>
              <p:nvSpPr>
                <p:cNvPr id="14" name="任意多边形: 形状 13"/>
                <p:cNvSpPr/>
                <p:nvPr/>
              </p:nvSpPr>
              <p:spPr>
                <a:xfrm>
                  <a:off x="9621603" y="4728092"/>
                  <a:ext cx="466603" cy="473274"/>
                </a:xfrm>
                <a:custGeom>
                  <a:avLst/>
                  <a:gdLst>
                    <a:gd name="connsiteX0" fmla="*/ 284131 w 284130"/>
                    <a:gd name="connsiteY0" fmla="*/ 95726 h 284035"/>
                    <a:gd name="connsiteX1" fmla="*/ 188404 w 284130"/>
                    <a:gd name="connsiteY1" fmla="*/ 95726 h 284035"/>
                    <a:gd name="connsiteX2" fmla="*/ 188404 w 284130"/>
                    <a:gd name="connsiteY2" fmla="*/ 0 h 284035"/>
                    <a:gd name="connsiteX3" fmla="*/ 95726 w 284130"/>
                    <a:gd name="connsiteY3" fmla="*/ 0 h 284035"/>
                    <a:gd name="connsiteX4" fmla="*/ 95726 w 284130"/>
                    <a:gd name="connsiteY4" fmla="*/ 95726 h 284035"/>
                    <a:gd name="connsiteX5" fmla="*/ 0 w 284130"/>
                    <a:gd name="connsiteY5" fmla="*/ 95726 h 284035"/>
                    <a:gd name="connsiteX6" fmla="*/ 0 w 284130"/>
                    <a:gd name="connsiteY6" fmla="*/ 188309 h 284035"/>
                    <a:gd name="connsiteX7" fmla="*/ 95726 w 284130"/>
                    <a:gd name="connsiteY7" fmla="*/ 188309 h 284035"/>
                    <a:gd name="connsiteX8" fmla="*/ 95726 w 284130"/>
                    <a:gd name="connsiteY8" fmla="*/ 284036 h 284035"/>
                    <a:gd name="connsiteX9" fmla="*/ 188404 w 284130"/>
                    <a:gd name="connsiteY9" fmla="*/ 284036 h 284035"/>
                    <a:gd name="connsiteX10" fmla="*/ 188404 w 284130"/>
                    <a:gd name="connsiteY10" fmla="*/ 188309 h 284035"/>
                    <a:gd name="connsiteX11" fmla="*/ 284131 w 284130"/>
                    <a:gd name="connsiteY11" fmla="*/ 188309 h 284035"/>
                    <a:gd name="connsiteX12" fmla="*/ 284131 w 284130"/>
                    <a:gd name="connsiteY12" fmla="*/ 95726 h 284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4130" h="284035">
                      <a:moveTo>
                        <a:pt x="284131" y="95726"/>
                      </a:moveTo>
                      <a:lnTo>
                        <a:pt x="188404" y="95726"/>
                      </a:lnTo>
                      <a:lnTo>
                        <a:pt x="188404" y="0"/>
                      </a:lnTo>
                      <a:lnTo>
                        <a:pt x="95726" y="0"/>
                      </a:lnTo>
                      <a:lnTo>
                        <a:pt x="95726" y="95726"/>
                      </a:lnTo>
                      <a:lnTo>
                        <a:pt x="0" y="95726"/>
                      </a:lnTo>
                      <a:lnTo>
                        <a:pt x="0" y="188309"/>
                      </a:lnTo>
                      <a:lnTo>
                        <a:pt x="95726" y="188309"/>
                      </a:lnTo>
                      <a:lnTo>
                        <a:pt x="95726" y="284036"/>
                      </a:lnTo>
                      <a:lnTo>
                        <a:pt x="188404" y="284036"/>
                      </a:lnTo>
                      <a:lnTo>
                        <a:pt x="188404" y="188309"/>
                      </a:lnTo>
                      <a:lnTo>
                        <a:pt x="284131" y="188309"/>
                      </a:lnTo>
                      <a:lnTo>
                        <a:pt x="284131" y="95726"/>
                      </a:lnTo>
                      <a:close/>
                    </a:path>
                  </a:pathLst>
                </a:custGeom>
                <a:gradFill>
                  <a:gsLst>
                    <a:gs pos="100000">
                      <a:schemeClr val="accent1">
                        <a:alpha val="49000"/>
                      </a:schemeClr>
                    </a:gs>
                    <a:gs pos="15000">
                      <a:schemeClr val="accent1">
                        <a:alpha val="0"/>
                      </a:schemeClr>
                    </a:gs>
                  </a:gsLst>
                  <a:lin ang="0" scaled="0"/>
                </a:gra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700" b="0" i="0" u="none" strike="noStrike" kern="1200" cap="none" spc="0" normalizeH="0" baseline="0" noProof="0">
                    <a:ln>
                      <a:noFill/>
                    </a:ln>
                    <a:solidFill>
                      <a:srgbClr val="000000"/>
                    </a:solidFill>
                    <a:effectLst/>
                    <a:uLnTx/>
                    <a:uFillTx/>
                    <a:cs typeface="+mn-ea"/>
                    <a:sym typeface="+mn-lt"/>
                  </a:endParaRPr>
                </a:p>
              </p:txBody>
            </p:sp>
            <p:sp>
              <p:nvSpPr>
                <p:cNvPr id="15" name="任意多边形: 形状 14"/>
                <p:cNvSpPr/>
                <p:nvPr/>
              </p:nvSpPr>
              <p:spPr>
                <a:xfrm>
                  <a:off x="9057311" y="5389435"/>
                  <a:ext cx="446113" cy="452642"/>
                </a:xfrm>
                <a:custGeom>
                  <a:avLst/>
                  <a:gdLst>
                    <a:gd name="connsiteX0" fmla="*/ 172323 w 271653"/>
                    <a:gd name="connsiteY0" fmla="*/ 7811 h 271653"/>
                    <a:gd name="connsiteX1" fmla="*/ 172323 w 271653"/>
                    <a:gd name="connsiteY1" fmla="*/ 99346 h 271653"/>
                    <a:gd name="connsiteX2" fmla="*/ 263859 w 271653"/>
                    <a:gd name="connsiteY2" fmla="*/ 99346 h 271653"/>
                    <a:gd name="connsiteX3" fmla="*/ 263859 w 271653"/>
                    <a:gd name="connsiteY3" fmla="*/ 172307 h 271653"/>
                    <a:gd name="connsiteX4" fmla="*/ 172323 w 271653"/>
                    <a:gd name="connsiteY4" fmla="*/ 172307 h 271653"/>
                    <a:gd name="connsiteX5" fmla="*/ 172323 w 271653"/>
                    <a:gd name="connsiteY5" fmla="*/ 263842 h 271653"/>
                    <a:gd name="connsiteX6" fmla="*/ 99362 w 271653"/>
                    <a:gd name="connsiteY6" fmla="*/ 263842 h 271653"/>
                    <a:gd name="connsiteX7" fmla="*/ 99362 w 271653"/>
                    <a:gd name="connsiteY7" fmla="*/ 172307 h 271653"/>
                    <a:gd name="connsiteX8" fmla="*/ 7827 w 271653"/>
                    <a:gd name="connsiteY8" fmla="*/ 172307 h 271653"/>
                    <a:gd name="connsiteX9" fmla="*/ 7827 w 271653"/>
                    <a:gd name="connsiteY9" fmla="*/ 99346 h 271653"/>
                    <a:gd name="connsiteX10" fmla="*/ 99362 w 271653"/>
                    <a:gd name="connsiteY10" fmla="*/ 99346 h 271653"/>
                    <a:gd name="connsiteX11" fmla="*/ 99362 w 271653"/>
                    <a:gd name="connsiteY11" fmla="*/ 7811 h 271653"/>
                    <a:gd name="connsiteX12" fmla="*/ 172323 w 271653"/>
                    <a:gd name="connsiteY12" fmla="*/ 7811 h 271653"/>
                    <a:gd name="connsiteX13" fmla="*/ 180134 w 271653"/>
                    <a:gd name="connsiteY13" fmla="*/ 0 h 271653"/>
                    <a:gd name="connsiteX14" fmla="*/ 91551 w 271653"/>
                    <a:gd name="connsiteY14" fmla="*/ 0 h 271653"/>
                    <a:gd name="connsiteX15" fmla="*/ 91551 w 271653"/>
                    <a:gd name="connsiteY15" fmla="*/ 91535 h 271653"/>
                    <a:gd name="connsiteX16" fmla="*/ 16 w 271653"/>
                    <a:gd name="connsiteY16" fmla="*/ 91535 h 271653"/>
                    <a:gd name="connsiteX17" fmla="*/ 16 w 271653"/>
                    <a:gd name="connsiteY17" fmla="*/ 180118 h 271653"/>
                    <a:gd name="connsiteX18" fmla="*/ 91551 w 271653"/>
                    <a:gd name="connsiteY18" fmla="*/ 180118 h 271653"/>
                    <a:gd name="connsiteX19" fmla="*/ 91551 w 271653"/>
                    <a:gd name="connsiteY19" fmla="*/ 271653 h 271653"/>
                    <a:gd name="connsiteX20" fmla="*/ 180134 w 271653"/>
                    <a:gd name="connsiteY20" fmla="*/ 271653 h 271653"/>
                    <a:gd name="connsiteX21" fmla="*/ 180134 w 271653"/>
                    <a:gd name="connsiteY21" fmla="*/ 180118 h 271653"/>
                    <a:gd name="connsiteX22" fmla="*/ 271669 w 271653"/>
                    <a:gd name="connsiteY22" fmla="*/ 180118 h 271653"/>
                    <a:gd name="connsiteX23" fmla="*/ 271669 w 271653"/>
                    <a:gd name="connsiteY23" fmla="*/ 91535 h 271653"/>
                    <a:gd name="connsiteX24" fmla="*/ 180134 w 271653"/>
                    <a:gd name="connsiteY24" fmla="*/ 91535 h 271653"/>
                    <a:gd name="connsiteX25" fmla="*/ 180134 w 271653"/>
                    <a:gd name="connsiteY25" fmla="*/ 0 h 271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71653" h="271653">
                      <a:moveTo>
                        <a:pt x="172323" y="7811"/>
                      </a:moveTo>
                      <a:lnTo>
                        <a:pt x="172323" y="99346"/>
                      </a:lnTo>
                      <a:lnTo>
                        <a:pt x="263859" y="99346"/>
                      </a:lnTo>
                      <a:lnTo>
                        <a:pt x="263859" y="172307"/>
                      </a:lnTo>
                      <a:lnTo>
                        <a:pt x="172323" y="172307"/>
                      </a:lnTo>
                      <a:lnTo>
                        <a:pt x="172323" y="263842"/>
                      </a:lnTo>
                      <a:lnTo>
                        <a:pt x="99362" y="263842"/>
                      </a:lnTo>
                      <a:lnTo>
                        <a:pt x="99362" y="172307"/>
                      </a:lnTo>
                      <a:lnTo>
                        <a:pt x="7827" y="172307"/>
                      </a:lnTo>
                      <a:lnTo>
                        <a:pt x="7827" y="99346"/>
                      </a:lnTo>
                      <a:lnTo>
                        <a:pt x="99362" y="99346"/>
                      </a:lnTo>
                      <a:lnTo>
                        <a:pt x="99362" y="7811"/>
                      </a:lnTo>
                      <a:lnTo>
                        <a:pt x="172323" y="7811"/>
                      </a:lnTo>
                      <a:moveTo>
                        <a:pt x="180134" y="0"/>
                      </a:moveTo>
                      <a:lnTo>
                        <a:pt x="91551" y="0"/>
                      </a:lnTo>
                      <a:lnTo>
                        <a:pt x="91551" y="91535"/>
                      </a:lnTo>
                      <a:lnTo>
                        <a:pt x="16" y="91535"/>
                      </a:lnTo>
                      <a:lnTo>
                        <a:pt x="16" y="180118"/>
                      </a:lnTo>
                      <a:lnTo>
                        <a:pt x="91551" y="180118"/>
                      </a:lnTo>
                      <a:lnTo>
                        <a:pt x="91551" y="271653"/>
                      </a:lnTo>
                      <a:lnTo>
                        <a:pt x="180134" y="271653"/>
                      </a:lnTo>
                      <a:lnTo>
                        <a:pt x="180134" y="180118"/>
                      </a:lnTo>
                      <a:lnTo>
                        <a:pt x="271669" y="180118"/>
                      </a:lnTo>
                      <a:lnTo>
                        <a:pt x="271669" y="91535"/>
                      </a:lnTo>
                      <a:lnTo>
                        <a:pt x="180134" y="91535"/>
                      </a:lnTo>
                      <a:lnTo>
                        <a:pt x="180134" y="0"/>
                      </a:lnTo>
                      <a:close/>
                    </a:path>
                  </a:pathLst>
                </a:custGeom>
                <a:gradFill>
                  <a:gsLst>
                    <a:gs pos="100000">
                      <a:schemeClr val="accent1">
                        <a:alpha val="49000"/>
                      </a:schemeClr>
                    </a:gs>
                    <a:gs pos="15000">
                      <a:schemeClr val="accent1">
                        <a:alpha val="0"/>
                      </a:schemeClr>
                    </a:gs>
                  </a:gsLst>
                  <a:lin ang="0" scaled="0"/>
                </a:gra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700" b="0" i="0" u="none" strike="noStrike" kern="1200" cap="none" spc="0" normalizeH="0" baseline="0" noProof="0" dirty="0">
                    <a:ln>
                      <a:noFill/>
                    </a:ln>
                    <a:solidFill>
                      <a:srgbClr val="000000"/>
                    </a:solidFill>
                    <a:effectLst/>
                    <a:uLnTx/>
                    <a:uFillTx/>
                    <a:cs typeface="+mn-ea"/>
                    <a:sym typeface="+mn-lt"/>
                  </a:endParaRPr>
                </a:p>
              </p:txBody>
            </p:sp>
            <p:sp>
              <p:nvSpPr>
                <p:cNvPr id="16" name="任意多边形: 形状 15"/>
                <p:cNvSpPr/>
                <p:nvPr/>
              </p:nvSpPr>
              <p:spPr>
                <a:xfrm>
                  <a:off x="10165404" y="4899813"/>
                  <a:ext cx="965117" cy="979242"/>
                </a:xfrm>
                <a:custGeom>
                  <a:avLst/>
                  <a:gdLst>
                    <a:gd name="connsiteX0" fmla="*/ 372825 w 587692"/>
                    <a:gd name="connsiteY0" fmla="*/ 16954 h 587692"/>
                    <a:gd name="connsiteX1" fmla="*/ 372825 w 587692"/>
                    <a:gd name="connsiteY1" fmla="*/ 214979 h 587692"/>
                    <a:gd name="connsiteX2" fmla="*/ 570849 w 587692"/>
                    <a:gd name="connsiteY2" fmla="*/ 214979 h 587692"/>
                    <a:gd name="connsiteX3" fmla="*/ 570849 w 587692"/>
                    <a:gd name="connsiteY3" fmla="*/ 372808 h 587692"/>
                    <a:gd name="connsiteX4" fmla="*/ 372825 w 587692"/>
                    <a:gd name="connsiteY4" fmla="*/ 372808 h 587692"/>
                    <a:gd name="connsiteX5" fmla="*/ 372825 w 587692"/>
                    <a:gd name="connsiteY5" fmla="*/ 570833 h 587692"/>
                    <a:gd name="connsiteX6" fmla="*/ 214995 w 587692"/>
                    <a:gd name="connsiteY6" fmla="*/ 570833 h 587692"/>
                    <a:gd name="connsiteX7" fmla="*/ 214995 w 587692"/>
                    <a:gd name="connsiteY7" fmla="*/ 372808 h 587692"/>
                    <a:gd name="connsiteX8" fmla="*/ 16971 w 587692"/>
                    <a:gd name="connsiteY8" fmla="*/ 372808 h 587692"/>
                    <a:gd name="connsiteX9" fmla="*/ 16971 w 587692"/>
                    <a:gd name="connsiteY9" fmla="*/ 214979 h 587692"/>
                    <a:gd name="connsiteX10" fmla="*/ 214995 w 587692"/>
                    <a:gd name="connsiteY10" fmla="*/ 214979 h 587692"/>
                    <a:gd name="connsiteX11" fmla="*/ 214995 w 587692"/>
                    <a:gd name="connsiteY11" fmla="*/ 16954 h 587692"/>
                    <a:gd name="connsiteX12" fmla="*/ 372825 w 587692"/>
                    <a:gd name="connsiteY12" fmla="*/ 16954 h 587692"/>
                    <a:gd name="connsiteX13" fmla="*/ 389684 w 587692"/>
                    <a:gd name="connsiteY13" fmla="*/ 0 h 587692"/>
                    <a:gd name="connsiteX14" fmla="*/ 198041 w 587692"/>
                    <a:gd name="connsiteY14" fmla="*/ 0 h 587692"/>
                    <a:gd name="connsiteX15" fmla="*/ 198041 w 587692"/>
                    <a:gd name="connsiteY15" fmla="*/ 198025 h 587692"/>
                    <a:gd name="connsiteX16" fmla="*/ 16 w 587692"/>
                    <a:gd name="connsiteY16" fmla="*/ 198025 h 587692"/>
                    <a:gd name="connsiteX17" fmla="*/ 16 w 587692"/>
                    <a:gd name="connsiteY17" fmla="*/ 389668 h 587692"/>
                    <a:gd name="connsiteX18" fmla="*/ 198041 w 587692"/>
                    <a:gd name="connsiteY18" fmla="*/ 389668 h 587692"/>
                    <a:gd name="connsiteX19" fmla="*/ 198041 w 587692"/>
                    <a:gd name="connsiteY19" fmla="*/ 587693 h 587692"/>
                    <a:gd name="connsiteX20" fmla="*/ 389684 w 587692"/>
                    <a:gd name="connsiteY20" fmla="*/ 587693 h 587692"/>
                    <a:gd name="connsiteX21" fmla="*/ 389684 w 587692"/>
                    <a:gd name="connsiteY21" fmla="*/ 389668 h 587692"/>
                    <a:gd name="connsiteX22" fmla="*/ 587709 w 587692"/>
                    <a:gd name="connsiteY22" fmla="*/ 389668 h 587692"/>
                    <a:gd name="connsiteX23" fmla="*/ 587709 w 587692"/>
                    <a:gd name="connsiteY23" fmla="*/ 198025 h 587692"/>
                    <a:gd name="connsiteX24" fmla="*/ 389684 w 587692"/>
                    <a:gd name="connsiteY24" fmla="*/ 198025 h 587692"/>
                    <a:gd name="connsiteX25" fmla="*/ 389684 w 587692"/>
                    <a:gd name="connsiteY25" fmla="*/ 0 h 587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87692" h="587692">
                      <a:moveTo>
                        <a:pt x="372825" y="16954"/>
                      </a:moveTo>
                      <a:lnTo>
                        <a:pt x="372825" y="214979"/>
                      </a:lnTo>
                      <a:lnTo>
                        <a:pt x="570849" y="214979"/>
                      </a:lnTo>
                      <a:lnTo>
                        <a:pt x="570849" y="372808"/>
                      </a:lnTo>
                      <a:lnTo>
                        <a:pt x="372825" y="372808"/>
                      </a:lnTo>
                      <a:lnTo>
                        <a:pt x="372825" y="570833"/>
                      </a:lnTo>
                      <a:lnTo>
                        <a:pt x="214995" y="570833"/>
                      </a:lnTo>
                      <a:lnTo>
                        <a:pt x="214995" y="372808"/>
                      </a:lnTo>
                      <a:lnTo>
                        <a:pt x="16971" y="372808"/>
                      </a:lnTo>
                      <a:lnTo>
                        <a:pt x="16971" y="214979"/>
                      </a:lnTo>
                      <a:lnTo>
                        <a:pt x="214995" y="214979"/>
                      </a:lnTo>
                      <a:lnTo>
                        <a:pt x="214995" y="16954"/>
                      </a:lnTo>
                      <a:lnTo>
                        <a:pt x="372825" y="16954"/>
                      </a:lnTo>
                      <a:moveTo>
                        <a:pt x="389684" y="0"/>
                      </a:moveTo>
                      <a:lnTo>
                        <a:pt x="198041" y="0"/>
                      </a:lnTo>
                      <a:lnTo>
                        <a:pt x="198041" y="198025"/>
                      </a:lnTo>
                      <a:lnTo>
                        <a:pt x="16" y="198025"/>
                      </a:lnTo>
                      <a:lnTo>
                        <a:pt x="16" y="389668"/>
                      </a:lnTo>
                      <a:lnTo>
                        <a:pt x="198041" y="389668"/>
                      </a:lnTo>
                      <a:lnTo>
                        <a:pt x="198041" y="587693"/>
                      </a:lnTo>
                      <a:lnTo>
                        <a:pt x="389684" y="587693"/>
                      </a:lnTo>
                      <a:lnTo>
                        <a:pt x="389684" y="389668"/>
                      </a:lnTo>
                      <a:lnTo>
                        <a:pt x="587709" y="389668"/>
                      </a:lnTo>
                      <a:lnTo>
                        <a:pt x="587709" y="198025"/>
                      </a:lnTo>
                      <a:lnTo>
                        <a:pt x="389684" y="198025"/>
                      </a:lnTo>
                      <a:lnTo>
                        <a:pt x="389684" y="0"/>
                      </a:lnTo>
                      <a:close/>
                    </a:path>
                  </a:pathLst>
                </a:custGeom>
                <a:gradFill>
                  <a:gsLst>
                    <a:gs pos="100000">
                      <a:schemeClr val="accent1">
                        <a:alpha val="49000"/>
                      </a:schemeClr>
                    </a:gs>
                    <a:gs pos="15000">
                      <a:schemeClr val="accent1">
                        <a:alpha val="0"/>
                      </a:schemeClr>
                    </a:gs>
                  </a:gsLst>
                  <a:lin ang="0" scaled="0"/>
                </a:gra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700" b="0" i="0" u="none" strike="noStrike" kern="1200" cap="none" spc="0" normalizeH="0" baseline="0" noProof="0" dirty="0">
                    <a:ln>
                      <a:noFill/>
                    </a:ln>
                    <a:solidFill>
                      <a:srgbClr val="000000"/>
                    </a:solidFill>
                    <a:effectLst/>
                    <a:uLnTx/>
                    <a:uFillTx/>
                    <a:cs typeface="+mn-ea"/>
                    <a:sym typeface="+mn-lt"/>
                  </a:endParaRPr>
                </a:p>
              </p:txBody>
            </p:sp>
            <p:sp>
              <p:nvSpPr>
                <p:cNvPr id="17" name="任意多边形: 形状 16"/>
                <p:cNvSpPr/>
                <p:nvPr/>
              </p:nvSpPr>
              <p:spPr>
                <a:xfrm>
                  <a:off x="10167513" y="4165781"/>
                  <a:ext cx="503206" cy="511046"/>
                </a:xfrm>
                <a:custGeom>
                  <a:avLst/>
                  <a:gdLst>
                    <a:gd name="connsiteX0" fmla="*/ 194326 w 306419"/>
                    <a:gd name="connsiteY0" fmla="*/ 8858 h 306704"/>
                    <a:gd name="connsiteX1" fmla="*/ 194326 w 306419"/>
                    <a:gd name="connsiteY1" fmla="*/ 112109 h 306704"/>
                    <a:gd name="connsiteX2" fmla="*/ 297577 w 306419"/>
                    <a:gd name="connsiteY2" fmla="*/ 112109 h 306704"/>
                    <a:gd name="connsiteX3" fmla="*/ 297577 w 306419"/>
                    <a:gd name="connsiteY3" fmla="*/ 194405 h 306704"/>
                    <a:gd name="connsiteX4" fmla="*/ 194326 w 306419"/>
                    <a:gd name="connsiteY4" fmla="*/ 194405 h 306704"/>
                    <a:gd name="connsiteX5" fmla="*/ 194326 w 306419"/>
                    <a:gd name="connsiteY5" fmla="*/ 297656 h 306704"/>
                    <a:gd name="connsiteX6" fmla="*/ 112125 w 306419"/>
                    <a:gd name="connsiteY6" fmla="*/ 297656 h 306704"/>
                    <a:gd name="connsiteX7" fmla="*/ 112125 w 306419"/>
                    <a:gd name="connsiteY7" fmla="*/ 194405 h 306704"/>
                    <a:gd name="connsiteX8" fmla="*/ 8874 w 306419"/>
                    <a:gd name="connsiteY8" fmla="*/ 194405 h 306704"/>
                    <a:gd name="connsiteX9" fmla="*/ 8874 w 306419"/>
                    <a:gd name="connsiteY9" fmla="*/ 112109 h 306704"/>
                    <a:gd name="connsiteX10" fmla="*/ 112125 w 306419"/>
                    <a:gd name="connsiteY10" fmla="*/ 112109 h 306704"/>
                    <a:gd name="connsiteX11" fmla="*/ 112125 w 306419"/>
                    <a:gd name="connsiteY11" fmla="*/ 8858 h 306704"/>
                    <a:gd name="connsiteX12" fmla="*/ 194326 w 306419"/>
                    <a:gd name="connsiteY12" fmla="*/ 8858 h 306704"/>
                    <a:gd name="connsiteX13" fmla="*/ 203184 w 306419"/>
                    <a:gd name="connsiteY13" fmla="*/ 0 h 306704"/>
                    <a:gd name="connsiteX14" fmla="*/ 103267 w 306419"/>
                    <a:gd name="connsiteY14" fmla="*/ 0 h 306704"/>
                    <a:gd name="connsiteX15" fmla="*/ 103267 w 306419"/>
                    <a:gd name="connsiteY15" fmla="*/ 103251 h 306704"/>
                    <a:gd name="connsiteX16" fmla="*/ 16 w 306419"/>
                    <a:gd name="connsiteY16" fmla="*/ 103251 h 306704"/>
                    <a:gd name="connsiteX17" fmla="*/ 16 w 306419"/>
                    <a:gd name="connsiteY17" fmla="*/ 203454 h 306704"/>
                    <a:gd name="connsiteX18" fmla="*/ 103267 w 306419"/>
                    <a:gd name="connsiteY18" fmla="*/ 203454 h 306704"/>
                    <a:gd name="connsiteX19" fmla="*/ 103267 w 306419"/>
                    <a:gd name="connsiteY19" fmla="*/ 306705 h 306704"/>
                    <a:gd name="connsiteX20" fmla="*/ 203184 w 306419"/>
                    <a:gd name="connsiteY20" fmla="*/ 306705 h 306704"/>
                    <a:gd name="connsiteX21" fmla="*/ 203184 w 306419"/>
                    <a:gd name="connsiteY21" fmla="*/ 203454 h 306704"/>
                    <a:gd name="connsiteX22" fmla="*/ 306435 w 306419"/>
                    <a:gd name="connsiteY22" fmla="*/ 203454 h 306704"/>
                    <a:gd name="connsiteX23" fmla="*/ 306435 w 306419"/>
                    <a:gd name="connsiteY23" fmla="*/ 103251 h 306704"/>
                    <a:gd name="connsiteX24" fmla="*/ 203184 w 306419"/>
                    <a:gd name="connsiteY24" fmla="*/ 103251 h 306704"/>
                    <a:gd name="connsiteX25" fmla="*/ 203184 w 306419"/>
                    <a:gd name="connsiteY25" fmla="*/ 0 h 306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06419" h="306704">
                      <a:moveTo>
                        <a:pt x="194326" y="8858"/>
                      </a:moveTo>
                      <a:lnTo>
                        <a:pt x="194326" y="112109"/>
                      </a:lnTo>
                      <a:lnTo>
                        <a:pt x="297577" y="112109"/>
                      </a:lnTo>
                      <a:lnTo>
                        <a:pt x="297577" y="194405"/>
                      </a:lnTo>
                      <a:lnTo>
                        <a:pt x="194326" y="194405"/>
                      </a:lnTo>
                      <a:lnTo>
                        <a:pt x="194326" y="297656"/>
                      </a:lnTo>
                      <a:lnTo>
                        <a:pt x="112125" y="297656"/>
                      </a:lnTo>
                      <a:lnTo>
                        <a:pt x="112125" y="194405"/>
                      </a:lnTo>
                      <a:lnTo>
                        <a:pt x="8874" y="194405"/>
                      </a:lnTo>
                      <a:lnTo>
                        <a:pt x="8874" y="112109"/>
                      </a:lnTo>
                      <a:lnTo>
                        <a:pt x="112125" y="112109"/>
                      </a:lnTo>
                      <a:lnTo>
                        <a:pt x="112125" y="8858"/>
                      </a:lnTo>
                      <a:lnTo>
                        <a:pt x="194326" y="8858"/>
                      </a:lnTo>
                      <a:moveTo>
                        <a:pt x="203184" y="0"/>
                      </a:moveTo>
                      <a:lnTo>
                        <a:pt x="103267" y="0"/>
                      </a:lnTo>
                      <a:lnTo>
                        <a:pt x="103267" y="103251"/>
                      </a:lnTo>
                      <a:lnTo>
                        <a:pt x="16" y="103251"/>
                      </a:lnTo>
                      <a:lnTo>
                        <a:pt x="16" y="203454"/>
                      </a:lnTo>
                      <a:lnTo>
                        <a:pt x="103267" y="203454"/>
                      </a:lnTo>
                      <a:lnTo>
                        <a:pt x="103267" y="306705"/>
                      </a:lnTo>
                      <a:lnTo>
                        <a:pt x="203184" y="306705"/>
                      </a:lnTo>
                      <a:lnTo>
                        <a:pt x="203184" y="203454"/>
                      </a:lnTo>
                      <a:lnTo>
                        <a:pt x="306435" y="203454"/>
                      </a:lnTo>
                      <a:lnTo>
                        <a:pt x="306435" y="103251"/>
                      </a:lnTo>
                      <a:lnTo>
                        <a:pt x="203184" y="103251"/>
                      </a:lnTo>
                      <a:lnTo>
                        <a:pt x="203184" y="0"/>
                      </a:lnTo>
                      <a:close/>
                    </a:path>
                  </a:pathLst>
                </a:custGeom>
                <a:gradFill>
                  <a:gsLst>
                    <a:gs pos="100000">
                      <a:schemeClr val="accent1">
                        <a:alpha val="49000"/>
                      </a:schemeClr>
                    </a:gs>
                    <a:gs pos="15000">
                      <a:schemeClr val="accent1">
                        <a:alpha val="0"/>
                      </a:schemeClr>
                    </a:gs>
                  </a:gsLst>
                  <a:lin ang="0" scaled="0"/>
                </a:gra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700" b="0" i="0" u="none" strike="noStrike" kern="1200" cap="none" spc="0" normalizeH="0" baseline="0" noProof="0">
                    <a:ln>
                      <a:noFill/>
                    </a:ln>
                    <a:solidFill>
                      <a:srgbClr val="000000"/>
                    </a:solidFill>
                    <a:effectLst/>
                    <a:uLnTx/>
                    <a:uFillTx/>
                    <a:cs typeface="+mn-ea"/>
                    <a:sym typeface="+mn-lt"/>
                  </a:endParaRPr>
                </a:p>
              </p:txBody>
            </p:sp>
          </p:grpSp>
          <p:grpSp>
            <p:nvGrpSpPr>
              <p:cNvPr id="2" name="组合 1"/>
              <p:cNvGrpSpPr/>
              <p:nvPr/>
            </p:nvGrpSpPr>
            <p:grpSpPr>
              <a:xfrm>
                <a:off x="5939978" y="2088874"/>
                <a:ext cx="5625258" cy="3219913"/>
                <a:chOff x="980119" y="2151268"/>
                <a:chExt cx="5089078" cy="2913001"/>
              </a:xfrm>
            </p:grpSpPr>
            <p:sp>
              <p:nvSpPr>
                <p:cNvPr id="8" name="文本框 7"/>
                <p:cNvSpPr txBox="1"/>
                <p:nvPr/>
              </p:nvSpPr>
              <p:spPr>
                <a:xfrm>
                  <a:off x="980119" y="3195224"/>
                  <a:ext cx="5089078" cy="278441"/>
                </a:xfrm>
                <a:prstGeom prst="rect">
                  <a:avLst/>
                </a:prstGeom>
                <a:noFill/>
              </p:spPr>
              <p:txBody>
                <a:bodyPr wrap="none" rtlCol="0">
                  <a:spAutoFit/>
                </a:bodyPr>
                <a:lstStyle/>
                <a:p>
                  <a:r>
                    <a:rPr lang="en-US" altLang="zh-CN" sz="1400" spc="600" dirty="0">
                      <a:solidFill>
                        <a:schemeClr val="bg1"/>
                      </a:solidFill>
                      <a:cs typeface="+mn-ea"/>
                      <a:sym typeface="+mn-lt"/>
                    </a:rPr>
                    <a:t>Graduation thesis defense template</a:t>
                  </a:r>
                  <a:endParaRPr lang="zh-CN" altLang="en-US" sz="1400" spc="600" dirty="0">
                    <a:solidFill>
                      <a:schemeClr val="bg1"/>
                    </a:solidFill>
                    <a:cs typeface="+mn-ea"/>
                    <a:sym typeface="+mn-lt"/>
                  </a:endParaRPr>
                </a:p>
              </p:txBody>
            </p:sp>
            <p:sp>
              <p:nvSpPr>
                <p:cNvPr id="145" name="文本框 144"/>
                <p:cNvSpPr txBox="1"/>
                <p:nvPr/>
              </p:nvSpPr>
              <p:spPr>
                <a:xfrm>
                  <a:off x="1087448" y="2151268"/>
                  <a:ext cx="3342244" cy="35419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200" b="0" i="0" u="none" strike="noStrike" kern="1200" cap="none" spc="0" normalizeH="0" baseline="0" noProof="0" dirty="0">
                      <a:ln>
                        <a:noFill/>
                      </a:ln>
                      <a:solidFill>
                        <a:schemeClr val="bg1"/>
                      </a:solidFill>
                      <a:effectLst/>
                      <a:uLnTx/>
                      <a:uFillTx/>
                      <a:cs typeface="+mn-ea"/>
                      <a:sym typeface="+mn-lt"/>
                    </a:rPr>
                    <a:t>数据加载</a:t>
                  </a:r>
                </a:p>
              </p:txBody>
            </p:sp>
            <p:grpSp>
              <p:nvGrpSpPr>
                <p:cNvPr id="148" name="组合 147"/>
                <p:cNvGrpSpPr/>
                <p:nvPr/>
              </p:nvGrpSpPr>
              <p:grpSpPr>
                <a:xfrm>
                  <a:off x="1011244" y="3037935"/>
                  <a:ext cx="1117132" cy="380210"/>
                  <a:chOff x="967640" y="2691758"/>
                  <a:chExt cx="1055496" cy="380210"/>
                </a:xfrm>
              </p:grpSpPr>
              <p:sp>
                <p:nvSpPr>
                  <p:cNvPr id="149" name="文本框 148"/>
                  <p:cNvSpPr txBox="1"/>
                  <p:nvPr/>
                </p:nvSpPr>
                <p:spPr>
                  <a:xfrm>
                    <a:off x="1039640" y="2816904"/>
                    <a:ext cx="983496" cy="255064"/>
                  </a:xfrm>
                  <a:prstGeom prst="rect">
                    <a:avLst/>
                  </a:prstGeom>
                  <a:noFill/>
                </p:spPr>
                <p:txBody>
                  <a:bodyPr wrap="square" rtlCol="0">
                    <a:spAutoFit/>
                  </a:bodyPr>
                  <a:lstStyle/>
                  <a:p>
                    <a:pPr marL="0" marR="0" lvl="0" indent="0" algn="l" defTabSz="914400" rtl="0" eaLnBrk="1" fontAlgn="auto" latinLnBrk="0" hangingPunct="1">
                      <a:lnSpc>
                        <a:spcPct val="120000"/>
                      </a:lnSpc>
                      <a:spcBef>
                        <a:spcPts val="0"/>
                      </a:spcBef>
                      <a:spcAft>
                        <a:spcPts val="0"/>
                      </a:spcAft>
                      <a:buClrTx/>
                      <a:buSzTx/>
                      <a:buFontTx/>
                      <a:buNone/>
                      <a:defRPr/>
                    </a:pPr>
                    <a:endParaRPr kumimoji="0" lang="en-US" altLang="zh-CN" sz="1100" b="0" i="0" u="none" strike="noStrike" kern="1200" cap="none" spc="0" normalizeH="0" baseline="0" noProof="0" dirty="0">
                      <a:ln>
                        <a:noFill/>
                      </a:ln>
                      <a:solidFill>
                        <a:prstClr val="black"/>
                      </a:solidFill>
                      <a:effectLst/>
                      <a:uLnTx/>
                      <a:uFillTx/>
                      <a:cs typeface="+mn-ea"/>
                      <a:sym typeface="+mn-lt"/>
                    </a:endParaRPr>
                  </a:p>
                </p:txBody>
              </p:sp>
              <p:sp>
                <p:nvSpPr>
                  <p:cNvPr id="150" name="椭圆 149"/>
                  <p:cNvSpPr/>
                  <p:nvPr/>
                </p:nvSpPr>
                <p:spPr>
                  <a:xfrm>
                    <a:off x="967640" y="2691758"/>
                    <a:ext cx="72000" cy="720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FFFFFF"/>
                      </a:solidFill>
                      <a:effectLst/>
                      <a:uLnTx/>
                      <a:uFillTx/>
                      <a:cs typeface="+mn-ea"/>
                      <a:sym typeface="+mn-lt"/>
                    </a:endParaRPr>
                  </a:p>
                </p:txBody>
              </p:sp>
            </p:grpSp>
            <p:sp>
              <p:nvSpPr>
                <p:cNvPr id="153" name="椭圆 152"/>
                <p:cNvSpPr/>
                <p:nvPr/>
              </p:nvSpPr>
              <p:spPr>
                <a:xfrm>
                  <a:off x="1011244" y="3949958"/>
                  <a:ext cx="76204" cy="720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FFFFFF"/>
                    </a:solidFill>
                    <a:effectLst/>
                    <a:uLnTx/>
                    <a:uFillTx/>
                    <a:cs typeface="+mn-ea"/>
                    <a:sym typeface="+mn-lt"/>
                  </a:endParaRPr>
                </a:p>
              </p:txBody>
            </p:sp>
            <p:sp>
              <p:nvSpPr>
                <p:cNvPr id="156" name="椭圆 155"/>
                <p:cNvSpPr/>
                <p:nvPr/>
              </p:nvSpPr>
              <p:spPr>
                <a:xfrm>
                  <a:off x="1011244" y="4992269"/>
                  <a:ext cx="76204" cy="720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rgbClr val="FFFFFF"/>
                    </a:solidFill>
                    <a:effectLst/>
                    <a:uLnTx/>
                    <a:uFillTx/>
                    <a:cs typeface="+mn-ea"/>
                    <a:sym typeface="+mn-lt"/>
                  </a:endParaRPr>
                </a:p>
              </p:txBody>
            </p:sp>
          </p:grpSp>
          <p:sp>
            <p:nvSpPr>
              <p:cNvPr id="188" name="文本框 83"/>
              <p:cNvSpPr txBox="1"/>
              <p:nvPr/>
            </p:nvSpPr>
            <p:spPr>
              <a:xfrm>
                <a:off x="6096000" y="2932161"/>
                <a:ext cx="5491146" cy="4194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kumimoji="0" lang="zh-CN" altLang="en-US" sz="2400" b="0" i="0" u="none" strike="noStrike" kern="1200" cap="none" spc="0" normalizeH="0" baseline="0" noProof="1">
                    <a:ln>
                      <a:noFill/>
                    </a:ln>
                    <a:effectLst/>
                    <a:uLnTx/>
                    <a:uFillTx/>
                    <a:cs typeface="+mn-ea"/>
                    <a:sym typeface="+mn-lt"/>
                  </a:rPr>
                  <a:t>准备训练和测试的音频数据</a:t>
                </a:r>
                <a:r>
                  <a:rPr kumimoji="0" lang="en-US" altLang="zh-CN" sz="1200" b="0" i="0" u="none" strike="noStrike" kern="1200" cap="none" spc="0" normalizeH="0" baseline="0" noProof="1">
                    <a:ln>
                      <a:noFill/>
                    </a:ln>
                    <a:solidFill>
                      <a:schemeClr val="bg1">
                        <a:lumMod val="75000"/>
                      </a:schemeClr>
                    </a:solidFill>
                    <a:effectLst/>
                    <a:uLnTx/>
                    <a:uFillTx/>
                    <a:cs typeface="+mn-ea"/>
                    <a:sym typeface="+mn-lt"/>
                  </a:rPr>
                  <a:t>. </a:t>
                </a:r>
              </a:p>
            </p:txBody>
          </p:sp>
          <p:sp>
            <p:nvSpPr>
              <p:cNvPr id="190" name="文本框 83"/>
              <p:cNvSpPr txBox="1"/>
              <p:nvPr/>
            </p:nvSpPr>
            <p:spPr>
              <a:xfrm>
                <a:off x="6138117" y="3996466"/>
                <a:ext cx="5406911" cy="4194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lang="zh-CN" altLang="en-US" sz="2400" dirty="0"/>
                  <a:t>提取 </a:t>
                </a:r>
                <a:r>
                  <a:rPr lang="en-US" altLang="zh-CN" sz="2400" dirty="0"/>
                  <a:t>MFCC </a:t>
                </a:r>
                <a:r>
                  <a:rPr lang="zh-CN" altLang="en-US" sz="2400" dirty="0"/>
                  <a:t>特征</a:t>
                </a:r>
                <a:endParaRPr kumimoji="0" lang="en-US" altLang="zh-CN" sz="2400" b="0" i="0" u="none" strike="noStrike" kern="1200" cap="none" spc="0" normalizeH="0" baseline="0" noProof="1">
                  <a:ln>
                    <a:noFill/>
                  </a:ln>
                  <a:solidFill>
                    <a:schemeClr val="bg1">
                      <a:lumMod val="75000"/>
                    </a:schemeClr>
                  </a:solidFill>
                  <a:effectLst/>
                  <a:uLnTx/>
                  <a:uFillTx/>
                  <a:cs typeface="+mn-ea"/>
                  <a:sym typeface="+mn-lt"/>
                </a:endParaRPr>
              </a:p>
            </p:txBody>
          </p:sp>
          <p:sp>
            <p:nvSpPr>
              <p:cNvPr id="191" name="文本框 83"/>
              <p:cNvSpPr txBox="1"/>
              <p:nvPr/>
            </p:nvSpPr>
            <p:spPr>
              <a:xfrm>
                <a:off x="6096000" y="5075459"/>
                <a:ext cx="5328592" cy="1090649"/>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lang="zh-CN" altLang="en-US" sz="2400" dirty="0"/>
                  <a:t>返回一个字典，包含所有标签及其对应的特征数据，用于后续的训练和识别过程</a:t>
                </a:r>
                <a:endParaRPr kumimoji="0" lang="en-US" altLang="zh-CN" sz="2400" b="0" i="0" u="none" strike="noStrike" kern="1200" cap="none" spc="0" normalizeH="0" baseline="0" noProof="1">
                  <a:ln>
                    <a:noFill/>
                  </a:ln>
                  <a:solidFill>
                    <a:schemeClr val="bg1">
                      <a:lumMod val="75000"/>
                    </a:schemeClr>
                  </a:solidFill>
                  <a:effectLst/>
                  <a:uLnTx/>
                  <a:uFillTx/>
                  <a:cs typeface="+mn-ea"/>
                  <a:sym typeface="+mn-lt"/>
                </a:endParaRPr>
              </a:p>
            </p:txBody>
          </p:sp>
        </p:grpSp>
      </p:grpSp>
      <p:pic>
        <p:nvPicPr>
          <p:cNvPr id="192" name="图片占位符 3" descr="建筑的摆设布局&#10;&#10;描述已自动生成"/>
          <p:cNvPicPr>
            <a:picLocks noChangeAspect="1"/>
          </p:cNvPicPr>
          <p:nvPr/>
        </p:nvPicPr>
        <p:blipFill rotWithShape="1">
          <a:blip r:embed="rId2" cstate="print">
            <a:extLst>
              <a:ext uri="{28A0092B-C50C-407E-A947-70E740481C1C}">
                <a14:useLocalDpi xmlns:a14="http://schemas.microsoft.com/office/drawing/2010/main" val="0"/>
              </a:ext>
            </a:extLst>
          </a:blip>
          <a:srcRect l="3750" t="14218" r="3750"/>
          <a:stretch>
            <a:fillRect/>
          </a:stretch>
        </p:blipFill>
        <p:spPr>
          <a:xfrm>
            <a:off x="7952" y="1385130"/>
            <a:ext cx="5426345" cy="4322463"/>
          </a:xfrm>
          <a:custGeom>
            <a:avLst/>
            <a:gdLst>
              <a:gd name="connsiteX0" fmla="*/ 0 w 4229099"/>
              <a:gd name="connsiteY0" fmla="*/ 0 h 6858000"/>
              <a:gd name="connsiteX1" fmla="*/ 4229099 w 4229099"/>
              <a:gd name="connsiteY1" fmla="*/ 0 h 6858000"/>
              <a:gd name="connsiteX2" fmla="*/ 4229099 w 4229099"/>
              <a:gd name="connsiteY2" fmla="*/ 6858000 h 6858000"/>
              <a:gd name="connsiteX3" fmla="*/ 0 w 422909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229099" h="6858000">
                <a:moveTo>
                  <a:pt x="0" y="0"/>
                </a:moveTo>
                <a:lnTo>
                  <a:pt x="4229099" y="0"/>
                </a:lnTo>
                <a:lnTo>
                  <a:pt x="4229099" y="6858000"/>
                </a:lnTo>
                <a:lnTo>
                  <a:pt x="0" y="6858000"/>
                </a:lnTo>
                <a:close/>
              </a:path>
            </a:pathLst>
          </a:custGeom>
        </p:spPr>
      </p:pic>
      <p:grpSp>
        <p:nvGrpSpPr>
          <p:cNvPr id="32" name="组合 31">
            <a:extLst>
              <a:ext uri="{FF2B5EF4-FFF2-40B4-BE49-F238E27FC236}">
                <a16:creationId xmlns:a16="http://schemas.microsoft.com/office/drawing/2014/main" id="{920584C8-EE78-C065-3945-54D3C0DC14AD}"/>
              </a:ext>
            </a:extLst>
          </p:cNvPr>
          <p:cNvGrpSpPr/>
          <p:nvPr/>
        </p:nvGrpSpPr>
        <p:grpSpPr>
          <a:xfrm>
            <a:off x="0" y="1"/>
            <a:ext cx="12192000" cy="711200"/>
            <a:chOff x="0" y="1"/>
            <a:chExt cx="12192000" cy="711200"/>
          </a:xfrm>
        </p:grpSpPr>
        <p:sp>
          <p:nvSpPr>
            <p:cNvPr id="33" name="矩形 32">
              <a:extLst>
                <a:ext uri="{FF2B5EF4-FFF2-40B4-BE49-F238E27FC236}">
                  <a16:creationId xmlns:a16="http://schemas.microsoft.com/office/drawing/2014/main" id="{02FE2D65-909E-E7B2-5CE6-9FE7B394343D}"/>
                </a:ext>
              </a:extLst>
            </p:cNvPr>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4" name="组合 33">
              <a:extLst>
                <a:ext uri="{FF2B5EF4-FFF2-40B4-BE49-F238E27FC236}">
                  <a16:creationId xmlns:a16="http://schemas.microsoft.com/office/drawing/2014/main" id="{E4AD014E-D946-3857-9114-4AB7B3D9095E}"/>
                </a:ext>
              </a:extLst>
            </p:cNvPr>
            <p:cNvGrpSpPr/>
            <p:nvPr/>
          </p:nvGrpSpPr>
          <p:grpSpPr>
            <a:xfrm>
              <a:off x="3838921" y="159473"/>
              <a:ext cx="7694113" cy="369332"/>
              <a:chOff x="3496021" y="299173"/>
              <a:chExt cx="7694113" cy="369332"/>
            </a:xfrm>
          </p:grpSpPr>
          <p:sp>
            <p:nvSpPr>
              <p:cNvPr id="37" name="文本框 36">
                <a:extLst>
                  <a:ext uri="{FF2B5EF4-FFF2-40B4-BE49-F238E27FC236}">
                    <a16:creationId xmlns:a16="http://schemas.microsoft.com/office/drawing/2014/main" id="{F41C2486-D02B-A34C-F47C-D08AD032E02A}"/>
                  </a:ext>
                </a:extLst>
              </p:cNvPr>
              <p:cNvSpPr txBox="1"/>
              <p:nvPr/>
            </p:nvSpPr>
            <p:spPr>
              <a:xfrm>
                <a:off x="522350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总体框架</a:t>
                </a:r>
              </a:p>
            </p:txBody>
          </p:sp>
          <p:sp>
            <p:nvSpPr>
              <p:cNvPr id="38" name="文本框 37">
                <a:extLst>
                  <a:ext uri="{FF2B5EF4-FFF2-40B4-BE49-F238E27FC236}">
                    <a16:creationId xmlns:a16="http://schemas.microsoft.com/office/drawing/2014/main" id="{E7D3CA63-5499-28D0-966B-2A170F05A8AA}"/>
                  </a:ext>
                </a:extLst>
              </p:cNvPr>
              <p:cNvSpPr txBox="1"/>
              <p:nvPr/>
            </p:nvSpPr>
            <p:spPr>
              <a:xfrm>
                <a:off x="695098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详细设计</a:t>
                </a:r>
              </a:p>
            </p:txBody>
          </p:sp>
          <p:sp>
            <p:nvSpPr>
              <p:cNvPr id="49" name="文本框 48">
                <a:extLst>
                  <a:ext uri="{FF2B5EF4-FFF2-40B4-BE49-F238E27FC236}">
                    <a16:creationId xmlns:a16="http://schemas.microsoft.com/office/drawing/2014/main" id="{667370CB-D08A-0C7B-C2B7-AE4345550381}"/>
                  </a:ext>
                </a:extLst>
              </p:cNvPr>
              <p:cNvSpPr txBox="1"/>
              <p:nvPr/>
            </p:nvSpPr>
            <p:spPr>
              <a:xfrm>
                <a:off x="867846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测试验证</a:t>
                </a:r>
              </a:p>
            </p:txBody>
          </p:sp>
          <p:sp>
            <p:nvSpPr>
              <p:cNvPr id="50" name="文本框 49">
                <a:extLst>
                  <a:ext uri="{FF2B5EF4-FFF2-40B4-BE49-F238E27FC236}">
                    <a16:creationId xmlns:a16="http://schemas.microsoft.com/office/drawing/2014/main" id="{AE01F32F-7A92-E815-D175-ADF56A4BA993}"/>
                  </a:ext>
                </a:extLst>
              </p:cNvPr>
              <p:cNvSpPr txBox="1"/>
              <p:nvPr/>
            </p:nvSpPr>
            <p:spPr>
              <a:xfrm>
                <a:off x="10405945" y="299173"/>
                <a:ext cx="784189"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  总结</a:t>
                </a:r>
              </a:p>
            </p:txBody>
          </p:sp>
          <p:sp>
            <p:nvSpPr>
              <p:cNvPr id="51" name="文本框 50">
                <a:extLst>
                  <a:ext uri="{FF2B5EF4-FFF2-40B4-BE49-F238E27FC236}">
                    <a16:creationId xmlns:a16="http://schemas.microsoft.com/office/drawing/2014/main" id="{3C1D54C1-1078-A876-1942-8AA22BA35A9B}"/>
                  </a:ext>
                </a:extLst>
              </p:cNvPr>
              <p:cNvSpPr txBox="1"/>
              <p:nvPr/>
            </p:nvSpPr>
            <p:spPr>
              <a:xfrm>
                <a:off x="349602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需求分析</a:t>
                </a:r>
              </a:p>
            </p:txBody>
          </p:sp>
          <p:cxnSp>
            <p:nvCxnSpPr>
              <p:cNvPr id="52" name="直接连接符 51">
                <a:extLst>
                  <a:ext uri="{FF2B5EF4-FFF2-40B4-BE49-F238E27FC236}">
                    <a16:creationId xmlns:a16="http://schemas.microsoft.com/office/drawing/2014/main" id="{1668E34B-C31D-76D0-46B9-9939EDD7492B}"/>
                  </a:ext>
                </a:extLst>
              </p:cNvPr>
              <p:cNvCxnSpPr>
                <a:cxnSpLocks/>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445294CB-052F-CC63-AEDC-F17229061AE3}"/>
                  </a:ext>
                </a:extLst>
              </p:cNvPr>
              <p:cNvCxnSpPr>
                <a:cxnSpLocks/>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87A5FA38-64F9-7863-8F89-269B7436582B}"/>
                  </a:ext>
                </a:extLst>
              </p:cNvPr>
              <p:cNvCxnSpPr>
                <a:cxnSpLocks/>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1AA83637-E6F4-1C11-047D-0F11D569A15E}"/>
                  </a:ext>
                </a:extLst>
              </p:cNvPr>
              <p:cNvCxnSpPr>
                <a:cxnSpLocks/>
              </p:cNvCxnSpPr>
              <p:nvPr/>
            </p:nvCxnSpPr>
            <p:spPr>
              <a:xfrm>
                <a:off x="1016031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5" name="等腰三角形 34">
              <a:extLst>
                <a:ext uri="{FF2B5EF4-FFF2-40B4-BE49-F238E27FC236}">
                  <a16:creationId xmlns:a16="http://schemas.microsoft.com/office/drawing/2014/main" id="{86C7ECD6-C519-A730-996C-50CECFEB4D7B}"/>
                </a:ext>
              </a:extLst>
            </p:cNvPr>
            <p:cNvSpPr/>
            <p:nvPr/>
          </p:nvSpPr>
          <p:spPr>
            <a:xfrm>
              <a:off x="4051300"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ṡ1íḋe"/>
          <p:cNvSpPr/>
          <p:nvPr/>
        </p:nvSpPr>
        <p:spPr>
          <a:xfrm>
            <a:off x="-11552" y="-1"/>
            <a:ext cx="12215105" cy="620689"/>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srgbClr val="FFFFFF"/>
              </a:solidFill>
              <a:effectLst/>
              <a:uLnTx/>
              <a:uFillTx/>
              <a:cs typeface="+mn-ea"/>
              <a:sym typeface="+mn-lt"/>
            </a:endParaRPr>
          </a:p>
        </p:txBody>
      </p:sp>
      <p:sp>
        <p:nvSpPr>
          <p:cNvPr id="7" name="文本框 6"/>
          <p:cNvSpPr txBox="1"/>
          <p:nvPr/>
        </p:nvSpPr>
        <p:spPr>
          <a:xfrm>
            <a:off x="980119" y="2267746"/>
            <a:ext cx="5724644" cy="830997"/>
          </a:xfrm>
          <a:prstGeom prst="rect">
            <a:avLst/>
          </a:prstGeom>
          <a:noFill/>
        </p:spPr>
        <p:txBody>
          <a:bodyPr wrap="none" rtlCol="0">
            <a:spAutoFit/>
          </a:bodyPr>
          <a:lstStyle/>
          <a:p>
            <a:r>
              <a:rPr lang="zh-CN" altLang="en-US" sz="4800" spc="600" dirty="0">
                <a:solidFill>
                  <a:schemeClr val="bg1"/>
                </a:solidFill>
                <a:cs typeface="+mn-ea"/>
                <a:sym typeface="+mn-lt"/>
              </a:rPr>
              <a:t>毕业论文答辩模板</a:t>
            </a:r>
          </a:p>
        </p:txBody>
      </p:sp>
      <p:sp>
        <p:nvSpPr>
          <p:cNvPr id="8" name="文本框 7"/>
          <p:cNvSpPr txBox="1"/>
          <p:nvPr/>
        </p:nvSpPr>
        <p:spPr>
          <a:xfrm>
            <a:off x="980119" y="3195224"/>
            <a:ext cx="5625258" cy="307777"/>
          </a:xfrm>
          <a:prstGeom prst="rect">
            <a:avLst/>
          </a:prstGeom>
          <a:noFill/>
        </p:spPr>
        <p:txBody>
          <a:bodyPr wrap="none" rtlCol="0">
            <a:spAutoFit/>
          </a:bodyPr>
          <a:lstStyle/>
          <a:p>
            <a:r>
              <a:rPr lang="en-US" altLang="zh-CN" sz="1400" spc="600" dirty="0">
                <a:solidFill>
                  <a:schemeClr val="bg1"/>
                </a:solidFill>
                <a:cs typeface="+mn-ea"/>
                <a:sym typeface="+mn-lt"/>
              </a:rPr>
              <a:t>Graduation thesis defense template</a:t>
            </a:r>
            <a:endParaRPr lang="zh-CN" altLang="en-US" sz="1400" spc="600" dirty="0">
              <a:solidFill>
                <a:schemeClr val="bg1"/>
              </a:solidFill>
              <a:cs typeface="+mn-ea"/>
              <a:sym typeface="+mn-lt"/>
            </a:endParaRPr>
          </a:p>
        </p:txBody>
      </p:sp>
      <p:grpSp>
        <p:nvGrpSpPr>
          <p:cNvPr id="10" name="组合 9"/>
          <p:cNvGrpSpPr/>
          <p:nvPr/>
        </p:nvGrpSpPr>
        <p:grpSpPr>
          <a:xfrm>
            <a:off x="407036" y="1497725"/>
            <a:ext cx="10729525" cy="2610569"/>
            <a:chOff x="407037" y="1497725"/>
            <a:chExt cx="5269472" cy="3991879"/>
          </a:xfrm>
        </p:grpSpPr>
        <p:sp>
          <p:nvSpPr>
            <p:cNvPr id="63" name="Rectangle 31"/>
            <p:cNvSpPr/>
            <p:nvPr/>
          </p:nvSpPr>
          <p:spPr>
            <a:xfrm>
              <a:off x="407038" y="1497725"/>
              <a:ext cx="2755344" cy="369332"/>
            </a:xfrm>
            <a:prstGeom prst="rect">
              <a:avLst/>
            </a:prstGeom>
          </p:spPr>
          <p:txBody>
            <a:bodyPr wrap="square">
              <a:spAutoFit/>
            </a:bodyPr>
            <a:lstStyle/>
            <a:p>
              <a:pPr>
                <a:lnSpc>
                  <a:spcPct val="90000"/>
                </a:lnSpc>
              </a:pPr>
              <a:r>
                <a:rPr lang="en-US" altLang="zh-CN" sz="2000" b="1" dirty="0">
                  <a:solidFill>
                    <a:schemeClr val="tx1">
                      <a:lumMod val="65000"/>
                      <a:lumOff val="35000"/>
                    </a:schemeClr>
                  </a:solidFill>
                  <a:cs typeface="+mn-ea"/>
                  <a:sym typeface="+mn-lt"/>
                </a:rPr>
                <a:t>HMM</a:t>
              </a:r>
              <a:endParaRPr lang="en-US" sz="2000" b="1" dirty="0">
                <a:solidFill>
                  <a:schemeClr val="tx1">
                    <a:lumMod val="65000"/>
                    <a:lumOff val="35000"/>
                  </a:schemeClr>
                </a:solidFill>
                <a:cs typeface="+mn-ea"/>
                <a:sym typeface="+mn-lt"/>
              </a:endParaRPr>
            </a:p>
          </p:txBody>
        </p:sp>
        <p:sp>
          <p:nvSpPr>
            <p:cNvPr id="75" name="文本框 83"/>
            <p:cNvSpPr txBox="1"/>
            <p:nvPr/>
          </p:nvSpPr>
          <p:spPr>
            <a:xfrm>
              <a:off x="407037" y="1893222"/>
              <a:ext cx="5269472" cy="359638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800"/>
                </a:spcAft>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隐马尔可夫模型（</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HMM</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）是一种统计马尔可夫模型，其中被建模的系统被假设为具有未观测（隐藏）状态的马尔可夫过程。</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HMM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可以表示为最简单的动态贝叶斯网络。隐马尔可夫模型是基于随机有限状态网络的生成模型。由于语音可以被认为是一个马尔可夫过程，因此</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HMM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常用于语音识别。</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HMM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的主要组成部分包括：</a:t>
              </a:r>
            </a:p>
            <a:p>
              <a:pPr lvl="0">
                <a:lnSpc>
                  <a:spcPct val="115000"/>
                </a:lnSpc>
                <a:spcAft>
                  <a:spcPts val="800"/>
                </a:spcAft>
                <a:tabLst>
                  <a:tab pos="457200" algn="l"/>
                </a:tabLst>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隐藏状态</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2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隐藏状态的初始概率</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3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转移概率</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kern="100" dirty="0">
                  <a:latin typeface="等线" panose="02010600030101010101" pitchFamily="2" charset="-122"/>
                  <a:ea typeface="等线" panose="02010600030101010101" pitchFamily="2" charset="-122"/>
                  <a:cs typeface="Times New Roman" panose="02020603050405020304" pitchFamily="18" charset="0"/>
                </a:rPr>
                <a:t>4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发射概率</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5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观测</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buClr>
                  <a:srgbClr val="E24848"/>
                </a:buClr>
                <a:defRPr/>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
                  <a:srgbClr val="E24848"/>
                </a:buClr>
                <a:buSzTx/>
                <a:buFontTx/>
                <a:buNone/>
                <a:defRPr/>
              </a:pPr>
              <a:r>
                <a:rPr kumimoji="0" lang="en-US" altLang="zh-CN" sz="1200" b="0" i="0" u="none" strike="noStrike" kern="1200" cap="none" spc="0" normalizeH="0" baseline="0" noProof="1">
                  <a:ln>
                    <a:noFill/>
                  </a:ln>
                  <a:solidFill>
                    <a:schemeClr val="bg1">
                      <a:lumMod val="75000"/>
                    </a:schemeClr>
                  </a:solidFill>
                  <a:effectLst/>
                  <a:uLnTx/>
                  <a:uFillTx/>
                  <a:cs typeface="+mn-ea"/>
                  <a:sym typeface="+mn-lt"/>
                </a:rPr>
                <a:t>. </a:t>
              </a:r>
            </a:p>
          </p:txBody>
        </p:sp>
      </p:grpSp>
      <p:grpSp>
        <p:nvGrpSpPr>
          <p:cNvPr id="76" name="组合 75"/>
          <p:cNvGrpSpPr/>
          <p:nvPr/>
        </p:nvGrpSpPr>
        <p:grpSpPr>
          <a:xfrm>
            <a:off x="437298" y="4087545"/>
            <a:ext cx="9907174" cy="1425523"/>
            <a:chOff x="407037" y="1497725"/>
            <a:chExt cx="9907174" cy="1425523"/>
          </a:xfrm>
        </p:grpSpPr>
        <p:sp>
          <p:nvSpPr>
            <p:cNvPr id="77" name="Rectangle 31"/>
            <p:cNvSpPr/>
            <p:nvPr/>
          </p:nvSpPr>
          <p:spPr>
            <a:xfrm>
              <a:off x="407038" y="1497725"/>
              <a:ext cx="2755344" cy="369332"/>
            </a:xfrm>
            <a:prstGeom prst="rect">
              <a:avLst/>
            </a:prstGeom>
          </p:spPr>
          <p:txBody>
            <a:bodyPr wrap="square">
              <a:spAutoFit/>
            </a:bodyPr>
            <a:lstStyle/>
            <a:p>
              <a:pPr>
                <a:lnSpc>
                  <a:spcPct val="90000"/>
                </a:lnSpc>
              </a:pPr>
              <a:r>
                <a:rPr lang="en-US" altLang="zh-CN" sz="2000" b="1" dirty="0">
                  <a:solidFill>
                    <a:schemeClr val="tx1">
                      <a:lumMod val="65000"/>
                      <a:lumOff val="35000"/>
                    </a:schemeClr>
                  </a:solidFill>
                  <a:cs typeface="+mn-ea"/>
                  <a:sym typeface="+mn-lt"/>
                </a:rPr>
                <a:t>GMM</a:t>
              </a:r>
              <a:endParaRPr lang="en-US" sz="2000" b="1" dirty="0">
                <a:solidFill>
                  <a:schemeClr val="tx1">
                    <a:lumMod val="65000"/>
                    <a:lumOff val="35000"/>
                  </a:schemeClr>
                </a:solidFill>
                <a:cs typeface="+mn-ea"/>
                <a:sym typeface="+mn-lt"/>
              </a:endParaRPr>
            </a:p>
          </p:txBody>
        </p:sp>
        <p:sp>
          <p:nvSpPr>
            <p:cNvPr id="78" name="文本框 83"/>
            <p:cNvSpPr txBox="1"/>
            <p:nvPr/>
          </p:nvSpPr>
          <p:spPr>
            <a:xfrm>
              <a:off x="407037" y="1893222"/>
              <a:ext cx="9907174" cy="103002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800"/>
                </a:spcAft>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高斯混合模型（</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GMM</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）是一种参数化的概率密度函数，表示为高斯分量密度的加权和。</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GMM</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的参数通过使用迭代的期望最大化（</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EM</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）算法或最大后验（</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MAP</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）估计从训练数据中估计得到。</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HMM</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中的发射概率一般用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GMM</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进行建模这也就是为什么叫</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GMM-HMM</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grpSp>
      <p:grpSp>
        <p:nvGrpSpPr>
          <p:cNvPr id="43" name="组合 42">
            <a:extLst>
              <a:ext uri="{FF2B5EF4-FFF2-40B4-BE49-F238E27FC236}">
                <a16:creationId xmlns:a16="http://schemas.microsoft.com/office/drawing/2014/main" id="{EA5DFD0F-A90D-C186-294E-EABB8F812E3A}"/>
              </a:ext>
            </a:extLst>
          </p:cNvPr>
          <p:cNvGrpSpPr/>
          <p:nvPr/>
        </p:nvGrpSpPr>
        <p:grpSpPr>
          <a:xfrm>
            <a:off x="0" y="1"/>
            <a:ext cx="12192000" cy="711200"/>
            <a:chOff x="0" y="1"/>
            <a:chExt cx="12192000" cy="711200"/>
          </a:xfrm>
        </p:grpSpPr>
        <p:sp>
          <p:nvSpPr>
            <p:cNvPr id="44" name="矩形 43">
              <a:extLst>
                <a:ext uri="{FF2B5EF4-FFF2-40B4-BE49-F238E27FC236}">
                  <a16:creationId xmlns:a16="http://schemas.microsoft.com/office/drawing/2014/main" id="{EDCC764B-EA81-F1AA-9534-962E77D1B6A4}"/>
                </a:ext>
              </a:extLst>
            </p:cNvPr>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5" name="组合 44">
              <a:extLst>
                <a:ext uri="{FF2B5EF4-FFF2-40B4-BE49-F238E27FC236}">
                  <a16:creationId xmlns:a16="http://schemas.microsoft.com/office/drawing/2014/main" id="{D2C95134-850B-8016-408F-1C887EB6C66C}"/>
                </a:ext>
              </a:extLst>
            </p:cNvPr>
            <p:cNvGrpSpPr/>
            <p:nvPr/>
          </p:nvGrpSpPr>
          <p:grpSpPr>
            <a:xfrm>
              <a:off x="3890215" y="130346"/>
              <a:ext cx="7642819" cy="398459"/>
              <a:chOff x="3547315" y="270046"/>
              <a:chExt cx="7642819" cy="398459"/>
            </a:xfrm>
          </p:grpSpPr>
          <p:sp>
            <p:nvSpPr>
              <p:cNvPr id="48" name="文本框 47">
                <a:extLst>
                  <a:ext uri="{FF2B5EF4-FFF2-40B4-BE49-F238E27FC236}">
                    <a16:creationId xmlns:a16="http://schemas.microsoft.com/office/drawing/2014/main" id="{790F5752-6F16-BFF4-20E0-B81A94C2258E}"/>
                  </a:ext>
                </a:extLst>
              </p:cNvPr>
              <p:cNvSpPr txBox="1"/>
              <p:nvPr/>
            </p:nvSpPr>
            <p:spPr>
              <a:xfrm>
                <a:off x="522350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总体框架</a:t>
                </a:r>
              </a:p>
            </p:txBody>
          </p:sp>
          <p:sp>
            <p:nvSpPr>
              <p:cNvPr id="50" name="文本框 49">
                <a:extLst>
                  <a:ext uri="{FF2B5EF4-FFF2-40B4-BE49-F238E27FC236}">
                    <a16:creationId xmlns:a16="http://schemas.microsoft.com/office/drawing/2014/main" id="{54394050-02CE-4456-987A-C952431A7575}"/>
                  </a:ext>
                </a:extLst>
              </p:cNvPr>
              <p:cNvSpPr txBox="1"/>
              <p:nvPr/>
            </p:nvSpPr>
            <p:spPr>
              <a:xfrm>
                <a:off x="695098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论文内容</a:t>
                </a:r>
              </a:p>
            </p:txBody>
          </p:sp>
          <p:sp>
            <p:nvSpPr>
              <p:cNvPr id="51" name="文本框 50">
                <a:extLst>
                  <a:ext uri="{FF2B5EF4-FFF2-40B4-BE49-F238E27FC236}">
                    <a16:creationId xmlns:a16="http://schemas.microsoft.com/office/drawing/2014/main" id="{CD53A5EC-35DF-E3D4-6B37-87FAAA6C26B7}"/>
                  </a:ext>
                </a:extLst>
              </p:cNvPr>
              <p:cNvSpPr txBox="1"/>
              <p:nvPr/>
            </p:nvSpPr>
            <p:spPr>
              <a:xfrm>
                <a:off x="867846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测试验证</a:t>
                </a:r>
              </a:p>
            </p:txBody>
          </p:sp>
          <p:sp>
            <p:nvSpPr>
              <p:cNvPr id="64" name="文本框 63">
                <a:extLst>
                  <a:ext uri="{FF2B5EF4-FFF2-40B4-BE49-F238E27FC236}">
                    <a16:creationId xmlns:a16="http://schemas.microsoft.com/office/drawing/2014/main" id="{984C230C-9E1B-804A-F2FF-917FFD0467D3}"/>
                  </a:ext>
                </a:extLst>
              </p:cNvPr>
              <p:cNvSpPr txBox="1"/>
              <p:nvPr/>
            </p:nvSpPr>
            <p:spPr>
              <a:xfrm>
                <a:off x="10405945" y="299173"/>
                <a:ext cx="784189"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  总结</a:t>
                </a:r>
              </a:p>
            </p:txBody>
          </p:sp>
          <p:sp>
            <p:nvSpPr>
              <p:cNvPr id="65" name="文本框 64">
                <a:extLst>
                  <a:ext uri="{FF2B5EF4-FFF2-40B4-BE49-F238E27FC236}">
                    <a16:creationId xmlns:a16="http://schemas.microsoft.com/office/drawing/2014/main" id="{D5D9CD95-5907-3C7E-56E1-822595C0315E}"/>
                  </a:ext>
                </a:extLst>
              </p:cNvPr>
              <p:cNvSpPr txBox="1"/>
              <p:nvPr/>
            </p:nvSpPr>
            <p:spPr>
              <a:xfrm>
                <a:off x="3547315" y="270046"/>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需求分析</a:t>
                </a:r>
              </a:p>
            </p:txBody>
          </p:sp>
          <p:cxnSp>
            <p:nvCxnSpPr>
              <p:cNvPr id="66" name="直接连接符 65">
                <a:extLst>
                  <a:ext uri="{FF2B5EF4-FFF2-40B4-BE49-F238E27FC236}">
                    <a16:creationId xmlns:a16="http://schemas.microsoft.com/office/drawing/2014/main" id="{40E4BF50-8DB2-6A5F-225D-E9E7DC978B8D}"/>
                  </a:ext>
                </a:extLst>
              </p:cNvPr>
              <p:cNvCxnSpPr>
                <a:cxnSpLocks/>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99366B10-9D7A-9159-7898-84A27D4BED9E}"/>
                  </a:ext>
                </a:extLst>
              </p:cNvPr>
              <p:cNvCxnSpPr>
                <a:cxnSpLocks/>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4D30E04A-5787-DA77-8D1A-525E4F94BA6F}"/>
                  </a:ext>
                </a:extLst>
              </p:cNvPr>
              <p:cNvCxnSpPr>
                <a:cxnSpLocks/>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29C67278-1A0E-9F2D-604E-24BD42FECAA4}"/>
                  </a:ext>
                </a:extLst>
              </p:cNvPr>
              <p:cNvCxnSpPr>
                <a:cxnSpLocks/>
              </p:cNvCxnSpPr>
              <p:nvPr/>
            </p:nvCxnSpPr>
            <p:spPr>
              <a:xfrm>
                <a:off x="1016031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46" name="等腰三角形 45">
              <a:extLst>
                <a:ext uri="{FF2B5EF4-FFF2-40B4-BE49-F238E27FC236}">
                  <a16:creationId xmlns:a16="http://schemas.microsoft.com/office/drawing/2014/main" id="{482A271D-1398-484B-0EFE-73E9CB8AE320}"/>
                </a:ext>
              </a:extLst>
            </p:cNvPr>
            <p:cNvSpPr/>
            <p:nvPr/>
          </p:nvSpPr>
          <p:spPr>
            <a:xfrm>
              <a:off x="4051300"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矩形: 圆角 1">
            <a:extLst>
              <a:ext uri="{FF2B5EF4-FFF2-40B4-BE49-F238E27FC236}">
                <a16:creationId xmlns:a16="http://schemas.microsoft.com/office/drawing/2014/main" id="{186ABAD0-DEE0-AEC3-DB8F-4C096CE9842E}"/>
              </a:ext>
            </a:extLst>
          </p:cNvPr>
          <p:cNvSpPr/>
          <p:nvPr/>
        </p:nvSpPr>
        <p:spPr>
          <a:xfrm>
            <a:off x="308440" y="890193"/>
            <a:ext cx="5491147" cy="612480"/>
          </a:xfrm>
          <a:prstGeom prst="roundRect">
            <a:avLst>
              <a:gd name="adj" fmla="val 50000"/>
            </a:avLst>
          </a:prstGeom>
          <a:gradFill>
            <a:gsLst>
              <a:gs pos="100000">
                <a:srgbClr val="0E419C"/>
              </a:gs>
              <a:gs pos="0">
                <a:srgbClr val="0E419C">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文本框 5">
            <a:extLst>
              <a:ext uri="{FF2B5EF4-FFF2-40B4-BE49-F238E27FC236}">
                <a16:creationId xmlns:a16="http://schemas.microsoft.com/office/drawing/2014/main" id="{CF45C612-2DF7-A251-3426-BAFB5926E0ED}"/>
              </a:ext>
            </a:extLst>
          </p:cNvPr>
          <p:cNvSpPr txBox="1"/>
          <p:nvPr/>
        </p:nvSpPr>
        <p:spPr>
          <a:xfrm>
            <a:off x="465026" y="964125"/>
            <a:ext cx="3694379"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dirty="0">
                <a:solidFill>
                  <a:schemeClr val="bg1"/>
                </a:solidFill>
              </a:rPr>
              <a:t>训练 </a:t>
            </a:r>
            <a:r>
              <a:rPr lang="en-US" altLang="zh-CN" sz="2400" dirty="0">
                <a:solidFill>
                  <a:schemeClr val="bg1"/>
                </a:solidFill>
              </a:rPr>
              <a:t>HMM-GMM </a:t>
            </a:r>
            <a:r>
              <a:rPr lang="zh-CN" altLang="en-US" sz="2400" dirty="0">
                <a:solidFill>
                  <a:schemeClr val="bg1"/>
                </a:solidFill>
              </a:rPr>
              <a:t>模型</a:t>
            </a:r>
            <a:endParaRPr kumimoji="0" lang="zh-CN" altLang="en-US" sz="2200" b="0" i="0" u="none" strike="noStrike" kern="1200" cap="none" spc="0" normalizeH="0" baseline="0" noProof="0" dirty="0">
              <a:ln>
                <a:noFill/>
              </a:ln>
              <a:solidFill>
                <a:schemeClr val="bg1"/>
              </a:solidFill>
              <a:effectLst/>
              <a:uLnTx/>
              <a:uFillTx/>
              <a:cs typeface="+mn-ea"/>
              <a:sym typeface="+mn-lt"/>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6622C4-C587-9CC4-C701-1A745D8C2F07}"/>
            </a:ext>
          </a:extLst>
        </p:cNvPr>
        <p:cNvGrpSpPr/>
        <p:nvPr/>
      </p:nvGrpSpPr>
      <p:grpSpPr>
        <a:xfrm>
          <a:off x="0" y="0"/>
          <a:ext cx="0" cy="0"/>
          <a:chOff x="0" y="0"/>
          <a:chExt cx="0" cy="0"/>
        </a:xfrm>
      </p:grpSpPr>
      <p:sp>
        <p:nvSpPr>
          <p:cNvPr id="4" name="iṡ1íḋe">
            <a:extLst>
              <a:ext uri="{FF2B5EF4-FFF2-40B4-BE49-F238E27FC236}">
                <a16:creationId xmlns:a16="http://schemas.microsoft.com/office/drawing/2014/main" id="{6E042839-4165-EED6-54E6-82182A629CD8}"/>
              </a:ext>
            </a:extLst>
          </p:cNvPr>
          <p:cNvSpPr/>
          <p:nvPr/>
        </p:nvSpPr>
        <p:spPr>
          <a:xfrm>
            <a:off x="-11552" y="-1"/>
            <a:ext cx="12215105" cy="620689"/>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srgbClr val="FFFFFF"/>
              </a:solidFill>
              <a:effectLst/>
              <a:uLnTx/>
              <a:uFillTx/>
              <a:cs typeface="+mn-ea"/>
              <a:sym typeface="+mn-lt"/>
            </a:endParaRPr>
          </a:p>
        </p:txBody>
      </p:sp>
      <p:sp>
        <p:nvSpPr>
          <p:cNvPr id="7" name="文本框 6">
            <a:extLst>
              <a:ext uri="{FF2B5EF4-FFF2-40B4-BE49-F238E27FC236}">
                <a16:creationId xmlns:a16="http://schemas.microsoft.com/office/drawing/2014/main" id="{4053C300-A988-5829-0E24-26FCA7C8341B}"/>
              </a:ext>
            </a:extLst>
          </p:cNvPr>
          <p:cNvSpPr txBox="1"/>
          <p:nvPr/>
        </p:nvSpPr>
        <p:spPr>
          <a:xfrm>
            <a:off x="980119" y="2267746"/>
            <a:ext cx="5724644" cy="830997"/>
          </a:xfrm>
          <a:prstGeom prst="rect">
            <a:avLst/>
          </a:prstGeom>
          <a:noFill/>
        </p:spPr>
        <p:txBody>
          <a:bodyPr wrap="none" rtlCol="0">
            <a:spAutoFit/>
          </a:bodyPr>
          <a:lstStyle/>
          <a:p>
            <a:r>
              <a:rPr lang="zh-CN" altLang="en-US" sz="4800" spc="600" dirty="0">
                <a:solidFill>
                  <a:schemeClr val="bg1"/>
                </a:solidFill>
                <a:cs typeface="+mn-ea"/>
                <a:sym typeface="+mn-lt"/>
              </a:rPr>
              <a:t>毕业论文答辩模板</a:t>
            </a:r>
          </a:p>
        </p:txBody>
      </p:sp>
      <p:sp>
        <p:nvSpPr>
          <p:cNvPr id="8" name="文本框 7">
            <a:extLst>
              <a:ext uri="{FF2B5EF4-FFF2-40B4-BE49-F238E27FC236}">
                <a16:creationId xmlns:a16="http://schemas.microsoft.com/office/drawing/2014/main" id="{297A085E-3F73-6BD3-CB09-282B34FB419F}"/>
              </a:ext>
            </a:extLst>
          </p:cNvPr>
          <p:cNvSpPr txBox="1"/>
          <p:nvPr/>
        </p:nvSpPr>
        <p:spPr>
          <a:xfrm>
            <a:off x="980119" y="3195224"/>
            <a:ext cx="5625258" cy="307777"/>
          </a:xfrm>
          <a:prstGeom prst="rect">
            <a:avLst/>
          </a:prstGeom>
          <a:noFill/>
        </p:spPr>
        <p:txBody>
          <a:bodyPr wrap="none" rtlCol="0">
            <a:spAutoFit/>
          </a:bodyPr>
          <a:lstStyle/>
          <a:p>
            <a:r>
              <a:rPr lang="en-US" altLang="zh-CN" sz="1400" spc="600" dirty="0">
                <a:solidFill>
                  <a:schemeClr val="bg1"/>
                </a:solidFill>
                <a:cs typeface="+mn-ea"/>
                <a:sym typeface="+mn-lt"/>
              </a:rPr>
              <a:t>Graduation thesis defense template</a:t>
            </a:r>
            <a:endParaRPr lang="zh-CN" altLang="en-US" sz="1400" spc="600" dirty="0">
              <a:solidFill>
                <a:schemeClr val="bg1"/>
              </a:solidFill>
              <a:cs typeface="+mn-ea"/>
              <a:sym typeface="+mn-lt"/>
            </a:endParaRPr>
          </a:p>
        </p:txBody>
      </p:sp>
      <p:grpSp>
        <p:nvGrpSpPr>
          <p:cNvPr id="82" name="组合 81">
            <a:extLst>
              <a:ext uri="{FF2B5EF4-FFF2-40B4-BE49-F238E27FC236}">
                <a16:creationId xmlns:a16="http://schemas.microsoft.com/office/drawing/2014/main" id="{E180BF77-93EF-710D-F094-69667C151DFE}"/>
              </a:ext>
            </a:extLst>
          </p:cNvPr>
          <p:cNvGrpSpPr/>
          <p:nvPr/>
        </p:nvGrpSpPr>
        <p:grpSpPr>
          <a:xfrm>
            <a:off x="1685378" y="4223303"/>
            <a:ext cx="8280920" cy="2072722"/>
            <a:chOff x="-2878224" y="1832138"/>
            <a:chExt cx="8280920" cy="2072722"/>
          </a:xfrm>
        </p:grpSpPr>
        <p:sp>
          <p:nvSpPr>
            <p:cNvPr id="83" name="Rectangle 31">
              <a:extLst>
                <a:ext uri="{FF2B5EF4-FFF2-40B4-BE49-F238E27FC236}">
                  <a16:creationId xmlns:a16="http://schemas.microsoft.com/office/drawing/2014/main" id="{B6D218F0-A2D1-6D63-97A8-161CFE97B58A}"/>
                </a:ext>
              </a:extLst>
            </p:cNvPr>
            <p:cNvSpPr/>
            <p:nvPr/>
          </p:nvSpPr>
          <p:spPr>
            <a:xfrm>
              <a:off x="-457010" y="1832138"/>
              <a:ext cx="2755344" cy="369332"/>
            </a:xfrm>
            <a:prstGeom prst="rect">
              <a:avLst/>
            </a:prstGeom>
          </p:spPr>
          <p:txBody>
            <a:bodyPr wrap="square">
              <a:spAutoFit/>
            </a:bodyPr>
            <a:lstStyle/>
            <a:p>
              <a:pPr>
                <a:lnSpc>
                  <a:spcPct val="90000"/>
                </a:lnSpc>
              </a:pPr>
              <a:r>
                <a:rPr lang="en-US" altLang="zh-CN" sz="2000" b="1" dirty="0">
                  <a:solidFill>
                    <a:schemeClr val="tx1">
                      <a:lumMod val="65000"/>
                      <a:lumOff val="35000"/>
                    </a:schemeClr>
                  </a:solidFill>
                  <a:cs typeface="+mn-ea"/>
                  <a:sym typeface="+mn-lt"/>
                </a:rPr>
                <a:t>HMM</a:t>
              </a:r>
              <a:r>
                <a:rPr lang="zh-CN" altLang="en-US" sz="2000" b="1" dirty="0">
                  <a:solidFill>
                    <a:schemeClr val="tx1">
                      <a:lumMod val="65000"/>
                      <a:lumOff val="35000"/>
                    </a:schemeClr>
                  </a:solidFill>
                  <a:cs typeface="+mn-ea"/>
                  <a:sym typeface="+mn-lt"/>
                </a:rPr>
                <a:t>和</a:t>
              </a:r>
              <a:r>
                <a:rPr lang="en-US" altLang="zh-CN" sz="2000" b="1" dirty="0">
                  <a:solidFill>
                    <a:schemeClr val="tx1">
                      <a:lumMod val="65000"/>
                      <a:lumOff val="35000"/>
                    </a:schemeClr>
                  </a:solidFill>
                  <a:cs typeface="+mn-ea"/>
                  <a:sym typeface="+mn-lt"/>
                </a:rPr>
                <a:t>GMM</a:t>
              </a:r>
              <a:r>
                <a:rPr lang="zh-CN" altLang="en-US" sz="2000" b="1" dirty="0">
                  <a:solidFill>
                    <a:schemeClr val="tx1">
                      <a:lumMod val="65000"/>
                      <a:lumOff val="35000"/>
                    </a:schemeClr>
                  </a:solidFill>
                  <a:cs typeface="+mn-ea"/>
                  <a:sym typeface="+mn-lt"/>
                </a:rPr>
                <a:t>组合应用</a:t>
              </a:r>
              <a:endParaRPr lang="en-US" sz="2000" b="1" dirty="0">
                <a:solidFill>
                  <a:schemeClr val="tx1">
                    <a:lumMod val="65000"/>
                    <a:lumOff val="35000"/>
                  </a:schemeClr>
                </a:solidFill>
                <a:cs typeface="+mn-ea"/>
                <a:sym typeface="+mn-lt"/>
              </a:endParaRPr>
            </a:p>
          </p:txBody>
        </p:sp>
        <p:sp>
          <p:nvSpPr>
            <p:cNvPr id="84" name="文本框 83">
              <a:extLst>
                <a:ext uri="{FF2B5EF4-FFF2-40B4-BE49-F238E27FC236}">
                  <a16:creationId xmlns:a16="http://schemas.microsoft.com/office/drawing/2014/main" id="{2362FB8B-4932-31C6-0061-E47EAB050169}"/>
                </a:ext>
              </a:extLst>
            </p:cNvPr>
            <p:cNvSpPr txBox="1"/>
            <p:nvPr/>
          </p:nvSpPr>
          <p:spPr>
            <a:xfrm>
              <a:off x="-2878224" y="2237737"/>
              <a:ext cx="8280920" cy="166712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15000"/>
                </a:lnSpc>
                <a:spcAft>
                  <a:spcPts val="800"/>
                </a:spcAft>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首先，语音信号被转换为具有</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6</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个特征的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mfcc</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向量。这些</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mfcc</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特征使用高斯分布来表示。这些高斯分布被聚集在一起，形成一个高斯混合模型（</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GMM</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），该模型表示一个隐藏状态（</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Hidden Markov Model</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中的一个状态）。观察值</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y1,y2,y3,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被视为从多元高斯分布或高斯混合模型中抽取的隐藏状态或音素的概率。这些观察值通过动态规划算法</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维特比算法</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Viterbi</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）按序列连接起来，形成一个单一的词。</a:t>
              </a:r>
            </a:p>
          </p:txBody>
        </p:sp>
      </p:grpSp>
      <p:grpSp>
        <p:nvGrpSpPr>
          <p:cNvPr id="43" name="组合 42">
            <a:extLst>
              <a:ext uri="{FF2B5EF4-FFF2-40B4-BE49-F238E27FC236}">
                <a16:creationId xmlns:a16="http://schemas.microsoft.com/office/drawing/2014/main" id="{3A4EAF31-BF9A-E31C-58C7-C86B998B827B}"/>
              </a:ext>
            </a:extLst>
          </p:cNvPr>
          <p:cNvGrpSpPr/>
          <p:nvPr/>
        </p:nvGrpSpPr>
        <p:grpSpPr>
          <a:xfrm>
            <a:off x="0" y="1"/>
            <a:ext cx="12192000" cy="711200"/>
            <a:chOff x="0" y="1"/>
            <a:chExt cx="12192000" cy="711200"/>
          </a:xfrm>
        </p:grpSpPr>
        <p:sp>
          <p:nvSpPr>
            <p:cNvPr id="44" name="矩形 43">
              <a:extLst>
                <a:ext uri="{FF2B5EF4-FFF2-40B4-BE49-F238E27FC236}">
                  <a16:creationId xmlns:a16="http://schemas.microsoft.com/office/drawing/2014/main" id="{DE9D873C-5067-7810-85C1-EB9C5516C6F2}"/>
                </a:ext>
              </a:extLst>
            </p:cNvPr>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5" name="组合 44">
              <a:extLst>
                <a:ext uri="{FF2B5EF4-FFF2-40B4-BE49-F238E27FC236}">
                  <a16:creationId xmlns:a16="http://schemas.microsoft.com/office/drawing/2014/main" id="{8B9F2F19-A296-86C8-36FF-DFB2327BFEDB}"/>
                </a:ext>
              </a:extLst>
            </p:cNvPr>
            <p:cNvGrpSpPr/>
            <p:nvPr/>
          </p:nvGrpSpPr>
          <p:grpSpPr>
            <a:xfrm>
              <a:off x="3890215" y="130346"/>
              <a:ext cx="7642819" cy="398459"/>
              <a:chOff x="3547315" y="270046"/>
              <a:chExt cx="7642819" cy="398459"/>
            </a:xfrm>
          </p:grpSpPr>
          <p:sp>
            <p:nvSpPr>
              <p:cNvPr id="48" name="文本框 47">
                <a:extLst>
                  <a:ext uri="{FF2B5EF4-FFF2-40B4-BE49-F238E27FC236}">
                    <a16:creationId xmlns:a16="http://schemas.microsoft.com/office/drawing/2014/main" id="{65691E2C-6E18-7A4D-326D-C407426A92CA}"/>
                  </a:ext>
                </a:extLst>
              </p:cNvPr>
              <p:cNvSpPr txBox="1"/>
              <p:nvPr/>
            </p:nvSpPr>
            <p:spPr>
              <a:xfrm>
                <a:off x="522350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总体框架</a:t>
                </a:r>
              </a:p>
            </p:txBody>
          </p:sp>
          <p:sp>
            <p:nvSpPr>
              <p:cNvPr id="50" name="文本框 49">
                <a:extLst>
                  <a:ext uri="{FF2B5EF4-FFF2-40B4-BE49-F238E27FC236}">
                    <a16:creationId xmlns:a16="http://schemas.microsoft.com/office/drawing/2014/main" id="{E0525915-4A34-F95B-ABF0-7EEE162F64C1}"/>
                  </a:ext>
                </a:extLst>
              </p:cNvPr>
              <p:cNvSpPr txBox="1"/>
              <p:nvPr/>
            </p:nvSpPr>
            <p:spPr>
              <a:xfrm>
                <a:off x="6950981" y="299173"/>
                <a:ext cx="1107996"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详细设计</a:t>
                </a:r>
              </a:p>
            </p:txBody>
          </p:sp>
          <p:sp>
            <p:nvSpPr>
              <p:cNvPr id="51" name="文本框 50">
                <a:extLst>
                  <a:ext uri="{FF2B5EF4-FFF2-40B4-BE49-F238E27FC236}">
                    <a16:creationId xmlns:a16="http://schemas.microsoft.com/office/drawing/2014/main" id="{55DCADC7-65AC-5AE8-71D7-876ACE9D4CB1}"/>
                  </a:ext>
                </a:extLst>
              </p:cNvPr>
              <p:cNvSpPr txBox="1"/>
              <p:nvPr/>
            </p:nvSpPr>
            <p:spPr>
              <a:xfrm>
                <a:off x="8678461" y="299173"/>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测试验证</a:t>
                </a:r>
              </a:p>
            </p:txBody>
          </p:sp>
          <p:sp>
            <p:nvSpPr>
              <p:cNvPr id="64" name="文本框 63">
                <a:extLst>
                  <a:ext uri="{FF2B5EF4-FFF2-40B4-BE49-F238E27FC236}">
                    <a16:creationId xmlns:a16="http://schemas.microsoft.com/office/drawing/2014/main" id="{AA127ED9-1976-8D81-461F-12FC79DAF9E6}"/>
                  </a:ext>
                </a:extLst>
              </p:cNvPr>
              <p:cNvSpPr txBox="1"/>
              <p:nvPr/>
            </p:nvSpPr>
            <p:spPr>
              <a:xfrm>
                <a:off x="10405945" y="299173"/>
                <a:ext cx="784189"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  总结</a:t>
                </a:r>
              </a:p>
            </p:txBody>
          </p:sp>
          <p:sp>
            <p:nvSpPr>
              <p:cNvPr id="65" name="文本框 64">
                <a:extLst>
                  <a:ext uri="{FF2B5EF4-FFF2-40B4-BE49-F238E27FC236}">
                    <a16:creationId xmlns:a16="http://schemas.microsoft.com/office/drawing/2014/main" id="{F3000420-7C8C-0C47-2301-45140C133545}"/>
                  </a:ext>
                </a:extLst>
              </p:cNvPr>
              <p:cNvSpPr txBox="1"/>
              <p:nvPr/>
            </p:nvSpPr>
            <p:spPr>
              <a:xfrm>
                <a:off x="3547315" y="270046"/>
                <a:ext cx="1133644"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需求分析</a:t>
                </a:r>
              </a:p>
            </p:txBody>
          </p:sp>
          <p:cxnSp>
            <p:nvCxnSpPr>
              <p:cNvPr id="66" name="直接连接符 65">
                <a:extLst>
                  <a:ext uri="{FF2B5EF4-FFF2-40B4-BE49-F238E27FC236}">
                    <a16:creationId xmlns:a16="http://schemas.microsoft.com/office/drawing/2014/main" id="{99C4A380-4D97-840C-2E26-8310F220A673}"/>
                  </a:ext>
                </a:extLst>
              </p:cNvPr>
              <p:cNvCxnSpPr>
                <a:cxnSpLocks/>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B6BFD8B2-BA5C-912C-4918-7286ECA3DDD2}"/>
                  </a:ext>
                </a:extLst>
              </p:cNvPr>
              <p:cNvCxnSpPr>
                <a:cxnSpLocks/>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59E1D55E-1AC9-FF61-C1BE-0E28822D19E7}"/>
                  </a:ext>
                </a:extLst>
              </p:cNvPr>
              <p:cNvCxnSpPr>
                <a:cxnSpLocks/>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4A8A8A3D-FD4A-6FDD-0D36-FE6863569F66}"/>
                  </a:ext>
                </a:extLst>
              </p:cNvPr>
              <p:cNvCxnSpPr>
                <a:cxnSpLocks/>
              </p:cNvCxnSpPr>
              <p:nvPr/>
            </p:nvCxnSpPr>
            <p:spPr>
              <a:xfrm>
                <a:off x="1016031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46" name="等腰三角形 45">
              <a:extLst>
                <a:ext uri="{FF2B5EF4-FFF2-40B4-BE49-F238E27FC236}">
                  <a16:creationId xmlns:a16="http://schemas.microsoft.com/office/drawing/2014/main" id="{02DBE8EC-170F-FFC4-95EB-A3D3D9800E9B}"/>
                </a:ext>
              </a:extLst>
            </p:cNvPr>
            <p:cNvSpPr/>
            <p:nvPr/>
          </p:nvSpPr>
          <p:spPr>
            <a:xfrm>
              <a:off x="4051300"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5" name="图片 4">
            <a:extLst>
              <a:ext uri="{FF2B5EF4-FFF2-40B4-BE49-F238E27FC236}">
                <a16:creationId xmlns:a16="http://schemas.microsoft.com/office/drawing/2014/main" id="{0025C8E2-E440-0DC7-9B71-CCC95D4F2D5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84634" y="952290"/>
            <a:ext cx="6363533" cy="2996372"/>
          </a:xfrm>
          <a:prstGeom prst="rect">
            <a:avLst/>
          </a:prstGeom>
        </p:spPr>
      </p:pic>
      <p:sp>
        <p:nvSpPr>
          <p:cNvPr id="9" name="矩形: 圆角 8">
            <a:extLst>
              <a:ext uri="{FF2B5EF4-FFF2-40B4-BE49-F238E27FC236}">
                <a16:creationId xmlns:a16="http://schemas.microsoft.com/office/drawing/2014/main" id="{A09EBA3A-0331-0D51-D4EB-323FA443942C}"/>
              </a:ext>
            </a:extLst>
          </p:cNvPr>
          <p:cNvSpPr/>
          <p:nvPr/>
        </p:nvSpPr>
        <p:spPr>
          <a:xfrm>
            <a:off x="0" y="767212"/>
            <a:ext cx="5491147" cy="612480"/>
          </a:xfrm>
          <a:prstGeom prst="roundRect">
            <a:avLst>
              <a:gd name="adj" fmla="val 50000"/>
            </a:avLst>
          </a:prstGeom>
          <a:gradFill>
            <a:gsLst>
              <a:gs pos="100000">
                <a:srgbClr val="0E419C"/>
              </a:gs>
              <a:gs pos="0">
                <a:srgbClr val="0E419C">
                  <a:alpha val="0"/>
                </a:srgb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文本框 10">
            <a:extLst>
              <a:ext uri="{FF2B5EF4-FFF2-40B4-BE49-F238E27FC236}">
                <a16:creationId xmlns:a16="http://schemas.microsoft.com/office/drawing/2014/main" id="{8D2A34F7-1F4F-977B-3C37-0C683B023C4C}"/>
              </a:ext>
            </a:extLst>
          </p:cNvPr>
          <p:cNvSpPr txBox="1"/>
          <p:nvPr/>
        </p:nvSpPr>
        <p:spPr>
          <a:xfrm>
            <a:off x="195836" y="866143"/>
            <a:ext cx="3694379"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dirty="0">
                <a:solidFill>
                  <a:schemeClr val="bg1"/>
                </a:solidFill>
              </a:rPr>
              <a:t>训练 </a:t>
            </a:r>
            <a:r>
              <a:rPr lang="en-US" altLang="zh-CN" sz="2400" dirty="0">
                <a:solidFill>
                  <a:schemeClr val="bg1"/>
                </a:solidFill>
              </a:rPr>
              <a:t>HMM-GMM </a:t>
            </a:r>
            <a:r>
              <a:rPr lang="zh-CN" altLang="en-US" sz="2400" dirty="0">
                <a:solidFill>
                  <a:schemeClr val="bg1"/>
                </a:solidFill>
              </a:rPr>
              <a:t>模型</a:t>
            </a:r>
            <a:endParaRPr kumimoji="0" lang="zh-CN" altLang="en-US" sz="2200" b="0" i="0" u="none" strike="noStrike" kern="1200" cap="none" spc="0" normalizeH="0" baseline="0" noProof="0" dirty="0">
              <a:ln>
                <a:noFill/>
              </a:ln>
              <a:solidFill>
                <a:schemeClr val="bg1"/>
              </a:solidFill>
              <a:effectLst/>
              <a:uLnTx/>
              <a:uFillTx/>
              <a:cs typeface="+mn-ea"/>
              <a:sym typeface="+mn-lt"/>
            </a:endParaRPr>
          </a:p>
        </p:txBody>
      </p:sp>
    </p:spTree>
    <p:extLst>
      <p:ext uri="{BB962C8B-B14F-4D97-AF65-F5344CB8AC3E}">
        <p14:creationId xmlns:p14="http://schemas.microsoft.com/office/powerpoint/2010/main" val="20121660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13CE46-8FE5-3925-D4C4-A7B4F4705CC7}"/>
            </a:ext>
          </a:extLst>
        </p:cNvPr>
        <p:cNvGrpSpPr/>
        <p:nvPr/>
      </p:nvGrpSpPr>
      <p:grpSpPr>
        <a:xfrm>
          <a:off x="0" y="0"/>
          <a:ext cx="0" cy="0"/>
          <a:chOff x="0" y="0"/>
          <a:chExt cx="0" cy="0"/>
        </a:xfrm>
      </p:grpSpPr>
      <p:sp>
        <p:nvSpPr>
          <p:cNvPr id="41" name="iṡ1íḋe">
            <a:extLst>
              <a:ext uri="{FF2B5EF4-FFF2-40B4-BE49-F238E27FC236}">
                <a16:creationId xmlns:a16="http://schemas.microsoft.com/office/drawing/2014/main" id="{295EE373-640C-8E83-BA53-ECA4B8517F89}"/>
              </a:ext>
            </a:extLst>
          </p:cNvPr>
          <p:cNvSpPr/>
          <p:nvPr/>
        </p:nvSpPr>
        <p:spPr>
          <a:xfrm>
            <a:off x="-23105" y="5350371"/>
            <a:ext cx="12215105" cy="1532272"/>
          </a:xfrm>
          <a:prstGeom prst="rect">
            <a:avLst/>
          </a:prstGeom>
          <a:solidFill>
            <a:srgbClr val="0E419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dirty="0">
              <a:ln>
                <a:noFill/>
              </a:ln>
              <a:solidFill>
                <a:srgbClr val="FFFFFF"/>
              </a:solidFill>
              <a:effectLst/>
              <a:uLnTx/>
              <a:uFillTx/>
              <a:cs typeface="+mn-ea"/>
              <a:sym typeface="+mn-lt"/>
            </a:endParaRPr>
          </a:p>
        </p:txBody>
      </p:sp>
      <p:sp>
        <p:nvSpPr>
          <p:cNvPr id="35" name="文本框 34">
            <a:extLst>
              <a:ext uri="{FF2B5EF4-FFF2-40B4-BE49-F238E27FC236}">
                <a16:creationId xmlns:a16="http://schemas.microsoft.com/office/drawing/2014/main" id="{A3AB7497-3EA9-F118-31BF-EEF327646CA7}"/>
              </a:ext>
            </a:extLst>
          </p:cNvPr>
          <p:cNvSpPr txBox="1"/>
          <p:nvPr/>
        </p:nvSpPr>
        <p:spPr>
          <a:xfrm>
            <a:off x="1550052" y="1959165"/>
            <a:ext cx="357583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solidFill>
                  <a:srgbClr val="000000">
                    <a:lumMod val="85000"/>
                    <a:lumOff val="15000"/>
                  </a:srgbClr>
                </a:solidFill>
                <a:cs typeface="+mn-ea"/>
                <a:sym typeface="+mn-lt"/>
              </a:rPr>
              <a:t>国内研究</a:t>
            </a:r>
            <a:endParaRPr kumimoji="0" lang="zh-CN" altLang="en-US" sz="1800" b="0" i="0" u="none" strike="noStrike" kern="1200" cap="none" spc="0" normalizeH="0" baseline="0" noProof="0" dirty="0">
              <a:ln>
                <a:noFill/>
              </a:ln>
              <a:solidFill>
                <a:srgbClr val="000000">
                  <a:lumMod val="85000"/>
                  <a:lumOff val="15000"/>
                </a:srgbClr>
              </a:solidFill>
              <a:effectLst/>
              <a:uLnTx/>
              <a:uFillTx/>
              <a:cs typeface="+mn-ea"/>
              <a:sym typeface="+mn-lt"/>
            </a:endParaRPr>
          </a:p>
        </p:txBody>
      </p:sp>
      <p:grpSp>
        <p:nvGrpSpPr>
          <p:cNvPr id="2" name="组合 1">
            <a:extLst>
              <a:ext uri="{FF2B5EF4-FFF2-40B4-BE49-F238E27FC236}">
                <a16:creationId xmlns:a16="http://schemas.microsoft.com/office/drawing/2014/main" id="{0C9B976B-2E3A-BDF7-C4C5-43523663AB9B}"/>
              </a:ext>
            </a:extLst>
          </p:cNvPr>
          <p:cNvGrpSpPr/>
          <p:nvPr/>
        </p:nvGrpSpPr>
        <p:grpSpPr>
          <a:xfrm>
            <a:off x="1230848" y="1466513"/>
            <a:ext cx="4127198" cy="4745842"/>
            <a:chOff x="699206" y="1280047"/>
            <a:chExt cx="4127198" cy="4745842"/>
          </a:xfrm>
          <a:effectLst>
            <a:reflection blurRad="419100" stA="58000" endPos="15000" dist="101600" dir="5400000" sy="-100000" algn="bl" rotWithShape="0"/>
          </a:effectLst>
        </p:grpSpPr>
        <p:sp>
          <p:nvSpPr>
            <p:cNvPr id="20" name="矩形: 圆角 19">
              <a:extLst>
                <a:ext uri="{FF2B5EF4-FFF2-40B4-BE49-F238E27FC236}">
                  <a16:creationId xmlns:a16="http://schemas.microsoft.com/office/drawing/2014/main" id="{C3201243-0863-938D-CAC7-F6394EA31F72}"/>
                </a:ext>
              </a:extLst>
            </p:cNvPr>
            <p:cNvSpPr/>
            <p:nvPr/>
          </p:nvSpPr>
          <p:spPr>
            <a:xfrm>
              <a:off x="699206" y="1280047"/>
              <a:ext cx="4127198" cy="4608032"/>
            </a:xfrm>
            <a:prstGeom prst="roundRect">
              <a:avLst>
                <a:gd name="adj" fmla="val 3675"/>
              </a:avLst>
            </a:prstGeom>
            <a:solidFill>
              <a:schemeClr val="accent1"/>
            </a:solidFill>
            <a:ln>
              <a:noFill/>
            </a:ln>
            <a:effectLst>
              <a:outerShdw blurRad="304800" dist="127000" dir="2700000" algn="tl"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21" name="矩形: 圆角 20">
              <a:extLst>
                <a:ext uri="{FF2B5EF4-FFF2-40B4-BE49-F238E27FC236}">
                  <a16:creationId xmlns:a16="http://schemas.microsoft.com/office/drawing/2014/main" id="{68D5BA1E-FA0B-0231-B8A9-44677B645288}"/>
                </a:ext>
              </a:extLst>
            </p:cNvPr>
            <p:cNvSpPr/>
            <p:nvPr/>
          </p:nvSpPr>
          <p:spPr>
            <a:xfrm>
              <a:off x="699206" y="1417857"/>
              <a:ext cx="4127198" cy="4608032"/>
            </a:xfrm>
            <a:prstGeom prst="roundRect">
              <a:avLst>
                <a:gd name="adj" fmla="val 3675"/>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grpSp>
      <p:grpSp>
        <p:nvGrpSpPr>
          <p:cNvPr id="66" name="组合 65">
            <a:extLst>
              <a:ext uri="{FF2B5EF4-FFF2-40B4-BE49-F238E27FC236}">
                <a16:creationId xmlns:a16="http://schemas.microsoft.com/office/drawing/2014/main" id="{0BA54908-BB7B-C430-47AB-B4FD39AFF19E}"/>
              </a:ext>
            </a:extLst>
          </p:cNvPr>
          <p:cNvGrpSpPr/>
          <p:nvPr/>
        </p:nvGrpSpPr>
        <p:grpSpPr>
          <a:xfrm>
            <a:off x="6680264" y="1490833"/>
            <a:ext cx="4127198" cy="4745842"/>
            <a:chOff x="699206" y="1280047"/>
            <a:chExt cx="4127198" cy="4745842"/>
          </a:xfrm>
          <a:effectLst>
            <a:reflection blurRad="342900" stA="34000" endPos="14000" dist="101600" dir="5400000" sy="-100000" algn="bl" rotWithShape="0"/>
          </a:effectLst>
        </p:grpSpPr>
        <p:sp>
          <p:nvSpPr>
            <p:cNvPr id="67" name="矩形: 圆角 66">
              <a:extLst>
                <a:ext uri="{FF2B5EF4-FFF2-40B4-BE49-F238E27FC236}">
                  <a16:creationId xmlns:a16="http://schemas.microsoft.com/office/drawing/2014/main" id="{A3240881-CD4C-E788-5075-6AB355337E14}"/>
                </a:ext>
              </a:extLst>
            </p:cNvPr>
            <p:cNvSpPr/>
            <p:nvPr/>
          </p:nvSpPr>
          <p:spPr>
            <a:xfrm>
              <a:off x="699206" y="1280047"/>
              <a:ext cx="4127198" cy="4608032"/>
            </a:xfrm>
            <a:prstGeom prst="roundRect">
              <a:avLst>
                <a:gd name="adj" fmla="val 3675"/>
              </a:avLst>
            </a:prstGeom>
            <a:solidFill>
              <a:schemeClr val="accent1"/>
            </a:solidFill>
            <a:ln>
              <a:noFill/>
            </a:ln>
            <a:effectLst>
              <a:outerShdw blurRad="304800" dist="127000" dir="2700000" algn="tl"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sp>
          <p:nvSpPr>
            <p:cNvPr id="68" name="矩形: 圆角 67">
              <a:extLst>
                <a:ext uri="{FF2B5EF4-FFF2-40B4-BE49-F238E27FC236}">
                  <a16:creationId xmlns:a16="http://schemas.microsoft.com/office/drawing/2014/main" id="{C87CCCDB-9A68-7C3D-671A-CE0CB5CBB890}"/>
                </a:ext>
              </a:extLst>
            </p:cNvPr>
            <p:cNvSpPr/>
            <p:nvPr/>
          </p:nvSpPr>
          <p:spPr>
            <a:xfrm>
              <a:off x="699206" y="1417857"/>
              <a:ext cx="4127198" cy="4608032"/>
            </a:xfrm>
            <a:prstGeom prst="roundRect">
              <a:avLst>
                <a:gd name="adj" fmla="val 3675"/>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cs typeface="+mn-ea"/>
                <a:sym typeface="+mn-lt"/>
              </a:endParaRPr>
            </a:p>
          </p:txBody>
        </p:sp>
        <p:graphicFrame>
          <p:nvGraphicFramePr>
            <p:cNvPr id="69" name="图表 68">
              <a:extLst>
                <a:ext uri="{FF2B5EF4-FFF2-40B4-BE49-F238E27FC236}">
                  <a16:creationId xmlns:a16="http://schemas.microsoft.com/office/drawing/2014/main" id="{9302E296-467A-A64A-48E2-CC86AB01A69E}"/>
                </a:ext>
              </a:extLst>
            </p:cNvPr>
            <p:cNvGraphicFramePr/>
            <p:nvPr/>
          </p:nvGraphicFramePr>
          <p:xfrm>
            <a:off x="828426" y="3581575"/>
            <a:ext cx="3868757" cy="2178516"/>
          </p:xfrm>
          <a:graphic>
            <a:graphicData uri="http://schemas.openxmlformats.org/drawingml/2006/chart">
              <c:chart xmlns:c="http://schemas.openxmlformats.org/drawingml/2006/chart" xmlns:r="http://schemas.openxmlformats.org/officeDocument/2006/relationships" r:id="rId2"/>
            </a:graphicData>
          </a:graphic>
        </p:graphicFrame>
      </p:grpSp>
      <p:sp>
        <p:nvSpPr>
          <p:cNvPr id="70" name="文本框 69">
            <a:extLst>
              <a:ext uri="{FF2B5EF4-FFF2-40B4-BE49-F238E27FC236}">
                <a16:creationId xmlns:a16="http://schemas.microsoft.com/office/drawing/2014/main" id="{57C6607D-A390-D22A-D636-E2EDBDC3BE87}"/>
              </a:ext>
            </a:extLst>
          </p:cNvPr>
          <p:cNvSpPr txBox="1"/>
          <p:nvPr/>
        </p:nvSpPr>
        <p:spPr>
          <a:xfrm>
            <a:off x="1334986" y="1737382"/>
            <a:ext cx="4297190"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srgbClr val="0E419C"/>
                </a:solidFill>
                <a:effectLst/>
                <a:uLnTx/>
                <a:uFillTx/>
                <a:cs typeface="+mn-ea"/>
                <a:sym typeface="+mn-lt"/>
              </a:rPr>
              <a:t>录音</a:t>
            </a:r>
            <a:endParaRPr kumimoji="0" lang="en-US" altLang="zh-CN" sz="2000" b="0" i="0" u="none" strike="noStrike" kern="1200" cap="none" spc="0" normalizeH="0" baseline="0" noProof="0" dirty="0">
              <a:ln>
                <a:noFill/>
              </a:ln>
              <a:solidFill>
                <a:srgbClr val="0E419C"/>
              </a:solidFill>
              <a:effectLst/>
              <a:uLnTx/>
              <a:uFillTx/>
              <a:cs typeface="+mn-ea"/>
              <a:sym typeface="+mn-lt"/>
            </a:endParaRPr>
          </a:p>
        </p:txBody>
      </p:sp>
      <p:sp>
        <p:nvSpPr>
          <p:cNvPr id="71" name="文本框 70">
            <a:extLst>
              <a:ext uri="{FF2B5EF4-FFF2-40B4-BE49-F238E27FC236}">
                <a16:creationId xmlns:a16="http://schemas.microsoft.com/office/drawing/2014/main" id="{A8717142-1A3A-BDA4-0929-0158BB9C51CD}"/>
              </a:ext>
            </a:extLst>
          </p:cNvPr>
          <p:cNvSpPr txBox="1"/>
          <p:nvPr/>
        </p:nvSpPr>
        <p:spPr>
          <a:xfrm>
            <a:off x="6843749" y="1778834"/>
            <a:ext cx="4297190"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0E419C"/>
                </a:solidFill>
                <a:effectLst/>
                <a:uLnTx/>
                <a:uFillTx/>
                <a:cs typeface="+mn-ea"/>
                <a:sym typeface="+mn-lt"/>
              </a:rPr>
              <a:t>GUI</a:t>
            </a:r>
          </a:p>
        </p:txBody>
      </p:sp>
      <p:sp>
        <p:nvSpPr>
          <p:cNvPr id="72" name="文本框 83">
            <a:extLst>
              <a:ext uri="{FF2B5EF4-FFF2-40B4-BE49-F238E27FC236}">
                <a16:creationId xmlns:a16="http://schemas.microsoft.com/office/drawing/2014/main" id="{2A92D4DA-4CEB-360E-247A-9B49971A1CE6}"/>
              </a:ext>
            </a:extLst>
          </p:cNvPr>
          <p:cNvSpPr txBox="1"/>
          <p:nvPr/>
        </p:nvSpPr>
        <p:spPr>
          <a:xfrm>
            <a:off x="1317765" y="2245593"/>
            <a:ext cx="3235426" cy="147732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4400" rtl="0" eaLnBrk="1" fontAlgn="auto" latinLnBrk="0" hangingPunct="1">
              <a:lnSpc>
                <a:spcPct val="100000"/>
              </a:lnSpc>
              <a:spcBef>
                <a:spcPts val="0"/>
              </a:spcBef>
              <a:spcAft>
                <a:spcPts val="0"/>
              </a:spcAft>
              <a:buClr>
                <a:srgbClr val="E24848"/>
              </a:buClr>
              <a:buSzTx/>
              <a:buFontTx/>
              <a:buNone/>
              <a:defRPr/>
            </a:pPr>
            <a:r>
              <a:rPr lang="zh-CN" altLang="en-US" dirty="0"/>
              <a:t>使用</a:t>
            </a:r>
            <a:r>
              <a:rPr lang="en-US" altLang="zh-CN" dirty="0" err="1"/>
              <a:t>Pyaudio</a:t>
            </a:r>
            <a:r>
              <a:rPr lang="zh-CN" altLang="en-US" dirty="0"/>
              <a:t>库来录制音频并将录制的音频数据保存为 </a:t>
            </a:r>
            <a:r>
              <a:rPr lang="en-US" altLang="zh-CN" dirty="0"/>
              <a:t>WAV </a:t>
            </a:r>
            <a:r>
              <a:rPr lang="zh-CN" altLang="en-US" dirty="0"/>
              <a:t>文件。函数接受录音时长、采样率等参数，并提供实时进度显示功能。</a:t>
            </a:r>
            <a:endParaRPr kumimoji="0" lang="en-US" altLang="zh-CN" sz="1200" b="0" i="0" u="none" strike="noStrike" kern="1200" cap="none" spc="0" normalizeH="0" baseline="0" noProof="1">
              <a:ln>
                <a:noFill/>
              </a:ln>
              <a:solidFill>
                <a:schemeClr val="bg1">
                  <a:lumMod val="75000"/>
                </a:schemeClr>
              </a:solidFill>
              <a:effectLst/>
              <a:uLnTx/>
              <a:uFillTx/>
              <a:cs typeface="+mn-ea"/>
              <a:sym typeface="+mn-lt"/>
            </a:endParaRPr>
          </a:p>
        </p:txBody>
      </p:sp>
      <p:grpSp>
        <p:nvGrpSpPr>
          <p:cNvPr id="26" name="组合 25">
            <a:extLst>
              <a:ext uri="{FF2B5EF4-FFF2-40B4-BE49-F238E27FC236}">
                <a16:creationId xmlns:a16="http://schemas.microsoft.com/office/drawing/2014/main" id="{AB32C3E7-6140-730D-6383-6943686F94E0}"/>
              </a:ext>
            </a:extLst>
          </p:cNvPr>
          <p:cNvGrpSpPr/>
          <p:nvPr/>
        </p:nvGrpSpPr>
        <p:grpSpPr>
          <a:xfrm>
            <a:off x="0" y="1"/>
            <a:ext cx="12192000" cy="711200"/>
            <a:chOff x="0" y="1"/>
            <a:chExt cx="12192000" cy="711200"/>
          </a:xfrm>
        </p:grpSpPr>
        <p:sp>
          <p:nvSpPr>
            <p:cNvPr id="27" name="矩形 26">
              <a:extLst>
                <a:ext uri="{FF2B5EF4-FFF2-40B4-BE49-F238E27FC236}">
                  <a16:creationId xmlns:a16="http://schemas.microsoft.com/office/drawing/2014/main" id="{C53D965D-9E3F-E3AE-6D6D-22162E1F2216}"/>
                </a:ext>
              </a:extLst>
            </p:cNvPr>
            <p:cNvSpPr/>
            <p:nvPr/>
          </p:nvSpPr>
          <p:spPr>
            <a:xfrm>
              <a:off x="0" y="1"/>
              <a:ext cx="12192000" cy="650874"/>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8" name="组合 27">
              <a:extLst>
                <a:ext uri="{FF2B5EF4-FFF2-40B4-BE49-F238E27FC236}">
                  <a16:creationId xmlns:a16="http://schemas.microsoft.com/office/drawing/2014/main" id="{80A4E2CC-431B-A30C-70F3-92851A781359}"/>
                </a:ext>
              </a:extLst>
            </p:cNvPr>
            <p:cNvGrpSpPr/>
            <p:nvPr/>
          </p:nvGrpSpPr>
          <p:grpSpPr>
            <a:xfrm>
              <a:off x="3838921" y="159473"/>
              <a:ext cx="7694113" cy="369332"/>
              <a:chOff x="3496021" y="299173"/>
              <a:chExt cx="7694113" cy="369332"/>
            </a:xfrm>
          </p:grpSpPr>
          <p:sp>
            <p:nvSpPr>
              <p:cNvPr id="31" name="文本框 30">
                <a:extLst>
                  <a:ext uri="{FF2B5EF4-FFF2-40B4-BE49-F238E27FC236}">
                    <a16:creationId xmlns:a16="http://schemas.microsoft.com/office/drawing/2014/main" id="{D53A3C99-3967-F1B7-97B6-DB631A80C3FC}"/>
                  </a:ext>
                </a:extLst>
              </p:cNvPr>
              <p:cNvSpPr txBox="1"/>
              <p:nvPr/>
            </p:nvSpPr>
            <p:spPr>
              <a:xfrm>
                <a:off x="5223501" y="299173"/>
                <a:ext cx="1107996"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总体框架</a:t>
                </a:r>
              </a:p>
            </p:txBody>
          </p:sp>
          <p:sp>
            <p:nvSpPr>
              <p:cNvPr id="32" name="文本框 31">
                <a:extLst>
                  <a:ext uri="{FF2B5EF4-FFF2-40B4-BE49-F238E27FC236}">
                    <a16:creationId xmlns:a16="http://schemas.microsoft.com/office/drawing/2014/main" id="{CBDABC81-E3E2-7DAB-47AC-B2FAE64375F0}"/>
                  </a:ext>
                </a:extLst>
              </p:cNvPr>
              <p:cNvSpPr txBox="1"/>
              <p:nvPr/>
            </p:nvSpPr>
            <p:spPr>
              <a:xfrm>
                <a:off x="6950981" y="299173"/>
                <a:ext cx="1107996"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详细设计</a:t>
                </a:r>
              </a:p>
            </p:txBody>
          </p:sp>
          <p:sp>
            <p:nvSpPr>
              <p:cNvPr id="33" name="文本框 32">
                <a:extLst>
                  <a:ext uri="{FF2B5EF4-FFF2-40B4-BE49-F238E27FC236}">
                    <a16:creationId xmlns:a16="http://schemas.microsoft.com/office/drawing/2014/main" id="{30D03B41-1305-4A06-9A3C-69AFDFACF051}"/>
                  </a:ext>
                </a:extLst>
              </p:cNvPr>
              <p:cNvSpPr txBox="1"/>
              <p:nvPr/>
            </p:nvSpPr>
            <p:spPr>
              <a:xfrm>
                <a:off x="8678461" y="299173"/>
                <a:ext cx="1107996"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测试验证</a:t>
                </a:r>
              </a:p>
            </p:txBody>
          </p:sp>
          <p:sp>
            <p:nvSpPr>
              <p:cNvPr id="34" name="文本框 33">
                <a:extLst>
                  <a:ext uri="{FF2B5EF4-FFF2-40B4-BE49-F238E27FC236}">
                    <a16:creationId xmlns:a16="http://schemas.microsoft.com/office/drawing/2014/main" id="{F32FC29F-23A2-4475-26BB-B56A9075BF02}"/>
                  </a:ext>
                </a:extLst>
              </p:cNvPr>
              <p:cNvSpPr txBox="1"/>
              <p:nvPr/>
            </p:nvSpPr>
            <p:spPr>
              <a:xfrm>
                <a:off x="10405945" y="299173"/>
                <a:ext cx="784189"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  总结</a:t>
                </a:r>
              </a:p>
            </p:txBody>
          </p:sp>
          <p:sp>
            <p:nvSpPr>
              <p:cNvPr id="36" name="文本框 35">
                <a:extLst>
                  <a:ext uri="{FF2B5EF4-FFF2-40B4-BE49-F238E27FC236}">
                    <a16:creationId xmlns:a16="http://schemas.microsoft.com/office/drawing/2014/main" id="{C28EA3F3-AF74-AE66-4850-4A6A4F79890C}"/>
                  </a:ext>
                </a:extLst>
              </p:cNvPr>
              <p:cNvSpPr txBox="1"/>
              <p:nvPr/>
            </p:nvSpPr>
            <p:spPr>
              <a:xfrm>
                <a:off x="3496021" y="299173"/>
                <a:ext cx="1107996" cy="369332"/>
              </a:xfrm>
              <a:prstGeom prst="rect">
                <a:avLst/>
              </a:prstGeom>
              <a:noFill/>
            </p:spPr>
            <p:txBody>
              <a:bodyPr wrap="none" rtlCol="0">
                <a:spAutoFit/>
              </a:bodyPr>
              <a:lstStyle/>
              <a:p>
                <a:r>
                  <a:rPr lang="zh-CN" altLang="en-US" b="1" dirty="0">
                    <a:solidFill>
                      <a:schemeClr val="bg1"/>
                    </a:solidFill>
                    <a:latin typeface="思源黑体 CN Regular" panose="020B0500000000000000" pitchFamily="34" charset="-122"/>
                    <a:ea typeface="思源黑体 CN Regular" panose="020B0500000000000000" pitchFamily="34" charset="-122"/>
                  </a:rPr>
                  <a:t>需求分析</a:t>
                </a:r>
              </a:p>
            </p:txBody>
          </p:sp>
          <p:cxnSp>
            <p:nvCxnSpPr>
              <p:cNvPr id="37" name="直接连接符 36">
                <a:extLst>
                  <a:ext uri="{FF2B5EF4-FFF2-40B4-BE49-F238E27FC236}">
                    <a16:creationId xmlns:a16="http://schemas.microsoft.com/office/drawing/2014/main" id="{98E092A4-2D32-2A5D-7243-1115CF695C88}"/>
                  </a:ext>
                </a:extLst>
              </p:cNvPr>
              <p:cNvCxnSpPr>
                <a:cxnSpLocks/>
              </p:cNvCxnSpPr>
              <p:nvPr/>
            </p:nvCxnSpPr>
            <p:spPr>
              <a:xfrm>
                <a:off x="670535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751E6B2D-86B8-3CC1-F914-BF2087A214EB}"/>
                  </a:ext>
                </a:extLst>
              </p:cNvPr>
              <p:cNvCxnSpPr>
                <a:cxnSpLocks/>
              </p:cNvCxnSpPr>
              <p:nvPr/>
            </p:nvCxnSpPr>
            <p:spPr>
              <a:xfrm>
                <a:off x="497787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35B34B96-F8C9-12AB-F4C3-3B97BAC61A7D}"/>
                  </a:ext>
                </a:extLst>
              </p:cNvPr>
              <p:cNvCxnSpPr>
                <a:cxnSpLocks/>
              </p:cNvCxnSpPr>
              <p:nvPr/>
            </p:nvCxnSpPr>
            <p:spPr>
              <a:xfrm>
                <a:off x="843283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77F4C702-58DF-3488-8C76-E9AA47CD9AEB}"/>
                  </a:ext>
                </a:extLst>
              </p:cNvPr>
              <p:cNvCxnSpPr>
                <a:cxnSpLocks/>
              </p:cNvCxnSpPr>
              <p:nvPr/>
            </p:nvCxnSpPr>
            <p:spPr>
              <a:xfrm>
                <a:off x="10160319" y="365275"/>
                <a:ext cx="0" cy="301705"/>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9" name="等腰三角形 28">
              <a:extLst>
                <a:ext uri="{FF2B5EF4-FFF2-40B4-BE49-F238E27FC236}">
                  <a16:creationId xmlns:a16="http://schemas.microsoft.com/office/drawing/2014/main" id="{3ED2ECA7-6F61-E5A5-F376-F30C96384E06}"/>
                </a:ext>
              </a:extLst>
            </p:cNvPr>
            <p:cNvSpPr/>
            <p:nvPr/>
          </p:nvSpPr>
          <p:spPr>
            <a:xfrm>
              <a:off x="4051300" y="561975"/>
              <a:ext cx="818588" cy="149226"/>
            </a:xfrm>
            <a:prstGeom prst="triangle">
              <a:avLst>
                <a:gd name="adj" fmla="val 5038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a:extLst>
              <a:ext uri="{FF2B5EF4-FFF2-40B4-BE49-F238E27FC236}">
                <a16:creationId xmlns:a16="http://schemas.microsoft.com/office/drawing/2014/main" id="{EB52F706-73A6-FEC7-21DC-1786805078CB}"/>
              </a:ext>
            </a:extLst>
          </p:cNvPr>
          <p:cNvGrpSpPr/>
          <p:nvPr/>
        </p:nvGrpSpPr>
        <p:grpSpPr>
          <a:xfrm>
            <a:off x="309511" y="770246"/>
            <a:ext cx="1785741" cy="461665"/>
            <a:chOff x="934400" y="936575"/>
            <a:chExt cx="1785741" cy="461665"/>
          </a:xfrm>
        </p:grpSpPr>
        <p:sp>
          <p:nvSpPr>
            <p:cNvPr id="44" name="文本框 43">
              <a:extLst>
                <a:ext uri="{FF2B5EF4-FFF2-40B4-BE49-F238E27FC236}">
                  <a16:creationId xmlns:a16="http://schemas.microsoft.com/office/drawing/2014/main" id="{E69708FC-6464-0708-41E7-F2540C925287}"/>
                </a:ext>
              </a:extLst>
            </p:cNvPr>
            <p:cNvSpPr txBox="1"/>
            <p:nvPr/>
          </p:nvSpPr>
          <p:spPr>
            <a:xfrm>
              <a:off x="1065521" y="936575"/>
              <a:ext cx="1654620" cy="461665"/>
            </a:xfrm>
            <a:prstGeom prst="rect">
              <a:avLst/>
            </a:prstGeom>
            <a:noFill/>
          </p:spPr>
          <p:txBody>
            <a:bodyPr wrap="none" rtlCol="0">
              <a:spAutoFit/>
            </a:bodyPr>
            <a:lstStyle/>
            <a:p>
              <a:r>
                <a:rPr lang="zh-CN" altLang="en-US" sz="2400" dirty="0">
                  <a:solidFill>
                    <a:schemeClr val="accent1"/>
                  </a:solidFill>
                </a:rPr>
                <a:t>录音与</a:t>
              </a:r>
              <a:r>
                <a:rPr lang="en-US" altLang="zh-CN" sz="2400" dirty="0">
                  <a:solidFill>
                    <a:schemeClr val="accent1"/>
                  </a:solidFill>
                </a:rPr>
                <a:t>GUI</a:t>
              </a:r>
              <a:endParaRPr lang="zh-CN" altLang="en-US" sz="2400" dirty="0">
                <a:solidFill>
                  <a:schemeClr val="accent1"/>
                </a:solidFill>
              </a:endParaRPr>
            </a:p>
          </p:txBody>
        </p:sp>
        <p:sp>
          <p:nvSpPr>
            <p:cNvPr id="45" name="矩形 44">
              <a:extLst>
                <a:ext uri="{FF2B5EF4-FFF2-40B4-BE49-F238E27FC236}">
                  <a16:creationId xmlns:a16="http://schemas.microsoft.com/office/drawing/2014/main" id="{C4AEEB5C-01DD-6CFA-F5B3-F6DF0D0A55FD}"/>
                </a:ext>
              </a:extLst>
            </p:cNvPr>
            <p:cNvSpPr/>
            <p:nvPr/>
          </p:nvSpPr>
          <p:spPr>
            <a:xfrm>
              <a:off x="934400" y="963997"/>
              <a:ext cx="45719" cy="371466"/>
            </a:xfrm>
            <a:prstGeom prst="rect">
              <a:avLst/>
            </a:prstGeom>
            <a:solidFill>
              <a:srgbClr val="0E41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Rectangle 2">
            <a:extLst>
              <a:ext uri="{FF2B5EF4-FFF2-40B4-BE49-F238E27FC236}">
                <a16:creationId xmlns:a16="http://schemas.microsoft.com/office/drawing/2014/main" id="{874D49B0-1B95-7351-3975-4CE53FD953BB}"/>
              </a:ext>
            </a:extLst>
          </p:cNvPr>
          <p:cNvSpPr>
            <a:spLocks noChangeArrowheads="1"/>
          </p:cNvSpPr>
          <p:nvPr/>
        </p:nvSpPr>
        <p:spPr bwMode="auto">
          <a:xfrm>
            <a:off x="6657733" y="2225295"/>
            <a:ext cx="3773396"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1" i="0" u="none" strike="noStrike" cap="none" normalizeH="0" baseline="0" dirty="0">
                <a:ln>
                  <a:noFill/>
                </a:ln>
                <a:solidFill>
                  <a:schemeClr val="tx1"/>
                </a:solidFill>
                <a:effectLst/>
                <a:latin typeface="Arial" panose="020B0604020202020204" pitchFamily="34" charset="0"/>
              </a:rPr>
              <a:t>训练模型按钮</a:t>
            </a:r>
            <a:r>
              <a:rPr kumimoji="0" lang="zh-CN" altLang="zh-CN" sz="1800" b="0" i="0" u="none" strike="noStrike" cap="none" normalizeH="0" baseline="0" dirty="0">
                <a:ln>
                  <a:noFill/>
                </a:ln>
                <a:solidFill>
                  <a:schemeClr val="tx1"/>
                </a:solidFill>
                <a:effectLst/>
                <a:latin typeface="Arial" panose="020B0604020202020204" pitchFamily="34" charset="0"/>
              </a:rPr>
              <a:t>：点击后会训练模型。</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1" i="0" u="none" strike="noStrike" cap="none" normalizeH="0" baseline="0" dirty="0">
                <a:ln>
                  <a:noFill/>
                </a:ln>
                <a:solidFill>
                  <a:schemeClr val="tx1"/>
                </a:solidFill>
                <a:effectLst/>
                <a:latin typeface="Arial" panose="020B0604020202020204" pitchFamily="34" charset="0"/>
              </a:rPr>
              <a:t>录音并识别按钮</a:t>
            </a:r>
            <a:r>
              <a:rPr kumimoji="0" lang="zh-CN" altLang="zh-CN" sz="1800" b="0" i="0" u="none" strike="noStrike" cap="none" normalizeH="0" baseline="0" dirty="0">
                <a:ln>
                  <a:noFill/>
                </a:ln>
                <a:solidFill>
                  <a:schemeClr val="tx1"/>
                </a:solidFill>
                <a:effectLst/>
                <a:latin typeface="Arial" panose="020B0604020202020204" pitchFamily="34" charset="0"/>
              </a:rPr>
              <a:t>：录制音频并进行识别。</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1" i="0" u="none" strike="noStrike" cap="none" normalizeH="0" baseline="0" dirty="0">
                <a:ln>
                  <a:noFill/>
                </a:ln>
                <a:solidFill>
                  <a:schemeClr val="tx1"/>
                </a:solidFill>
                <a:effectLst/>
                <a:latin typeface="Arial" panose="020B0604020202020204" pitchFamily="34" charset="0"/>
              </a:rPr>
              <a:t>批量识别按钮</a:t>
            </a:r>
            <a:r>
              <a:rPr kumimoji="0" lang="zh-CN" altLang="zh-CN" sz="1800" b="0" i="0" u="none" strike="noStrike" cap="none" normalizeH="0" baseline="0" dirty="0">
                <a:ln>
                  <a:noFill/>
                </a:ln>
                <a:solidFill>
                  <a:schemeClr val="tx1"/>
                </a:solidFill>
                <a:effectLst/>
                <a:latin typeface="Arial" panose="020B0604020202020204" pitchFamily="34" charset="0"/>
              </a:rPr>
              <a:t>：对一批音频文件进行批量识别。</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sz="1800" b="1" i="0" u="none" strike="noStrike" cap="none" normalizeH="0" baseline="0" dirty="0">
                <a:ln>
                  <a:noFill/>
                </a:ln>
                <a:solidFill>
                  <a:schemeClr val="tx1"/>
                </a:solidFill>
                <a:effectLst/>
                <a:latin typeface="Arial" panose="020B0604020202020204" pitchFamily="34" charset="0"/>
              </a:rPr>
              <a:t>单个文件识别按钮</a:t>
            </a:r>
            <a:r>
              <a:rPr kumimoji="0" lang="zh-CN" altLang="zh-CN" sz="1800" b="0" i="0" u="none" strike="noStrike" cap="none" normalizeH="0" baseline="0" dirty="0">
                <a:ln>
                  <a:noFill/>
                </a:ln>
                <a:solidFill>
                  <a:schemeClr val="tx1"/>
                </a:solidFill>
                <a:effectLst/>
                <a:latin typeface="Arial" panose="020B0604020202020204" pitchFamily="34" charset="0"/>
              </a:rPr>
              <a:t>：选择一个单独的音频文件进行识别。 </a:t>
            </a:r>
          </a:p>
        </p:txBody>
      </p:sp>
    </p:spTree>
    <p:extLst>
      <p:ext uri="{BB962C8B-B14F-4D97-AF65-F5344CB8AC3E}">
        <p14:creationId xmlns:p14="http://schemas.microsoft.com/office/powerpoint/2010/main" val="143222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DA2MGQ2YzdmNTU2MGM0ODg2OGJiZjFkMDk1MzQxMGEifQ=="/>
</p:tagLst>
</file>

<file path=ppt/tags/tag10.xml><?xml version="1.0" encoding="utf-8"?>
<p:tagLst xmlns:a="http://schemas.openxmlformats.org/drawingml/2006/main" xmlns:r="http://schemas.openxmlformats.org/officeDocument/2006/relationships" xmlns:p="http://schemas.openxmlformats.org/presentationml/2006/main">
  <p:tag name="ISLIDE.ICON" val="#400679;#400677;#400677;"/>
</p:tagLst>
</file>

<file path=ppt/tags/tag11.xml><?xml version="1.0" encoding="utf-8"?>
<p:tagLst xmlns:a="http://schemas.openxmlformats.org/drawingml/2006/main" xmlns:r="http://schemas.openxmlformats.org/officeDocument/2006/relationships" xmlns:p="http://schemas.openxmlformats.org/presentationml/2006/main">
  <p:tag name="ISLIDE.ICON" val="#400679;#400677;#400677;"/>
</p:tagLst>
</file>

<file path=ppt/tags/tag12.xml><?xml version="1.0" encoding="utf-8"?>
<p:tagLst xmlns:a="http://schemas.openxmlformats.org/drawingml/2006/main" xmlns:r="http://schemas.openxmlformats.org/officeDocument/2006/relationships" xmlns:p="http://schemas.openxmlformats.org/presentationml/2006/main">
  <p:tag name="ISLIDE.ICON" val="#400679;#400677;#400677;"/>
</p:tagLst>
</file>

<file path=ppt/tags/tag13.xml><?xml version="1.0" encoding="utf-8"?>
<p:tagLst xmlns:a="http://schemas.openxmlformats.org/drawingml/2006/main" xmlns:r="http://schemas.openxmlformats.org/officeDocument/2006/relationships" xmlns:p="http://schemas.openxmlformats.org/presentationml/2006/main">
  <p:tag name="ISLIDE.ICON" val="#400679;#400677;#400677;"/>
</p:tagLst>
</file>

<file path=ppt/tags/tag14.xml><?xml version="1.0" encoding="utf-8"?>
<p:tagLst xmlns:a="http://schemas.openxmlformats.org/drawingml/2006/main" xmlns:r="http://schemas.openxmlformats.org/officeDocument/2006/relationships" xmlns:p="http://schemas.openxmlformats.org/presentationml/2006/main">
  <p:tag name="ISLIDE.ICON" val="#400679;#400677;#400677;"/>
</p:tagLst>
</file>

<file path=ppt/tags/tag2.xml><?xml version="1.0" encoding="utf-8"?>
<p:tagLst xmlns:a="http://schemas.openxmlformats.org/drawingml/2006/main" xmlns:r="http://schemas.openxmlformats.org/officeDocument/2006/relationships" xmlns:p="http://schemas.openxmlformats.org/presentationml/2006/main">
  <p:tag name="ISLIDE.ICON" val="#400679;#400677;#400677;"/>
</p:tagLst>
</file>

<file path=ppt/tags/tag3.xml><?xml version="1.0" encoding="utf-8"?>
<p:tagLst xmlns:a="http://schemas.openxmlformats.org/drawingml/2006/main" xmlns:r="http://schemas.openxmlformats.org/officeDocument/2006/relationships" xmlns:p="http://schemas.openxmlformats.org/presentationml/2006/main">
  <p:tag name="ISLIDE.ICON" val="#407252;"/>
</p:tagLst>
</file>

<file path=ppt/tags/tag4.xml><?xml version="1.0" encoding="utf-8"?>
<p:tagLst xmlns:a="http://schemas.openxmlformats.org/drawingml/2006/main" xmlns:r="http://schemas.openxmlformats.org/officeDocument/2006/relationships" xmlns:p="http://schemas.openxmlformats.org/presentationml/2006/main">
  <p:tag name="ISLIDE.ICON" val="#400679;#400677;#400677;"/>
</p:tagLst>
</file>

<file path=ppt/tags/tag5.xml><?xml version="1.0" encoding="utf-8"?>
<p:tagLst xmlns:a="http://schemas.openxmlformats.org/drawingml/2006/main" xmlns:r="http://schemas.openxmlformats.org/officeDocument/2006/relationships" xmlns:p="http://schemas.openxmlformats.org/presentationml/2006/main">
  <p:tag name="ISLIDE.ICON" val="#400679;#400677;#400677;"/>
</p:tagLst>
</file>

<file path=ppt/tags/tag6.xml><?xml version="1.0" encoding="utf-8"?>
<p:tagLst xmlns:a="http://schemas.openxmlformats.org/drawingml/2006/main" xmlns:r="http://schemas.openxmlformats.org/officeDocument/2006/relationships" xmlns:p="http://schemas.openxmlformats.org/presentationml/2006/main">
  <p:tag name="ISLIDE.ICON" val="#400679;#400677;#400677;"/>
</p:tagLst>
</file>

<file path=ppt/tags/tag7.xml><?xml version="1.0" encoding="utf-8"?>
<p:tagLst xmlns:a="http://schemas.openxmlformats.org/drawingml/2006/main" xmlns:r="http://schemas.openxmlformats.org/officeDocument/2006/relationships" xmlns:p="http://schemas.openxmlformats.org/presentationml/2006/main">
  <p:tag name="ISLIDE.ICON" val="#400679;#400677;#400677;"/>
</p:tagLst>
</file>

<file path=ppt/tags/tag8.xml><?xml version="1.0" encoding="utf-8"?>
<p:tagLst xmlns:a="http://schemas.openxmlformats.org/drawingml/2006/main" xmlns:r="http://schemas.openxmlformats.org/officeDocument/2006/relationships" xmlns:p="http://schemas.openxmlformats.org/presentationml/2006/main">
  <p:tag name="ISLIDE.ICON" val="#400679;#400677;#400677;"/>
</p:tagLst>
</file>

<file path=ppt/tags/tag9.xml><?xml version="1.0" encoding="utf-8"?>
<p:tagLst xmlns:a="http://schemas.openxmlformats.org/drawingml/2006/main" xmlns:r="http://schemas.openxmlformats.org/officeDocument/2006/relationships" xmlns:p="http://schemas.openxmlformats.org/presentationml/2006/main">
  <p:tag name="ISLIDE.ICON" val="#400679;#400677;#40067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sii2hdl">
      <a:majorFont>
        <a:latin typeface="Arial"/>
        <a:ea typeface="思源黑体 CN Regular"/>
        <a:cs typeface=""/>
      </a:majorFont>
      <a:minorFont>
        <a:latin typeface="Arial"/>
        <a:ea typeface="思源黑体 CN Regula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696</TotalTime>
  <Words>2601</Words>
  <Application>Microsoft Office PowerPoint</Application>
  <PresentationFormat>宽屏</PresentationFormat>
  <Paragraphs>330</Paragraphs>
  <Slides>33</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33</vt:i4>
      </vt:variant>
    </vt:vector>
  </HeadingPairs>
  <TitlesOfParts>
    <vt:vector size="40" baseType="lpstr">
      <vt:lpstr>Arial Unicode MS</vt:lpstr>
      <vt:lpstr>等线</vt:lpstr>
      <vt:lpstr>思源黑体 CN Heavy</vt:lpstr>
      <vt:lpstr>思源黑体 CN Regular</vt:lpstr>
      <vt:lpstr>宋体</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木卫林学术</dc:title>
  <dc:subject>木卫林</dc:subject>
  <dc:creator>滕 婷</dc:creator>
  <dc:description>木卫林学术</dc:description>
  <cp:lastModifiedBy>德俭 王</cp:lastModifiedBy>
  <cp:revision>26</cp:revision>
  <dcterms:created xsi:type="dcterms:W3CDTF">2022-05-21T02:01:00Z</dcterms:created>
  <dcterms:modified xsi:type="dcterms:W3CDTF">2024-12-22T12:22:04Z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41A0BBD9BBEA44F68C62694CEC13992C</vt:lpwstr>
  </property>
  <property fmtid="{D5CDD505-2E9C-101B-9397-08002B2CF9AE}" pid="3" name="KSOProductBuildVer">
    <vt:lpwstr>2052-11.1.0.11744</vt:lpwstr>
  </property>
</Properties>
</file>