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63" r:id="rId3"/>
    <p:sldId id="261" r:id="rId4"/>
    <p:sldId id="267" r:id="rId5"/>
    <p:sldId id="268" r:id="rId6"/>
    <p:sldId id="262" r:id="rId7"/>
    <p:sldId id="266" r:id="rId8"/>
    <p:sldId id="264" r:id="rId9"/>
    <p:sldId id="265" r:id="rId10"/>
    <p:sldId id="269" r:id="rId11"/>
    <p:sldId id="275" r:id="rId12"/>
    <p:sldId id="272" r:id="rId13"/>
    <p:sldId id="274"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D5E2F-C342-4426-B918-3F8506EEEFB6}" v="19" dt="2023-10-10T15:31:27.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ana Reddy" userId="3ade57885845e5f8" providerId="LiveId" clId="{F8ED5E2F-C342-4426-B918-3F8506EEEFB6}"/>
    <pc:docChg chg="undo custSel addSld delSld modSld sldOrd">
      <pc:chgData name="Bhavana Reddy" userId="3ade57885845e5f8" providerId="LiveId" clId="{F8ED5E2F-C342-4426-B918-3F8506EEEFB6}" dt="2023-10-10T15:32:37.863" v="114"/>
      <pc:docMkLst>
        <pc:docMk/>
      </pc:docMkLst>
      <pc:sldChg chg="addSp delSp modSp mod">
        <pc:chgData name="Bhavana Reddy" userId="3ade57885845e5f8" providerId="LiveId" clId="{F8ED5E2F-C342-4426-B918-3F8506EEEFB6}" dt="2023-10-10T15:23:41.955" v="88" actId="14100"/>
        <pc:sldMkLst>
          <pc:docMk/>
          <pc:sldMk cId="1659076928" sldId="263"/>
        </pc:sldMkLst>
        <pc:spChg chg="mod">
          <ac:chgData name="Bhavana Reddy" userId="3ade57885845e5f8" providerId="LiveId" clId="{F8ED5E2F-C342-4426-B918-3F8506EEEFB6}" dt="2023-10-10T15:23:16.088" v="80" actId="1076"/>
          <ac:spMkLst>
            <pc:docMk/>
            <pc:sldMk cId="1659076928" sldId="263"/>
            <ac:spMk id="3" creationId="{CC474879-C23C-FC4D-D5FB-D0B2FBCDC421}"/>
          </ac:spMkLst>
        </pc:spChg>
        <pc:picChg chg="add mod">
          <ac:chgData name="Bhavana Reddy" userId="3ade57885845e5f8" providerId="LiveId" clId="{F8ED5E2F-C342-4426-B918-3F8506EEEFB6}" dt="2023-10-10T15:23:41.955" v="88" actId="14100"/>
          <ac:picMkLst>
            <pc:docMk/>
            <pc:sldMk cId="1659076928" sldId="263"/>
            <ac:picMk id="4" creationId="{93F6FDD0-6AB4-50A9-143F-64AD6AE348CD}"/>
          </ac:picMkLst>
        </pc:picChg>
        <pc:picChg chg="add del mod">
          <ac:chgData name="Bhavana Reddy" userId="3ade57885845e5f8" providerId="LiveId" clId="{F8ED5E2F-C342-4426-B918-3F8506EEEFB6}" dt="2023-10-10T15:23:16.740" v="81"/>
          <ac:picMkLst>
            <pc:docMk/>
            <pc:sldMk cId="1659076928" sldId="263"/>
            <ac:picMk id="1026" creationId="{FA6CA719-8F6F-86BE-C87D-0542ADE31599}"/>
          </ac:picMkLst>
        </pc:picChg>
      </pc:sldChg>
      <pc:sldChg chg="modSp mod">
        <pc:chgData name="Bhavana Reddy" userId="3ade57885845e5f8" providerId="LiveId" clId="{F8ED5E2F-C342-4426-B918-3F8506EEEFB6}" dt="2023-10-10T15:32:13.208" v="112" actId="20577"/>
        <pc:sldMkLst>
          <pc:docMk/>
          <pc:sldMk cId="1299278785" sldId="264"/>
        </pc:sldMkLst>
        <pc:spChg chg="mod">
          <ac:chgData name="Bhavana Reddy" userId="3ade57885845e5f8" providerId="LiveId" clId="{F8ED5E2F-C342-4426-B918-3F8506EEEFB6}" dt="2023-10-10T15:32:13.208" v="112" actId="20577"/>
          <ac:spMkLst>
            <pc:docMk/>
            <pc:sldMk cId="1299278785" sldId="264"/>
            <ac:spMk id="3" creationId="{E3697CA1-F078-3C69-56E0-88D102E2842A}"/>
          </ac:spMkLst>
        </pc:spChg>
      </pc:sldChg>
      <pc:sldChg chg="addSp delSp modSp mod">
        <pc:chgData name="Bhavana Reddy" userId="3ade57885845e5f8" providerId="LiveId" clId="{F8ED5E2F-C342-4426-B918-3F8506EEEFB6}" dt="2023-10-10T15:31:45.976" v="110" actId="14100"/>
        <pc:sldMkLst>
          <pc:docMk/>
          <pc:sldMk cId="180817616" sldId="266"/>
        </pc:sldMkLst>
        <pc:picChg chg="add del">
          <ac:chgData name="Bhavana Reddy" userId="3ade57885845e5f8" providerId="LiveId" clId="{F8ED5E2F-C342-4426-B918-3F8506EEEFB6}" dt="2023-10-10T15:31:12.700" v="105" actId="21"/>
          <ac:picMkLst>
            <pc:docMk/>
            <pc:sldMk cId="180817616" sldId="266"/>
            <ac:picMk id="2" creationId="{E448B0F8-0869-5E29-76C5-331F36FF074C}"/>
          </ac:picMkLst>
        </pc:picChg>
        <pc:picChg chg="del">
          <ac:chgData name="Bhavana Reddy" userId="3ade57885845e5f8" providerId="LiveId" clId="{F8ED5E2F-C342-4426-B918-3F8506EEEFB6}" dt="2023-10-10T15:31:02.625" v="103" actId="21"/>
          <ac:picMkLst>
            <pc:docMk/>
            <pc:sldMk cId="180817616" sldId="266"/>
            <ac:picMk id="3" creationId="{A224DAD4-09A1-FE87-353C-88AD118DEB75}"/>
          </ac:picMkLst>
        </pc:picChg>
        <pc:picChg chg="add mod">
          <ac:chgData name="Bhavana Reddy" userId="3ade57885845e5f8" providerId="LiveId" clId="{F8ED5E2F-C342-4426-B918-3F8506EEEFB6}" dt="2023-10-10T15:31:45.976" v="110" actId="14100"/>
          <ac:picMkLst>
            <pc:docMk/>
            <pc:sldMk cId="180817616" sldId="266"/>
            <ac:picMk id="4" creationId="{196E2EB4-263E-E175-2CCE-AEF4318E75A3}"/>
          </ac:picMkLst>
        </pc:picChg>
      </pc:sldChg>
      <pc:sldChg chg="delSp modSp mod ord">
        <pc:chgData name="Bhavana Reddy" userId="3ade57885845e5f8" providerId="LiveId" clId="{F8ED5E2F-C342-4426-B918-3F8506EEEFB6}" dt="2023-10-10T15:12:03.680" v="53" actId="20577"/>
        <pc:sldMkLst>
          <pc:docMk/>
          <pc:sldMk cId="499258095" sldId="272"/>
        </pc:sldMkLst>
        <pc:spChg chg="del mod">
          <ac:chgData name="Bhavana Reddy" userId="3ade57885845e5f8" providerId="LiveId" clId="{F8ED5E2F-C342-4426-B918-3F8506EEEFB6}" dt="2023-10-10T15:11:15.680" v="11" actId="478"/>
          <ac:spMkLst>
            <pc:docMk/>
            <pc:sldMk cId="499258095" sldId="272"/>
            <ac:spMk id="2" creationId="{FAF7DBAE-51A0-76DB-922E-8A142838D63B}"/>
          </ac:spMkLst>
        </pc:spChg>
        <pc:spChg chg="mod">
          <ac:chgData name="Bhavana Reddy" userId="3ade57885845e5f8" providerId="LiveId" clId="{F8ED5E2F-C342-4426-B918-3F8506EEEFB6}" dt="2023-10-10T15:12:03.680" v="53" actId="20577"/>
          <ac:spMkLst>
            <pc:docMk/>
            <pc:sldMk cId="499258095" sldId="272"/>
            <ac:spMk id="3" creationId="{3286458B-A806-176A-8C6A-4F8DD4C46202}"/>
          </ac:spMkLst>
        </pc:spChg>
      </pc:sldChg>
      <pc:sldChg chg="addSp delSp modSp mod ord">
        <pc:chgData name="Bhavana Reddy" userId="3ade57885845e5f8" providerId="LiveId" clId="{F8ED5E2F-C342-4426-B918-3F8506EEEFB6}" dt="2023-10-10T15:29:46.316" v="102" actId="14100"/>
        <pc:sldMkLst>
          <pc:docMk/>
          <pc:sldMk cId="1763636754" sldId="274"/>
        </pc:sldMkLst>
        <pc:spChg chg="del">
          <ac:chgData name="Bhavana Reddy" userId="3ade57885845e5f8" providerId="LiveId" clId="{F8ED5E2F-C342-4426-B918-3F8506EEEFB6}" dt="2023-10-10T15:11:21.230" v="12" actId="478"/>
          <ac:spMkLst>
            <pc:docMk/>
            <pc:sldMk cId="1763636754" sldId="274"/>
            <ac:spMk id="2" creationId="{CB7B1339-9799-2D58-327A-0E2C38F14B31}"/>
          </ac:spMkLst>
        </pc:spChg>
        <pc:spChg chg="mod">
          <ac:chgData name="Bhavana Reddy" userId="3ade57885845e5f8" providerId="LiveId" clId="{F8ED5E2F-C342-4426-B918-3F8506EEEFB6}" dt="2023-10-10T15:28:49.701" v="90" actId="14100"/>
          <ac:spMkLst>
            <pc:docMk/>
            <pc:sldMk cId="1763636754" sldId="274"/>
            <ac:spMk id="3" creationId="{A9C009F6-51B5-023A-A009-5B44AFB368A0}"/>
          </ac:spMkLst>
        </pc:spChg>
        <pc:picChg chg="add mod">
          <ac:chgData name="Bhavana Reddy" userId="3ade57885845e5f8" providerId="LiveId" clId="{F8ED5E2F-C342-4426-B918-3F8506EEEFB6}" dt="2023-10-10T15:29:46.316" v="102" actId="14100"/>
          <ac:picMkLst>
            <pc:docMk/>
            <pc:sldMk cId="1763636754" sldId="274"/>
            <ac:picMk id="4" creationId="{18B2588C-7C82-6B2E-0751-62E2F5823D82}"/>
          </ac:picMkLst>
        </pc:picChg>
      </pc:sldChg>
      <pc:sldChg chg="modSp mod ord">
        <pc:chgData name="Bhavana Reddy" userId="3ade57885845e5f8" providerId="LiveId" clId="{F8ED5E2F-C342-4426-B918-3F8506EEEFB6}" dt="2023-10-10T15:32:37.863" v="114"/>
        <pc:sldMkLst>
          <pc:docMk/>
          <pc:sldMk cId="3920981687" sldId="275"/>
        </pc:sldMkLst>
        <pc:spChg chg="mod">
          <ac:chgData name="Bhavana Reddy" userId="3ade57885845e5f8" providerId="LiveId" clId="{F8ED5E2F-C342-4426-B918-3F8506EEEFB6}" dt="2023-10-10T15:14:34.482" v="64" actId="2711"/>
          <ac:spMkLst>
            <pc:docMk/>
            <pc:sldMk cId="3920981687" sldId="275"/>
            <ac:spMk id="2" creationId="{E0627E4E-5949-6AA3-9C53-EB430A44C2AD}"/>
          </ac:spMkLst>
        </pc:spChg>
        <pc:spChg chg="mod">
          <ac:chgData name="Bhavana Reddy" userId="3ade57885845e5f8" providerId="LiveId" clId="{F8ED5E2F-C342-4426-B918-3F8506EEEFB6}" dt="2023-10-10T15:13:36.204" v="61" actId="255"/>
          <ac:spMkLst>
            <pc:docMk/>
            <pc:sldMk cId="3920981687" sldId="275"/>
            <ac:spMk id="3" creationId="{90A90622-9F62-8ABB-47C8-675BB5BB64B7}"/>
          </ac:spMkLst>
        </pc:spChg>
      </pc:sldChg>
      <pc:sldChg chg="new del">
        <pc:chgData name="Bhavana Reddy" userId="3ade57885845e5f8" providerId="LiveId" clId="{F8ED5E2F-C342-4426-B918-3F8506EEEFB6}" dt="2023-10-10T15:07:50.255" v="5" actId="680"/>
        <pc:sldMkLst>
          <pc:docMk/>
          <pc:sldMk cId="715275154" sldId="276"/>
        </pc:sldMkLst>
      </pc:sldChg>
      <pc:sldChg chg="addSp delSp modSp new del mod">
        <pc:chgData name="Bhavana Reddy" userId="3ade57885845e5f8" providerId="LiveId" clId="{F8ED5E2F-C342-4426-B918-3F8506EEEFB6}" dt="2023-10-10T15:13:49.234" v="62" actId="2696"/>
        <pc:sldMkLst>
          <pc:docMk/>
          <pc:sldMk cId="1738836023" sldId="276"/>
        </pc:sldMkLst>
        <pc:spChg chg="add del mod">
          <ac:chgData name="Bhavana Reddy" userId="3ade57885845e5f8" providerId="LiveId" clId="{F8ED5E2F-C342-4426-B918-3F8506EEEFB6}" dt="2023-10-10T15:08:14.894" v="9"/>
          <ac:spMkLst>
            <pc:docMk/>
            <pc:sldMk cId="1738836023" sldId="276"/>
            <ac:spMk id="2" creationId="{50D7FEC6-B44A-156E-5225-07352E88E6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10-10-2023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2413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32858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3147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60397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3425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51123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70665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62417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03196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28620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146280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CDBEB-7B95-45C9-9746-1E512CCA006C}"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0085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DBEB-7B95-45C9-9746-1E512CCA006C}"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29276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420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7015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98271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4CDBEB-7B95-45C9-9746-1E512CCA006C}" type="datetimeFigureOut">
              <a:rPr lang="en-IN" smtClean="0"/>
              <a:t>10-10-2023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074911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013" y="48754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0" y="2357147"/>
            <a:ext cx="11994775" cy="461665"/>
          </a:xfrm>
          <a:prstGeom prst="rect">
            <a:avLst/>
          </a:prstGeom>
          <a:noFill/>
        </p:spPr>
        <p:txBody>
          <a:bodyPr wrap="square" rtlCol="0">
            <a:spAutoFit/>
          </a:bodyPr>
          <a:lstStyle/>
          <a:p>
            <a:r>
              <a:rPr lang="en-IN" dirty="0"/>
              <a:t>	</a:t>
            </a:r>
            <a:r>
              <a:rPr lang="en-IN" sz="2400" b="1" dirty="0">
                <a:latin typeface="Bell MT" panose="02020503060305020303" pitchFamily="18" charset="0"/>
              </a:rPr>
              <a:t>DEPARTMENT OF COMPUTER SCIENCE AND ENGINEERING</a:t>
            </a:r>
          </a:p>
        </p:txBody>
      </p:sp>
      <p:sp>
        <p:nvSpPr>
          <p:cNvPr id="3" name="TextBox 2">
            <a:extLst>
              <a:ext uri="{FF2B5EF4-FFF2-40B4-BE49-F238E27FC236}">
                <a16:creationId xmlns:a16="http://schemas.microsoft.com/office/drawing/2014/main" id="{65A5EF0A-1559-8C35-F616-5996380B3F1A}"/>
              </a:ext>
            </a:extLst>
          </p:cNvPr>
          <p:cNvSpPr txBox="1"/>
          <p:nvPr/>
        </p:nvSpPr>
        <p:spPr>
          <a:xfrm>
            <a:off x="1696888" y="2976092"/>
            <a:ext cx="10297887" cy="2462213"/>
          </a:xfrm>
          <a:prstGeom prst="rect">
            <a:avLst/>
          </a:prstGeom>
          <a:noFill/>
        </p:spPr>
        <p:txBody>
          <a:bodyPr wrap="square" rtlCol="0">
            <a:spAutoFit/>
          </a:bodyPr>
          <a:lstStyle/>
          <a:p>
            <a:r>
              <a:rPr lang="en-IN" b="1" dirty="0">
                <a:latin typeface="Bell MT" panose="02020503060305020303" pitchFamily="18" charset="0"/>
              </a:rPr>
              <a:t>PROJECT NAME</a:t>
            </a:r>
            <a:r>
              <a:rPr lang="en-IN" sz="2000" b="1" dirty="0">
                <a:latin typeface="Bell MT" panose="02020503060305020303" pitchFamily="18" charset="0"/>
              </a:rPr>
              <a:t>:</a:t>
            </a:r>
            <a:r>
              <a:rPr lang="en-IN" sz="2000" dirty="0">
                <a:latin typeface="Bell MT" panose="02020503060305020303" pitchFamily="18" charset="0"/>
              </a:rPr>
              <a:t> SMART WATER SYSTEM </a:t>
            </a:r>
          </a:p>
          <a:p>
            <a:r>
              <a:rPr lang="en-IN" b="1" dirty="0">
                <a:latin typeface="Bell MT" panose="02020503060305020303" pitchFamily="18" charset="0"/>
              </a:rPr>
              <a:t>TEAM NAME </a:t>
            </a:r>
            <a:r>
              <a:rPr lang="en-IN" sz="2000" b="1" dirty="0">
                <a:latin typeface="Bell MT" panose="02020503060305020303" pitchFamily="18" charset="0"/>
              </a:rPr>
              <a:t>: </a:t>
            </a:r>
            <a:r>
              <a:rPr lang="en-IN" sz="2000" dirty="0">
                <a:latin typeface="Bell MT" panose="02020503060305020303" pitchFamily="18" charset="0"/>
              </a:rPr>
              <a:t>Proj_224784_Team_5</a:t>
            </a:r>
          </a:p>
          <a:p>
            <a:r>
              <a:rPr lang="en-IN" b="1" dirty="0">
                <a:latin typeface="Bell MT" panose="02020503060305020303" pitchFamily="18" charset="0"/>
              </a:rPr>
              <a:t>TEAM MEMBERS </a:t>
            </a:r>
            <a:r>
              <a:rPr lang="en-IN" sz="2000" b="1" dirty="0">
                <a:latin typeface="Bell MT" panose="02020503060305020303" pitchFamily="18" charset="0"/>
              </a:rPr>
              <a:t>:</a:t>
            </a:r>
          </a:p>
          <a:p>
            <a:r>
              <a:rPr lang="en-IN" dirty="0">
                <a:latin typeface="Bell MT" panose="02020503060305020303" pitchFamily="18" charset="0"/>
              </a:rPr>
              <a:t>	        </a:t>
            </a:r>
            <a:r>
              <a:rPr lang="en-IN" dirty="0" err="1">
                <a:latin typeface="Bell MT" panose="02020503060305020303" pitchFamily="18" charset="0"/>
              </a:rPr>
              <a:t>Dharshini.R</a:t>
            </a:r>
            <a:r>
              <a:rPr lang="en-IN" dirty="0">
                <a:latin typeface="Bell MT" panose="02020503060305020303" pitchFamily="18" charset="0"/>
              </a:rPr>
              <a:t> (113321104017)</a:t>
            </a:r>
          </a:p>
          <a:p>
            <a:r>
              <a:rPr lang="en-IN" dirty="0">
                <a:latin typeface="Bell MT" panose="02020503060305020303" pitchFamily="18" charset="0"/>
              </a:rPr>
              <a:t>                </a:t>
            </a:r>
            <a:r>
              <a:rPr lang="en-IN" dirty="0" err="1">
                <a:latin typeface="Bell MT" panose="02020503060305020303" pitchFamily="18" charset="0"/>
              </a:rPr>
              <a:t>Dhivya</a:t>
            </a:r>
            <a:r>
              <a:rPr lang="en-IN" dirty="0">
                <a:latin typeface="Bell MT" panose="02020503060305020303" pitchFamily="18" charset="0"/>
              </a:rPr>
              <a:t> Lakshmi(113321104018)</a:t>
            </a:r>
          </a:p>
          <a:p>
            <a:r>
              <a:rPr lang="en-IN" dirty="0">
                <a:latin typeface="Bell MT" panose="02020503060305020303" pitchFamily="18" charset="0"/>
              </a:rPr>
              <a:t>                </a:t>
            </a:r>
            <a:r>
              <a:rPr lang="en-IN" dirty="0" err="1">
                <a:latin typeface="Bell MT" panose="02020503060305020303" pitchFamily="18" charset="0"/>
              </a:rPr>
              <a:t>Donkala</a:t>
            </a:r>
            <a:r>
              <a:rPr lang="en-IN" dirty="0">
                <a:latin typeface="Bell MT" panose="02020503060305020303" pitchFamily="18" charset="0"/>
              </a:rPr>
              <a:t> Kamakshi Harshitha(113321104019)</a:t>
            </a:r>
          </a:p>
          <a:p>
            <a:r>
              <a:rPr lang="en-IN" dirty="0">
                <a:latin typeface="Bell MT" panose="02020503060305020303" pitchFamily="18" charset="0"/>
              </a:rPr>
              <a:t>                </a:t>
            </a:r>
            <a:r>
              <a:rPr lang="en-IN" dirty="0" err="1">
                <a:latin typeface="Bell MT" panose="02020503060305020303" pitchFamily="18" charset="0"/>
              </a:rPr>
              <a:t>Duvvuru</a:t>
            </a:r>
            <a:r>
              <a:rPr lang="en-IN" dirty="0">
                <a:latin typeface="Bell MT" panose="02020503060305020303" pitchFamily="18" charset="0"/>
              </a:rPr>
              <a:t> Bhavana Reddy(113321104022)</a:t>
            </a:r>
          </a:p>
          <a:p>
            <a:r>
              <a:rPr lang="en-IN" dirty="0">
                <a:latin typeface="Bell MT" panose="02020503060305020303" pitchFamily="18" charset="0"/>
              </a:rPr>
              <a:t>                  </a:t>
            </a:r>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0CF4-BECE-255D-DCED-620FE5E1E7AE}"/>
              </a:ext>
            </a:extLst>
          </p:cNvPr>
          <p:cNvSpPr>
            <a:spLocks noGrp="1"/>
          </p:cNvSpPr>
          <p:nvPr>
            <p:ph type="title"/>
          </p:nvPr>
        </p:nvSpPr>
        <p:spPr>
          <a:xfrm>
            <a:off x="614581" y="777240"/>
            <a:ext cx="8596668" cy="838200"/>
          </a:xfrm>
        </p:spPr>
        <p:txBody>
          <a:bodyPr>
            <a:normAutofit/>
          </a:bodyPr>
          <a:lstStyle/>
          <a:p>
            <a:r>
              <a:rPr lang="en-IN" sz="2400" b="1" dirty="0">
                <a:latin typeface="Bell MT" panose="02020503060305020303" pitchFamily="18" charset="0"/>
              </a:rPr>
              <a:t>INTEGRATION BENEFITS:</a:t>
            </a:r>
          </a:p>
        </p:txBody>
      </p:sp>
      <p:sp>
        <p:nvSpPr>
          <p:cNvPr id="3" name="Content Placeholder 2">
            <a:extLst>
              <a:ext uri="{FF2B5EF4-FFF2-40B4-BE49-F238E27FC236}">
                <a16:creationId xmlns:a16="http://schemas.microsoft.com/office/drawing/2014/main" id="{B99FBB03-3C9B-B4C6-F45D-8D0763B60990}"/>
              </a:ext>
            </a:extLst>
          </p:cNvPr>
          <p:cNvSpPr>
            <a:spLocks noGrp="1"/>
          </p:cNvSpPr>
          <p:nvPr>
            <p:ph idx="1"/>
          </p:nvPr>
        </p:nvSpPr>
        <p:spPr>
          <a:xfrm>
            <a:off x="614581" y="1488613"/>
            <a:ext cx="8596668" cy="3880773"/>
          </a:xfrm>
        </p:spPr>
        <p:txBody>
          <a:bodyPr>
            <a:normAutofit fontScale="85000" lnSpcReduction="10000"/>
          </a:bodyPr>
          <a:lstStyle/>
          <a:p>
            <a:pPr>
              <a:buFont typeface="Wingdings" panose="05000000000000000000" pitchFamily="2" charset="2"/>
              <a:buChar char="q"/>
            </a:pPr>
            <a:r>
              <a:rPr lang="en-US" dirty="0">
                <a:solidFill>
                  <a:srgbClr val="92D050"/>
                </a:solidFill>
              </a:rPr>
              <a:t>Real-time Monitoring: </a:t>
            </a:r>
          </a:p>
          <a:p>
            <a:pPr marL="0" indent="0">
              <a:buNone/>
            </a:pPr>
            <a:r>
              <a:rPr lang="en-US" b="1" dirty="0">
                <a:solidFill>
                  <a:schemeClr val="tx1">
                    <a:lumMod val="50000"/>
                    <a:lumOff val="50000"/>
                  </a:schemeClr>
                </a:solidFill>
              </a:rPr>
              <a:t>IoT sensors placed throughout water infrastructure enable real-time monitoring of water quality, flow rates, pressure, and more. This data helps utilities detect leaks, assess water quality, and optimize distribution.</a:t>
            </a:r>
          </a:p>
          <a:p>
            <a:pPr>
              <a:buFont typeface="Wingdings" panose="05000000000000000000" pitchFamily="2" charset="2"/>
              <a:buChar char="q"/>
            </a:pPr>
            <a:r>
              <a:rPr lang="en-US" dirty="0">
                <a:solidFill>
                  <a:srgbClr val="92D050"/>
                </a:solidFill>
              </a:rPr>
              <a:t>Leak Detection and Prevention</a:t>
            </a:r>
            <a:r>
              <a:rPr lang="en-US" b="1" dirty="0">
                <a:solidFill>
                  <a:srgbClr val="92D050"/>
                </a:solidFill>
              </a:rPr>
              <a:t>:</a:t>
            </a:r>
          </a:p>
          <a:p>
            <a:pPr marL="0" indent="0">
              <a:buNone/>
            </a:pPr>
            <a:r>
              <a:rPr lang="en-US" b="1" dirty="0">
                <a:solidFill>
                  <a:schemeClr val="tx1">
                    <a:lumMod val="50000"/>
                    <a:lumOff val="50000"/>
                  </a:schemeClr>
                </a:solidFill>
              </a:rPr>
              <a:t> IoT can quickly identify leaks in the water supply system, preventing water wastage and costly repairs. Automated alerts can notify.</a:t>
            </a:r>
          </a:p>
          <a:p>
            <a:pPr>
              <a:buFont typeface="Wingdings" panose="05000000000000000000" pitchFamily="2" charset="2"/>
              <a:buChar char="q"/>
            </a:pPr>
            <a:r>
              <a:rPr lang="en-US" dirty="0">
                <a:solidFill>
                  <a:srgbClr val="92D050"/>
                </a:solidFill>
              </a:rPr>
              <a:t>Water Conservation</a:t>
            </a:r>
            <a:r>
              <a:rPr lang="en-US" b="1" dirty="0">
                <a:solidFill>
                  <a:srgbClr val="92D050"/>
                </a:solidFill>
              </a:rPr>
              <a:t>: </a:t>
            </a:r>
          </a:p>
          <a:p>
            <a:pPr marL="0" indent="0">
              <a:buNone/>
            </a:pPr>
            <a:r>
              <a:rPr lang="en-US" b="1" dirty="0">
                <a:solidFill>
                  <a:schemeClr val="tx1">
                    <a:lumMod val="50000"/>
                    <a:lumOff val="50000"/>
                  </a:schemeClr>
                </a:solidFill>
              </a:rPr>
              <a:t>Smart water meters and IoT-based analytics can provide consumers with real-time information about their water usage, encouraging water conservation efforts.</a:t>
            </a:r>
          </a:p>
          <a:p>
            <a:pPr>
              <a:buFont typeface="Wingdings" panose="05000000000000000000" pitchFamily="2" charset="2"/>
              <a:buChar char="q"/>
            </a:pPr>
            <a:r>
              <a:rPr lang="en-US" dirty="0">
                <a:solidFill>
                  <a:srgbClr val="92D050"/>
                </a:solidFill>
              </a:rPr>
              <a:t>Improved Customer Service: </a:t>
            </a:r>
          </a:p>
          <a:p>
            <a:pPr marL="0" indent="0">
              <a:buNone/>
            </a:pPr>
            <a:r>
              <a:rPr lang="en-US" b="1" dirty="0">
                <a:solidFill>
                  <a:schemeClr val="tx1">
                    <a:lumMod val="50000"/>
                    <a:lumOff val="50000"/>
                  </a:schemeClr>
                </a:solidFill>
              </a:rPr>
              <a:t>Utilities can use IoT to enhance customer service by providing better communication, faster response times to issues, and accurate billing based on actual consumption.</a:t>
            </a:r>
            <a:endParaRPr lang="en-IN" b="1" dirty="0">
              <a:solidFill>
                <a:schemeClr val="tx1">
                  <a:lumMod val="50000"/>
                  <a:lumOff val="50000"/>
                </a:schemeClr>
              </a:solidFill>
            </a:endParaRPr>
          </a:p>
        </p:txBody>
      </p:sp>
    </p:spTree>
    <p:extLst>
      <p:ext uri="{BB962C8B-B14F-4D97-AF65-F5344CB8AC3E}">
        <p14:creationId xmlns:p14="http://schemas.microsoft.com/office/powerpoint/2010/main" val="330607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7E4E-5949-6AA3-9C53-EB430A44C2AD}"/>
              </a:ext>
            </a:extLst>
          </p:cNvPr>
          <p:cNvSpPr>
            <a:spLocks noGrp="1"/>
          </p:cNvSpPr>
          <p:nvPr>
            <p:ph type="title"/>
          </p:nvPr>
        </p:nvSpPr>
        <p:spPr>
          <a:xfrm>
            <a:off x="677334" y="475859"/>
            <a:ext cx="8596668" cy="734008"/>
          </a:xfrm>
        </p:spPr>
        <p:txBody>
          <a:bodyPr>
            <a:normAutofit/>
          </a:bodyPr>
          <a:lstStyle/>
          <a:p>
            <a:r>
              <a:rPr lang="en-IN" sz="2400" dirty="0">
                <a:latin typeface="Bell MT" panose="02020503060305020303" pitchFamily="18" charset="0"/>
              </a:rPr>
              <a:t>INNOVATION</a:t>
            </a:r>
          </a:p>
        </p:txBody>
      </p:sp>
      <p:sp>
        <p:nvSpPr>
          <p:cNvPr id="3" name="Content Placeholder 2">
            <a:extLst>
              <a:ext uri="{FF2B5EF4-FFF2-40B4-BE49-F238E27FC236}">
                <a16:creationId xmlns:a16="http://schemas.microsoft.com/office/drawing/2014/main" id="{90A90622-9F62-8ABB-47C8-675BB5BB64B7}"/>
              </a:ext>
            </a:extLst>
          </p:cNvPr>
          <p:cNvSpPr>
            <a:spLocks noGrp="1"/>
          </p:cNvSpPr>
          <p:nvPr>
            <p:ph idx="1"/>
          </p:nvPr>
        </p:nvSpPr>
        <p:spPr>
          <a:xfrm>
            <a:off x="677334" y="1209868"/>
            <a:ext cx="8596668" cy="5125620"/>
          </a:xfrm>
        </p:spPr>
        <p:txBody>
          <a:bodyPr>
            <a:normAutofit fontScale="55000" lnSpcReduction="20000"/>
          </a:bodyPr>
          <a:lstStyle/>
          <a:p>
            <a:r>
              <a:rPr lang="en-IN" sz="3300" dirty="0"/>
              <a:t>PROBLEM SOLUTION</a:t>
            </a:r>
          </a:p>
          <a:p>
            <a:pPr marL="0" indent="0">
              <a:buNone/>
            </a:pPr>
            <a:r>
              <a:rPr lang="en-US" sz="2700" dirty="0">
                <a:solidFill>
                  <a:schemeClr val="tx1">
                    <a:lumMod val="50000"/>
                    <a:lumOff val="50000"/>
                  </a:schemeClr>
                </a:solidFill>
              </a:rPr>
              <a:t>Our innovative water conservation system will utilize machine learning algorithms to analyze individual water consumption patterns, predict future usage, and provide actionable suggestions to optimize water consumption. The system will consist of the following components:</a:t>
            </a:r>
          </a:p>
          <a:p>
            <a:pPr marL="0" indent="0">
              <a:buNone/>
            </a:pPr>
            <a:r>
              <a:rPr lang="en-US" sz="2700" dirty="0">
                <a:solidFill>
                  <a:schemeClr val="tx1">
                    <a:lumMod val="50000"/>
                    <a:lumOff val="50000"/>
                  </a:schemeClr>
                </a:solidFill>
              </a:rPr>
              <a:t>1. </a:t>
            </a:r>
            <a:r>
              <a:rPr lang="en-US" sz="2700" b="1" dirty="0">
                <a:solidFill>
                  <a:srgbClr val="92D050"/>
                </a:solidFill>
              </a:rPr>
              <a:t>Data Collection and Integration:</a:t>
            </a:r>
          </a:p>
          <a:p>
            <a:pPr marL="0" indent="0">
              <a:buNone/>
            </a:pPr>
            <a:r>
              <a:rPr lang="en-US" sz="2700" dirty="0">
                <a:solidFill>
                  <a:schemeClr val="tx1">
                    <a:lumMod val="50000"/>
                    <a:lumOff val="50000"/>
                  </a:schemeClr>
                </a:solidFill>
              </a:rPr>
              <a:t>Collect historical water consumption data from users, including usage patterns, seasonal variations, and demographic information . Integrate data from various sources, such as weather forecasts, local water supply, and household specifics, to create a comprehensive dataset.</a:t>
            </a:r>
          </a:p>
          <a:p>
            <a:pPr marL="0" indent="0">
              <a:buNone/>
            </a:pPr>
            <a:r>
              <a:rPr lang="en-US" sz="2700" dirty="0">
                <a:solidFill>
                  <a:schemeClr val="tx1">
                    <a:lumMod val="50000"/>
                    <a:lumOff val="50000"/>
                  </a:schemeClr>
                </a:solidFill>
              </a:rPr>
              <a:t>2. </a:t>
            </a:r>
            <a:r>
              <a:rPr lang="en-US" sz="2700" b="1" dirty="0">
                <a:solidFill>
                  <a:srgbClr val="92D050"/>
                </a:solidFill>
              </a:rPr>
              <a:t>Machine Learning Algorithms: </a:t>
            </a:r>
          </a:p>
          <a:p>
            <a:pPr marL="0" indent="0">
              <a:buNone/>
            </a:pPr>
            <a:r>
              <a:rPr lang="en-US" sz="2700" dirty="0">
                <a:solidFill>
                  <a:schemeClr val="tx1">
                    <a:lumMod val="50000"/>
                    <a:lumOff val="50000"/>
                  </a:schemeClr>
                </a:solidFill>
              </a:rPr>
              <a:t>Utilize machine learning algorithms, such as clustering and regression, to analyze the integrated data and identify consumption patterns. Implement predictive models to forecast future water usage based on historical data and external factors.</a:t>
            </a:r>
          </a:p>
          <a:p>
            <a:pPr marL="0" indent="0">
              <a:buNone/>
            </a:pPr>
            <a:r>
              <a:rPr lang="en-US" sz="2700" dirty="0">
                <a:solidFill>
                  <a:schemeClr val="tx1">
                    <a:lumMod val="50000"/>
                    <a:lumOff val="50000"/>
                  </a:schemeClr>
                </a:solidFill>
              </a:rPr>
              <a:t>3. </a:t>
            </a:r>
            <a:r>
              <a:rPr lang="en-US" sz="2700" b="1" dirty="0">
                <a:solidFill>
                  <a:srgbClr val="92D050"/>
                </a:solidFill>
              </a:rPr>
              <a:t>User Interface and Recommendations: </a:t>
            </a:r>
          </a:p>
          <a:p>
            <a:pPr marL="0" indent="0">
              <a:buNone/>
            </a:pPr>
            <a:r>
              <a:rPr lang="en-US" sz="2700" dirty="0">
                <a:solidFill>
                  <a:schemeClr val="tx1">
                    <a:lumMod val="50000"/>
                    <a:lumOff val="50000"/>
                  </a:schemeClr>
                </a:solidFill>
              </a:rPr>
              <a:t>Develop an intuitive user interface (UI) that allows users to input their information and view personalized insights. Provide conservation suggestions and tips based on the machine learning analysis, tailored to each user's consumption patterns and circumstances.</a:t>
            </a:r>
          </a:p>
          <a:p>
            <a:pPr marL="0" indent="0">
              <a:buNone/>
            </a:pPr>
            <a:r>
              <a:rPr lang="en-US" sz="2700" dirty="0">
                <a:solidFill>
                  <a:schemeClr val="tx1">
                    <a:lumMod val="50000"/>
                    <a:lumOff val="50000"/>
                  </a:schemeClr>
                </a:solidFill>
              </a:rPr>
              <a:t>4. </a:t>
            </a:r>
            <a:r>
              <a:rPr lang="en-US" sz="2700" b="1" dirty="0">
                <a:solidFill>
                  <a:srgbClr val="92D050"/>
                </a:solidFill>
              </a:rPr>
              <a:t>Real-time Monitoring and Alerts:</a:t>
            </a:r>
          </a:p>
          <a:p>
            <a:pPr marL="0" indent="0">
              <a:buNone/>
            </a:pPr>
            <a:r>
              <a:rPr lang="en-US" sz="2700" dirty="0">
                <a:solidFill>
                  <a:schemeClr val="tx1">
                    <a:lumMod val="50000"/>
                    <a:lumOff val="50000"/>
                  </a:schemeClr>
                </a:solidFill>
              </a:rPr>
              <a:t>Implement real-time monitoring of water usage, enabling users to track their consumption and receive alerts for abnormal usage. Utilize anomaly detection algorithms to identify potential leaks or wasteful behaviors and notify users immediately.</a:t>
            </a:r>
            <a:endParaRPr lang="en-IN" sz="2700" dirty="0">
              <a:solidFill>
                <a:schemeClr val="tx1">
                  <a:lumMod val="50000"/>
                  <a:lumOff val="50000"/>
                </a:schemeClr>
              </a:solidFill>
            </a:endParaRPr>
          </a:p>
          <a:p>
            <a:pPr marL="0" indent="0">
              <a:buNone/>
            </a:pPr>
            <a:endParaRPr lang="en-IN" sz="1400" dirty="0"/>
          </a:p>
          <a:p>
            <a:pPr marL="0" indent="0">
              <a:buNone/>
            </a:pPr>
            <a:endParaRPr lang="en-IN" dirty="0"/>
          </a:p>
        </p:txBody>
      </p:sp>
    </p:spTree>
    <p:extLst>
      <p:ext uri="{BB962C8B-B14F-4D97-AF65-F5344CB8AC3E}">
        <p14:creationId xmlns:p14="http://schemas.microsoft.com/office/powerpoint/2010/main" val="3920981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86458B-A806-176A-8C6A-4F8DD4C46202}"/>
              </a:ext>
            </a:extLst>
          </p:cNvPr>
          <p:cNvSpPr>
            <a:spLocks noGrp="1"/>
          </p:cNvSpPr>
          <p:nvPr>
            <p:ph idx="1"/>
          </p:nvPr>
        </p:nvSpPr>
        <p:spPr>
          <a:xfrm>
            <a:off x="677334" y="1455577"/>
            <a:ext cx="8596668" cy="4585786"/>
          </a:xfrm>
        </p:spPr>
        <p:txBody>
          <a:bodyPr/>
          <a:lstStyle/>
          <a:p>
            <a:pPr algn="l"/>
            <a:r>
              <a:rPr lang="en-US" b="1" i="0" dirty="0">
                <a:effectLst/>
                <a:latin typeface="Söhne"/>
              </a:rPr>
              <a:t>BENEFITS</a:t>
            </a:r>
          </a:p>
          <a:p>
            <a:pPr algn="just">
              <a:buFont typeface="Arial" panose="020B0604020202020204" pitchFamily="34" charset="0"/>
              <a:buChar char="•"/>
            </a:pPr>
            <a:r>
              <a:rPr lang="en-US" b="1" i="0" dirty="0">
                <a:solidFill>
                  <a:srgbClr val="92D050"/>
                </a:solidFill>
                <a:effectLst/>
                <a:latin typeface="Söhne"/>
              </a:rPr>
              <a:t>Personalized Conservation: </a:t>
            </a:r>
            <a:r>
              <a:rPr lang="en-US" b="1" i="0" dirty="0">
                <a:solidFill>
                  <a:schemeClr val="tx1">
                    <a:lumMod val="50000"/>
                    <a:lumOff val="50000"/>
                  </a:schemeClr>
                </a:solidFill>
                <a:effectLst/>
                <a:latin typeface="Söhne"/>
              </a:rPr>
              <a:t>By analyzing individual consumption patterns, our system can provide personalized conservation recommendations that are effective and actionable for each user.</a:t>
            </a:r>
          </a:p>
          <a:p>
            <a:pPr algn="just">
              <a:buFont typeface="Arial" panose="020B0604020202020204" pitchFamily="34" charset="0"/>
              <a:buChar char="•"/>
            </a:pPr>
            <a:r>
              <a:rPr lang="en-US" b="1" i="0" dirty="0">
                <a:solidFill>
                  <a:srgbClr val="92D050"/>
                </a:solidFill>
                <a:effectLst/>
                <a:latin typeface="Söhne"/>
              </a:rPr>
              <a:t>Efficient Water Use: </a:t>
            </a:r>
            <a:r>
              <a:rPr lang="en-US" b="1" i="0" dirty="0">
                <a:solidFill>
                  <a:schemeClr val="tx1">
                    <a:lumMod val="50000"/>
                    <a:lumOff val="50000"/>
                  </a:schemeClr>
                </a:solidFill>
                <a:effectLst/>
                <a:latin typeface="Söhne"/>
              </a:rPr>
              <a:t>Through predictive analysis, users can anticipate their future water usage and adjust their behaviors to achieve more efficient water consumption.</a:t>
            </a:r>
          </a:p>
          <a:p>
            <a:pPr algn="just">
              <a:buFont typeface="Arial" panose="020B0604020202020204" pitchFamily="34" charset="0"/>
              <a:buChar char="•"/>
            </a:pPr>
            <a:r>
              <a:rPr lang="en-US" b="1" i="0" dirty="0">
                <a:solidFill>
                  <a:srgbClr val="92D050"/>
                </a:solidFill>
                <a:effectLst/>
                <a:latin typeface="Söhne"/>
              </a:rPr>
              <a:t>Environmental Impact: </a:t>
            </a:r>
            <a:r>
              <a:rPr lang="en-US" b="1" i="0" dirty="0">
                <a:solidFill>
                  <a:schemeClr val="tx1">
                    <a:lumMod val="50000"/>
                    <a:lumOff val="50000"/>
                  </a:schemeClr>
                </a:solidFill>
                <a:effectLst/>
                <a:latin typeface="Söhne"/>
              </a:rPr>
              <a:t>By promoting water conservation and efficient usage, our system contributes to the preservation of natural resources and a reduction in the overall environmental impact.</a:t>
            </a:r>
          </a:p>
          <a:p>
            <a:pPr algn="just">
              <a:buFont typeface="Arial" panose="020B0604020202020204" pitchFamily="34" charset="0"/>
              <a:buChar char="•"/>
            </a:pPr>
            <a:r>
              <a:rPr lang="en-US" b="1" i="0" dirty="0">
                <a:solidFill>
                  <a:srgbClr val="92D050"/>
                </a:solidFill>
                <a:effectLst/>
                <a:latin typeface="Söhne"/>
              </a:rPr>
              <a:t>Cost Savings: </a:t>
            </a:r>
            <a:r>
              <a:rPr lang="en-US" b="1" i="0" dirty="0">
                <a:solidFill>
                  <a:schemeClr val="tx1">
                    <a:lumMod val="50000"/>
                    <a:lumOff val="50000"/>
                  </a:schemeClr>
                </a:solidFill>
                <a:effectLst/>
                <a:latin typeface="Söhne"/>
              </a:rPr>
              <a:t>Users can potentially reduce their water bills by implementing the suggested conservation measures and optimizing their water usage.</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49925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009F6-51B5-023A-A009-5B44AFB368A0}"/>
              </a:ext>
            </a:extLst>
          </p:cNvPr>
          <p:cNvSpPr>
            <a:spLocks noGrp="1"/>
          </p:cNvSpPr>
          <p:nvPr>
            <p:ph idx="1"/>
          </p:nvPr>
        </p:nvSpPr>
        <p:spPr>
          <a:xfrm>
            <a:off x="695994" y="559838"/>
            <a:ext cx="9085791" cy="2435289"/>
          </a:xfrm>
        </p:spPr>
        <p:txBody>
          <a:bodyPr/>
          <a:lstStyle/>
          <a:p>
            <a:r>
              <a:rPr lang="en-IN" dirty="0">
                <a:solidFill>
                  <a:schemeClr val="tx1"/>
                </a:solidFill>
              </a:rPr>
              <a:t>CONCLUSION</a:t>
            </a:r>
          </a:p>
          <a:p>
            <a:pPr marL="0" indent="0">
              <a:buNone/>
            </a:pPr>
            <a:endParaRPr lang="en-IN"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lumMod val="50000"/>
                    <a:lumOff val="50000"/>
                  </a:schemeClr>
                </a:solidFill>
                <a:effectLst/>
                <a:latin typeface="Söhne"/>
              </a:rPr>
              <a:t>Our innovative water conservation system, incorporating machine learning algorithms for personalized analysis and recommendations, presents a promising solution to address water scarcity by promoting responsible and efficient water consumption. Through a user-friendly interface and</a:t>
            </a:r>
            <a:r>
              <a:rPr lang="en-US" altLang="en-US" b="1" dirty="0">
                <a:solidFill>
                  <a:schemeClr val="tx1">
                    <a:lumMod val="50000"/>
                    <a:lumOff val="50000"/>
                  </a:schemeClr>
                </a:solidFill>
                <a:latin typeface="Söhne"/>
              </a:rPr>
              <a:t> </a:t>
            </a:r>
            <a:r>
              <a:rPr kumimoji="0" lang="en-US" altLang="en-US" sz="1800" b="1" i="0" u="none" strike="noStrike" cap="none" normalizeH="0" baseline="0" dirty="0">
                <a:ln>
                  <a:noFill/>
                </a:ln>
                <a:solidFill>
                  <a:schemeClr val="tx1">
                    <a:lumMod val="50000"/>
                    <a:lumOff val="50000"/>
                  </a:schemeClr>
                </a:solidFill>
                <a:effectLst/>
                <a:latin typeface="Söhne"/>
              </a:rPr>
              <a:t>real-time monitoring , we aim to empower individuals to make informed decisions and contribute to a</a:t>
            </a:r>
            <a:r>
              <a:rPr lang="en-US" altLang="en-US" b="1" dirty="0">
                <a:solidFill>
                  <a:schemeClr val="tx1">
                    <a:lumMod val="50000"/>
                    <a:lumOff val="50000"/>
                  </a:schemeClr>
                </a:solidFill>
                <a:latin typeface="Söhne"/>
              </a:rPr>
              <a:t> </a:t>
            </a:r>
            <a:r>
              <a:rPr kumimoji="0" lang="en-US" altLang="en-US" sz="1800" b="1" i="0" u="none" strike="noStrike" cap="none" normalizeH="0" baseline="0" dirty="0">
                <a:ln>
                  <a:noFill/>
                </a:ln>
                <a:solidFill>
                  <a:schemeClr val="tx1">
                    <a:lumMod val="50000"/>
                    <a:lumOff val="50000"/>
                  </a:schemeClr>
                </a:solidFill>
                <a:effectLst/>
                <a:latin typeface="Söhne"/>
              </a:rPr>
              <a:t>more sustainable future.</a:t>
            </a:r>
          </a:p>
          <a:p>
            <a:pPr marL="0" indent="0">
              <a:buNone/>
            </a:pPr>
            <a:endParaRPr lang="en-IN" dirty="0"/>
          </a:p>
        </p:txBody>
      </p:sp>
      <p:pic>
        <p:nvPicPr>
          <p:cNvPr id="4" name="Picture 3">
            <a:extLst>
              <a:ext uri="{FF2B5EF4-FFF2-40B4-BE49-F238E27FC236}">
                <a16:creationId xmlns:a16="http://schemas.microsoft.com/office/drawing/2014/main" id="{18B2588C-7C82-6B2E-0751-62E2F5823D82}"/>
              </a:ext>
            </a:extLst>
          </p:cNvPr>
          <p:cNvPicPr>
            <a:picLocks noChangeAspect="1"/>
          </p:cNvPicPr>
          <p:nvPr/>
        </p:nvPicPr>
        <p:blipFill>
          <a:blip r:embed="rId2"/>
          <a:stretch>
            <a:fillRect/>
          </a:stretch>
        </p:blipFill>
        <p:spPr>
          <a:xfrm>
            <a:off x="1502229" y="2845837"/>
            <a:ext cx="7361853" cy="3452325"/>
          </a:xfrm>
          <a:prstGeom prst="rect">
            <a:avLst/>
          </a:prstGeom>
        </p:spPr>
      </p:pic>
    </p:spTree>
    <p:extLst>
      <p:ext uri="{BB962C8B-B14F-4D97-AF65-F5344CB8AC3E}">
        <p14:creationId xmlns:p14="http://schemas.microsoft.com/office/powerpoint/2010/main" val="176363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59612-85CC-4221-92D4-4792B4C1C2EF}"/>
              </a:ext>
            </a:extLst>
          </p:cNvPr>
          <p:cNvSpPr>
            <a:spLocks noGrp="1"/>
          </p:cNvSpPr>
          <p:nvPr>
            <p:ph idx="1"/>
          </p:nvPr>
        </p:nvSpPr>
        <p:spPr>
          <a:xfrm>
            <a:off x="2165476" y="2438496"/>
            <a:ext cx="8596668" cy="1810776"/>
          </a:xfrm>
        </p:spPr>
        <p:txBody>
          <a:bodyPr>
            <a:normAutofit/>
          </a:bodyPr>
          <a:lstStyle/>
          <a:p>
            <a:pPr marL="0" indent="0">
              <a:buNone/>
            </a:pPr>
            <a:r>
              <a:rPr lang="en-IN" sz="8800" dirty="0">
                <a:solidFill>
                  <a:schemeClr val="accent2">
                    <a:lumMod val="60000"/>
                    <a:lumOff val="40000"/>
                  </a:schemeClr>
                </a:solidFill>
                <a:latin typeface="Colonna MT" panose="04020805060202030203" pitchFamily="82" charset="0"/>
              </a:rPr>
              <a:t>THANK YOU!!</a:t>
            </a:r>
          </a:p>
        </p:txBody>
      </p:sp>
    </p:spTree>
    <p:extLst>
      <p:ext uri="{BB962C8B-B14F-4D97-AF65-F5344CB8AC3E}">
        <p14:creationId xmlns:p14="http://schemas.microsoft.com/office/powerpoint/2010/main" val="7014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1050472" y="134938"/>
            <a:ext cx="9818914" cy="779462"/>
          </a:xfrm>
        </p:spPr>
        <p:txBody>
          <a:bodyPr>
            <a:normAutofit/>
          </a:bodyPr>
          <a:lstStyle/>
          <a:p>
            <a:pPr algn="l"/>
            <a:r>
              <a:rPr lang="en-IN" sz="2400" b="1" i="0" dirty="0">
                <a:solidFill>
                  <a:srgbClr val="92D050"/>
                </a:solidFill>
                <a:effectLst/>
                <a:latin typeface="Bell MT" panose="02020503060305020303" pitchFamily="18" charset="0"/>
              </a:rPr>
              <a:t>PROBLEM DEFINITION:</a:t>
            </a:r>
            <a:endParaRPr lang="en-IN" sz="2400" dirty="0">
              <a:solidFill>
                <a:srgbClr val="92D050"/>
              </a:solidFill>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645459" y="1188930"/>
            <a:ext cx="8910917" cy="5534131"/>
          </a:xfrm>
        </p:spPr>
        <p:txBody>
          <a:bodyPr>
            <a:noAutofit/>
          </a:bodyPr>
          <a:lstStyle/>
          <a:p>
            <a:pPr marL="457200" indent="-457200" algn="l">
              <a:buFont typeface="Arial" panose="020B0604020202020204" pitchFamily="34" charset="0"/>
              <a:buChar char="•"/>
            </a:pPr>
            <a:r>
              <a:rPr lang="en-US" b="1" i="0" dirty="0">
                <a:effectLst/>
                <a:latin typeface="Söhne"/>
              </a:rPr>
              <a:t>The Smart Water System Optimization and Management project aims to revolutionize the way water resources are managed and utilized in urban and rural areas. </a:t>
            </a:r>
          </a:p>
          <a:p>
            <a:pPr marL="457200" indent="-457200" algn="l">
              <a:buFont typeface="Arial" panose="020B0604020202020204" pitchFamily="34" charset="0"/>
              <a:buChar char="•"/>
            </a:pPr>
            <a:r>
              <a:rPr lang="en-US" b="1" i="0" dirty="0">
                <a:effectLst/>
                <a:latin typeface="Söhne"/>
              </a:rPr>
              <a:t>This project focuses on implementing cutting-edge technologies and data-driven solutions to address water scarcity, improve distribution efficiency, and promote sustainable usage practices.</a:t>
            </a:r>
          </a:p>
          <a:p>
            <a:pPr algn="l"/>
            <a:endParaRPr lang="en-IN" b="1" dirty="0">
              <a:latin typeface="Bell MT" panose="02020503060305020303" pitchFamily="18" charset="0"/>
            </a:endParaRPr>
          </a:p>
        </p:txBody>
      </p:sp>
      <p:pic>
        <p:nvPicPr>
          <p:cNvPr id="4" name="Picture 3">
            <a:extLst>
              <a:ext uri="{FF2B5EF4-FFF2-40B4-BE49-F238E27FC236}">
                <a16:creationId xmlns:a16="http://schemas.microsoft.com/office/drawing/2014/main" id="{93F6FDD0-6AB4-50A9-143F-64AD6AE348CD}"/>
              </a:ext>
            </a:extLst>
          </p:cNvPr>
          <p:cNvPicPr>
            <a:picLocks noChangeAspect="1"/>
          </p:cNvPicPr>
          <p:nvPr/>
        </p:nvPicPr>
        <p:blipFill>
          <a:blip r:embed="rId2"/>
          <a:stretch>
            <a:fillRect/>
          </a:stretch>
        </p:blipFill>
        <p:spPr>
          <a:xfrm>
            <a:off x="2509935" y="3181738"/>
            <a:ext cx="5215812" cy="2948474"/>
          </a:xfrm>
          <a:prstGeom prst="rect">
            <a:avLst/>
          </a:prstGeom>
        </p:spPr>
      </p:pic>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719417" y="371889"/>
            <a:ext cx="8371114" cy="755423"/>
          </a:xfrm>
        </p:spPr>
        <p:txBody>
          <a:bodyPr>
            <a:normAutofit/>
          </a:bodyPr>
          <a:lstStyle/>
          <a:p>
            <a:pPr algn="l"/>
            <a:r>
              <a:rPr lang="en-IN" sz="2400" b="1" dirty="0">
                <a:latin typeface="Bell MT" panose="02020503060305020303" pitchFamily="18" charset="0"/>
              </a:rPr>
              <a:t>       OBJECTIVES:</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278110" y="1292198"/>
            <a:ext cx="8964385" cy="5655129"/>
          </a:xfrm>
        </p:spPr>
        <p:txBody>
          <a:bodyPr/>
          <a:lstStyle/>
          <a:p>
            <a:pPr marL="285750" indent="-285750" algn="l">
              <a:buFont typeface="Wingdings" panose="05000000000000000000" pitchFamily="2" charset="2"/>
              <a:buChar char="v"/>
            </a:pPr>
            <a:r>
              <a:rPr lang="en-IN" b="1" dirty="0">
                <a:latin typeface="Bell MT" panose="02020503060305020303" pitchFamily="18" charset="0"/>
              </a:rPr>
              <a:t>Real Time Monitoring</a:t>
            </a:r>
          </a:p>
          <a:p>
            <a:pPr marL="285750" indent="-285750" algn="l">
              <a:buFont typeface="Wingdings" panose="05000000000000000000" pitchFamily="2" charset="2"/>
              <a:buChar char="v"/>
            </a:pPr>
            <a:r>
              <a:rPr lang="en-US" b="1" dirty="0">
                <a:effectLst/>
                <a:latin typeface="Söhne"/>
              </a:rPr>
              <a:t>Data</a:t>
            </a:r>
            <a:r>
              <a:rPr lang="en-US" b="1" i="0" dirty="0">
                <a:effectLst/>
                <a:latin typeface="Söhne"/>
              </a:rPr>
              <a:t> Analysis and Predictive Modeling</a:t>
            </a:r>
          </a:p>
          <a:p>
            <a:pPr marL="285750" indent="-285750" algn="l">
              <a:buFont typeface="Wingdings" panose="05000000000000000000" pitchFamily="2" charset="2"/>
              <a:buChar char="v"/>
            </a:pPr>
            <a:r>
              <a:rPr lang="en-US" b="1" dirty="0">
                <a:latin typeface="Söhne"/>
              </a:rPr>
              <a:t>Leak Detection and Prevention</a:t>
            </a:r>
          </a:p>
          <a:p>
            <a:pPr marL="285750" indent="-285750" algn="l">
              <a:buFont typeface="Wingdings" panose="05000000000000000000" pitchFamily="2" charset="2"/>
              <a:buChar char="v"/>
            </a:pPr>
            <a:r>
              <a:rPr lang="en-US" b="1" i="0" dirty="0">
                <a:effectLst/>
                <a:latin typeface="Söhne"/>
              </a:rPr>
              <a:t>Smart Metering</a:t>
            </a:r>
          </a:p>
          <a:p>
            <a:pPr marL="285750" indent="-285750" algn="l">
              <a:buFont typeface="Wingdings" panose="05000000000000000000" pitchFamily="2" charset="2"/>
              <a:buChar char="v"/>
            </a:pPr>
            <a:r>
              <a:rPr lang="en-US" b="1" dirty="0">
                <a:latin typeface="Söhne"/>
              </a:rPr>
              <a:t>Mobile App Development</a:t>
            </a:r>
          </a:p>
          <a:p>
            <a:pPr marL="285750" indent="-285750" algn="l">
              <a:buFont typeface="Wingdings" panose="05000000000000000000" pitchFamily="2" charset="2"/>
              <a:buChar char="v"/>
            </a:pPr>
            <a:r>
              <a:rPr lang="en-US" b="1" i="0" dirty="0">
                <a:effectLst/>
                <a:latin typeface="Söhne"/>
              </a:rPr>
              <a:t>Infrastructure Upgradation</a:t>
            </a:r>
          </a:p>
          <a:p>
            <a:pPr marL="285750" indent="-285750" algn="l">
              <a:buFont typeface="Wingdings" panose="05000000000000000000" pitchFamily="2" charset="2"/>
              <a:buChar char="v"/>
            </a:pPr>
            <a:r>
              <a:rPr lang="en-US" b="1" dirty="0">
                <a:latin typeface="Söhne"/>
              </a:rPr>
              <a:t>Water Quality Management</a:t>
            </a:r>
          </a:p>
          <a:p>
            <a:pPr marL="285750" indent="-285750" algn="l">
              <a:buFont typeface="Wingdings" panose="05000000000000000000" pitchFamily="2" charset="2"/>
              <a:buChar char="v"/>
            </a:pPr>
            <a:r>
              <a:rPr lang="en-US" b="1" i="0" dirty="0">
                <a:effectLst/>
                <a:latin typeface="Söhne"/>
              </a:rPr>
              <a:t>Community Engagement</a:t>
            </a:r>
          </a:p>
          <a:p>
            <a:pPr marL="285750" indent="-285750" algn="l">
              <a:buFont typeface="Wingdings" panose="05000000000000000000" pitchFamily="2" charset="2"/>
              <a:buChar char="v"/>
            </a:pPr>
            <a:r>
              <a:rPr lang="en-US" b="1" dirty="0">
                <a:latin typeface="Söhne"/>
              </a:rPr>
              <a:t>Regulatory compliance</a:t>
            </a:r>
          </a:p>
          <a:p>
            <a:pPr marL="285750" indent="-285750" algn="l">
              <a:buFont typeface="Wingdings" panose="05000000000000000000" pitchFamily="2" charset="2"/>
              <a:buChar char="v"/>
            </a:pPr>
            <a:r>
              <a:rPr lang="en-US" b="1" i="0" dirty="0">
                <a:effectLst/>
                <a:latin typeface="Söhne"/>
              </a:rPr>
              <a:t>Cost-Benefit </a:t>
            </a:r>
            <a:r>
              <a:rPr lang="en-US" b="1" i="0" dirty="0" err="1">
                <a:effectLst/>
                <a:latin typeface="Söhne"/>
              </a:rPr>
              <a:t>Analaysis</a:t>
            </a:r>
            <a:endParaRPr lang="en-IN" b="1" i="0" dirty="0">
              <a:effectLst/>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1CD0-77AC-5CAE-9CAD-C366F526FA43}"/>
              </a:ext>
            </a:extLst>
          </p:cNvPr>
          <p:cNvSpPr>
            <a:spLocks noGrp="1"/>
          </p:cNvSpPr>
          <p:nvPr>
            <p:ph type="title"/>
          </p:nvPr>
        </p:nvSpPr>
        <p:spPr>
          <a:xfrm>
            <a:off x="784014" y="784860"/>
            <a:ext cx="8596668" cy="879013"/>
          </a:xfrm>
        </p:spPr>
        <p:txBody>
          <a:bodyPr>
            <a:normAutofit/>
          </a:bodyPr>
          <a:lstStyle/>
          <a:p>
            <a:r>
              <a:rPr lang="en-IN" sz="2400" b="1" dirty="0">
                <a:latin typeface="Bell MT" panose="02020503060305020303" pitchFamily="18" charset="0"/>
              </a:rPr>
              <a:t>EXISTING SYSTEM:</a:t>
            </a:r>
          </a:p>
        </p:txBody>
      </p:sp>
      <p:sp>
        <p:nvSpPr>
          <p:cNvPr id="3" name="Content Placeholder 2">
            <a:extLst>
              <a:ext uri="{FF2B5EF4-FFF2-40B4-BE49-F238E27FC236}">
                <a16:creationId xmlns:a16="http://schemas.microsoft.com/office/drawing/2014/main" id="{8870C278-F93A-6972-EBAF-790AD8EEFD39}"/>
              </a:ext>
            </a:extLst>
          </p:cNvPr>
          <p:cNvSpPr>
            <a:spLocks noGrp="1"/>
          </p:cNvSpPr>
          <p:nvPr>
            <p:ph idx="1"/>
          </p:nvPr>
        </p:nvSpPr>
        <p:spPr>
          <a:xfrm>
            <a:off x="677334" y="1488613"/>
            <a:ext cx="8596668" cy="3880773"/>
          </a:xfrm>
        </p:spPr>
        <p:txBody>
          <a:bodyPr/>
          <a:lstStyle/>
          <a:p>
            <a:pPr marL="0" indent="0" algn="just">
              <a:buNone/>
            </a:pPr>
            <a:r>
              <a:rPr lang="en-US" b="1" dirty="0">
                <a:solidFill>
                  <a:schemeClr val="tx1">
                    <a:lumMod val="50000"/>
                    <a:lumOff val="50000"/>
                  </a:schemeClr>
                </a:solidFill>
              </a:rPr>
              <a:t>In rural areas we have seen that due to improper water utilization and due to erosion and cutting of canals, farmers suffer from irrigation problem and also when they go for the government offices then they have to wait for months for resolving the problem and hence it takes time, travel fatigue and also loss of money due improper convenience. And still there are many problems of water management related to irrigation.</a:t>
            </a:r>
          </a:p>
          <a:p>
            <a:pPr marL="0" indent="0" algn="just">
              <a:buNone/>
            </a:pPr>
            <a:r>
              <a:rPr lang="en-US" b="1" dirty="0">
                <a:solidFill>
                  <a:schemeClr val="tx1">
                    <a:lumMod val="50000"/>
                    <a:lumOff val="50000"/>
                  </a:schemeClr>
                </a:solidFill>
              </a:rPr>
              <a:t>We have also seen that on many public places mostly on railway stations there are wastage of water unusually like flowing of water form a pipeline that spends water in much amount and the railway official don't resolve the problem at the time so the precious water flows unusually. In the Urban areas some water tank is very old and near to collapse also there found to be many unusual leakage of water and there are many problems related to road and gutter.</a:t>
            </a:r>
            <a:endParaRPr lang="en-IN" b="1" dirty="0">
              <a:solidFill>
                <a:schemeClr val="tx1">
                  <a:lumMod val="50000"/>
                  <a:lumOff val="50000"/>
                </a:schemeClr>
              </a:solidFill>
            </a:endParaRPr>
          </a:p>
        </p:txBody>
      </p:sp>
    </p:spTree>
    <p:extLst>
      <p:ext uri="{BB962C8B-B14F-4D97-AF65-F5344CB8AC3E}">
        <p14:creationId xmlns:p14="http://schemas.microsoft.com/office/powerpoint/2010/main" val="100055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6D3F-A4B1-A835-515C-A4D90AB95DDF}"/>
              </a:ext>
            </a:extLst>
          </p:cNvPr>
          <p:cNvSpPr>
            <a:spLocks noGrp="1"/>
          </p:cNvSpPr>
          <p:nvPr>
            <p:ph type="title"/>
          </p:nvPr>
        </p:nvSpPr>
        <p:spPr>
          <a:xfrm>
            <a:off x="781771" y="863648"/>
            <a:ext cx="8596668" cy="820915"/>
          </a:xfrm>
        </p:spPr>
        <p:txBody>
          <a:bodyPr>
            <a:normAutofit/>
          </a:bodyPr>
          <a:lstStyle/>
          <a:p>
            <a:r>
              <a:rPr lang="en-IN" sz="2400" b="1" dirty="0">
                <a:latin typeface="Bell MT" panose="02020503060305020303" pitchFamily="18" charset="0"/>
              </a:rPr>
              <a:t>PROPOSED SYSTEM:</a:t>
            </a:r>
          </a:p>
        </p:txBody>
      </p:sp>
      <p:sp>
        <p:nvSpPr>
          <p:cNvPr id="3" name="Content Placeholder 2">
            <a:extLst>
              <a:ext uri="{FF2B5EF4-FFF2-40B4-BE49-F238E27FC236}">
                <a16:creationId xmlns:a16="http://schemas.microsoft.com/office/drawing/2014/main" id="{8D055096-EEB4-9959-C9B3-E94F5806C641}"/>
              </a:ext>
            </a:extLst>
          </p:cNvPr>
          <p:cNvSpPr>
            <a:spLocks noGrp="1"/>
          </p:cNvSpPr>
          <p:nvPr>
            <p:ph idx="1"/>
          </p:nvPr>
        </p:nvSpPr>
        <p:spPr>
          <a:xfrm>
            <a:off x="838699" y="1577883"/>
            <a:ext cx="8596668" cy="3880773"/>
          </a:xfrm>
        </p:spPr>
        <p:txBody>
          <a:bodyPr>
            <a:normAutofit lnSpcReduction="10000"/>
          </a:bodyPr>
          <a:lstStyle/>
          <a:p>
            <a:pPr marL="0" indent="0" algn="just">
              <a:buNone/>
            </a:pPr>
            <a:r>
              <a:rPr lang="en-US" b="1" dirty="0">
                <a:solidFill>
                  <a:schemeClr val="tx1">
                    <a:lumMod val="50000"/>
                    <a:lumOff val="50000"/>
                  </a:schemeClr>
                </a:solidFill>
              </a:rPr>
              <a:t>Here we will bring an application by the help of which the user can find how many canals and government hand-pumps in the rural area(within 2 kilometers range),and can also complain to the government officials with the help of this application by sitting at home that can save time, travel fatigue and also can save money expenditure to travel . At the public place with the help of this application the user can also complain to the that officers to resolve a problem by typing that problem in the complaint box so that the unusual flow of water can be resolved quickly . The Complaint message is directly sent to the nodal officer so the management information can be transparent . In the Urban areas if the water tank is very old and near to collapse then by the use of this application public can send complain to the municipal corporation . Also if somewhere there found to be unusual leakage of water then after informing it through this application the municipal corporation can take action within hours, and the user can also send complain about any problem which are related to the municipal corporation.</a:t>
            </a:r>
            <a:endParaRPr lang="en-IN" b="1" dirty="0">
              <a:solidFill>
                <a:schemeClr val="tx1">
                  <a:lumMod val="50000"/>
                  <a:lumOff val="50000"/>
                </a:schemeClr>
              </a:solidFill>
            </a:endParaRPr>
          </a:p>
        </p:txBody>
      </p:sp>
    </p:spTree>
    <p:extLst>
      <p:ext uri="{BB962C8B-B14F-4D97-AF65-F5344CB8AC3E}">
        <p14:creationId xmlns:p14="http://schemas.microsoft.com/office/powerpoint/2010/main" val="376041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856769" y="292488"/>
            <a:ext cx="9144000" cy="641123"/>
          </a:xfrm>
        </p:spPr>
        <p:txBody>
          <a:bodyPr>
            <a:normAutofit/>
          </a:bodyPr>
          <a:lstStyle/>
          <a:p>
            <a:pPr algn="l"/>
            <a:r>
              <a:rPr lang="en-IN" sz="2400" b="1" dirty="0">
                <a:solidFill>
                  <a:srgbClr val="92D050"/>
                </a:solidFill>
                <a:latin typeface="Bell MT" panose="02020503060305020303" pitchFamily="18" charset="0"/>
              </a:rPr>
              <a:t>IOT SENSOR DESIGN</a:t>
            </a:r>
            <a:r>
              <a:rPr lang="en-IN" sz="2400" b="1" i="0" dirty="0">
                <a:solidFill>
                  <a:srgbClr val="313131"/>
                </a:solidFill>
                <a:effectLst/>
                <a:latin typeface="Bell MT" panose="02020503060305020303" pitchFamily="18" charset="0"/>
              </a:rPr>
              <a:t>: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807784" y="1134996"/>
            <a:ext cx="9376122" cy="3880757"/>
          </a:xfrm>
        </p:spPr>
        <p:txBody>
          <a:bodyPr>
            <a:normAutofit fontScale="92500" lnSpcReduction="10000"/>
          </a:bodyPr>
          <a:lstStyle/>
          <a:p>
            <a:pPr marL="285750" indent="-285750" algn="l">
              <a:buFont typeface="Wingdings" panose="05000000000000000000" pitchFamily="2" charset="2"/>
              <a:buChar char="q"/>
            </a:pPr>
            <a:r>
              <a:rPr lang="en-US" b="1" dirty="0">
                <a:solidFill>
                  <a:srgbClr val="92D050"/>
                </a:solidFill>
              </a:rPr>
              <a:t>Water Quality Sensors:</a:t>
            </a:r>
          </a:p>
          <a:p>
            <a:pPr algn="l"/>
            <a:r>
              <a:rPr lang="en-US" b="1" dirty="0">
                <a:solidFill>
                  <a:srgbClr val="92D050"/>
                </a:solidFill>
              </a:rPr>
              <a:t> </a:t>
            </a:r>
            <a:r>
              <a:rPr lang="en-US" b="1" dirty="0"/>
              <a:t>These sensors measure parameters like pH levels, turbidity, dissolved oxygen, and chemical contaminants to ensure water quality meets regulatory standards.</a:t>
            </a:r>
          </a:p>
          <a:p>
            <a:pPr marL="342900" indent="-342900" algn="l">
              <a:buFont typeface="Wingdings" panose="05000000000000000000" pitchFamily="2" charset="2"/>
              <a:buChar char="q"/>
            </a:pPr>
            <a:r>
              <a:rPr lang="en-US" b="1" dirty="0">
                <a:solidFill>
                  <a:srgbClr val="92D050"/>
                </a:solidFill>
              </a:rPr>
              <a:t>Flow Sensors:</a:t>
            </a:r>
          </a:p>
          <a:p>
            <a:pPr algn="l"/>
            <a:r>
              <a:rPr lang="en-US" b="1" dirty="0"/>
              <a:t>Flow sensors track the rate at which water is moving through pipes. This data helps in leak detection, usage monitoring, and optimizing water distribution.</a:t>
            </a:r>
          </a:p>
          <a:p>
            <a:pPr marL="285750" indent="-285750" algn="l">
              <a:buFont typeface="Wingdings" panose="05000000000000000000" pitchFamily="2" charset="2"/>
              <a:buChar char="q"/>
            </a:pPr>
            <a:r>
              <a:rPr lang="en-US" b="1" dirty="0">
                <a:solidFill>
                  <a:srgbClr val="92D050"/>
                </a:solidFill>
              </a:rPr>
              <a:t>Pressure Sensors:</a:t>
            </a:r>
          </a:p>
          <a:p>
            <a:pPr algn="l"/>
            <a:r>
              <a:rPr lang="en-US" b="1" dirty="0"/>
              <a:t>Pressure sensors monitor water pressure in pipes and can help detect leaks or blockages in the system.</a:t>
            </a:r>
          </a:p>
          <a:p>
            <a:pPr marL="285750" indent="-285750" algn="l">
              <a:buFont typeface="Wingdings" panose="05000000000000000000" pitchFamily="2" charset="2"/>
              <a:buChar char="q"/>
            </a:pPr>
            <a:r>
              <a:rPr lang="en-US" b="1" dirty="0">
                <a:solidFill>
                  <a:srgbClr val="92D050"/>
                </a:solidFill>
              </a:rPr>
              <a:t>Ultrasonic Sensors:</a:t>
            </a:r>
          </a:p>
          <a:p>
            <a:pPr algn="l"/>
            <a:r>
              <a:rPr lang="en-US" b="1" dirty="0"/>
              <a:t>Ultrasonic sensors can be used to measure water levels in open channels, such as rivers or streams, and are often employed in flood monitoring systems</a:t>
            </a:r>
            <a:endParaRPr lang="en-IN" b="1" dirty="0"/>
          </a:p>
        </p:txBody>
      </p:sp>
    </p:spTree>
    <p:extLst>
      <p:ext uri="{BB962C8B-B14F-4D97-AF65-F5344CB8AC3E}">
        <p14:creationId xmlns:p14="http://schemas.microsoft.com/office/powerpoint/2010/main" val="18224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6E2EB4-263E-E175-2CCE-AEF4318E75A3}"/>
              </a:ext>
            </a:extLst>
          </p:cNvPr>
          <p:cNvPicPr>
            <a:picLocks noChangeAspect="1"/>
          </p:cNvPicPr>
          <p:nvPr/>
        </p:nvPicPr>
        <p:blipFill>
          <a:blip r:embed="rId2"/>
          <a:stretch>
            <a:fillRect/>
          </a:stretch>
        </p:blipFill>
        <p:spPr>
          <a:xfrm>
            <a:off x="1054359" y="1101012"/>
            <a:ext cx="8378890" cy="4833257"/>
          </a:xfrm>
          <a:prstGeom prst="rect">
            <a:avLst/>
          </a:prstGeom>
        </p:spPr>
      </p:pic>
    </p:spTree>
    <p:extLst>
      <p:ext uri="{BB962C8B-B14F-4D97-AF65-F5344CB8AC3E}">
        <p14:creationId xmlns:p14="http://schemas.microsoft.com/office/powerpoint/2010/main" val="18081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1117066" y="340659"/>
            <a:ext cx="9144000" cy="896937"/>
          </a:xfrm>
        </p:spPr>
        <p:txBody>
          <a:bodyPr>
            <a:normAutofit/>
          </a:bodyPr>
          <a:lstStyle/>
          <a:p>
            <a:pPr algn="l"/>
            <a:r>
              <a:rPr lang="en-IN" sz="2400" b="1" i="0" dirty="0">
                <a:solidFill>
                  <a:srgbClr val="92D050"/>
                </a:solidFill>
                <a:effectLst/>
                <a:latin typeface="Bell MT" panose="02020503060305020303" pitchFamily="18" charset="0"/>
              </a:rPr>
              <a:t>REAL-TIME TRANSIT INFORMATION FLATFORM:</a:t>
            </a:r>
            <a:endParaRPr lang="en-IN" sz="2400" b="1" dirty="0">
              <a:solidFill>
                <a:srgbClr val="92D050"/>
              </a:solidFill>
              <a:latin typeface="Bell MT" panose="020205030603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758478" y="1532324"/>
            <a:ext cx="9341224" cy="4985017"/>
          </a:xfrm>
        </p:spPr>
        <p:txBody>
          <a:bodyPr/>
          <a:lstStyle/>
          <a:p>
            <a:pPr algn="l"/>
            <a:r>
              <a:rPr lang="en-US" b="1" i="0" dirty="0">
                <a:effectLst/>
                <a:latin typeface="Google Sans"/>
              </a:rPr>
              <a:t>With IoT, the whole water supply chain can become more transparent and easier to control With the help of sensors, a smart city water management system can enable you to collect real-time data—information that helps you visualize water distribution across the network. </a:t>
            </a:r>
          </a:p>
          <a:p>
            <a:pPr marL="285750" indent="-285750" algn="l">
              <a:buFont typeface="Wingdings" panose="05000000000000000000" pitchFamily="2" charset="2"/>
              <a:buChar char="q"/>
            </a:pPr>
            <a:r>
              <a:rPr lang="en-US" b="1" i="0" dirty="0">
                <a:solidFill>
                  <a:srgbClr val="383838"/>
                </a:solidFill>
                <a:effectLst/>
                <a:latin typeface="Roboto" panose="02000000000000000000" pitchFamily="2" charset="0"/>
              </a:rPr>
              <a:t> </a:t>
            </a:r>
            <a:r>
              <a:rPr lang="en-US" b="1" i="0" dirty="0">
                <a:solidFill>
                  <a:srgbClr val="92D050"/>
                </a:solidFill>
                <a:effectLst/>
                <a:latin typeface="Montserrat" panose="00000500000000000000" pitchFamily="2" charset="0"/>
              </a:rPr>
              <a:t>Water Level Monitoring and Dam Management:</a:t>
            </a:r>
          </a:p>
          <a:p>
            <a:pPr algn="l"/>
            <a:r>
              <a:rPr lang="en-US" b="0" i="0" dirty="0">
                <a:solidFill>
                  <a:srgbClr val="383838"/>
                </a:solidFill>
                <a:effectLst/>
                <a:latin typeface="Google Sans"/>
              </a:rPr>
              <a:t> </a:t>
            </a:r>
            <a:r>
              <a:rPr lang="en-US" b="1" i="0" dirty="0">
                <a:effectLst/>
                <a:latin typeface="Google Sans"/>
              </a:rPr>
              <a:t>Water level monitoring and management of dams using IoT can improve this, using ultrasonic, vibration, and pressure sensors to help monitor dam function. With pressure sensors, in particular, you can detect leaks in pipes and receive instant alerts. Predictive technologies ensure dam operators get early warnings and are able to keep watch over water availability in each reservoir. This may be particularly helpful for irrigation.</a:t>
            </a:r>
          </a:p>
          <a:p>
            <a:pPr marL="285750" indent="-285750" algn="l">
              <a:buFont typeface="Wingdings" panose="05000000000000000000" pitchFamily="2" charset="2"/>
              <a:buChar char="q"/>
            </a:pPr>
            <a:r>
              <a:rPr lang="en-US" b="1" dirty="0">
                <a:solidFill>
                  <a:srgbClr val="92D050"/>
                </a:solidFill>
                <a:latin typeface="Montserrat" panose="00000500000000000000" pitchFamily="2" charset="0"/>
              </a:rPr>
              <a:t>Smart Irrigation Management:</a:t>
            </a:r>
          </a:p>
          <a:p>
            <a:pPr algn="l"/>
            <a:r>
              <a:rPr lang="en-US" b="1" i="0" dirty="0">
                <a:effectLst/>
                <a:latin typeface="Google Sans"/>
              </a:rPr>
              <a:t>Whenever the sensor detects a low quantity of moisture in the soil, the motor turns on automatically. Hence, will automatically irrigate the field. Once the soil becomes wet, the motor turns off.</a:t>
            </a:r>
            <a:endParaRPr lang="en-US" b="1" i="0" dirty="0">
              <a:effectLst/>
              <a:latin typeface="Montserrat" panose="00000500000000000000" pitchFamily="2" charset="0"/>
            </a:endParaRPr>
          </a:p>
          <a:p>
            <a:pPr marL="285750" indent="-285750" algn="l">
              <a:buFont typeface="Wingdings" panose="05000000000000000000" pitchFamily="2" charset="2"/>
              <a:buChar char="q"/>
            </a:pPr>
            <a:endParaRPr lang="en-US" b="1" i="0" dirty="0">
              <a:solidFill>
                <a:srgbClr val="92D050"/>
              </a:solidFill>
              <a:effectLst/>
              <a:latin typeface="Montserrat" panose="00000500000000000000" pitchFamily="2" charset="0"/>
            </a:endParaRPr>
          </a:p>
          <a:p>
            <a:pPr algn="l"/>
            <a:endParaRPr lang="en-US" b="1" i="0" dirty="0">
              <a:solidFill>
                <a:srgbClr val="92D050"/>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129927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788893" y="502024"/>
            <a:ext cx="8376877" cy="428023"/>
          </a:xfrm>
        </p:spPr>
        <p:txBody>
          <a:bodyPr>
            <a:normAutofit fontScale="90000"/>
          </a:bodyPr>
          <a:lstStyle/>
          <a:p>
            <a:pPr algn="l"/>
            <a:r>
              <a:rPr lang="en-IN" sz="2800" b="1" i="0" dirty="0">
                <a:solidFill>
                  <a:srgbClr val="92D050"/>
                </a:solidFill>
                <a:effectLst/>
                <a:latin typeface="Bell MT" panose="02020503060305020303" pitchFamily="18" charset="0"/>
              </a:rPr>
              <a:t>INTEGRATION APPROACH:</a:t>
            </a:r>
            <a:r>
              <a:rPr lang="en-IN" sz="2400" b="1" i="0" dirty="0">
                <a:solidFill>
                  <a:srgbClr val="313131"/>
                </a:solidFill>
                <a:effectLst/>
                <a:latin typeface="Bell MT" panose="02020503060305020303" pitchFamily="18" charset="0"/>
              </a:rPr>
              <a:t>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593270" y="1281953"/>
            <a:ext cx="8954141" cy="4438329"/>
          </a:xfrm>
        </p:spPr>
        <p:txBody>
          <a:bodyPr>
            <a:normAutofit lnSpcReduction="10000"/>
          </a:bodyPr>
          <a:lstStyle/>
          <a:p>
            <a:pPr marL="285750" indent="-285750" algn="l">
              <a:buFont typeface="Wingdings" panose="05000000000000000000" pitchFamily="2" charset="2"/>
              <a:buChar char="Ø"/>
            </a:pPr>
            <a:r>
              <a:rPr lang="en-US" b="1" dirty="0">
                <a:solidFill>
                  <a:srgbClr val="92D050"/>
                </a:solidFill>
              </a:rPr>
              <a:t>SENSOR DEPLOYEMENT</a:t>
            </a:r>
            <a:r>
              <a:rPr lang="en-US" dirty="0">
                <a:solidFill>
                  <a:srgbClr val="92D050"/>
                </a:solidFill>
              </a:rPr>
              <a:t>: </a:t>
            </a:r>
          </a:p>
          <a:p>
            <a:pPr algn="l"/>
            <a:r>
              <a:rPr lang="en-US" b="1" dirty="0"/>
              <a:t>Install IoT sensors at key points in the water infrastructure to monitor parameters such as water quality, flow rates, pressure, and temperature.</a:t>
            </a:r>
          </a:p>
          <a:p>
            <a:pPr marL="285750" indent="-285750" algn="l">
              <a:buFont typeface="Wingdings" panose="05000000000000000000" pitchFamily="2" charset="2"/>
              <a:buChar char="Ø"/>
            </a:pPr>
            <a:r>
              <a:rPr lang="en-US" b="1" dirty="0">
                <a:solidFill>
                  <a:srgbClr val="92D050"/>
                </a:solidFill>
              </a:rPr>
              <a:t>DATA COMMUNICATION</a:t>
            </a:r>
            <a:r>
              <a:rPr lang="en-US" dirty="0">
                <a:solidFill>
                  <a:srgbClr val="92D050"/>
                </a:solidFill>
              </a:rPr>
              <a:t>:</a:t>
            </a:r>
          </a:p>
          <a:p>
            <a:pPr algn="l"/>
            <a:r>
              <a:rPr lang="en-US" b="1" dirty="0"/>
              <a:t>Establish reliable data communication channels, such as Wi-Fi, cellular networks, or LPWAN (Low-Power Wide-Area Network), to transmit sensor data to a central server or cloud platform.</a:t>
            </a:r>
          </a:p>
          <a:p>
            <a:pPr marL="285750" indent="-285750" algn="l">
              <a:buFont typeface="Wingdings" panose="05000000000000000000" pitchFamily="2" charset="2"/>
              <a:buChar char="Ø"/>
            </a:pPr>
            <a:r>
              <a:rPr lang="en-US" b="1" dirty="0">
                <a:solidFill>
                  <a:srgbClr val="92D050"/>
                </a:solidFill>
              </a:rPr>
              <a:t>USER INTERFACE</a:t>
            </a:r>
            <a:r>
              <a:rPr lang="en-US" dirty="0">
                <a:solidFill>
                  <a:srgbClr val="92D050"/>
                </a:solidFill>
              </a:rPr>
              <a:t>:</a:t>
            </a:r>
          </a:p>
          <a:p>
            <a:pPr algn="l"/>
            <a:r>
              <a:rPr lang="en-US" b="1" dirty="0"/>
              <a:t>Develop user-friendly interfaces, such as mobile apps or web dashboards, for stakeholders to monitor and control the smart water system.</a:t>
            </a:r>
          </a:p>
          <a:p>
            <a:pPr marL="285750" indent="-285750" algn="l">
              <a:buFont typeface="Wingdings" panose="05000000000000000000" pitchFamily="2" charset="2"/>
              <a:buChar char="Ø"/>
            </a:pPr>
            <a:r>
              <a:rPr lang="en-US" b="1" dirty="0">
                <a:solidFill>
                  <a:srgbClr val="92D050"/>
                </a:solidFill>
              </a:rPr>
              <a:t>DATA VISUALIZATION</a:t>
            </a:r>
            <a:r>
              <a:rPr lang="en-US" dirty="0">
                <a:solidFill>
                  <a:srgbClr val="92D050"/>
                </a:solidFill>
              </a:rPr>
              <a:t>:</a:t>
            </a:r>
          </a:p>
          <a:p>
            <a:pPr algn="l"/>
            <a:r>
              <a:rPr lang="en-US" b="1" dirty="0"/>
              <a:t>Use data visualization tools to provide real-time insights to water operators and decision-makers for informed actions.</a:t>
            </a:r>
            <a:endParaRPr lang="en-IN" b="1" dirty="0"/>
          </a:p>
        </p:txBody>
      </p:sp>
    </p:spTree>
    <p:extLst>
      <p:ext uri="{BB962C8B-B14F-4D97-AF65-F5344CB8AC3E}">
        <p14:creationId xmlns:p14="http://schemas.microsoft.com/office/powerpoint/2010/main" val="10309440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345</TotalTime>
  <Words>1431</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Bell MT</vt:lpstr>
      <vt:lpstr>Calibri</vt:lpstr>
      <vt:lpstr>Colonna MT</vt:lpstr>
      <vt:lpstr>Google Sans</vt:lpstr>
      <vt:lpstr>Montserrat</vt:lpstr>
      <vt:lpstr>Roboto</vt:lpstr>
      <vt:lpstr>Söhne</vt:lpstr>
      <vt:lpstr>Trebuchet MS</vt:lpstr>
      <vt:lpstr>Wingdings</vt:lpstr>
      <vt:lpstr>Wingdings 3</vt:lpstr>
      <vt:lpstr>Facet</vt:lpstr>
      <vt:lpstr>PowerPoint Presentation</vt:lpstr>
      <vt:lpstr>PROBLEM DEFINITION:</vt:lpstr>
      <vt:lpstr>       OBJECTIVES:</vt:lpstr>
      <vt:lpstr>EXISTING SYSTEM:</vt:lpstr>
      <vt:lpstr>PROPOSED SYSTEM:</vt:lpstr>
      <vt:lpstr>IOT SENSOR DESIGN: </vt:lpstr>
      <vt:lpstr>PowerPoint Presentation</vt:lpstr>
      <vt:lpstr>REAL-TIME TRANSIT INFORMATION FLATFORM:</vt:lpstr>
      <vt:lpstr>INTEGRATION APPROACH: </vt:lpstr>
      <vt:lpstr>INTEGRATION BENEFITS:</vt:lpstr>
      <vt:lpstr>INNOVATION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Bhavana Reddy</cp:lastModifiedBy>
  <cp:revision>6</cp:revision>
  <dcterms:created xsi:type="dcterms:W3CDTF">2023-09-29T07:14:55Z</dcterms:created>
  <dcterms:modified xsi:type="dcterms:W3CDTF">2023-10-10T15:32:43Z</dcterms:modified>
</cp:coreProperties>
</file>