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3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9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8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86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06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14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182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72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67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41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79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3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54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59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76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34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43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92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7B15-4446-4B35-A3AF-9274CD845C00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8E00-D844-484C-A062-DDA709F3E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826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54DCB-4DAE-1077-0F37-7457E66F0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Lua</a:t>
            </a:r>
            <a:r>
              <a:rPr kumimoji="1" lang="ja-JP" altLang="en-US" dirty="0"/>
              <a:t>スクリプト</a:t>
            </a:r>
            <a:r>
              <a:rPr lang="ja-JP" altLang="en-US" dirty="0"/>
              <a:t>による機能追加</a:t>
            </a:r>
            <a:br>
              <a:rPr lang="en-US" altLang="ja-JP" dirty="0"/>
            </a:br>
            <a:r>
              <a:rPr lang="en-US" altLang="ja-JP" dirty="0" err="1"/>
              <a:t>BatteryRTL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5DE8E8-E0F1-9541-415D-6E18F68F9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ドローンエンジニア養成塾　第</a:t>
            </a:r>
            <a:r>
              <a:rPr kumimoji="1" lang="en-US" altLang="ja-JP" dirty="0"/>
              <a:t>19</a:t>
            </a:r>
            <a:r>
              <a:rPr kumimoji="1" lang="ja-JP" altLang="en-US" dirty="0"/>
              <a:t>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695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2A1AD-6A46-93A4-F2B8-1F58ACBD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業務中に感じた課題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63AE65-00C5-758C-E56F-147B9D43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業務上、見晴らしの良い場所で</a:t>
            </a:r>
            <a:r>
              <a:rPr kumimoji="1" lang="en-US" altLang="ja-JP" dirty="0"/>
              <a:t>2㎞</a:t>
            </a:r>
            <a:r>
              <a:rPr kumimoji="1" lang="ja-JP" altLang="en-US" dirty="0"/>
              <a:t>近く遠隔へ</a:t>
            </a:r>
            <a:r>
              <a:rPr kumimoji="1" lang="en-US" altLang="ja-JP" dirty="0"/>
              <a:t>100m</a:t>
            </a:r>
            <a:r>
              <a:rPr kumimoji="1" lang="ja-JP" altLang="en-US" dirty="0"/>
              <a:t>超の高度で空撮の実施がある。（機体は</a:t>
            </a:r>
            <a:r>
              <a:rPr kumimoji="1" lang="en-US" altLang="ja-JP" dirty="0"/>
              <a:t>DJI</a:t>
            </a:r>
            <a:r>
              <a:rPr kumimoji="1" lang="ja-JP" altLang="en-US" dirty="0"/>
              <a:t>製）</a:t>
            </a:r>
            <a:endParaRPr kumimoji="1" lang="en-US" altLang="ja-JP" dirty="0"/>
          </a:p>
          <a:p>
            <a:r>
              <a:rPr lang="ja-JP" altLang="en-US" dirty="0"/>
              <a:t>バッテリー状態を見ながら撮影するが、遠距離であることから帰還するバッテリー残量に合わせてミッション飛行する。</a:t>
            </a:r>
            <a:endParaRPr lang="en-US" altLang="ja-JP" dirty="0"/>
          </a:p>
          <a:p>
            <a:r>
              <a:rPr lang="ja-JP" altLang="en-US" dirty="0"/>
              <a:t>帰還時に高度を下げつつホームポジションへ戻すことを行い、着陸時間の節約を実施していた。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13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B2E22-2D28-9D08-4D35-6B24DF7B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あったらよい機能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86B63-75D2-7FA0-87D2-6EB9999D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バッテリー残量を監視して、閾値超過後に目標高度に向けて</a:t>
            </a:r>
            <a:r>
              <a:rPr lang="ja-JP" altLang="en-US" dirty="0"/>
              <a:t>下降</a:t>
            </a:r>
            <a:r>
              <a:rPr kumimoji="1" lang="ja-JP" altLang="en-US" dirty="0"/>
              <a:t>しながら</a:t>
            </a:r>
            <a:br>
              <a:rPr kumimoji="1" lang="en-US" altLang="ja-JP" dirty="0"/>
            </a:br>
            <a:r>
              <a:rPr kumimoji="1" lang="ja-JP" altLang="en-US" dirty="0"/>
              <a:t>ホームポイントへ帰還して、ホームポイント上空に到着後、着陸まで行う。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バッテリー残量をきっかけに帰還することから、</a:t>
            </a:r>
            <a:r>
              <a:rPr kumimoji="1" lang="en-US" altLang="ja-JP" dirty="0"/>
              <a:t>Battery-RTL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BRTL</a:t>
            </a:r>
            <a:r>
              <a:rPr kumimoji="1" lang="ja-JP" altLang="en-US" dirty="0"/>
              <a:t>）として、</a:t>
            </a:r>
            <a:br>
              <a:rPr kumimoji="1" lang="en-US" altLang="ja-JP" dirty="0"/>
            </a:br>
            <a:r>
              <a:rPr kumimoji="1" lang="en-US" altLang="ja-JP" dirty="0"/>
              <a:t>Lua</a:t>
            </a:r>
            <a:r>
              <a:rPr kumimoji="1" lang="ja-JP" altLang="en-US" dirty="0"/>
              <a:t>スクリプトで機能実装を実施した。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各種設定はカスタムパラメータとして「</a:t>
            </a:r>
            <a:r>
              <a:rPr kumimoji="1" lang="en-US" altLang="ja-JP" dirty="0"/>
              <a:t>BRTL_</a:t>
            </a:r>
            <a:r>
              <a:rPr kumimoji="1" lang="ja-JP" altLang="en-US" dirty="0"/>
              <a:t>」の接頭語で設定できるように</a:t>
            </a:r>
            <a:br>
              <a:rPr kumimoji="1" lang="en-US" altLang="ja-JP" dirty="0"/>
            </a:br>
            <a:r>
              <a:rPr kumimoji="1" lang="ja-JP" altLang="en-US" dirty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33839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16E8E-26C2-B3EC-2856-DC9373D1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おことわり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D142D5-60E9-22C3-2000-4C98B754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あくまで、シミュレータ上で検証したものです。</a:t>
            </a:r>
            <a:endParaRPr kumimoji="1" lang="en-US" altLang="ja-JP" dirty="0"/>
          </a:p>
          <a:p>
            <a:r>
              <a:rPr lang="ja-JP" altLang="en-US" dirty="0"/>
              <a:t>実際の</a:t>
            </a:r>
            <a:r>
              <a:rPr lang="en-US" altLang="ja-JP" dirty="0"/>
              <a:t>Autopilot</a:t>
            </a:r>
            <a:r>
              <a:rPr lang="ja-JP" altLang="en-US" dirty="0"/>
              <a:t>上では動かしていないです。</a:t>
            </a:r>
            <a:endParaRPr lang="en-US" altLang="ja-JP" dirty="0"/>
          </a:p>
          <a:p>
            <a:r>
              <a:rPr kumimoji="1" lang="ja-JP" altLang="en-US" dirty="0"/>
              <a:t>ご了承くださいませ。</a:t>
            </a:r>
          </a:p>
        </p:txBody>
      </p:sp>
    </p:spTree>
    <p:extLst>
      <p:ext uri="{BB962C8B-B14F-4D97-AF65-F5344CB8AC3E}">
        <p14:creationId xmlns:p14="http://schemas.microsoft.com/office/powerpoint/2010/main" val="258619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吹き出し: 四角形 78">
            <a:extLst>
              <a:ext uri="{FF2B5EF4-FFF2-40B4-BE49-F238E27FC236}">
                <a16:creationId xmlns:a16="http://schemas.microsoft.com/office/drawing/2014/main" id="{2A4CF24B-CE81-9E93-6C6F-7AAC5D896397}"/>
              </a:ext>
            </a:extLst>
          </p:cNvPr>
          <p:cNvSpPr/>
          <p:nvPr/>
        </p:nvSpPr>
        <p:spPr>
          <a:xfrm>
            <a:off x="2939012" y="529076"/>
            <a:ext cx="4497678" cy="742293"/>
          </a:xfrm>
          <a:prstGeom prst="wedgeRectCallout">
            <a:avLst>
              <a:gd name="adj1" fmla="val -53531"/>
              <a:gd name="adj2" fmla="val 32637"/>
            </a:avLst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47F52AD-A398-9EF7-48C7-9832E7EB069D}"/>
              </a:ext>
            </a:extLst>
          </p:cNvPr>
          <p:cNvSpPr/>
          <p:nvPr/>
        </p:nvSpPr>
        <p:spPr>
          <a:xfrm>
            <a:off x="9560628" y="5193751"/>
            <a:ext cx="930876" cy="9308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H</a:t>
            </a:r>
            <a:endParaRPr kumimoji="1" lang="ja-JP" altLang="en-US" sz="4000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B17D49-1A61-F8F9-2044-38EA3AC78120}"/>
              </a:ext>
            </a:extLst>
          </p:cNvPr>
          <p:cNvGrpSpPr/>
          <p:nvPr/>
        </p:nvGrpSpPr>
        <p:grpSpPr>
          <a:xfrm>
            <a:off x="9417653" y="5884834"/>
            <a:ext cx="1203945" cy="231891"/>
            <a:chOff x="3167191" y="1543564"/>
            <a:chExt cx="917386" cy="176697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F87FA442-E8D7-9174-CE1E-417A70D5B1E1}"/>
                </a:ext>
              </a:extLst>
            </p:cNvPr>
            <p:cNvSpPr/>
            <p:nvPr/>
          </p:nvSpPr>
          <p:spPr>
            <a:xfrm>
              <a:off x="3319849" y="1609053"/>
              <a:ext cx="612071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3DA7C477-FA70-1C0D-4DBE-F9D0DE84E360}"/>
                </a:ext>
              </a:extLst>
            </p:cNvPr>
            <p:cNvSpPr/>
            <p:nvPr/>
          </p:nvSpPr>
          <p:spPr>
            <a:xfrm>
              <a:off x="3514673" y="1589283"/>
              <a:ext cx="222422" cy="1309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1EEEACC-715B-61AB-F049-2E123E5BBAA0}"/>
                </a:ext>
              </a:extLst>
            </p:cNvPr>
            <p:cNvSpPr/>
            <p:nvPr/>
          </p:nvSpPr>
          <p:spPr>
            <a:xfrm>
              <a:off x="3779262" y="1543564"/>
              <a:ext cx="30531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F9CEB1D9-D384-0F3E-F339-9C1D1A2AA464}"/>
                </a:ext>
              </a:extLst>
            </p:cNvPr>
            <p:cNvSpPr/>
            <p:nvPr/>
          </p:nvSpPr>
          <p:spPr>
            <a:xfrm>
              <a:off x="3167191" y="1543564"/>
              <a:ext cx="30531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BEAB8A91-D990-8624-1F7F-350AD8532169}"/>
              </a:ext>
            </a:extLst>
          </p:cNvPr>
          <p:cNvGrpSpPr/>
          <p:nvPr/>
        </p:nvGrpSpPr>
        <p:grpSpPr>
          <a:xfrm>
            <a:off x="9424093" y="3203465"/>
            <a:ext cx="1203945" cy="231891"/>
            <a:chOff x="3167191" y="1543564"/>
            <a:chExt cx="917386" cy="176697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93E7393B-CAA1-2306-5F37-087782B30D96}"/>
                </a:ext>
              </a:extLst>
            </p:cNvPr>
            <p:cNvSpPr/>
            <p:nvPr/>
          </p:nvSpPr>
          <p:spPr>
            <a:xfrm>
              <a:off x="3319849" y="1609053"/>
              <a:ext cx="612071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866D9CFA-5909-0863-261E-A50B39668BBA}"/>
                </a:ext>
              </a:extLst>
            </p:cNvPr>
            <p:cNvSpPr/>
            <p:nvPr/>
          </p:nvSpPr>
          <p:spPr>
            <a:xfrm>
              <a:off x="3514673" y="1589283"/>
              <a:ext cx="222422" cy="1309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6258ED7E-E9FF-F992-2780-F612EA09AFF3}"/>
                </a:ext>
              </a:extLst>
            </p:cNvPr>
            <p:cNvSpPr/>
            <p:nvPr/>
          </p:nvSpPr>
          <p:spPr>
            <a:xfrm>
              <a:off x="3779262" y="1543564"/>
              <a:ext cx="30531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1CB001F7-0173-79C7-EBC7-F1611F9374DD}"/>
                </a:ext>
              </a:extLst>
            </p:cNvPr>
            <p:cNvSpPr/>
            <p:nvPr/>
          </p:nvSpPr>
          <p:spPr>
            <a:xfrm>
              <a:off x="3167191" y="1543564"/>
              <a:ext cx="30531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91217A2-3960-36EF-0E03-9FEFB728B6B8}"/>
              </a:ext>
            </a:extLst>
          </p:cNvPr>
          <p:cNvGrpSpPr/>
          <p:nvPr/>
        </p:nvGrpSpPr>
        <p:grpSpPr>
          <a:xfrm>
            <a:off x="1650810" y="1185424"/>
            <a:ext cx="1203945" cy="231891"/>
            <a:chOff x="3167191" y="1543564"/>
            <a:chExt cx="917386" cy="17669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4735AA6-0C55-380B-9D55-357B40E7AAC1}"/>
                </a:ext>
              </a:extLst>
            </p:cNvPr>
            <p:cNvSpPr/>
            <p:nvPr/>
          </p:nvSpPr>
          <p:spPr>
            <a:xfrm>
              <a:off x="3319849" y="1609053"/>
              <a:ext cx="612071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04DF9D0A-5B3C-6EE3-E6A0-C5647551A3C3}"/>
                </a:ext>
              </a:extLst>
            </p:cNvPr>
            <p:cNvSpPr/>
            <p:nvPr/>
          </p:nvSpPr>
          <p:spPr>
            <a:xfrm>
              <a:off x="3514673" y="1589283"/>
              <a:ext cx="222422" cy="1309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DD42CE2-BD31-0F93-BAD2-800D6DB79F17}"/>
                </a:ext>
              </a:extLst>
            </p:cNvPr>
            <p:cNvSpPr/>
            <p:nvPr/>
          </p:nvSpPr>
          <p:spPr>
            <a:xfrm>
              <a:off x="3779262" y="1543564"/>
              <a:ext cx="30531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E89B88A-D485-C766-9585-5E02A782DC08}"/>
                </a:ext>
              </a:extLst>
            </p:cNvPr>
            <p:cNvSpPr/>
            <p:nvPr/>
          </p:nvSpPr>
          <p:spPr>
            <a:xfrm>
              <a:off x="3167191" y="1543564"/>
              <a:ext cx="30531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20917516-4A8B-942B-C7E8-CFA1298FEADC}"/>
              </a:ext>
            </a:extLst>
          </p:cNvPr>
          <p:cNvGrpSpPr/>
          <p:nvPr/>
        </p:nvGrpSpPr>
        <p:grpSpPr>
          <a:xfrm>
            <a:off x="7509286" y="3218863"/>
            <a:ext cx="1203945" cy="231891"/>
            <a:chOff x="3167191" y="1543564"/>
            <a:chExt cx="917386" cy="176697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5C1142A3-C69A-FDF6-862E-BF60E178785A}"/>
                </a:ext>
              </a:extLst>
            </p:cNvPr>
            <p:cNvSpPr/>
            <p:nvPr/>
          </p:nvSpPr>
          <p:spPr>
            <a:xfrm>
              <a:off x="3319849" y="1609053"/>
              <a:ext cx="612071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2AAB788E-9FB5-3D70-A3D5-D77F93EF7525}"/>
                </a:ext>
              </a:extLst>
            </p:cNvPr>
            <p:cNvSpPr/>
            <p:nvPr/>
          </p:nvSpPr>
          <p:spPr>
            <a:xfrm>
              <a:off x="3514673" y="1589283"/>
              <a:ext cx="222422" cy="1309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81D3184-FEEA-44AC-39D3-091A23EA9737}"/>
                </a:ext>
              </a:extLst>
            </p:cNvPr>
            <p:cNvSpPr/>
            <p:nvPr/>
          </p:nvSpPr>
          <p:spPr>
            <a:xfrm>
              <a:off x="3779262" y="1543564"/>
              <a:ext cx="30531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931330BC-7190-5E3C-119A-A13E3F02BBC1}"/>
                </a:ext>
              </a:extLst>
            </p:cNvPr>
            <p:cNvSpPr/>
            <p:nvPr/>
          </p:nvSpPr>
          <p:spPr>
            <a:xfrm>
              <a:off x="3167191" y="1543564"/>
              <a:ext cx="30531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FB876A-7F44-46C4-BA52-12D1F695056A}"/>
              </a:ext>
            </a:extLst>
          </p:cNvPr>
          <p:cNvSpPr txBox="1"/>
          <p:nvPr/>
        </p:nvSpPr>
        <p:spPr>
          <a:xfrm>
            <a:off x="1175755" y="2135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機能概要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FBEEE5-0DE2-0686-87DB-510AD83C2CF1}"/>
              </a:ext>
            </a:extLst>
          </p:cNvPr>
          <p:cNvCxnSpPr>
            <a:cxnSpLocks/>
          </p:cNvCxnSpPr>
          <p:nvPr/>
        </p:nvCxnSpPr>
        <p:spPr>
          <a:xfrm>
            <a:off x="1851153" y="6124627"/>
            <a:ext cx="8656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8299B3C-1D04-FDCC-2C04-5375FA3A271E}"/>
              </a:ext>
            </a:extLst>
          </p:cNvPr>
          <p:cNvCxnSpPr/>
          <p:nvPr/>
        </p:nvCxnSpPr>
        <p:spPr>
          <a:xfrm flipV="1">
            <a:off x="2275642" y="1417315"/>
            <a:ext cx="0" cy="470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1EFE2C-9BC5-846D-45EE-A0540CB164AB}"/>
              </a:ext>
            </a:extLst>
          </p:cNvPr>
          <p:cNvSpPr txBox="1"/>
          <p:nvPr/>
        </p:nvSpPr>
        <p:spPr>
          <a:xfrm>
            <a:off x="1534316" y="1357314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高度</a:t>
            </a:r>
            <a:endParaRPr kumimoji="1" lang="en-US" altLang="ja-JP" dirty="0"/>
          </a:p>
          <a:p>
            <a:r>
              <a:rPr kumimoji="1" lang="en-US" altLang="ja-JP" dirty="0"/>
              <a:t>100m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336F8C0-80AC-0A6E-7BB8-761517FA2249}"/>
              </a:ext>
            </a:extLst>
          </p:cNvPr>
          <p:cNvCxnSpPr/>
          <p:nvPr/>
        </p:nvCxnSpPr>
        <p:spPr>
          <a:xfrm>
            <a:off x="10026066" y="3314700"/>
            <a:ext cx="0" cy="294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370EA55-582D-8C68-9BF4-BEFE8EE10626}"/>
              </a:ext>
            </a:extLst>
          </p:cNvPr>
          <p:cNvCxnSpPr>
            <a:cxnSpLocks/>
          </p:cNvCxnSpPr>
          <p:nvPr/>
        </p:nvCxnSpPr>
        <p:spPr>
          <a:xfrm>
            <a:off x="8088400" y="3289828"/>
            <a:ext cx="0" cy="296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FE5792D-9137-B414-C559-647CE93F4FCD}"/>
              </a:ext>
            </a:extLst>
          </p:cNvPr>
          <p:cNvCxnSpPr>
            <a:cxnSpLocks/>
          </p:cNvCxnSpPr>
          <p:nvPr/>
        </p:nvCxnSpPr>
        <p:spPr>
          <a:xfrm flipH="1">
            <a:off x="8088400" y="4624634"/>
            <a:ext cx="193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B68D45-761C-F18B-59DE-1B02218D5377}"/>
              </a:ext>
            </a:extLst>
          </p:cNvPr>
          <p:cNvSpPr txBox="1"/>
          <p:nvPr/>
        </p:nvSpPr>
        <p:spPr>
          <a:xfrm>
            <a:off x="8048783" y="3978303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ホームポイントまで</a:t>
            </a:r>
            <a:endParaRPr kumimoji="1" lang="en-US" altLang="ja-JP" dirty="0"/>
          </a:p>
          <a:p>
            <a:r>
              <a:rPr kumimoji="1" lang="en-US" altLang="ja-JP" dirty="0"/>
              <a:t>50m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5654D09-1567-265D-9AD2-043E345CD4A6}"/>
              </a:ext>
            </a:extLst>
          </p:cNvPr>
          <p:cNvSpPr txBox="1"/>
          <p:nvPr/>
        </p:nvSpPr>
        <p:spPr>
          <a:xfrm>
            <a:off x="7806460" y="26151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目標高度</a:t>
            </a:r>
            <a:endParaRPr kumimoji="1" lang="en-US" altLang="ja-JP" dirty="0"/>
          </a:p>
          <a:p>
            <a:r>
              <a:rPr kumimoji="1" lang="en-US" altLang="ja-JP" dirty="0"/>
              <a:t>50m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AA69B64-4403-1F74-B8DB-588B68EA74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52783" y="1417315"/>
            <a:ext cx="5835617" cy="1924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C0301B6-6737-BDE5-4DD5-8C73C0217AFC}"/>
              </a:ext>
            </a:extLst>
          </p:cNvPr>
          <p:cNvCxnSpPr>
            <a:cxnSpLocks/>
          </p:cNvCxnSpPr>
          <p:nvPr/>
        </p:nvCxnSpPr>
        <p:spPr>
          <a:xfrm>
            <a:off x="8098757" y="3341509"/>
            <a:ext cx="1927309" cy="316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95F9802-2416-7DA4-0EDB-A80EC5C32FBA}"/>
              </a:ext>
            </a:extLst>
          </p:cNvPr>
          <p:cNvCxnSpPr>
            <a:cxnSpLocks/>
          </p:cNvCxnSpPr>
          <p:nvPr/>
        </p:nvCxnSpPr>
        <p:spPr>
          <a:xfrm>
            <a:off x="10026066" y="3357313"/>
            <a:ext cx="0" cy="27515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A73F83-2C12-C436-460D-3B6A2B8E071E}"/>
              </a:ext>
            </a:extLst>
          </p:cNvPr>
          <p:cNvSpPr txBox="1"/>
          <p:nvPr/>
        </p:nvSpPr>
        <p:spPr>
          <a:xfrm>
            <a:off x="4445218" y="4733068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Guided</a:t>
            </a:r>
            <a:r>
              <a:rPr kumimoji="1" lang="ja-JP" altLang="en-US" dirty="0"/>
              <a:t>モード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40BD65-1DD9-E1DD-112D-0C896C0B6520}"/>
              </a:ext>
            </a:extLst>
          </p:cNvPr>
          <p:cNvSpPr txBox="1"/>
          <p:nvPr/>
        </p:nvSpPr>
        <p:spPr>
          <a:xfrm>
            <a:off x="8530437" y="479871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RTL</a:t>
            </a:r>
            <a:r>
              <a:rPr kumimoji="1" lang="ja-JP" altLang="en-US" dirty="0"/>
              <a:t>モード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D74BE03-8806-DA4E-BD7E-20C589163300}"/>
              </a:ext>
            </a:extLst>
          </p:cNvPr>
          <p:cNvSpPr txBox="1"/>
          <p:nvPr/>
        </p:nvSpPr>
        <p:spPr>
          <a:xfrm>
            <a:off x="10296753" y="4295368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Land</a:t>
            </a:r>
          </a:p>
          <a:p>
            <a:r>
              <a:rPr kumimoji="1" lang="ja-JP" altLang="en-US" dirty="0"/>
              <a:t>モード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F498B71-7A8C-089F-8B12-44E6573F326D}"/>
              </a:ext>
            </a:extLst>
          </p:cNvPr>
          <p:cNvSpPr txBox="1"/>
          <p:nvPr/>
        </p:nvSpPr>
        <p:spPr>
          <a:xfrm>
            <a:off x="8816819" y="2624617"/>
            <a:ext cx="18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BRTL_TARGET_ALT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4D0027-B36F-1AEA-2FC4-FC5A8318A019}"/>
              </a:ext>
            </a:extLst>
          </p:cNvPr>
          <p:cNvSpPr txBox="1"/>
          <p:nvPr/>
        </p:nvSpPr>
        <p:spPr>
          <a:xfrm>
            <a:off x="5599328" y="626878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BRTL_THRESHOLD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25FACE5-86B0-63E1-B15D-7144C49DBD2E}"/>
              </a:ext>
            </a:extLst>
          </p:cNvPr>
          <p:cNvGrpSpPr/>
          <p:nvPr/>
        </p:nvGrpSpPr>
        <p:grpSpPr>
          <a:xfrm>
            <a:off x="3117372" y="773490"/>
            <a:ext cx="723840" cy="309332"/>
            <a:chOff x="5711713" y="1218029"/>
            <a:chExt cx="1039605" cy="369332"/>
          </a:xfrm>
        </p:grpSpPr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C869EC15-0BEE-1EBA-99BC-6534FBE8E6D8}"/>
                </a:ext>
              </a:extLst>
            </p:cNvPr>
            <p:cNvSpPr/>
            <p:nvPr/>
          </p:nvSpPr>
          <p:spPr>
            <a:xfrm>
              <a:off x="5821680" y="1218029"/>
              <a:ext cx="929638" cy="3693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23832E73-69AB-6A3B-2EC0-CD2E44D4CCCA}"/>
                </a:ext>
              </a:extLst>
            </p:cNvPr>
            <p:cNvSpPr/>
            <p:nvPr/>
          </p:nvSpPr>
          <p:spPr>
            <a:xfrm>
              <a:off x="5711713" y="1332914"/>
              <a:ext cx="113951" cy="13956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F57327A-147F-DA47-0ED7-217EC034DE6B}"/>
                </a:ext>
              </a:extLst>
            </p:cNvPr>
            <p:cNvSpPr/>
            <p:nvPr/>
          </p:nvSpPr>
          <p:spPr>
            <a:xfrm>
              <a:off x="5882640" y="1278029"/>
              <a:ext cx="137160" cy="2650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AC8D372-5F94-F488-1693-401ACA5C143F}"/>
                </a:ext>
              </a:extLst>
            </p:cNvPr>
            <p:cNvSpPr/>
            <p:nvPr/>
          </p:nvSpPr>
          <p:spPr>
            <a:xfrm>
              <a:off x="6049441" y="1278029"/>
              <a:ext cx="137160" cy="2650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39A08C7-9218-0EBF-DE54-58F8E61647B9}"/>
                </a:ext>
              </a:extLst>
            </p:cNvPr>
            <p:cNvSpPr/>
            <p:nvPr/>
          </p:nvSpPr>
          <p:spPr>
            <a:xfrm>
              <a:off x="6216241" y="1278029"/>
              <a:ext cx="137160" cy="2650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1EFBE51B-8A75-9560-B70B-EECA81587AFC}"/>
                </a:ext>
              </a:extLst>
            </p:cNvPr>
            <p:cNvSpPr/>
            <p:nvPr/>
          </p:nvSpPr>
          <p:spPr>
            <a:xfrm>
              <a:off x="6383041" y="1278029"/>
              <a:ext cx="137160" cy="2650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B751233-780F-F70B-21FC-BAC5819C7904}"/>
                </a:ext>
              </a:extLst>
            </p:cNvPr>
            <p:cNvSpPr/>
            <p:nvPr/>
          </p:nvSpPr>
          <p:spPr>
            <a:xfrm>
              <a:off x="6549842" y="1278029"/>
              <a:ext cx="137160" cy="2650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9949FD-AA58-388E-371D-B5964E417D15}"/>
              </a:ext>
            </a:extLst>
          </p:cNvPr>
          <p:cNvSpPr txBox="1"/>
          <p:nvPr/>
        </p:nvSpPr>
        <p:spPr>
          <a:xfrm>
            <a:off x="4000121" y="584979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バッテリー残量</a:t>
            </a:r>
            <a:endParaRPr kumimoji="1" lang="en-US" altLang="ja-JP" dirty="0"/>
          </a:p>
          <a:p>
            <a:r>
              <a:rPr kumimoji="1" lang="ja-JP" altLang="en-US" dirty="0"/>
              <a:t>判定閾値　</a:t>
            </a:r>
            <a:r>
              <a:rPr kumimoji="1" lang="en-US" altLang="ja-JP" dirty="0"/>
              <a:t>40</a:t>
            </a:r>
            <a:r>
              <a:rPr kumimoji="1" lang="ja-JP" altLang="en-US" dirty="0"/>
              <a:t>％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1CF9047-0C68-3F53-3312-8B05EB9458E3}"/>
              </a:ext>
            </a:extLst>
          </p:cNvPr>
          <p:cNvCxnSpPr>
            <a:cxnSpLocks/>
          </p:cNvCxnSpPr>
          <p:nvPr/>
        </p:nvCxnSpPr>
        <p:spPr>
          <a:xfrm>
            <a:off x="2285999" y="5092723"/>
            <a:ext cx="5812758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34F429E-DA8B-09B8-B5A8-487E836087B7}"/>
              </a:ext>
            </a:extLst>
          </p:cNvPr>
          <p:cNvCxnSpPr>
            <a:cxnSpLocks/>
          </p:cNvCxnSpPr>
          <p:nvPr/>
        </p:nvCxnSpPr>
        <p:spPr>
          <a:xfrm>
            <a:off x="8098757" y="5092723"/>
            <a:ext cx="1927309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F7C3CD0-44B4-BED6-55DC-9E548D1E993A}"/>
              </a:ext>
            </a:extLst>
          </p:cNvPr>
          <p:cNvCxnSpPr>
            <a:cxnSpLocks/>
          </p:cNvCxnSpPr>
          <p:nvPr/>
        </p:nvCxnSpPr>
        <p:spPr>
          <a:xfrm>
            <a:off x="10282750" y="3429022"/>
            <a:ext cx="0" cy="2751509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6DB72A5-06CD-E28B-B303-388836A70831}"/>
              </a:ext>
            </a:extLst>
          </p:cNvPr>
          <p:cNvSpPr txBox="1"/>
          <p:nvPr/>
        </p:nvSpPr>
        <p:spPr>
          <a:xfrm>
            <a:off x="8048783" y="373051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BRTL_RTL_DIST</a:t>
            </a:r>
          </a:p>
        </p:txBody>
      </p:sp>
    </p:spTree>
    <p:extLst>
      <p:ext uri="{BB962C8B-B14F-4D97-AF65-F5344CB8AC3E}">
        <p14:creationId xmlns:p14="http://schemas.microsoft.com/office/powerpoint/2010/main" val="116779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B5B2B-917E-276A-C84A-30DBEFDC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1914"/>
          </a:xfrm>
        </p:spPr>
        <p:txBody>
          <a:bodyPr/>
          <a:lstStyle/>
          <a:p>
            <a:r>
              <a:rPr kumimoji="1" lang="ja-JP" altLang="en-US" dirty="0"/>
              <a:t>カスタムパラメータ一覧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E83A99-9CEF-FC11-C377-A60E6E85D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400432"/>
            <a:ext cx="4878389" cy="43907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sz="1600" u="sng" dirty="0">
                <a:latin typeface="+mn-ea"/>
              </a:rPr>
              <a:t>システム制御パラメータ</a:t>
            </a:r>
            <a:endParaRPr lang="en-US" altLang="ja-JP" sz="1600" u="sng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BRTL_ ENABLE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1</a:t>
            </a:r>
            <a:r>
              <a:rPr lang="ja-JP" altLang="en-US" sz="1600" dirty="0">
                <a:latin typeface="+mn-ea"/>
              </a:rPr>
              <a:t>：　</a:t>
            </a:r>
            <a:r>
              <a:rPr lang="en-US" altLang="ja-JP" sz="1600" dirty="0">
                <a:latin typeface="+mn-ea"/>
              </a:rPr>
              <a:t>BRTL</a:t>
            </a:r>
            <a:r>
              <a:rPr lang="ja-JP" altLang="en-US" sz="1600" dirty="0">
                <a:latin typeface="+mn-ea"/>
              </a:rPr>
              <a:t>機能の有効</a:t>
            </a:r>
            <a:r>
              <a:rPr lang="en-US" altLang="ja-JP" sz="1600" dirty="0">
                <a:latin typeface="+mn-ea"/>
              </a:rPr>
              <a:t>/</a:t>
            </a:r>
            <a:r>
              <a:rPr lang="ja-JP" altLang="en-US" sz="1400" dirty="0">
                <a:latin typeface="+mn-ea"/>
              </a:rPr>
              <a:t>無効 </a:t>
            </a:r>
            <a:r>
              <a:rPr lang="en-US" altLang="ja-JP" sz="1400" dirty="0">
                <a:latin typeface="+mn-ea"/>
              </a:rPr>
              <a:t>(1=</a:t>
            </a:r>
            <a:r>
              <a:rPr lang="ja-JP" altLang="en-US" sz="1400" dirty="0">
                <a:latin typeface="+mn-ea"/>
              </a:rPr>
              <a:t>有効</a:t>
            </a:r>
            <a:r>
              <a:rPr lang="en-US" altLang="ja-JP" sz="1400" dirty="0">
                <a:latin typeface="+mn-ea"/>
              </a:rPr>
              <a:t>, 0=</a:t>
            </a:r>
            <a:r>
              <a:rPr lang="ja-JP" altLang="en-US" sz="1400" dirty="0">
                <a:latin typeface="+mn-ea"/>
              </a:rPr>
              <a:t>無効</a:t>
            </a:r>
            <a:r>
              <a:rPr lang="en-US" altLang="ja-JP" sz="1400" dirty="0">
                <a:latin typeface="+mn-ea"/>
              </a:rPr>
              <a:t>)</a:t>
            </a:r>
            <a:endParaRPr lang="ja-JP" altLang="en-US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BRTL_THRESHOLD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30</a:t>
            </a:r>
            <a:r>
              <a:rPr lang="ja-JP" altLang="en-US" sz="1600" dirty="0">
                <a:latin typeface="+mn-ea"/>
              </a:rPr>
              <a:t>：　バッテリー残量閾値 </a:t>
            </a:r>
            <a:r>
              <a:rPr lang="en-US" altLang="ja-JP" sz="1400" dirty="0">
                <a:latin typeface="+mn-ea"/>
              </a:rPr>
              <a:t>(%, 1-99)</a:t>
            </a:r>
            <a:endParaRPr lang="ja-JP" altLang="en-US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BRTL_HUD_ENABLE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1</a:t>
            </a:r>
            <a:r>
              <a:rPr lang="ja-JP" altLang="en-US" sz="1600" dirty="0">
                <a:latin typeface="+mn-ea"/>
              </a:rPr>
              <a:t>：　</a:t>
            </a:r>
            <a:r>
              <a:rPr lang="en-US" altLang="ja-JP" sz="1600" dirty="0">
                <a:latin typeface="+mn-ea"/>
              </a:rPr>
              <a:t>HUD</a:t>
            </a:r>
            <a:r>
              <a:rPr lang="ja-JP" altLang="en-US" sz="1600" dirty="0">
                <a:latin typeface="+mn-ea"/>
              </a:rPr>
              <a:t>メッセージ表示 </a:t>
            </a:r>
            <a:r>
              <a:rPr lang="en-US" altLang="ja-JP" sz="1400" dirty="0">
                <a:latin typeface="+mn-ea"/>
              </a:rPr>
              <a:t>(1=</a:t>
            </a:r>
            <a:r>
              <a:rPr lang="ja-JP" altLang="en-US" sz="1400" dirty="0">
                <a:latin typeface="+mn-ea"/>
              </a:rPr>
              <a:t>表示</a:t>
            </a:r>
            <a:r>
              <a:rPr lang="en-US" altLang="ja-JP" sz="1400" dirty="0">
                <a:latin typeface="+mn-ea"/>
              </a:rPr>
              <a:t>, 0=</a:t>
            </a:r>
            <a:r>
              <a:rPr lang="ja-JP" altLang="en-US" sz="1400" dirty="0">
                <a:latin typeface="+mn-ea"/>
              </a:rPr>
              <a:t>非表示</a:t>
            </a:r>
            <a:r>
              <a:rPr lang="en-US" altLang="ja-JP" sz="1400" dirty="0">
                <a:latin typeface="+mn-ea"/>
              </a:rPr>
              <a:t>)</a:t>
            </a:r>
            <a:endParaRPr lang="ja-JP" altLang="en-US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BRTL_DEBUG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1</a:t>
            </a:r>
            <a:r>
              <a:rPr lang="ja-JP" altLang="en-US" sz="1600" dirty="0">
                <a:latin typeface="+mn-ea"/>
              </a:rPr>
              <a:t>：　デバッグ情報表示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(1=</a:t>
            </a:r>
            <a:r>
              <a:rPr lang="ja-JP" altLang="en-US" sz="1400" dirty="0">
                <a:latin typeface="+mn-ea"/>
              </a:rPr>
              <a:t>表示</a:t>
            </a:r>
            <a:r>
              <a:rPr lang="en-US" altLang="ja-JP" sz="1400" dirty="0">
                <a:latin typeface="+mn-ea"/>
              </a:rPr>
              <a:t>, 0=</a:t>
            </a:r>
            <a:r>
              <a:rPr lang="ja-JP" altLang="en-US" sz="1400" dirty="0">
                <a:latin typeface="+mn-ea"/>
              </a:rPr>
              <a:t>非表示</a:t>
            </a:r>
            <a:r>
              <a:rPr lang="en-US" altLang="ja-JP" sz="1400" dirty="0">
                <a:latin typeface="+mn-ea"/>
              </a:rPr>
              <a:t>)</a:t>
            </a:r>
            <a:endParaRPr lang="ja-JP" altLang="en-US" sz="1600" dirty="0">
              <a:latin typeface="+mn-ea"/>
            </a:endParaRP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ja-JP" altLang="en-US" sz="1600" u="sng" dirty="0">
                <a:latin typeface="+mn-ea"/>
              </a:rPr>
              <a:t>飛行制御パラメータ</a:t>
            </a:r>
          </a:p>
          <a:p>
            <a:r>
              <a:rPr lang="en-US" altLang="ja-JP" sz="1600" dirty="0">
                <a:latin typeface="+mn-ea"/>
              </a:rPr>
              <a:t>BRTL_DESC_RATE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100</a:t>
            </a:r>
            <a:r>
              <a:rPr lang="ja-JP" altLang="en-US" sz="1600" dirty="0">
                <a:latin typeface="+mn-ea"/>
              </a:rPr>
              <a:t>：　降下速度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(cm/s, 50-500)</a:t>
            </a:r>
            <a:endParaRPr lang="ja-JP" altLang="en-US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BRTL_TARGET_ALT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10</a:t>
            </a:r>
            <a:r>
              <a:rPr lang="ja-JP" altLang="en-US" sz="1600" dirty="0">
                <a:latin typeface="+mn-ea"/>
              </a:rPr>
              <a:t>：　ホーム上空目標高度 </a:t>
            </a:r>
            <a:r>
              <a:rPr lang="en-US" altLang="ja-JP" sz="1400" dirty="0">
                <a:latin typeface="+mn-ea"/>
              </a:rPr>
              <a:t>(m, 5-100)</a:t>
            </a:r>
            <a:endParaRPr lang="ja-JP" altLang="en-US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BRTL_MAX_H_SPEED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8</a:t>
            </a:r>
            <a:r>
              <a:rPr lang="ja-JP" altLang="en-US" sz="1600" dirty="0">
                <a:latin typeface="+mn-ea"/>
              </a:rPr>
              <a:t>：　最大水平速度 </a:t>
            </a:r>
            <a:r>
              <a:rPr lang="en-US" altLang="ja-JP" sz="1400" dirty="0">
                <a:latin typeface="+mn-ea"/>
              </a:rPr>
              <a:t>(m/s, 2-20)</a:t>
            </a:r>
            <a:endParaRPr lang="ja-JP" altLang="en-US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BRTL_MSG_INTRVL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5</a:t>
            </a:r>
            <a:r>
              <a:rPr lang="ja-JP" altLang="en-US" sz="1600" dirty="0">
                <a:latin typeface="+mn-ea"/>
              </a:rPr>
              <a:t>：　メッセージ表示間隔 </a:t>
            </a:r>
            <a:r>
              <a:rPr lang="en-US" altLang="ja-JP" sz="1400" dirty="0">
                <a:latin typeface="+mn-ea"/>
              </a:rPr>
              <a:t>(</a:t>
            </a:r>
            <a:r>
              <a:rPr lang="ja-JP" altLang="en-US" sz="1400" dirty="0">
                <a:latin typeface="+mn-ea"/>
              </a:rPr>
              <a:t>秒</a:t>
            </a:r>
            <a:r>
              <a:rPr lang="en-US" altLang="ja-JP" sz="1400" dirty="0">
                <a:latin typeface="+mn-ea"/>
              </a:rPr>
              <a:t>, 1-30)</a:t>
            </a:r>
            <a:endParaRPr lang="ja-JP" altLang="en-US" sz="1600" dirty="0">
              <a:latin typeface="+mn-ea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3D47BC-E4D3-B1B4-612C-B00A5C912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0432"/>
            <a:ext cx="4875211" cy="43907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sz="1600" u="sng" dirty="0">
                <a:latin typeface="+mn-ea"/>
              </a:rPr>
              <a:t>着陸制御パラメータ</a:t>
            </a:r>
          </a:p>
          <a:p>
            <a:r>
              <a:rPr lang="ja-JP" altLang="en-US" sz="1600" dirty="0">
                <a:latin typeface="+mn-ea"/>
              </a:rPr>
              <a:t>   </a:t>
            </a:r>
            <a:r>
              <a:rPr lang="en-US" altLang="ja-JP" sz="1600" dirty="0">
                <a:latin typeface="+mn-ea"/>
              </a:rPr>
              <a:t>BRTL_HOVER_TIME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2</a:t>
            </a:r>
            <a:r>
              <a:rPr lang="ja-JP" altLang="en-US" sz="1600" dirty="0">
                <a:latin typeface="+mn-ea"/>
              </a:rPr>
              <a:t>：　ホーム上空ホバリング時間 </a:t>
            </a:r>
            <a:r>
              <a:rPr lang="en-US" altLang="ja-JP" sz="1400" dirty="0">
                <a:latin typeface="+mn-ea"/>
              </a:rPr>
              <a:t>(</a:t>
            </a:r>
            <a:r>
              <a:rPr lang="ja-JP" altLang="en-US" sz="1400" dirty="0">
                <a:latin typeface="+mn-ea"/>
              </a:rPr>
              <a:t>秒</a:t>
            </a:r>
            <a:r>
              <a:rPr lang="en-US" altLang="ja-JP" sz="1400" dirty="0">
                <a:latin typeface="+mn-ea"/>
              </a:rPr>
              <a:t>, 1-10)</a:t>
            </a:r>
            <a:endParaRPr lang="ja-JP" altLang="en-US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   </a:t>
            </a:r>
            <a:r>
              <a:rPr lang="en-US" altLang="ja-JP" sz="1600" dirty="0">
                <a:latin typeface="+mn-ea"/>
              </a:rPr>
              <a:t>BRTL_ARRIVE_DIST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10</a:t>
            </a:r>
            <a:r>
              <a:rPr lang="ja-JP" altLang="en-US" sz="1600" dirty="0">
                <a:latin typeface="+mn-ea"/>
              </a:rPr>
              <a:t>：　ホーム到着判定距離 </a:t>
            </a:r>
            <a:r>
              <a:rPr lang="en-US" altLang="ja-JP" sz="1400" dirty="0">
                <a:latin typeface="+mn-ea"/>
              </a:rPr>
              <a:t>(m, 5-20)</a:t>
            </a:r>
            <a:endParaRPr lang="ja-JP" altLang="en-US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   </a:t>
            </a:r>
            <a:r>
              <a:rPr lang="en-US" altLang="ja-JP" sz="1600" dirty="0">
                <a:latin typeface="+mn-ea"/>
              </a:rPr>
              <a:t>BRTL_ARV_ALT_DIFF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5</a:t>
            </a:r>
            <a:r>
              <a:rPr lang="ja-JP" altLang="en-US" sz="1600" dirty="0">
                <a:latin typeface="+mn-ea"/>
              </a:rPr>
              <a:t>：　ホーム到着判定高度差 </a:t>
            </a:r>
            <a:r>
              <a:rPr lang="en-US" altLang="ja-JP" sz="1400" dirty="0">
                <a:latin typeface="+mn-ea"/>
              </a:rPr>
              <a:t>(m, 3-10)</a:t>
            </a:r>
            <a:endParaRPr lang="ja-JP" altLang="en-US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   </a:t>
            </a:r>
            <a:r>
              <a:rPr lang="en-US" altLang="ja-JP" sz="1600" dirty="0">
                <a:latin typeface="+mn-ea"/>
              </a:rPr>
              <a:t>BRTL_LAND_TIMEOUT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30</a:t>
            </a:r>
            <a:r>
              <a:rPr lang="ja-JP" altLang="en-US" sz="1600" dirty="0">
                <a:latin typeface="+mn-ea"/>
              </a:rPr>
              <a:t>：　</a:t>
            </a:r>
            <a:r>
              <a:rPr lang="en-US" altLang="ja-JP" sz="1600" dirty="0">
                <a:latin typeface="+mn-ea"/>
              </a:rPr>
              <a:t>LAND</a:t>
            </a:r>
            <a:r>
              <a:rPr lang="ja-JP" altLang="en-US" sz="1600" dirty="0">
                <a:latin typeface="+mn-ea"/>
              </a:rPr>
              <a:t>切替タイムアウト </a:t>
            </a:r>
            <a:r>
              <a:rPr lang="en-US" altLang="ja-JP" sz="1400" dirty="0">
                <a:latin typeface="+mn-ea"/>
              </a:rPr>
              <a:t>(</a:t>
            </a:r>
            <a:r>
              <a:rPr lang="ja-JP" altLang="en-US" sz="1400" dirty="0">
                <a:latin typeface="+mn-ea"/>
              </a:rPr>
              <a:t>秒</a:t>
            </a:r>
            <a:r>
              <a:rPr lang="en-US" altLang="ja-JP" sz="1400" dirty="0">
                <a:latin typeface="+mn-ea"/>
              </a:rPr>
              <a:t>, 10-60)</a:t>
            </a:r>
            <a:endParaRPr lang="ja-JP" altLang="en-US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   </a:t>
            </a:r>
            <a:r>
              <a:rPr lang="en-US" altLang="ja-JP" sz="1600" dirty="0">
                <a:latin typeface="+mn-ea"/>
              </a:rPr>
              <a:t>BRTL_RETRY_DELAY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2</a:t>
            </a:r>
            <a:r>
              <a:rPr lang="ja-JP" altLang="en-US" sz="1600" dirty="0">
                <a:latin typeface="+mn-ea"/>
              </a:rPr>
              <a:t>：　リトライ間隔 </a:t>
            </a:r>
            <a:r>
              <a:rPr lang="en-US" altLang="ja-JP" sz="1400" dirty="0">
                <a:latin typeface="+mn-ea"/>
              </a:rPr>
              <a:t>(</a:t>
            </a:r>
            <a:r>
              <a:rPr lang="ja-JP" altLang="en-US" sz="1400" dirty="0">
                <a:latin typeface="+mn-ea"/>
              </a:rPr>
              <a:t>秒</a:t>
            </a:r>
            <a:r>
              <a:rPr lang="en-US" altLang="ja-JP" sz="1400" dirty="0">
                <a:latin typeface="+mn-ea"/>
              </a:rPr>
              <a:t>, 1-5)</a:t>
            </a:r>
            <a:endParaRPr lang="ja-JP" altLang="en-US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   </a:t>
            </a:r>
            <a:r>
              <a:rPr lang="en-US" altLang="ja-JP" sz="1600" dirty="0">
                <a:latin typeface="+mn-ea"/>
              </a:rPr>
              <a:t>BRTL_RTL_DIST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20</a:t>
            </a:r>
            <a:r>
              <a:rPr lang="ja-JP" altLang="en-US" sz="1600" dirty="0">
                <a:latin typeface="+mn-ea"/>
              </a:rPr>
              <a:t>：　ホーム手前距離で</a:t>
            </a:r>
            <a:r>
              <a:rPr lang="en-US" altLang="ja-JP" sz="1600" dirty="0">
                <a:latin typeface="+mn-ea"/>
              </a:rPr>
              <a:t>RTL</a:t>
            </a:r>
            <a:r>
              <a:rPr lang="ja-JP" altLang="en-US" sz="1600" dirty="0">
                <a:latin typeface="+mn-ea"/>
              </a:rPr>
              <a:t>切替 </a:t>
            </a:r>
            <a:r>
              <a:rPr lang="en-US" altLang="ja-JP" sz="1400" dirty="0">
                <a:latin typeface="+mn-ea"/>
              </a:rPr>
              <a:t>(m, 10-50)</a:t>
            </a:r>
            <a:endParaRPr lang="ja-JP" altLang="en-US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   </a:t>
            </a:r>
            <a:r>
              <a:rPr lang="en-US" altLang="ja-JP" sz="1600" dirty="0">
                <a:latin typeface="+mn-ea"/>
              </a:rPr>
              <a:t>BRTL_RTL_LOIT_SEC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3</a:t>
            </a:r>
            <a:r>
              <a:rPr lang="ja-JP" altLang="en-US" sz="1600" dirty="0">
                <a:latin typeface="+mn-ea"/>
              </a:rPr>
              <a:t>：　</a:t>
            </a:r>
            <a:r>
              <a:rPr lang="en-US" altLang="ja-JP" sz="1600" dirty="0">
                <a:latin typeface="+mn-ea"/>
              </a:rPr>
              <a:t>RTL</a:t>
            </a:r>
            <a:r>
              <a:rPr lang="ja-JP" altLang="en-US" sz="1600" dirty="0">
                <a:latin typeface="+mn-ea"/>
              </a:rPr>
              <a:t>ホバリング時間 </a:t>
            </a:r>
            <a:r>
              <a:rPr lang="en-US" altLang="ja-JP" sz="1600" dirty="0">
                <a:latin typeface="+mn-ea"/>
              </a:rPr>
              <a:t>(</a:t>
            </a:r>
            <a:r>
              <a:rPr lang="ja-JP" altLang="en-US" sz="1600" dirty="0">
                <a:latin typeface="+mn-ea"/>
              </a:rPr>
              <a:t>秒</a:t>
            </a:r>
            <a:r>
              <a:rPr lang="en-US" altLang="ja-JP" sz="1600" dirty="0">
                <a:latin typeface="+mn-ea"/>
              </a:rPr>
              <a:t>, 1-10)</a:t>
            </a:r>
            <a:endParaRPr lang="ja-JP" altLang="en-US" sz="1600" dirty="0">
              <a:latin typeface="+mn-ea"/>
            </a:endParaRPr>
          </a:p>
          <a:p>
            <a:endParaRPr kumimoji="1"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889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83</TotalTime>
  <Words>507</Words>
  <Application>Microsoft Office PowerPoint</Application>
  <PresentationFormat>ワイド画面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Tw Cen MT</vt:lpstr>
      <vt:lpstr>回路</vt:lpstr>
      <vt:lpstr>Luaスクリプトによる機能追加 BatteryRTL</vt:lpstr>
      <vt:lpstr>業務中に感じた課題</vt:lpstr>
      <vt:lpstr>あったらよい機能</vt:lpstr>
      <vt:lpstr>おことわり</vt:lpstr>
      <vt:lpstr>PowerPoint プレゼンテーション</vt:lpstr>
      <vt:lpstr>カスタムパラメータ一覧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makoto inagaki</dc:creator>
  <cp:lastModifiedBy>_ donky</cp:lastModifiedBy>
  <cp:revision>5</cp:revision>
  <dcterms:created xsi:type="dcterms:W3CDTF">2025-06-27T11:26:02Z</dcterms:created>
  <dcterms:modified xsi:type="dcterms:W3CDTF">2025-07-12T03:31:40Z</dcterms:modified>
</cp:coreProperties>
</file>