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2"/>
  </p:sldMasterIdLst>
  <p:notesMasterIdLst>
    <p:notesMasterId r:id="rId22"/>
  </p:notesMasterIdLst>
  <p:handoutMasterIdLst>
    <p:handoutMasterId r:id="rId23"/>
  </p:handoutMasterIdLst>
  <p:sldIdLst>
    <p:sldId id="634" r:id="rId3"/>
    <p:sldId id="537" r:id="rId4"/>
    <p:sldId id="635" r:id="rId5"/>
    <p:sldId id="637" r:id="rId6"/>
    <p:sldId id="638" r:id="rId7"/>
    <p:sldId id="636" r:id="rId8"/>
    <p:sldId id="632" r:id="rId9"/>
    <p:sldId id="639" r:id="rId10"/>
    <p:sldId id="652" r:id="rId11"/>
    <p:sldId id="647" r:id="rId12"/>
    <p:sldId id="653" r:id="rId13"/>
    <p:sldId id="648" r:id="rId14"/>
    <p:sldId id="640" r:id="rId15"/>
    <p:sldId id="643" r:id="rId16"/>
    <p:sldId id="651" r:id="rId17"/>
    <p:sldId id="641" r:id="rId18"/>
    <p:sldId id="644" r:id="rId19"/>
    <p:sldId id="645" r:id="rId20"/>
    <p:sldId id="646" r:id="rId21"/>
  </p:sldIdLst>
  <p:sldSz cx="12190413" cy="6859588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BFB"/>
    <a:srgbClr val="EFF6EE"/>
    <a:srgbClr val="EBE1BF"/>
    <a:srgbClr val="F1F9FA"/>
    <a:srgbClr val="FAF7EF"/>
    <a:srgbClr val="F9F2EF"/>
    <a:srgbClr val="EFE8E6"/>
    <a:srgbClr val="E1CFEA"/>
    <a:srgbClr val="D4D5C7"/>
    <a:srgbClr val="C3D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6" autoAdjust="0"/>
    <p:restoredTop sz="99596" autoAdjust="0"/>
  </p:normalViewPr>
  <p:slideViewPr>
    <p:cSldViewPr>
      <p:cViewPr>
        <p:scale>
          <a:sx n="75" d="100"/>
          <a:sy n="75" d="100"/>
        </p:scale>
        <p:origin x="-296" y="-8"/>
      </p:cViewPr>
      <p:guideLst>
        <p:guide orient="horz" pos="325"/>
        <p:guide orient="horz" pos="4013"/>
        <p:guide orient="horz" pos="484"/>
        <p:guide orient="horz" pos="802"/>
        <p:guide orient="horz"/>
        <p:guide orient="horz" pos="165"/>
        <p:guide orient="horz" pos="4170"/>
        <p:guide orient="horz" pos="970"/>
        <p:guide orient="horz" pos="4320"/>
        <p:guide pos="3840"/>
        <p:guide pos="7367"/>
        <p:guide/>
        <p:guide pos="167"/>
        <p:guide pos="7520"/>
        <p:guide pos="5601"/>
        <p:guide pos="2085"/>
        <p:guide pos="7678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9" d="100"/>
        <a:sy n="99" d="100"/>
      </p:scale>
      <p:origin x="0" y="2520"/>
    </p:cViewPr>
  </p:sorterViewPr>
  <p:notesViewPr>
    <p:cSldViewPr>
      <p:cViewPr>
        <p:scale>
          <a:sx n="93" d="100"/>
          <a:sy n="93" d="100"/>
        </p:scale>
        <p:origin x="-1780" y="1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 Everyone. I am ……… from Status 200 team.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56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3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3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04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04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040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04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6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88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57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00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81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28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13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3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3024336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3F355A-87D4-4B44-BD0D-859276A78585}" type="datetime5">
              <a:rPr lang="en-US" smtClean="0"/>
              <a:t>20-Aug-20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E2E88-CBD2-4C33-8B05-69BD40415EA6}" type="datetime5">
              <a:rPr lang="en-US" smtClean="0"/>
              <a:t>20-Aug-20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Headlin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20-Aug-20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70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4463194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6C1E-52DF-4F17-B471-B644E02A8A68}" type="datetime5">
              <a:rPr lang="en-US" smtClean="0"/>
              <a:t>20-Aug-20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605661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AF33F4B-4FAB-41AF-8E55-14BC4B4D633A}" type="datetime5">
              <a:rPr lang="en-US" smtClean="0"/>
              <a:t>20-Aug-20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53365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0AED2D7-DE0A-4586-9373-AF99BFD3A1D9}" type="datetime5">
              <a:rPr lang="en-US" smtClean="0"/>
              <a:t>20-Aug-20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20-Aug-20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265277"/>
            <a:ext cx="5599971" cy="358442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6E8E0D-FD93-4417-85E7-5AEDC5081CA9}" type="datetime5">
              <a:rPr lang="en-US" smtClean="0"/>
              <a:t>20-Aug-20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3024336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265277"/>
            <a:ext cx="5599971" cy="358442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7B20AE-A3AD-48AB-9CC9-BF4B9099D221}" type="datetime5">
              <a:rPr lang="en-US" smtClean="0"/>
              <a:t>20-Aug-20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C5A05C-9C26-4C9F-AB10-0B3C5349D48D}" type="datetime5">
              <a:rPr lang="en-US" smtClean="0"/>
              <a:t>20-Aug-20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21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694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4CD679-7A10-48A8-B87F-D6FF787E24F3}" type="datetime5">
              <a:rPr lang="en-US" smtClean="0"/>
              <a:t>20-Aug-20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6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7521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9807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20-Aug-20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5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7518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6940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260DF7-7A47-4C84-A6B5-7A0F356823F8}" type="datetime5">
              <a:rPr lang="en-US" smtClean="0"/>
              <a:t>20-Aug-20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203057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2030575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6C126571-E348-4CB5-A863-9E00C0AA8F4A}" type="datetime5">
              <a:rPr lang="en-US" smtClean="0"/>
              <a:t>20-Aug-20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A617076C-1AA0-4312-A147-F07827D60394}" type="datetime5">
              <a:rPr lang="en-US" smtClean="0"/>
              <a:t>20-Aug-20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0920" y="6929"/>
            <a:ext cx="4345513" cy="483924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252028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438963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20-Aug-20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5087094" cy="5842775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5688" y="1417320"/>
            <a:ext cx="7104724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0"/>
            <a:ext cx="7618478" cy="3308351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40F2E8-2DA4-4213-9C54-DC3C678AE9A0}" type="datetime5">
              <a:rPr lang="en-US" smtClean="0"/>
              <a:t>20-Aug-20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0"/>
            <a:ext cx="7618479" cy="3308349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8E5DB7D-CEF0-4B09-BD16-2B0542114C0D}" type="datetime5">
              <a:rPr lang="en-US" smtClean="0"/>
              <a:t>20-Aug-20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F722BF3-7814-4D9E-B219-AA62025D7D31}" type="datetime5">
              <a:rPr lang="en-US" smtClean="0"/>
              <a:t>20-Aug-20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934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935" y="6369050"/>
            <a:ext cx="5607115" cy="1253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0896" y="6493949"/>
            <a:ext cx="514281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01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64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966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875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278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</a:t>
            </a:r>
            <a:r>
              <a: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Allianz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1414686" y="6494399"/>
            <a:ext cx="1306854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153D9D2-4109-4658-A169-3AF16B615417}" type="datetime5">
              <a:rPr lang="en-US" smtClean="0"/>
              <a:t>20-Aug-20</a:t>
            </a:fld>
            <a:endParaRPr lang="en-GB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2" r:id="rId4"/>
    <p:sldLayoutId id="2147483771" r:id="rId5"/>
    <p:sldLayoutId id="2147483706" r:id="rId6"/>
    <p:sldLayoutId id="2147483708" r:id="rId7"/>
    <p:sldLayoutId id="2147483710" r:id="rId8"/>
    <p:sldLayoutId id="2147483714" r:id="rId9"/>
    <p:sldLayoutId id="2147483716" r:id="rId10"/>
    <p:sldLayoutId id="2147483745" r:id="rId11"/>
    <p:sldLayoutId id="2147483768" r:id="rId12"/>
    <p:sldLayoutId id="2147483769" r:id="rId13"/>
    <p:sldLayoutId id="2147483734" r:id="rId14"/>
    <p:sldLayoutId id="2147483762" r:id="rId15"/>
    <p:sldLayoutId id="2147483770" r:id="rId16"/>
    <p:sldLayoutId id="2147483766" r:id="rId17"/>
    <p:sldLayoutId id="2147483739" r:id="rId18"/>
    <p:sldLayoutId id="2147483719" r:id="rId19"/>
    <p:sldLayoutId id="2147483767" r:id="rId20"/>
    <p:sldLayoutId id="2147483748" r:id="rId21"/>
    <p:sldLayoutId id="2147483724" r:id="rId22"/>
    <p:sldLayoutId id="2147483725" r:id="rId23"/>
    <p:sldLayoutId id="2147483726" r:id="rId24"/>
    <p:sldLayoutId id="2147483729" r:id="rId25"/>
    <p:sldLayoutId id="2147483742" r:id="rId26"/>
    <p:sldLayoutId id="2147483733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2" y="2"/>
            <a:ext cx="7391351" cy="4768732"/>
          </a:xfrm>
        </p:spPr>
      </p:pic>
      <p:sp>
        <p:nvSpPr>
          <p:cNvPr id="45" name="Rechteck 44"/>
          <p:cNvSpPr/>
          <p:nvPr/>
        </p:nvSpPr>
        <p:spPr>
          <a:xfrm>
            <a:off x="0" y="2"/>
            <a:ext cx="4841875" cy="6859586"/>
          </a:xfrm>
          <a:prstGeom prst="rect">
            <a:avLst/>
          </a:prstGeo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4841875" cy="685266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56406" y="2586832"/>
            <a:ext cx="4069756" cy="461962"/>
          </a:xfrm>
        </p:spPr>
        <p:txBody>
          <a:bodyPr/>
          <a:lstStyle/>
          <a:p>
            <a:r>
              <a:rPr lang="en-GB" dirty="0" smtClean="0"/>
              <a:t>Project: Travel </a:t>
            </a:r>
            <a:r>
              <a:rPr lang="en-GB" dirty="0" smtClean="0"/>
              <a:t>Insurance </a:t>
            </a:r>
            <a:endParaRPr lang="en-GB" dirty="0"/>
          </a:p>
          <a:p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78582" y="333450"/>
            <a:ext cx="7367653" cy="1724744"/>
          </a:xfrm>
        </p:spPr>
        <p:txBody>
          <a:bodyPr/>
          <a:lstStyle/>
          <a:p>
            <a:r>
              <a:rPr lang="en-GB" dirty="0" smtClean="0"/>
              <a:t>Status 200</a:t>
            </a:r>
            <a:br>
              <a:rPr lang="en-GB" dirty="0" smtClean="0"/>
            </a:br>
            <a:r>
              <a:rPr lang="en-GB" dirty="0" smtClean="0">
                <a:solidFill>
                  <a:srgbClr val="B71E3F"/>
                </a:solidFill>
              </a:rPr>
              <a:t>Allianz </a:t>
            </a:r>
            <a:r>
              <a:rPr lang="en-GB" dirty="0" smtClean="0">
                <a:solidFill>
                  <a:srgbClr val="B71E3F"/>
                </a:solidFill>
              </a:rPr>
              <a:t>insurance</a:t>
            </a:r>
            <a:endParaRPr lang="en-GB" dirty="0">
              <a:solidFill>
                <a:srgbClr val="B71E3F"/>
              </a:solidFill>
            </a:endParaRPr>
          </a:p>
        </p:txBody>
      </p:sp>
      <p:sp>
        <p:nvSpPr>
          <p:cNvPr id="8" name="Textplatzhalter 6"/>
          <p:cNvSpPr txBox="1">
            <a:spLocks/>
          </p:cNvSpPr>
          <p:nvPr/>
        </p:nvSpPr>
        <p:spPr>
          <a:xfrm>
            <a:off x="456406" y="1981994"/>
            <a:ext cx="6934200" cy="342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200" kern="120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200" kern="120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 baseline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400" kern="120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800" kern="120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New graduate program 2020</a:t>
            </a:r>
          </a:p>
        </p:txBody>
      </p:sp>
    </p:spTree>
    <p:extLst>
      <p:ext uri="{BB962C8B-B14F-4D97-AF65-F5344CB8AC3E}">
        <p14:creationId xmlns:p14="http://schemas.microsoft.com/office/powerpoint/2010/main" val="25408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umsplatzhalter 100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D4CEBF49-57FC-47C4-AF6B-80525097D263}" type="datetime5">
              <a:rPr lang="en-US" smtClean="0"/>
              <a:t>20-Aug-20</a:t>
            </a:fld>
            <a:endParaRPr lang="en-GB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dirty="0"/>
              <a:t>STATUS-200</a:t>
            </a:r>
            <a:endParaRPr lang="en-GB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process</a:t>
            </a:r>
            <a:endParaRPr lang="en-GB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STATUS-200</a:t>
            </a:r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3124200" y="1296194"/>
            <a:ext cx="990600" cy="9906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 smtClean="0"/>
              <a:t>MON</a:t>
            </a:r>
            <a:endParaRPr lang="en-US" sz="1400" dirty="0" smtClean="0"/>
          </a:p>
        </p:txBody>
      </p:sp>
      <p:sp>
        <p:nvSpPr>
          <p:cNvPr id="31" name="Oval 30"/>
          <p:cNvSpPr/>
          <p:nvPr/>
        </p:nvSpPr>
        <p:spPr>
          <a:xfrm>
            <a:off x="3124200" y="2362994"/>
            <a:ext cx="990600" cy="9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 smtClean="0"/>
              <a:t>TUE</a:t>
            </a:r>
            <a:endParaRPr lang="en-US" sz="1400" dirty="0" smtClean="0"/>
          </a:p>
        </p:txBody>
      </p:sp>
      <p:sp>
        <p:nvSpPr>
          <p:cNvPr id="32" name="Oval 31"/>
          <p:cNvSpPr/>
          <p:nvPr/>
        </p:nvSpPr>
        <p:spPr>
          <a:xfrm>
            <a:off x="3124200" y="3429794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 smtClean="0"/>
              <a:t>WED</a:t>
            </a:r>
            <a:endParaRPr lang="en-US" sz="1400" dirty="0" smtClean="0"/>
          </a:p>
        </p:txBody>
      </p:sp>
      <p:sp>
        <p:nvSpPr>
          <p:cNvPr id="33" name="Oval 32"/>
          <p:cNvSpPr/>
          <p:nvPr/>
        </p:nvSpPr>
        <p:spPr>
          <a:xfrm>
            <a:off x="3124200" y="4496594"/>
            <a:ext cx="990600" cy="990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 smtClean="0"/>
              <a:t>THU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418806" y="1441792"/>
            <a:ext cx="5334000" cy="69940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Completed ‘Input’ </a:t>
            </a:r>
            <a:r>
              <a:rPr lang="en-US" sz="1800" dirty="0">
                <a:latin typeface="Allianz Neo" pitchFamily="34" charset="0"/>
              </a:rPr>
              <a:t>page (HTML + CSS)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Completed ‘Input’ page (TS) (wait for API)</a:t>
            </a:r>
            <a:endParaRPr lang="en-US" sz="1800" dirty="0" smtClean="0">
              <a:latin typeface="Allianz Neo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18806" y="2501790"/>
            <a:ext cx="5334000" cy="69940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Completed ‘Display’ </a:t>
            </a:r>
            <a:r>
              <a:rPr lang="en-US" sz="1800" dirty="0">
                <a:latin typeface="Allianz Neo" pitchFamily="34" charset="0"/>
              </a:rPr>
              <a:t>page (HTML + CSS)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Completed ‘Display’ page (TS) (wait for API)</a:t>
            </a:r>
            <a:endParaRPr lang="en-US" sz="1800" dirty="0" smtClean="0">
              <a:latin typeface="Allianz Neo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8806" y="3582194"/>
            <a:ext cx="5334000" cy="69940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Completed ‘Payment’ </a:t>
            </a:r>
            <a:r>
              <a:rPr lang="en-US" sz="1800" dirty="0">
                <a:latin typeface="Allianz Neo" pitchFamily="34" charset="0"/>
              </a:rPr>
              <a:t>page (HTML + CSS)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Completed ‘Payment’ page (TS) (wait for API)</a:t>
            </a:r>
            <a:endParaRPr lang="en-US" sz="1800" dirty="0" smtClean="0">
              <a:latin typeface="Allianz Neo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8806" y="4635390"/>
            <a:ext cx="5334000" cy="69940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Completed  all pages with connected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Presentation preparation</a:t>
            </a:r>
            <a:endParaRPr lang="en-US" sz="1800" dirty="0" smtClean="0">
              <a:latin typeface="Allianz Neo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23406" y="5563394"/>
            <a:ext cx="990600" cy="990600"/>
          </a:xfrm>
          <a:prstGeom prst="ellipse">
            <a:avLst/>
          </a:prstGeo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 smtClean="0"/>
              <a:t>FRI</a:t>
            </a:r>
            <a:endParaRPr lang="en-US" sz="14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418806" y="5715794"/>
            <a:ext cx="5334000" cy="42240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Presentation</a:t>
            </a:r>
            <a:endParaRPr lang="en-US" sz="1800" dirty="0" smtClean="0">
              <a:latin typeface="Allianz Ne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A617076C-1AA0-4312-A147-F07827D60394}" type="datetime5">
              <a:rPr lang="en-US" smtClean="0"/>
              <a:t>20-Aug-20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dirty="0"/>
              <a:t>STATUS-200</a:t>
            </a:r>
            <a:endParaRPr lang="en-GB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Dairy work</a:t>
            </a:r>
            <a:endParaRPr lang="en-US" dirty="0"/>
          </a:p>
        </p:txBody>
      </p:sp>
      <p:pic>
        <p:nvPicPr>
          <p:cNvPr id="5123" name="Picture 3" descr="C:\Users\natnaparak\Downloads\sun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" y="2896394"/>
            <a:ext cx="768550" cy="7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7306" y="3734594"/>
            <a:ext cx="12725400" cy="69940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1800" dirty="0" smtClean="0"/>
              <a:t>09.00 AM	09.15 AM			12.00 PM	13.00 PM		15.00 PM	15.30 PM	16.00 PM		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8406" y="2978382"/>
            <a:ext cx="984050" cy="69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algn="ctr"/>
            <a:r>
              <a:rPr lang="en-US" sz="1800" dirty="0" smtClean="0"/>
              <a:t>Scrum Meeting</a:t>
            </a:r>
            <a:endParaRPr lang="en-US" sz="18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907981" y="3069466"/>
            <a:ext cx="984050" cy="422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algn="ctr"/>
            <a:r>
              <a:rPr lang="en-US" sz="1800" dirty="0" smtClean="0"/>
              <a:t>Lunch</a:t>
            </a:r>
            <a:endParaRPr lang="en-US" sz="18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844956" y="2882790"/>
            <a:ext cx="984050" cy="69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algn="ctr"/>
            <a:r>
              <a:rPr lang="en-US" sz="1800" dirty="0" smtClean="0"/>
              <a:t>Team Update</a:t>
            </a:r>
            <a:endParaRPr lang="en-US" sz="18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1048206" y="2896394"/>
            <a:ext cx="984050" cy="69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algn="ctr"/>
            <a:r>
              <a:rPr lang="en-US" sz="1800" dirty="0" smtClean="0"/>
              <a:t>Daily</a:t>
            </a:r>
          </a:p>
          <a:p>
            <a:pPr algn="ctr"/>
            <a:r>
              <a:rPr lang="en-US" sz="1800" dirty="0" smtClean="0"/>
              <a:t>Review</a:t>
            </a:r>
            <a:endParaRPr lang="en-US" sz="1800" dirty="0" smtClean="0"/>
          </a:p>
        </p:txBody>
      </p:sp>
      <p:sp>
        <p:nvSpPr>
          <p:cNvPr id="21" name="Right Arrow 20"/>
          <p:cNvSpPr/>
          <p:nvPr/>
        </p:nvSpPr>
        <p:spPr>
          <a:xfrm>
            <a:off x="342106" y="4149494"/>
            <a:ext cx="11582400" cy="59599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4" name="Picture 4" descr="C:\Users\natnaparak\Downloads\e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06" y="2750849"/>
            <a:ext cx="914095" cy="9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natnaparak\Downloads\meet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406" y="2681703"/>
            <a:ext cx="914095" cy="9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312" y="1663709"/>
            <a:ext cx="1280113" cy="128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Datumsplatzhalter 100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D4CEBF49-57FC-47C4-AF6B-80525097D263}" type="datetime5">
              <a:rPr lang="en-US" smtClean="0"/>
              <a:t>20-Aug-20</a:t>
            </a:fld>
            <a:endParaRPr lang="en-GB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dirty="0"/>
              <a:t>STATUS-200</a:t>
            </a:r>
            <a:endParaRPr lang="en-GB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STATUS-200</a:t>
            </a:r>
            <a:endParaRPr lang="de-D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2" t="15662" r="15802" b="24997"/>
          <a:stretch/>
        </p:blipFill>
        <p:spPr bwMode="auto">
          <a:xfrm>
            <a:off x="496409" y="1663709"/>
            <a:ext cx="1864997" cy="158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41" y="1448594"/>
            <a:ext cx="2114856" cy="158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4" t="15150" r="3196"/>
          <a:stretch/>
        </p:blipFill>
        <p:spPr bwMode="auto">
          <a:xfrm>
            <a:off x="1258409" y="2591594"/>
            <a:ext cx="1584708" cy="158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9595" y="4344194"/>
            <a:ext cx="2501011" cy="1345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b="1" dirty="0" smtClean="0">
                <a:latin typeface="Allianz Neo" pitchFamily="34" charset="0"/>
              </a:rPr>
              <a:t>For Planning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To Do </a:t>
            </a:r>
            <a:r>
              <a:rPr lang="en-US" sz="1800" dirty="0">
                <a:latin typeface="Allianz Neo" pitchFamily="34" charset="0"/>
              </a:rPr>
              <a:t>L</a:t>
            </a:r>
            <a:r>
              <a:rPr lang="en-US" sz="1800" dirty="0" smtClean="0">
                <a:latin typeface="Allianz Neo" pitchFamily="34" charset="0"/>
              </a:rPr>
              <a:t>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Blueprint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Sprint Plan</a:t>
            </a:r>
            <a:endParaRPr lang="en-US" sz="1800" dirty="0" smtClean="0">
              <a:latin typeface="Allianz Ne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2395" y="4344194"/>
            <a:ext cx="4101211" cy="2176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b="1" dirty="0" smtClean="0">
                <a:latin typeface="Allianz Neo" pitchFamily="34" charset="0"/>
              </a:rPr>
              <a:t>For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Mongo DB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err="1" smtClean="0">
                <a:latin typeface="Allianz Neo" pitchFamily="34" charset="0"/>
              </a:rPr>
              <a:t>IntelliJi</a:t>
            </a:r>
            <a:r>
              <a:rPr lang="en-US" sz="1800" dirty="0" smtClean="0">
                <a:latin typeface="Allianz Neo" pitchFamily="34" charset="0"/>
              </a:rPr>
              <a:t> IDEA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Spring Boot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Angular</a:t>
            </a:r>
            <a:r>
              <a:rPr lang="en-US" sz="1800" dirty="0" smtClean="0">
                <a:latin typeface="Allianz Neo" pitchFamily="34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Bootstrap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Material Angular </a:t>
            </a:r>
            <a:endParaRPr lang="en-US" sz="1800" dirty="0" smtClean="0">
              <a:latin typeface="Allianz Ne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56795" y="4344194"/>
            <a:ext cx="2501011" cy="1068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b="1" dirty="0" smtClean="0">
                <a:latin typeface="Allianz Neo" pitchFamily="34" charset="0"/>
              </a:rPr>
              <a:t>For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Robot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Postman</a:t>
            </a:r>
            <a:endParaRPr lang="en-US" sz="1800" dirty="0" smtClean="0">
              <a:latin typeface="Allianz Neo" pitchFamily="34" charset="0"/>
            </a:endParaRPr>
          </a:p>
        </p:txBody>
      </p:sp>
      <p:pic>
        <p:nvPicPr>
          <p:cNvPr id="4103" name="Picture 7" descr="Mongodb Icon of Flat style - Available in SVG, PNG, EPS, AI &amp; Icon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06" y="8389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ファイル:IntelliJ IDEA Logo.svg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30" y="2880142"/>
            <a:ext cx="1104297" cy="110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Validate API Input ของ Spring Boot Application | by Thirajade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93" y="2653104"/>
            <a:ext cx="2195513" cy="15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ngular - Wikipedi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24" y="2079939"/>
            <a:ext cx="1352352" cy="13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Bootstrap (front-end framework) - Wikipedi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84" y="1435903"/>
            <a:ext cx="1091018" cy="109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408" y="1739334"/>
            <a:ext cx="1064798" cy="106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6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</a:t>
            </a:r>
            <a:r>
              <a:rPr lang="en-US" dirty="0"/>
              <a:t>5</a:t>
            </a:r>
            <a:endParaRPr lang="en-GB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3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ChangeAspect="1" noEditPoints="1"/>
          </p:cNvSpPr>
          <p:nvPr/>
        </p:nvSpPr>
        <p:spPr bwMode="auto">
          <a:xfrm>
            <a:off x="761206" y="2954013"/>
            <a:ext cx="379222" cy="755980"/>
          </a:xfrm>
          <a:custGeom>
            <a:avLst/>
            <a:gdLst>
              <a:gd name="T0" fmla="*/ 116 w 117"/>
              <a:gd name="T1" fmla="*/ 130 h 233"/>
              <a:gd name="T2" fmla="*/ 93 w 117"/>
              <a:gd name="T3" fmla="*/ 63 h 233"/>
              <a:gd name="T4" fmla="*/ 24 w 117"/>
              <a:gd name="T5" fmla="*/ 63 h 233"/>
              <a:gd name="T6" fmla="*/ 1 w 117"/>
              <a:gd name="T7" fmla="*/ 130 h 233"/>
              <a:gd name="T8" fmla="*/ 7 w 117"/>
              <a:gd name="T9" fmla="*/ 140 h 233"/>
              <a:gd name="T10" fmla="*/ 18 w 117"/>
              <a:gd name="T11" fmla="*/ 136 h 233"/>
              <a:gd name="T12" fmla="*/ 30 w 117"/>
              <a:gd name="T13" fmla="*/ 223 h 233"/>
              <a:gd name="T14" fmla="*/ 41 w 117"/>
              <a:gd name="T15" fmla="*/ 233 h 233"/>
              <a:gd name="T16" fmla="*/ 59 w 117"/>
              <a:gd name="T17" fmla="*/ 165 h 233"/>
              <a:gd name="T18" fmla="*/ 76 w 117"/>
              <a:gd name="T19" fmla="*/ 233 h 233"/>
              <a:gd name="T20" fmla="*/ 87 w 117"/>
              <a:gd name="T21" fmla="*/ 224 h 233"/>
              <a:gd name="T22" fmla="*/ 84 w 117"/>
              <a:gd name="T23" fmla="*/ 101 h 233"/>
              <a:gd name="T24" fmla="*/ 107 w 117"/>
              <a:gd name="T25" fmla="*/ 141 h 233"/>
              <a:gd name="T26" fmla="*/ 116 w 117"/>
              <a:gd name="T27" fmla="*/ 130 h 233"/>
              <a:gd name="T28" fmla="*/ 104 w 117"/>
              <a:gd name="T29" fmla="*/ 134 h 233"/>
              <a:gd name="T30" fmla="*/ 80 w 117"/>
              <a:gd name="T31" fmla="*/ 87 h 233"/>
              <a:gd name="T32" fmla="*/ 80 w 117"/>
              <a:gd name="T33" fmla="*/ 157 h 233"/>
              <a:gd name="T34" fmla="*/ 82 w 117"/>
              <a:gd name="T35" fmla="*/ 218 h 233"/>
              <a:gd name="T36" fmla="*/ 82 w 117"/>
              <a:gd name="T37" fmla="*/ 223 h 233"/>
              <a:gd name="T38" fmla="*/ 76 w 117"/>
              <a:gd name="T39" fmla="*/ 230 h 233"/>
              <a:gd name="T40" fmla="*/ 70 w 117"/>
              <a:gd name="T41" fmla="*/ 223 h 233"/>
              <a:gd name="T42" fmla="*/ 59 w 117"/>
              <a:gd name="T43" fmla="*/ 143 h 233"/>
              <a:gd name="T44" fmla="*/ 47 w 117"/>
              <a:gd name="T45" fmla="*/ 223 h 233"/>
              <a:gd name="T46" fmla="*/ 35 w 117"/>
              <a:gd name="T47" fmla="*/ 223 h 233"/>
              <a:gd name="T48" fmla="*/ 35 w 117"/>
              <a:gd name="T49" fmla="*/ 218 h 233"/>
              <a:gd name="T50" fmla="*/ 37 w 117"/>
              <a:gd name="T51" fmla="*/ 157 h 233"/>
              <a:gd name="T52" fmla="*/ 37 w 117"/>
              <a:gd name="T53" fmla="*/ 87 h 233"/>
              <a:gd name="T54" fmla="*/ 13 w 117"/>
              <a:gd name="T55" fmla="*/ 134 h 233"/>
              <a:gd name="T56" fmla="*/ 9 w 117"/>
              <a:gd name="T57" fmla="*/ 136 h 233"/>
              <a:gd name="T58" fmla="*/ 6 w 117"/>
              <a:gd name="T59" fmla="*/ 131 h 233"/>
              <a:gd name="T60" fmla="*/ 8 w 117"/>
              <a:gd name="T61" fmla="*/ 123 h 233"/>
              <a:gd name="T62" fmla="*/ 59 w 117"/>
              <a:gd name="T63" fmla="*/ 54 h 233"/>
              <a:gd name="T64" fmla="*/ 109 w 117"/>
              <a:gd name="T65" fmla="*/ 123 h 233"/>
              <a:gd name="T66" fmla="*/ 111 w 117"/>
              <a:gd name="T67" fmla="*/ 131 h 233"/>
              <a:gd name="T68" fmla="*/ 109 w 117"/>
              <a:gd name="T69" fmla="*/ 136 h 233"/>
              <a:gd name="T70" fmla="*/ 81 w 117"/>
              <a:gd name="T71" fmla="*/ 22 h 233"/>
              <a:gd name="T72" fmla="*/ 36 w 117"/>
              <a:gd name="T73" fmla="*/ 22 h 233"/>
              <a:gd name="T74" fmla="*/ 59 w 117"/>
              <a:gd name="T75" fmla="*/ 4 h 233"/>
              <a:gd name="T76" fmla="*/ 59 w 117"/>
              <a:gd name="T77" fmla="*/ 39 h 233"/>
              <a:gd name="T78" fmla="*/ 59 w 117"/>
              <a:gd name="T79" fmla="*/ 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7" h="233">
                <a:moveTo>
                  <a:pt x="116" y="130"/>
                </a:moveTo>
                <a:cubicBezTo>
                  <a:pt x="116" y="130"/>
                  <a:pt x="116" y="130"/>
                  <a:pt x="116" y="130"/>
                </a:cubicBezTo>
                <a:cubicBezTo>
                  <a:pt x="116" y="129"/>
                  <a:pt x="115" y="126"/>
                  <a:pt x="113" y="122"/>
                </a:cubicBezTo>
                <a:cubicBezTo>
                  <a:pt x="108" y="105"/>
                  <a:pt x="96" y="69"/>
                  <a:pt x="93" y="63"/>
                </a:cubicBezTo>
                <a:cubicBezTo>
                  <a:pt x="88" y="53"/>
                  <a:pt x="78" y="49"/>
                  <a:pt x="59" y="49"/>
                </a:cubicBezTo>
                <a:cubicBezTo>
                  <a:pt x="39" y="49"/>
                  <a:pt x="29" y="53"/>
                  <a:pt x="24" y="63"/>
                </a:cubicBezTo>
                <a:cubicBezTo>
                  <a:pt x="21" y="69"/>
                  <a:pt x="9" y="105"/>
                  <a:pt x="4" y="122"/>
                </a:cubicBezTo>
                <a:cubicBezTo>
                  <a:pt x="3" y="126"/>
                  <a:pt x="1" y="129"/>
                  <a:pt x="1" y="130"/>
                </a:cubicBezTo>
                <a:cubicBezTo>
                  <a:pt x="1" y="130"/>
                  <a:pt x="1" y="130"/>
                  <a:pt x="1" y="130"/>
                </a:cubicBezTo>
                <a:cubicBezTo>
                  <a:pt x="0" y="134"/>
                  <a:pt x="3" y="139"/>
                  <a:pt x="7" y="140"/>
                </a:cubicBezTo>
                <a:cubicBezTo>
                  <a:pt x="8" y="141"/>
                  <a:pt x="9" y="141"/>
                  <a:pt x="10" y="141"/>
                </a:cubicBezTo>
                <a:cubicBezTo>
                  <a:pt x="13" y="141"/>
                  <a:pt x="16" y="139"/>
                  <a:pt x="18" y="136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32" y="148"/>
                  <a:pt x="31" y="220"/>
                  <a:pt x="30" y="223"/>
                </a:cubicBezTo>
                <a:cubicBezTo>
                  <a:pt x="30" y="223"/>
                  <a:pt x="30" y="223"/>
                  <a:pt x="30" y="224"/>
                </a:cubicBezTo>
                <a:cubicBezTo>
                  <a:pt x="31" y="229"/>
                  <a:pt x="35" y="233"/>
                  <a:pt x="41" y="233"/>
                </a:cubicBezTo>
                <a:cubicBezTo>
                  <a:pt x="47" y="233"/>
                  <a:pt x="51" y="229"/>
                  <a:pt x="52" y="224"/>
                </a:cubicBezTo>
                <a:cubicBezTo>
                  <a:pt x="59" y="165"/>
                  <a:pt x="59" y="165"/>
                  <a:pt x="59" y="165"/>
                </a:cubicBezTo>
                <a:cubicBezTo>
                  <a:pt x="65" y="224"/>
                  <a:pt x="65" y="224"/>
                  <a:pt x="65" y="224"/>
                </a:cubicBezTo>
                <a:cubicBezTo>
                  <a:pt x="66" y="229"/>
                  <a:pt x="71" y="233"/>
                  <a:pt x="76" y="233"/>
                </a:cubicBezTo>
                <a:cubicBezTo>
                  <a:pt x="76" y="233"/>
                  <a:pt x="76" y="233"/>
                  <a:pt x="76" y="233"/>
                </a:cubicBezTo>
                <a:cubicBezTo>
                  <a:pt x="82" y="233"/>
                  <a:pt x="86" y="229"/>
                  <a:pt x="87" y="224"/>
                </a:cubicBezTo>
                <a:cubicBezTo>
                  <a:pt x="87" y="223"/>
                  <a:pt x="87" y="223"/>
                  <a:pt x="87" y="223"/>
                </a:cubicBezTo>
                <a:cubicBezTo>
                  <a:pt x="87" y="220"/>
                  <a:pt x="85" y="148"/>
                  <a:pt x="84" y="101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01" y="139"/>
                  <a:pt x="104" y="141"/>
                  <a:pt x="107" y="141"/>
                </a:cubicBezTo>
                <a:cubicBezTo>
                  <a:pt x="108" y="141"/>
                  <a:pt x="109" y="141"/>
                  <a:pt x="110" y="140"/>
                </a:cubicBezTo>
                <a:cubicBezTo>
                  <a:pt x="114" y="139"/>
                  <a:pt x="117" y="134"/>
                  <a:pt x="116" y="130"/>
                </a:cubicBezTo>
                <a:close/>
                <a:moveTo>
                  <a:pt x="109" y="136"/>
                </a:moveTo>
                <a:cubicBezTo>
                  <a:pt x="107" y="136"/>
                  <a:pt x="104" y="136"/>
                  <a:pt x="104" y="134"/>
                </a:cubicBezTo>
                <a:cubicBezTo>
                  <a:pt x="83" y="89"/>
                  <a:pt x="83" y="89"/>
                  <a:pt x="83" y="89"/>
                </a:cubicBezTo>
                <a:cubicBezTo>
                  <a:pt x="83" y="88"/>
                  <a:pt x="82" y="87"/>
                  <a:pt x="80" y="87"/>
                </a:cubicBezTo>
                <a:cubicBezTo>
                  <a:pt x="79" y="88"/>
                  <a:pt x="79" y="89"/>
                  <a:pt x="79" y="90"/>
                </a:cubicBezTo>
                <a:cubicBezTo>
                  <a:pt x="79" y="90"/>
                  <a:pt x="79" y="123"/>
                  <a:pt x="80" y="157"/>
                </a:cubicBezTo>
                <a:cubicBezTo>
                  <a:pt x="81" y="173"/>
                  <a:pt x="81" y="190"/>
                  <a:pt x="81" y="203"/>
                </a:cubicBezTo>
                <a:cubicBezTo>
                  <a:pt x="82" y="209"/>
                  <a:pt x="82" y="214"/>
                  <a:pt x="82" y="218"/>
                </a:cubicBezTo>
                <a:cubicBezTo>
                  <a:pt x="82" y="221"/>
                  <a:pt x="82" y="222"/>
                  <a:pt x="82" y="223"/>
                </a:cubicBezTo>
                <a:cubicBezTo>
                  <a:pt x="82" y="223"/>
                  <a:pt x="82" y="223"/>
                  <a:pt x="82" y="223"/>
                </a:cubicBezTo>
                <a:cubicBezTo>
                  <a:pt x="82" y="226"/>
                  <a:pt x="79" y="228"/>
                  <a:pt x="76" y="228"/>
                </a:cubicBezTo>
                <a:cubicBezTo>
                  <a:pt x="76" y="230"/>
                  <a:pt x="76" y="230"/>
                  <a:pt x="76" y="230"/>
                </a:cubicBezTo>
                <a:cubicBezTo>
                  <a:pt x="76" y="228"/>
                  <a:pt x="76" y="228"/>
                  <a:pt x="76" y="228"/>
                </a:cubicBezTo>
                <a:cubicBezTo>
                  <a:pt x="73" y="228"/>
                  <a:pt x="70" y="226"/>
                  <a:pt x="70" y="223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61" y="143"/>
                  <a:pt x="60" y="143"/>
                  <a:pt x="59" y="143"/>
                </a:cubicBezTo>
                <a:cubicBezTo>
                  <a:pt x="57" y="143"/>
                  <a:pt x="56" y="143"/>
                  <a:pt x="56" y="145"/>
                </a:cubicBezTo>
                <a:cubicBezTo>
                  <a:pt x="47" y="223"/>
                  <a:pt x="47" y="223"/>
                  <a:pt x="47" y="223"/>
                </a:cubicBezTo>
                <a:cubicBezTo>
                  <a:pt x="47" y="226"/>
                  <a:pt x="44" y="228"/>
                  <a:pt x="41" y="228"/>
                </a:cubicBezTo>
                <a:cubicBezTo>
                  <a:pt x="38" y="228"/>
                  <a:pt x="35" y="226"/>
                  <a:pt x="35" y="223"/>
                </a:cubicBezTo>
                <a:cubicBezTo>
                  <a:pt x="35" y="223"/>
                  <a:pt x="35" y="222"/>
                  <a:pt x="35" y="222"/>
                </a:cubicBezTo>
                <a:cubicBezTo>
                  <a:pt x="35" y="221"/>
                  <a:pt x="35" y="220"/>
                  <a:pt x="35" y="218"/>
                </a:cubicBezTo>
                <a:cubicBezTo>
                  <a:pt x="35" y="214"/>
                  <a:pt x="35" y="209"/>
                  <a:pt x="36" y="203"/>
                </a:cubicBezTo>
                <a:cubicBezTo>
                  <a:pt x="36" y="190"/>
                  <a:pt x="36" y="173"/>
                  <a:pt x="37" y="157"/>
                </a:cubicBezTo>
                <a:cubicBezTo>
                  <a:pt x="38" y="123"/>
                  <a:pt x="38" y="90"/>
                  <a:pt x="38" y="90"/>
                </a:cubicBezTo>
                <a:cubicBezTo>
                  <a:pt x="38" y="89"/>
                  <a:pt x="38" y="88"/>
                  <a:pt x="37" y="87"/>
                </a:cubicBezTo>
                <a:cubicBezTo>
                  <a:pt x="36" y="87"/>
                  <a:pt x="34" y="88"/>
                  <a:pt x="34" y="89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3" y="135"/>
                  <a:pt x="12" y="136"/>
                  <a:pt x="10" y="136"/>
                </a:cubicBezTo>
                <a:cubicBezTo>
                  <a:pt x="10" y="136"/>
                  <a:pt x="9" y="136"/>
                  <a:pt x="9" y="136"/>
                </a:cubicBezTo>
                <a:cubicBezTo>
                  <a:pt x="6" y="135"/>
                  <a:pt x="5" y="133"/>
                  <a:pt x="6" y="131"/>
                </a:cubicBezTo>
                <a:cubicBezTo>
                  <a:pt x="6" y="131"/>
                  <a:pt x="6" y="131"/>
                  <a:pt x="6" y="131"/>
                </a:cubicBezTo>
                <a:cubicBezTo>
                  <a:pt x="6" y="131"/>
                  <a:pt x="6" y="130"/>
                  <a:pt x="6" y="129"/>
                </a:cubicBezTo>
                <a:cubicBezTo>
                  <a:pt x="7" y="128"/>
                  <a:pt x="8" y="126"/>
                  <a:pt x="8" y="123"/>
                </a:cubicBezTo>
                <a:cubicBezTo>
                  <a:pt x="13" y="108"/>
                  <a:pt x="25" y="71"/>
                  <a:pt x="28" y="65"/>
                </a:cubicBezTo>
                <a:cubicBezTo>
                  <a:pt x="31" y="59"/>
                  <a:pt x="37" y="54"/>
                  <a:pt x="59" y="54"/>
                </a:cubicBezTo>
                <a:cubicBezTo>
                  <a:pt x="80" y="54"/>
                  <a:pt x="86" y="59"/>
                  <a:pt x="89" y="65"/>
                </a:cubicBezTo>
                <a:cubicBezTo>
                  <a:pt x="92" y="71"/>
                  <a:pt x="104" y="108"/>
                  <a:pt x="109" y="123"/>
                </a:cubicBezTo>
                <a:cubicBezTo>
                  <a:pt x="110" y="126"/>
                  <a:pt x="110" y="128"/>
                  <a:pt x="111" y="129"/>
                </a:cubicBezTo>
                <a:cubicBezTo>
                  <a:pt x="111" y="130"/>
                  <a:pt x="111" y="131"/>
                  <a:pt x="111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12" y="133"/>
                  <a:pt x="111" y="135"/>
                  <a:pt x="109" y="136"/>
                </a:cubicBezTo>
                <a:close/>
                <a:moveTo>
                  <a:pt x="59" y="44"/>
                </a:moveTo>
                <a:cubicBezTo>
                  <a:pt x="71" y="44"/>
                  <a:pt x="81" y="34"/>
                  <a:pt x="81" y="22"/>
                </a:cubicBezTo>
                <a:cubicBezTo>
                  <a:pt x="81" y="10"/>
                  <a:pt x="71" y="0"/>
                  <a:pt x="59" y="0"/>
                </a:cubicBezTo>
                <a:cubicBezTo>
                  <a:pt x="46" y="0"/>
                  <a:pt x="36" y="10"/>
                  <a:pt x="36" y="22"/>
                </a:cubicBezTo>
                <a:cubicBezTo>
                  <a:pt x="36" y="34"/>
                  <a:pt x="46" y="44"/>
                  <a:pt x="59" y="44"/>
                </a:cubicBezTo>
                <a:close/>
                <a:moveTo>
                  <a:pt x="59" y="4"/>
                </a:moveTo>
                <a:cubicBezTo>
                  <a:pt x="68" y="4"/>
                  <a:pt x="76" y="12"/>
                  <a:pt x="76" y="22"/>
                </a:cubicBezTo>
                <a:cubicBezTo>
                  <a:pt x="76" y="31"/>
                  <a:pt x="68" y="39"/>
                  <a:pt x="59" y="39"/>
                </a:cubicBezTo>
                <a:cubicBezTo>
                  <a:pt x="49" y="39"/>
                  <a:pt x="41" y="31"/>
                  <a:pt x="41" y="22"/>
                </a:cubicBezTo>
                <a:cubicBezTo>
                  <a:pt x="41" y="12"/>
                  <a:pt x="49" y="4"/>
                  <a:pt x="59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Titel 30"/>
          <p:cNvSpPr>
            <a:spLocks noGrp="1"/>
          </p:cNvSpPr>
          <p:nvPr>
            <p:ph type="title"/>
          </p:nvPr>
        </p:nvSpPr>
        <p:spPr>
          <a:xfrm>
            <a:off x="473676" y="381794"/>
            <a:ext cx="10672963" cy="514351"/>
          </a:xfrm>
        </p:spPr>
        <p:txBody>
          <a:bodyPr/>
          <a:lstStyle/>
          <a:p>
            <a:r>
              <a:rPr lang="en-US" sz="2000" dirty="0" smtClean="0"/>
              <a:t>Test Scenario </a:t>
            </a:r>
            <a:r>
              <a:rPr lang="en-US" sz="2000" dirty="0" smtClean="0"/>
              <a:t>1: A traveller buys travel insurance and success to purchase with Allianz insurance website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E18422A-92C2-41E0-AA78-87467548CF42}" type="datetime5">
              <a:rPr lang="en-US" smtClean="0"/>
              <a:pPr/>
              <a:t>20-Aug-20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20"/>
          </p:nvPr>
        </p:nvSpPr>
        <p:spPr>
          <a:xfrm>
            <a:off x="276092" y="6335644"/>
            <a:ext cx="5607115" cy="125351"/>
          </a:xfrm>
        </p:spPr>
        <p:txBody>
          <a:bodyPr/>
          <a:lstStyle/>
          <a:p>
            <a:r>
              <a:rPr lang="en-GB" dirty="0"/>
              <a:t>STATUS-200</a:t>
            </a:r>
            <a:endParaRPr lang="de-DE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1201955" y="4388448"/>
            <a:ext cx="6709914" cy="34192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llianz Neo" pitchFamily="34" charset="0"/>
              </a:rPr>
              <a:t>w</a:t>
            </a:r>
            <a:r>
              <a:rPr lang="en-GB" sz="2000" dirty="0" smtClean="0">
                <a:latin typeface="Allianz Neo" pitchFamily="34" charset="0"/>
              </a:rPr>
              <a:t>ants to buy a travel </a:t>
            </a:r>
            <a:r>
              <a:rPr lang="en-GB" sz="2000" dirty="0">
                <a:latin typeface="Allianz Neo" pitchFamily="34" charset="0"/>
              </a:rPr>
              <a:t>insurance</a:t>
            </a:r>
            <a:r>
              <a:rPr lang="en-GB" sz="2000" dirty="0" smtClean="0">
                <a:latin typeface="Allianz Neo" pitchFamily="34" charset="0"/>
              </a:rPr>
              <a:t> package</a:t>
            </a:r>
            <a:endParaRPr lang="en-GB" sz="2000" dirty="0">
              <a:latin typeface="Allianz Neo" pitchFamily="34" charset="0"/>
            </a:endParaRPr>
          </a:p>
        </p:txBody>
      </p:sp>
      <p:sp>
        <p:nvSpPr>
          <p:cNvPr id="58" name="Textplatzhalter 3"/>
          <p:cNvSpPr txBox="1">
            <a:spLocks/>
          </p:cNvSpPr>
          <p:nvPr/>
        </p:nvSpPr>
        <p:spPr>
          <a:xfrm>
            <a:off x="5180806" y="4995952"/>
            <a:ext cx="3722269" cy="33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Allianz Neo" pitchFamily="34" charset="0"/>
              </a:rPr>
              <a:t>6 days for Switzerland trip</a:t>
            </a:r>
            <a:endParaRPr lang="en-GB" sz="2000" dirty="0">
              <a:latin typeface="Allianz Neo" pitchFamily="34" charset="0"/>
            </a:endParaRPr>
          </a:p>
        </p:txBody>
      </p:sp>
      <p:sp>
        <p:nvSpPr>
          <p:cNvPr id="61" name="Textplatzhalter 3"/>
          <p:cNvSpPr txBox="1">
            <a:spLocks/>
          </p:cNvSpPr>
          <p:nvPr/>
        </p:nvSpPr>
        <p:spPr>
          <a:xfrm>
            <a:off x="440372" y="3701782"/>
            <a:ext cx="2743200" cy="61837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Allianz Neo" pitchFamily="34" charset="0"/>
              </a:rPr>
              <a:t>A traveller</a:t>
            </a:r>
            <a:endParaRPr lang="en-GB" sz="2000" dirty="0">
              <a:latin typeface="Allianz Neo" pitchFamily="34" charset="0"/>
            </a:endParaRPr>
          </a:p>
        </p:txBody>
      </p:sp>
      <p:sp>
        <p:nvSpPr>
          <p:cNvPr id="54" name="Textplatzhalter 3"/>
          <p:cNvSpPr txBox="1">
            <a:spLocks/>
          </p:cNvSpPr>
          <p:nvPr/>
        </p:nvSpPr>
        <p:spPr>
          <a:xfrm>
            <a:off x="7783137" y="5523552"/>
            <a:ext cx="3722269" cy="33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Allianz Neo" pitchFamily="34" charset="0"/>
              </a:rPr>
              <a:t>from 21/08/2020 to 26/08/2020</a:t>
            </a:r>
            <a:endParaRPr lang="en-GB" sz="2000" dirty="0">
              <a:latin typeface="Allianz Neo" pitchFamily="34" charset="0"/>
            </a:endParaRPr>
          </a:p>
        </p:txBody>
      </p:sp>
      <p:pic>
        <p:nvPicPr>
          <p:cNvPr id="5124" name="Picture 4" descr="Flying Transparent Background Airplane Clip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6" t="22516" r="10939" b="22666"/>
          <a:stretch/>
        </p:blipFill>
        <p:spPr bwMode="auto">
          <a:xfrm flipH="1">
            <a:off x="1140427" y="1938920"/>
            <a:ext cx="3583178" cy="19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le:Flag-map of Switzerland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912" y="894555"/>
            <a:ext cx="4195339" cy="268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C:\Users\natnaparak\Downloads\calend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721" y="2919419"/>
            <a:ext cx="1005185" cy="10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1" descr="C:\Users\natnaparak\Downloads\calendar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79" y="4291019"/>
            <a:ext cx="838927" cy="83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rved Up Arrow 64"/>
          <p:cNvSpPr/>
          <p:nvPr/>
        </p:nvSpPr>
        <p:spPr>
          <a:xfrm rot="2666571">
            <a:off x="9015949" y="4311569"/>
            <a:ext cx="1335883" cy="559332"/>
          </a:xfrm>
          <a:prstGeom prst="curvedUpArrow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9450413" y="3294047"/>
            <a:ext cx="685800" cy="576293"/>
          </a:xfrm>
          <a:prstGeom prst="rect">
            <a:avLst/>
          </a:prstGeom>
          <a:solidFill>
            <a:srgbClr val="EBE1BF"/>
          </a:solidFill>
          <a:ln>
            <a:solidFill>
              <a:srgbClr val="EBE1BF"/>
            </a:solidFill>
          </a:ln>
        </p:spPr>
        <p:txBody>
          <a:bodyPr vert="horz" wrap="square" lIns="72000" tIns="72000" rIns="72000" bIns="7200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460839" y="4606101"/>
            <a:ext cx="685800" cy="576293"/>
          </a:xfrm>
          <a:prstGeom prst="rect">
            <a:avLst/>
          </a:prstGeom>
          <a:solidFill>
            <a:srgbClr val="EFF6EE"/>
          </a:solidFill>
          <a:ln>
            <a:noFill/>
          </a:ln>
        </p:spPr>
        <p:txBody>
          <a:bodyPr vert="horz" wrap="square" lIns="72000" tIns="72000" rIns="72000" bIns="7200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55316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5" grpId="0"/>
      <p:bldP spid="58" grpId="0"/>
      <p:bldP spid="61" grpId="0"/>
      <p:bldP spid="54" grpId="0"/>
      <p:bldP spid="65" grpId="0" animBg="1"/>
      <p:bldP spid="67" grpId="0" animBg="1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Titel 30"/>
          <p:cNvSpPr>
            <a:spLocks noGrp="1"/>
          </p:cNvSpPr>
          <p:nvPr>
            <p:ph type="title"/>
          </p:nvPr>
        </p:nvSpPr>
        <p:spPr>
          <a:xfrm>
            <a:off x="473676" y="381794"/>
            <a:ext cx="10672963" cy="514351"/>
          </a:xfrm>
        </p:spPr>
        <p:txBody>
          <a:bodyPr/>
          <a:lstStyle/>
          <a:p>
            <a:r>
              <a:rPr lang="en-US" sz="2000" dirty="0" smtClean="0"/>
              <a:t>Test Scenario </a:t>
            </a:r>
            <a:r>
              <a:rPr lang="en-US" sz="2000" dirty="0" smtClean="0"/>
              <a:t>1: A traveller buys travel insurance and success to purchase with Allianz insurance website (Continue)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E18422A-92C2-41E0-AA78-87467548CF42}" type="datetime5">
              <a:rPr lang="en-US" smtClean="0"/>
              <a:pPr/>
              <a:t>20-Aug-20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20"/>
          </p:nvPr>
        </p:nvSpPr>
        <p:spPr>
          <a:xfrm>
            <a:off x="276092" y="6335644"/>
            <a:ext cx="5607115" cy="125351"/>
          </a:xfrm>
        </p:spPr>
        <p:txBody>
          <a:bodyPr/>
          <a:lstStyle/>
          <a:p>
            <a:r>
              <a:rPr lang="en-GB" dirty="0"/>
              <a:t>STATUS-200</a:t>
            </a:r>
            <a:endParaRPr lang="de-DE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15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4571206" y="1524794"/>
            <a:ext cx="4191000" cy="3882860"/>
            <a:chOff x="4571206" y="1524794"/>
            <a:chExt cx="4191000" cy="3882860"/>
          </a:xfrm>
        </p:grpSpPr>
        <p:sp>
          <p:nvSpPr>
            <p:cNvPr id="20" name="Textplatzhalter 3"/>
            <p:cNvSpPr txBox="1">
              <a:spLocks/>
            </p:cNvSpPr>
            <p:nvPr/>
          </p:nvSpPr>
          <p:spPr>
            <a:xfrm>
              <a:off x="4571206" y="4721854"/>
              <a:ext cx="4191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>
              <a:noAutofit/>
            </a:bodyPr>
            <a:lstStyle>
              <a:lvl1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1400" b="0" kern="1200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388" marR="0" indent="-179388" algn="l" defTabSz="121917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lang="en-GB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4013" indent="-179388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Symbol" panose="05050102010706020507" pitchFamily="18" charset="2"/>
                <a:buChar char="-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7061" indent="-237061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1"/>
                </a:buClr>
                <a:buFont typeface="+mj-lt"/>
                <a:buAutoNum type="arabicPeriod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9388" indent="-179388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Symbol" panose="05050102010706020507" pitchFamily="18" charset="2"/>
                <a:buChar char="-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2764" indent="-122764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+mj-lt"/>
                <a:buAutoNum type="arabicParenR"/>
                <a:defRPr sz="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 dirty="0">
                  <a:latin typeface="Allianz Neo" pitchFamily="34" charset="0"/>
                </a:rPr>
                <a:t>b</a:t>
              </a:r>
              <a:r>
                <a:rPr lang="en-GB" sz="2000" dirty="0" smtClean="0">
                  <a:latin typeface="Allianz Neo" pitchFamily="34" charset="0"/>
                </a:rPr>
                <a:t>uy insurance premium 357.00 THB and Payment</a:t>
              </a:r>
              <a:endParaRPr lang="en-GB" sz="2000" dirty="0">
                <a:latin typeface="Allianz Neo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876006" y="1524794"/>
              <a:ext cx="2362200" cy="3042559"/>
              <a:chOff x="4876006" y="1524794"/>
              <a:chExt cx="2362200" cy="3042559"/>
            </a:xfrm>
          </p:grpSpPr>
          <p:pic>
            <p:nvPicPr>
              <p:cNvPr id="3074" name="Picture 2" descr="C:\Users\natnaparak\Downloads\buy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006" y="1524794"/>
                <a:ext cx="1620838" cy="1620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5" name="Picture 3" descr="C:\Users\natnaparak\Downloads\money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5486" y="2984633"/>
                <a:ext cx="1582720" cy="1582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1024181" y="1452085"/>
            <a:ext cx="4191000" cy="3135652"/>
            <a:chOff x="1024181" y="1452085"/>
            <a:chExt cx="4191000" cy="3135652"/>
          </a:xfrm>
        </p:grpSpPr>
        <p:sp>
          <p:nvSpPr>
            <p:cNvPr id="19" name="Textplatzhalter 3"/>
            <p:cNvSpPr txBox="1">
              <a:spLocks/>
            </p:cNvSpPr>
            <p:nvPr/>
          </p:nvSpPr>
          <p:spPr>
            <a:xfrm>
              <a:off x="1024181" y="3901937"/>
              <a:ext cx="4191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>
              <a:noAutofit/>
            </a:bodyPr>
            <a:lstStyle>
              <a:lvl1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1400" b="0" kern="1200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388" marR="0" indent="-179388" algn="l" defTabSz="121917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lang="en-GB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4013" indent="-179388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Symbol" panose="05050102010706020507" pitchFamily="18" charset="2"/>
                <a:buChar char="-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7061" indent="-237061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1"/>
                </a:buClr>
                <a:buFont typeface="+mj-lt"/>
                <a:buAutoNum type="arabicPeriod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9388" indent="-179388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Symbol" panose="05050102010706020507" pitchFamily="18" charset="2"/>
                <a:buChar char="-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2764" indent="-122764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+mj-lt"/>
                <a:buAutoNum type="arabicParenR"/>
                <a:defRPr sz="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 dirty="0" smtClean="0">
                  <a:latin typeface="Allianz Neo" pitchFamily="34" charset="0"/>
                </a:rPr>
                <a:t>User can go to website of ‘Allianz Insurance’ for buy insurance </a:t>
              </a:r>
            </a:p>
            <a:p>
              <a:endParaRPr lang="en-GB" sz="2000" dirty="0">
                <a:latin typeface="Allianz Neo" pitchFamily="34" charset="0"/>
              </a:endParaRPr>
            </a:p>
            <a:p>
              <a:endParaRPr lang="en-GB" sz="2000" dirty="0">
                <a:latin typeface="Allianz Neo" pitchFamily="34" charset="0"/>
              </a:endParaRPr>
            </a:p>
          </p:txBody>
        </p:sp>
        <p:pic>
          <p:nvPicPr>
            <p:cNvPr id="3077" name="Picture 5" descr="C:\Users\natnaparak\Downloads\websit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381" y="1452085"/>
              <a:ext cx="2202819" cy="2202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8381358" y="1334446"/>
            <a:ext cx="4343248" cy="4762348"/>
            <a:chOff x="8381358" y="1334446"/>
            <a:chExt cx="4343248" cy="4762348"/>
          </a:xfrm>
        </p:grpSpPr>
        <p:sp>
          <p:nvSpPr>
            <p:cNvPr id="21" name="Textplatzhalter 3"/>
            <p:cNvSpPr txBox="1">
              <a:spLocks/>
            </p:cNvSpPr>
            <p:nvPr/>
          </p:nvSpPr>
          <p:spPr>
            <a:xfrm>
              <a:off x="8533606" y="5410994"/>
              <a:ext cx="4191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>
              <a:noAutofit/>
            </a:bodyPr>
            <a:lstStyle>
              <a:lvl1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1400" b="0" kern="1200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388" marR="0" indent="-179388" algn="l" defTabSz="121917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lang="en-GB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4013" indent="-179388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Symbol" panose="05050102010706020507" pitchFamily="18" charset="2"/>
                <a:buChar char="-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7061" indent="-237061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1"/>
                </a:buClr>
                <a:buFont typeface="+mj-lt"/>
                <a:buAutoNum type="arabicPeriod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9388" indent="-179388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Symbol" panose="05050102010706020507" pitchFamily="18" charset="2"/>
                <a:buChar char="-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2764" indent="-122764" algn="l" defTabSz="121917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Font typeface="+mj-lt"/>
                <a:buAutoNum type="arabicParenR"/>
                <a:defRPr sz="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 dirty="0" smtClean="0">
                  <a:latin typeface="Allianz Neo" pitchFamily="34" charset="0"/>
                </a:rPr>
                <a:t>Purchase successful</a:t>
              </a:r>
              <a:endParaRPr lang="en-GB" sz="2000" dirty="0">
                <a:latin typeface="Allianz Neo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381358" y="1334446"/>
              <a:ext cx="2438095" cy="3380613"/>
              <a:chOff x="8381358" y="1334446"/>
              <a:chExt cx="2438095" cy="3380613"/>
            </a:xfrm>
          </p:grpSpPr>
          <p:pic>
            <p:nvPicPr>
              <p:cNvPr id="3080" name="Picture 8" descr="C:\Users\natnaparak\Downloads\purchase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1358" y="1334446"/>
                <a:ext cx="2438095" cy="2438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C:\Users\natnaparak\Downloads\tick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99913" y="3714074"/>
                <a:ext cx="1000985" cy="1000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660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</a:t>
            </a:r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Problem &amp; solution</a:t>
            </a:r>
          </a:p>
          <a:p>
            <a:r>
              <a:rPr lang="en-GB" dirty="0">
                <a:solidFill>
                  <a:schemeClr val="tx2"/>
                </a:solidFill>
              </a:rPr>
              <a:t>Problem &amp; solution</a:t>
            </a:r>
          </a:p>
          <a:p>
            <a:r>
              <a:rPr lang="en-GB" dirty="0" smtClean="0"/>
              <a:t>Problem &amp; solution</a:t>
            </a:r>
            <a:endParaRPr lang="en-GB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3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/>
          <p:cNvSpPr>
            <a:spLocks noGrp="1"/>
          </p:cNvSpPr>
          <p:nvPr>
            <p:ph sz="quarter" idx="13"/>
          </p:nvPr>
        </p:nvSpPr>
        <p:spPr>
          <a:xfrm>
            <a:off x="7316581" y="1707734"/>
            <a:ext cx="5892075" cy="1143000"/>
          </a:xfrm>
        </p:spPr>
        <p:txBody>
          <a:bodyPr/>
          <a:lstStyle/>
          <a:p>
            <a:r>
              <a:rPr lang="en-GB" sz="3600" b="1" dirty="0" smtClean="0">
                <a:latin typeface="Allianz Neo" pitchFamily="34" charset="0"/>
              </a:rPr>
              <a:t>Solution</a:t>
            </a:r>
            <a:endParaRPr lang="en-GB" sz="3600" b="1" dirty="0" smtClean="0">
              <a:latin typeface="Allianz Neo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</p:txBody>
      </p:sp>
      <p:sp>
        <p:nvSpPr>
          <p:cNvPr id="101" name="Datumsplatzhalter 10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48AFDDE-EFFA-4488-AB45-8877B6027088}" type="datetime5">
              <a:rPr lang="en-US" smtClean="0"/>
              <a:t>20-Aug-20</a:t>
            </a:fld>
            <a:endParaRPr lang="en-GB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 smtClean="0"/>
              <a:t>STATUS 200</a:t>
            </a:r>
            <a:endParaRPr lang="en-GB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and solution</a:t>
            </a:r>
            <a:endParaRPr lang="en-GB" dirty="0"/>
          </a:p>
        </p:txBody>
      </p:sp>
      <p:sp>
        <p:nvSpPr>
          <p:cNvPr id="14" name="Inhaltsplatzhalter 22"/>
          <p:cNvSpPr>
            <a:spLocks noGrp="1"/>
          </p:cNvSpPr>
          <p:nvPr>
            <p:ph sz="quarter" idx="13"/>
          </p:nvPr>
        </p:nvSpPr>
        <p:spPr>
          <a:xfrm>
            <a:off x="2540656" y="1713291"/>
            <a:ext cx="3072675" cy="299243"/>
          </a:xfrm>
        </p:spPr>
        <p:txBody>
          <a:bodyPr/>
          <a:lstStyle/>
          <a:p>
            <a:r>
              <a:rPr lang="en-GB" sz="3600" b="1" dirty="0">
                <a:latin typeface="Allianz Neo" pitchFamily="34" charset="0"/>
              </a:rPr>
              <a:t>Problem</a:t>
            </a:r>
          </a:p>
          <a:p>
            <a:endParaRPr lang="en-GB" sz="2000" dirty="0" smtClean="0">
              <a:latin typeface="Allianz Neo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17" name="Inhaltsplatzhalter 22"/>
          <p:cNvSpPr>
            <a:spLocks noGrp="1"/>
          </p:cNvSpPr>
          <p:nvPr>
            <p:ph sz="quarter" idx="13"/>
          </p:nvPr>
        </p:nvSpPr>
        <p:spPr>
          <a:xfrm>
            <a:off x="2489131" y="3841334"/>
            <a:ext cx="3072675" cy="121364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GB" sz="2000" dirty="0" smtClean="0">
              <a:latin typeface="Allianz Neo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18" name="Inhaltsplatzhalter 22"/>
          <p:cNvSpPr>
            <a:spLocks noGrp="1"/>
          </p:cNvSpPr>
          <p:nvPr>
            <p:ph sz="quarter" idx="13"/>
          </p:nvPr>
        </p:nvSpPr>
        <p:spPr>
          <a:xfrm>
            <a:off x="1904206" y="2317334"/>
            <a:ext cx="3072675" cy="121364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>
                <a:latin typeface="Allianz Neo" pitchFamily="34" charset="0"/>
              </a:rPr>
              <a:t>Discussion conflict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 smtClean="0">
              <a:latin typeface="Allianz Neo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20" name="Inhaltsplatzhalter 22"/>
          <p:cNvSpPr>
            <a:spLocks noGrp="1"/>
          </p:cNvSpPr>
          <p:nvPr>
            <p:ph sz="quarter" idx="13"/>
          </p:nvPr>
        </p:nvSpPr>
        <p:spPr>
          <a:xfrm>
            <a:off x="6756331" y="2317334"/>
            <a:ext cx="5892075" cy="11430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>
                <a:latin typeface="Allianz Neo" pitchFamily="34" charset="0"/>
              </a:rPr>
              <a:t>Adapt from Linda Rising’s</a:t>
            </a:r>
            <a:endParaRPr lang="en-GB" sz="2400" dirty="0">
              <a:latin typeface="Allianz Neo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3606" y="2393534"/>
            <a:ext cx="1676400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46331" y="2469734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83404" y="5517734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" t="4132" r="4972" b="6163"/>
          <a:stretch/>
        </p:blipFill>
        <p:spPr bwMode="auto">
          <a:xfrm>
            <a:off x="3920792" y="2993873"/>
            <a:ext cx="5435600" cy="310726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5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  <p:bldP spid="25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 sz="800" dirty="0">
              <a:latin typeface="Allianz Neo" pitchFamily="34" charset="0"/>
            </a:endParaRPr>
          </a:p>
          <a:p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>
          <a:xfrm>
            <a:off x="532606" y="1600994"/>
            <a:ext cx="7618413" cy="2538412"/>
          </a:xfrm>
        </p:spPr>
        <p:txBody>
          <a:bodyPr>
            <a:normAutofit/>
          </a:bodyPr>
          <a:lstStyle/>
          <a:p>
            <a:r>
              <a:rPr lang="en-GB" sz="7200" dirty="0" smtClean="0"/>
              <a:t>Q &amp; a</a:t>
            </a:r>
            <a:endParaRPr lang="en-GB" sz="7200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3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 sz="800" dirty="0">
              <a:latin typeface="Allianz Neo" pitchFamily="34" charset="0"/>
            </a:endParaRPr>
          </a:p>
          <a:p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>
          <a:xfrm>
            <a:off x="532606" y="1600994"/>
            <a:ext cx="7618413" cy="2538412"/>
          </a:xfrm>
        </p:spPr>
        <p:txBody>
          <a:bodyPr>
            <a:normAutofit/>
          </a:bodyPr>
          <a:lstStyle/>
          <a:p>
            <a:r>
              <a:rPr lang="en-GB" sz="7200" dirty="0" smtClean="0"/>
              <a:t>Thank you</a:t>
            </a:r>
            <a:endParaRPr lang="en-GB" sz="7200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3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2" name="Inhaltsplatzhalter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029877"/>
              </p:ext>
            </p:extLst>
          </p:nvPr>
        </p:nvGraphicFramePr>
        <p:xfrm>
          <a:off x="3562350" y="1030288"/>
          <a:ext cx="8208000" cy="382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6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0" marR="0" marT="18000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Member Introduction</a:t>
                      </a:r>
                      <a:endParaRPr lang="en-GB" sz="1400" b="1" kern="1200" cap="all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0609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0" marR="0" marT="18000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endParaRPr lang="en-GB" sz="1400" b="1" kern="1200" cap="all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060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Business requirements</a:t>
                      </a:r>
                    </a:p>
                  </a:txBody>
                  <a:tcPr marL="0" marR="90609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marL="0" marR="0" marT="14400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Problem</a:t>
                      </a:r>
                      <a:r>
                        <a:rPr lang="en-GB" sz="1400" b="1" kern="1200" cap="all" baseline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&amp; solution</a:t>
                      </a:r>
                      <a:endParaRPr lang="en-GB" sz="1400" b="1" kern="1200" cap="all" noProof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060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0" marR="0" marT="18000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Development process</a:t>
                      </a:r>
                      <a:endParaRPr lang="en-GB" sz="1400" b="1" kern="1200" cap="all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0609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marL="0" marR="0" marT="14400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Q&amp;A</a:t>
                      </a:r>
                      <a:endParaRPr lang="en-GB" sz="1400" b="1" kern="1200" cap="all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060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18000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90609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14400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9060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75-7F8F-4B39-967E-70DB3BE1739C}" type="datetime5">
              <a:rPr lang="en-US" smtClean="0"/>
              <a:t>20-Aug-20</a:t>
            </a:fld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STATUS-200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8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000206" y="1296194"/>
            <a:ext cx="36576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266406" y="1296194"/>
            <a:ext cx="3657600" cy="4648200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2606" y="1296194"/>
            <a:ext cx="36576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23" name="Inhaltsplatzhalter 22"/>
          <p:cNvSpPr>
            <a:spLocks noGrp="1"/>
          </p:cNvSpPr>
          <p:nvPr>
            <p:ph sz="quarter" idx="13"/>
          </p:nvPr>
        </p:nvSpPr>
        <p:spPr>
          <a:xfrm>
            <a:off x="767071" y="1530350"/>
            <a:ext cx="3575535" cy="4840175"/>
          </a:xfrm>
        </p:spPr>
        <p:txBody>
          <a:bodyPr/>
          <a:lstStyle/>
          <a:p>
            <a:r>
              <a:rPr lang="en-GB" sz="2800" b="1" dirty="0" smtClean="0">
                <a:latin typeface="Allianz Neo" pitchFamily="34" charset="0"/>
              </a:rPr>
              <a:t>Front End Developer</a:t>
            </a:r>
            <a:endParaRPr lang="en-GB" sz="2800" b="1" dirty="0">
              <a:latin typeface="Allianz Neo" pitchFamily="34" charset="0"/>
            </a:endParaRPr>
          </a:p>
          <a:p>
            <a:pPr marL="174625" lvl="2" indent="0">
              <a:buNone/>
            </a:pPr>
            <a:endParaRPr lang="en-GB" dirty="0">
              <a:latin typeface="Allianz Neo" pitchFamily="34" charset="0"/>
            </a:endParaRPr>
          </a:p>
          <a:p>
            <a:pPr lvl="3"/>
            <a:r>
              <a:rPr lang="en-GB" dirty="0" err="1">
                <a:latin typeface="Allianz Neo" pitchFamily="34" charset="0"/>
              </a:rPr>
              <a:t>Anthika</a:t>
            </a:r>
            <a:r>
              <a:rPr lang="en-GB" dirty="0">
                <a:latin typeface="Allianz Neo" pitchFamily="34" charset="0"/>
              </a:rPr>
              <a:t> </a:t>
            </a:r>
            <a:r>
              <a:rPr lang="en-GB" dirty="0" err="1" smtClean="0">
                <a:latin typeface="Allianz Neo" pitchFamily="34" charset="0"/>
              </a:rPr>
              <a:t>Jirattananon</a:t>
            </a:r>
            <a:r>
              <a:rPr lang="en-GB" dirty="0" smtClean="0">
                <a:latin typeface="Allianz Neo" pitchFamily="34" charset="0"/>
              </a:rPr>
              <a:t> </a:t>
            </a:r>
            <a:r>
              <a:rPr lang="en-GB" dirty="0" smtClean="0">
                <a:latin typeface="Allianz Neo" pitchFamily="34" charset="0"/>
              </a:rPr>
              <a:t>(</a:t>
            </a:r>
            <a:r>
              <a:rPr lang="en-GB" dirty="0" smtClean="0">
                <a:latin typeface="Allianz Neo" pitchFamily="34" charset="0"/>
              </a:rPr>
              <a:t>Mint</a:t>
            </a:r>
            <a:r>
              <a:rPr lang="en-GB" dirty="0" smtClean="0">
                <a:latin typeface="Allianz Neo" pitchFamily="34" charset="0"/>
              </a:rPr>
              <a:t>)</a:t>
            </a:r>
          </a:p>
          <a:p>
            <a:pPr lvl="3"/>
            <a:r>
              <a:rPr lang="en-GB" dirty="0" err="1">
                <a:latin typeface="Allianz Neo" pitchFamily="34" charset="0"/>
              </a:rPr>
              <a:t>Donlaporn</a:t>
            </a:r>
            <a:r>
              <a:rPr lang="en-GB" dirty="0">
                <a:latin typeface="Allianz Neo" pitchFamily="34" charset="0"/>
              </a:rPr>
              <a:t> </a:t>
            </a:r>
            <a:r>
              <a:rPr lang="en-GB" dirty="0" err="1" smtClean="0">
                <a:latin typeface="Allianz Neo" pitchFamily="34" charset="0"/>
              </a:rPr>
              <a:t>Chantarat</a:t>
            </a:r>
            <a:r>
              <a:rPr lang="en-GB" dirty="0">
                <a:latin typeface="Allianz Neo" pitchFamily="34" charset="0"/>
              </a:rPr>
              <a:t> </a:t>
            </a:r>
            <a:r>
              <a:rPr lang="en-GB" dirty="0" smtClean="0">
                <a:latin typeface="Allianz Neo" pitchFamily="34" charset="0"/>
              </a:rPr>
              <a:t>(Nam</a:t>
            </a:r>
            <a:r>
              <a:rPr lang="en-GB" dirty="0" smtClean="0">
                <a:latin typeface="Allianz Neo" pitchFamily="34" charset="0"/>
              </a:rPr>
              <a:t>)</a:t>
            </a:r>
          </a:p>
          <a:p>
            <a:pPr lvl="3"/>
            <a:r>
              <a:rPr lang="en-GB" dirty="0" err="1">
                <a:latin typeface="Allianz Neo" pitchFamily="34" charset="0"/>
              </a:rPr>
              <a:t>Pamuta</a:t>
            </a:r>
            <a:r>
              <a:rPr lang="en-GB" dirty="0">
                <a:latin typeface="Allianz Neo" pitchFamily="34" charset="0"/>
              </a:rPr>
              <a:t> </a:t>
            </a:r>
            <a:r>
              <a:rPr lang="en-GB" dirty="0" err="1">
                <a:latin typeface="Allianz Neo" pitchFamily="34" charset="0"/>
              </a:rPr>
              <a:t>Keawjit</a:t>
            </a:r>
            <a:r>
              <a:rPr lang="en-GB" dirty="0">
                <a:latin typeface="Allianz Neo" pitchFamily="34" charset="0"/>
              </a:rPr>
              <a:t> </a:t>
            </a:r>
            <a:r>
              <a:rPr lang="en-GB" dirty="0" smtClean="0">
                <a:latin typeface="Allianz Neo" pitchFamily="34" charset="0"/>
              </a:rPr>
              <a:t>(</a:t>
            </a:r>
            <a:r>
              <a:rPr lang="en-GB" dirty="0" err="1">
                <a:latin typeface="Allianz Neo" pitchFamily="34" charset="0"/>
              </a:rPr>
              <a:t>Frong</a:t>
            </a:r>
            <a:r>
              <a:rPr lang="en-GB" dirty="0">
                <a:latin typeface="Allianz Neo" pitchFamily="34" charset="0"/>
              </a:rPr>
              <a:t>) </a:t>
            </a:r>
            <a:endParaRPr lang="en-GB" dirty="0" smtClean="0">
              <a:latin typeface="Allianz Neo" pitchFamily="34" charset="0"/>
            </a:endParaRPr>
          </a:p>
          <a:p>
            <a:pPr lvl="3"/>
            <a:r>
              <a:rPr lang="en-GB" dirty="0" err="1">
                <a:latin typeface="Allianz Neo" pitchFamily="34" charset="0"/>
              </a:rPr>
              <a:t>Smarch</a:t>
            </a:r>
            <a:r>
              <a:rPr lang="en-GB" dirty="0">
                <a:latin typeface="Allianz Neo" pitchFamily="34" charset="0"/>
              </a:rPr>
              <a:t> </a:t>
            </a:r>
            <a:r>
              <a:rPr lang="en-GB" dirty="0" err="1">
                <a:latin typeface="Allianz Neo" pitchFamily="34" charset="0"/>
              </a:rPr>
              <a:t>Poonkwan</a:t>
            </a:r>
            <a:r>
              <a:rPr lang="en-GB" dirty="0">
                <a:latin typeface="Allianz Neo" pitchFamily="34" charset="0"/>
              </a:rPr>
              <a:t> </a:t>
            </a:r>
            <a:r>
              <a:rPr lang="en-GB" dirty="0" smtClean="0">
                <a:latin typeface="Allianz Neo" pitchFamily="34" charset="0"/>
              </a:rPr>
              <a:t>(</a:t>
            </a:r>
            <a:r>
              <a:rPr lang="en-GB" dirty="0">
                <a:latin typeface="Allianz Neo" pitchFamily="34" charset="0"/>
              </a:rPr>
              <a:t>Khan)</a:t>
            </a:r>
          </a:p>
          <a:p>
            <a:pPr marL="0" lvl="3" indent="0">
              <a:buNone/>
            </a:pPr>
            <a:endParaRPr lang="en-US" dirty="0">
              <a:latin typeface="Allianz Neo" pitchFamily="34" charset="0"/>
            </a:endParaRPr>
          </a:p>
        </p:txBody>
      </p:sp>
      <p:sp>
        <p:nvSpPr>
          <p:cNvPr id="24" name="Inhaltsplatzhalter 23"/>
          <p:cNvSpPr>
            <a:spLocks noGrp="1"/>
          </p:cNvSpPr>
          <p:nvPr>
            <p:ph sz="quarter" idx="14"/>
          </p:nvPr>
        </p:nvSpPr>
        <p:spPr>
          <a:xfrm>
            <a:off x="4495006" y="1524794"/>
            <a:ext cx="3567572" cy="4840175"/>
          </a:xfrm>
        </p:spPr>
        <p:txBody>
          <a:bodyPr/>
          <a:lstStyle/>
          <a:p>
            <a:r>
              <a:rPr lang="en-GB" sz="2800" b="1" dirty="0">
                <a:latin typeface="Allianz Neo" pitchFamily="34" charset="0"/>
              </a:rPr>
              <a:t>Back End Developer</a:t>
            </a:r>
          </a:p>
          <a:p>
            <a:endParaRPr lang="en-GB" dirty="0">
              <a:latin typeface="Allianz Neo" pitchFamily="34" charset="0"/>
            </a:endParaRPr>
          </a:p>
          <a:p>
            <a:pPr lvl="3"/>
            <a:r>
              <a:rPr lang="en-GB" dirty="0">
                <a:latin typeface="Allianz Neo" pitchFamily="34" charset="0"/>
              </a:rPr>
              <a:t>Araya </a:t>
            </a:r>
            <a:r>
              <a:rPr lang="en-GB" dirty="0" err="1">
                <a:latin typeface="Allianz Neo" pitchFamily="34" charset="0"/>
              </a:rPr>
              <a:t>Siriadun</a:t>
            </a:r>
            <a:r>
              <a:rPr lang="en-GB" dirty="0">
                <a:latin typeface="Allianz Neo" pitchFamily="34" charset="0"/>
              </a:rPr>
              <a:t> (Aim</a:t>
            </a:r>
            <a:r>
              <a:rPr lang="en-GB" dirty="0" smtClean="0">
                <a:latin typeface="Allianz Neo" pitchFamily="34" charset="0"/>
              </a:rPr>
              <a:t>)</a:t>
            </a:r>
          </a:p>
          <a:p>
            <a:pPr lvl="3"/>
            <a:r>
              <a:rPr lang="en-GB" dirty="0" err="1">
                <a:latin typeface="Allianz Neo" pitchFamily="34" charset="0"/>
              </a:rPr>
              <a:t>Krittinon</a:t>
            </a:r>
            <a:r>
              <a:rPr lang="en-GB" dirty="0">
                <a:latin typeface="Allianz Neo" pitchFamily="34" charset="0"/>
              </a:rPr>
              <a:t> </a:t>
            </a:r>
            <a:r>
              <a:rPr lang="en-GB" dirty="0" err="1">
                <a:latin typeface="Allianz Neo" pitchFamily="34" charset="0"/>
              </a:rPr>
              <a:t>Phruekakkharakun</a:t>
            </a:r>
            <a:r>
              <a:rPr lang="en-GB" dirty="0">
                <a:latin typeface="Allianz Neo" pitchFamily="34" charset="0"/>
              </a:rPr>
              <a:t> (Year)</a:t>
            </a:r>
          </a:p>
        </p:txBody>
      </p:sp>
      <p:sp>
        <p:nvSpPr>
          <p:cNvPr id="255" name="Inhaltsplatzhalter 254"/>
          <p:cNvSpPr>
            <a:spLocks noGrp="1"/>
          </p:cNvSpPr>
          <p:nvPr>
            <p:ph sz="quarter" idx="15"/>
          </p:nvPr>
        </p:nvSpPr>
        <p:spPr>
          <a:xfrm>
            <a:off x="8241969" y="1530350"/>
            <a:ext cx="3568237" cy="4840175"/>
          </a:xfrm>
        </p:spPr>
        <p:txBody>
          <a:bodyPr/>
          <a:lstStyle/>
          <a:p>
            <a:r>
              <a:rPr lang="en-GB" sz="2800" b="1" dirty="0">
                <a:latin typeface="Allianz Neo" pitchFamily="34" charset="0"/>
              </a:rPr>
              <a:t>Quality Assurance</a:t>
            </a:r>
          </a:p>
          <a:p>
            <a:pPr marL="174625" lvl="2" indent="0">
              <a:buNone/>
            </a:pPr>
            <a:endParaRPr lang="en-GB" dirty="0">
              <a:latin typeface="Allianz Neo" pitchFamily="34" charset="0"/>
            </a:endParaRPr>
          </a:p>
          <a:p>
            <a:pPr lvl="3"/>
            <a:r>
              <a:rPr lang="en-GB" dirty="0" err="1">
                <a:latin typeface="Allianz Neo" pitchFamily="34" charset="0"/>
              </a:rPr>
              <a:t>Tidanat</a:t>
            </a:r>
            <a:r>
              <a:rPr lang="en-GB" dirty="0">
                <a:latin typeface="Allianz Neo" pitchFamily="34" charset="0"/>
              </a:rPr>
              <a:t> </a:t>
            </a:r>
            <a:r>
              <a:rPr lang="en-GB" dirty="0" err="1">
                <a:latin typeface="Allianz Neo" pitchFamily="34" charset="0"/>
              </a:rPr>
              <a:t>Kumpuak</a:t>
            </a:r>
            <a:r>
              <a:rPr lang="en-GB" dirty="0">
                <a:latin typeface="Allianz Neo" pitchFamily="34" charset="0"/>
              </a:rPr>
              <a:t> (</a:t>
            </a:r>
            <a:r>
              <a:rPr lang="en-GB" dirty="0" err="1">
                <a:latin typeface="Allianz Neo" pitchFamily="34" charset="0"/>
              </a:rPr>
              <a:t>Fah</a:t>
            </a:r>
            <a:r>
              <a:rPr lang="en-GB" dirty="0">
                <a:latin typeface="Allianz Neo" pitchFamily="34" charset="0"/>
              </a:rPr>
              <a:t>)</a:t>
            </a:r>
          </a:p>
          <a:p>
            <a:pPr lvl="3"/>
            <a:r>
              <a:rPr lang="en-GB" dirty="0" err="1">
                <a:latin typeface="Allianz Neo" pitchFamily="34" charset="0"/>
              </a:rPr>
              <a:t>Natnapa</a:t>
            </a:r>
            <a:r>
              <a:rPr lang="en-GB" dirty="0">
                <a:latin typeface="Allianz Neo" pitchFamily="34" charset="0"/>
              </a:rPr>
              <a:t> </a:t>
            </a:r>
            <a:r>
              <a:rPr lang="en-GB" dirty="0" err="1">
                <a:latin typeface="Allianz Neo" pitchFamily="34" charset="0"/>
              </a:rPr>
              <a:t>Raktavee</a:t>
            </a:r>
            <a:r>
              <a:rPr lang="en-GB" dirty="0">
                <a:latin typeface="Allianz Neo" pitchFamily="34" charset="0"/>
              </a:rPr>
              <a:t> (</a:t>
            </a:r>
            <a:r>
              <a:rPr lang="en-GB" dirty="0" err="1">
                <a:latin typeface="Allianz Neo" pitchFamily="34" charset="0"/>
              </a:rPr>
              <a:t>Pim</a:t>
            </a:r>
            <a:r>
              <a:rPr lang="en-GB" dirty="0">
                <a:latin typeface="Allianz Neo" pitchFamily="34" charset="0"/>
              </a:rPr>
              <a:t>)</a:t>
            </a:r>
            <a:endParaRPr lang="en-US" dirty="0">
              <a:latin typeface="Allianz Neo" pitchFamily="34" charset="0"/>
            </a:endParaRPr>
          </a:p>
        </p:txBody>
      </p:sp>
      <p:sp>
        <p:nvSpPr>
          <p:cNvPr id="248" name="Datumsplatzhalter 24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36F2B08-E4AA-45C8-9A40-EB3B265D9ABB}" type="datetime5">
              <a:rPr lang="en-US" smtClean="0"/>
              <a:t>20-Aug-20</a:t>
            </a:fld>
            <a:endParaRPr lang="en-GB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 smtClean="0"/>
              <a:t>STATUS-200</a:t>
            </a:r>
            <a:endParaRPr lang="en-GB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>
          <a:solidFill>
            <a:srgbClr val="EBE7DB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name: Status-200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8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</a:t>
            </a:r>
            <a:r>
              <a:rPr lang="en-US" dirty="0"/>
              <a:t>2</a:t>
            </a:r>
            <a:endParaRPr lang="en-GB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Business</a:t>
            </a:r>
          </a:p>
          <a:p>
            <a:r>
              <a:rPr lang="en-GB" dirty="0" smtClean="0"/>
              <a:t>requirement</a:t>
            </a:r>
            <a:endParaRPr lang="en-GB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3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umsplatzhalter 10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005B8D0-F891-431E-BBF4-0BD9744C682C}" type="datetime5">
              <a:rPr lang="en-US" smtClean="0"/>
              <a:t>20-Aug-20</a:t>
            </a:fld>
            <a:endParaRPr lang="en-GB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dirty="0"/>
              <a:t>STATUS-200</a:t>
            </a:r>
            <a:endParaRPr lang="en-GB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Requirement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56406" y="1143794"/>
            <a:ext cx="10591800" cy="699404"/>
          </a:xfrm>
          <a:prstGeom prst="rect">
            <a:avLst/>
          </a:prstGeom>
          <a:ln>
            <a:noFill/>
          </a:ln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1800" dirty="0" smtClean="0"/>
              <a:t>Product should be ….</a:t>
            </a:r>
          </a:p>
          <a:p>
            <a:endParaRPr lang="en-US" sz="1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47006" y="5016366"/>
            <a:ext cx="9677400" cy="69940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1800" dirty="0"/>
              <a:t>Display on Web  </a:t>
            </a:r>
            <a:r>
              <a:rPr lang="en-US" sz="1800" dirty="0" smtClean="0"/>
              <a:t>Application	Less </a:t>
            </a:r>
            <a:r>
              <a:rPr lang="en-US" sz="1800" dirty="0"/>
              <a:t>than 4 </a:t>
            </a:r>
            <a:r>
              <a:rPr lang="en-US" sz="1800" dirty="0" smtClean="0"/>
              <a:t>Pages	Blue </a:t>
            </a:r>
            <a:r>
              <a:rPr lang="en-US" sz="1800" dirty="0"/>
              <a:t>Style base on company logo</a:t>
            </a:r>
          </a:p>
          <a:p>
            <a:endParaRPr lang="en-US" sz="1800" dirty="0" smtClean="0"/>
          </a:p>
        </p:txBody>
      </p:sp>
      <p:pic>
        <p:nvPicPr>
          <p:cNvPr id="3074" name="Picture 2" descr="C:\Users\natnaparak\Downloads\monitor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52" y="2286794"/>
            <a:ext cx="1991585" cy="19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atnaparak\Downloads\conten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14" y="2134394"/>
            <a:ext cx="1312136" cy="13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99" y="2492759"/>
            <a:ext cx="13112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12" y="2821736"/>
            <a:ext cx="13112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36" y="3189307"/>
            <a:ext cx="13112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9"/>
          <p:cNvSpPr/>
          <p:nvPr/>
        </p:nvSpPr>
        <p:spPr>
          <a:xfrm>
            <a:off x="8522596" y="3064156"/>
            <a:ext cx="995792" cy="995792"/>
          </a:xfrm>
          <a:prstGeom prst="ellipse">
            <a:avLst/>
          </a:prstGeom>
          <a:solidFill>
            <a:srgbClr val="F4F2F2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32" name="Oval 31"/>
          <p:cNvSpPr/>
          <p:nvPr/>
        </p:nvSpPr>
        <p:spPr>
          <a:xfrm>
            <a:off x="9148398" y="2481581"/>
            <a:ext cx="995792" cy="995792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33" name="Oval 32"/>
          <p:cNvSpPr/>
          <p:nvPr/>
        </p:nvSpPr>
        <p:spPr>
          <a:xfrm>
            <a:off x="9448006" y="3220150"/>
            <a:ext cx="995792" cy="995792"/>
          </a:xfrm>
          <a:prstGeom prst="ellipse">
            <a:avLst/>
          </a:prstGeom>
          <a:solidFill>
            <a:srgbClr val="00378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350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/>
          <p:cNvSpPr>
            <a:spLocks noGrp="1"/>
          </p:cNvSpPr>
          <p:nvPr>
            <p:ph sz="quarter" idx="13"/>
          </p:nvPr>
        </p:nvSpPr>
        <p:spPr>
          <a:xfrm>
            <a:off x="507934" y="4606455"/>
            <a:ext cx="3575535" cy="372267"/>
          </a:xfrm>
        </p:spPr>
        <p:txBody>
          <a:bodyPr/>
          <a:lstStyle/>
          <a:p>
            <a:pPr algn="ctr"/>
            <a:r>
              <a:rPr lang="en-US" b="1" dirty="0" smtClean="0"/>
              <a:t>Travel Insurance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1880450"/>
              </p:ext>
            </p:extLst>
          </p:nvPr>
        </p:nvGraphicFramePr>
        <p:xfrm>
          <a:off x="8152606" y="2023998"/>
          <a:ext cx="3100996" cy="20915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993"/>
                <a:gridCol w="1881003"/>
              </a:tblGrid>
              <a:tr h="3963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Duration (day)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Insurance</a:t>
                      </a:r>
                      <a:r>
                        <a:rPr lang="en-US" sz="1400" baseline="0" dirty="0" smtClean="0"/>
                        <a:t> Premium / Person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</a:tr>
              <a:tr h="3963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1-4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235 </a:t>
                      </a:r>
                      <a:r>
                        <a:rPr lang="en-US" sz="1800" baseline="0" dirty="0" smtClean="0"/>
                        <a:t>THB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</a:tr>
              <a:tr h="3963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5-6 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357 </a:t>
                      </a:r>
                      <a:r>
                        <a:rPr lang="en-US" sz="1800" baseline="0" dirty="0" smtClean="0"/>
                        <a:t>THB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</a:tr>
              <a:tr h="3963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</a:tr>
              <a:tr h="3963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91-180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1,953</a:t>
                      </a:r>
                      <a:r>
                        <a:rPr lang="en-US" sz="1800" baseline="0" dirty="0" smtClean="0"/>
                        <a:t> THB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</a:tr>
            </a:tbl>
          </a:graphicData>
        </a:graphic>
      </p:graphicFrame>
      <p:sp>
        <p:nvSpPr>
          <p:cNvPr id="102" name="Inhaltsplatzhalter 101"/>
          <p:cNvSpPr>
            <a:spLocks noGrp="1"/>
          </p:cNvSpPr>
          <p:nvPr>
            <p:ph sz="quarter" idx="15"/>
          </p:nvPr>
        </p:nvSpPr>
        <p:spPr>
          <a:xfrm>
            <a:off x="8119805" y="4572794"/>
            <a:ext cx="3575535" cy="372267"/>
          </a:xfrm>
        </p:spPr>
        <p:txBody>
          <a:bodyPr/>
          <a:lstStyle/>
          <a:p>
            <a:pPr algn="ctr"/>
            <a:r>
              <a:rPr lang="en-US" b="1" dirty="0" smtClean="0"/>
              <a:t>Insurance Premium </a:t>
            </a:r>
            <a:endParaRPr lang="en-US" b="1" dirty="0"/>
          </a:p>
        </p:txBody>
      </p:sp>
      <p:sp>
        <p:nvSpPr>
          <p:cNvPr id="101" name="Datumsplatzhalter 10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005B8D0-F891-431E-BBF4-0BD9744C682C}" type="datetime5">
              <a:rPr lang="en-US" smtClean="0"/>
              <a:t>20-Aug-20</a:t>
            </a:fld>
            <a:endParaRPr lang="en-GB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dirty="0"/>
              <a:t>STATUS-200</a:t>
            </a:r>
            <a:endParaRPr lang="en-GB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introduction</a:t>
            </a:r>
            <a:endParaRPr lang="en-GB" dirty="0"/>
          </a:p>
        </p:txBody>
      </p:sp>
      <p:pic>
        <p:nvPicPr>
          <p:cNvPr id="4098" name="Picture 2" descr="C:\Users\natnaparak\Downloads\travel-insur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" y="1447984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101"/>
          <p:cNvSpPr txBox="1">
            <a:spLocks/>
          </p:cNvSpPr>
          <p:nvPr/>
        </p:nvSpPr>
        <p:spPr>
          <a:xfrm>
            <a:off x="4342606" y="4612596"/>
            <a:ext cx="3575535" cy="341198"/>
          </a:xfrm>
          <a:prstGeom prst="rect">
            <a:avLst/>
          </a:prstGeom>
        </p:spPr>
        <p:txBody>
          <a:bodyPr vert="horz" lIns="0" tIns="0" rIns="479988" bIns="0" rtlCol="0">
            <a:noAutofit/>
          </a:bodyPr>
          <a:lstStyle>
            <a:lvl1pPr marL="0" indent="0" algn="l" defTabSz="1219170" rtl="0" eaLnBrk="1" latinLnBrk="0" hangingPunct="1"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Travel Days</a:t>
            </a:r>
            <a:endParaRPr lang="en-US" b="1" dirty="0"/>
          </a:p>
        </p:txBody>
      </p:sp>
      <p:graphicFrame>
        <p:nvGraphicFramePr>
          <p:cNvPr id="2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520830"/>
              </p:ext>
            </p:extLst>
          </p:nvPr>
        </p:nvGraphicFramePr>
        <p:xfrm>
          <a:off x="3504406" y="2023998"/>
          <a:ext cx="4191000" cy="198199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47800"/>
                <a:gridCol w="1371600"/>
                <a:gridCol w="1371600"/>
              </a:tblGrid>
              <a:tr h="3963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Departure</a:t>
                      </a:r>
                      <a:r>
                        <a:rPr lang="en-US" sz="1400" baseline="0" dirty="0" smtClean="0"/>
                        <a:t> Date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Return Date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Travel Days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</a:tr>
              <a:tr h="3963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01/08/2020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01/08/2020</a:t>
                      </a:r>
                      <a:endParaRPr lang="en-US" sz="1800" dirty="0" smtClean="0"/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</a:tr>
              <a:tr h="3963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01/08/2020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02/08/2020</a:t>
                      </a:r>
                      <a:endParaRPr lang="en-US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</a:tr>
              <a:tr h="3963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</a:tr>
              <a:tr h="3963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01/08/2020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27/08/2020</a:t>
                      </a:r>
                      <a:endParaRPr lang="en-US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180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9280" marR="79280" marT="39640" marB="396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/>
          <p:cNvSpPr>
            <a:spLocks noGrp="1"/>
          </p:cNvSpPr>
          <p:nvPr>
            <p:ph sz="quarter" idx="13"/>
          </p:nvPr>
        </p:nvSpPr>
        <p:spPr>
          <a:xfrm>
            <a:off x="508734" y="3277394"/>
            <a:ext cx="2543669" cy="478159"/>
          </a:xfrm>
        </p:spPr>
        <p:txBody>
          <a:bodyPr/>
          <a:lstStyle/>
          <a:p>
            <a:r>
              <a:rPr lang="en-US" b="1" dirty="0" smtClean="0"/>
              <a:t>1. User </a:t>
            </a:r>
            <a:r>
              <a:rPr lang="en-US" b="1" dirty="0" smtClean="0"/>
              <a:t>wants </a:t>
            </a:r>
            <a:r>
              <a:rPr lang="en-US" b="1" dirty="0" smtClean="0"/>
              <a:t>to buy insurance</a:t>
            </a:r>
          </a:p>
          <a:p>
            <a:endParaRPr lang="en-US" b="1" dirty="0"/>
          </a:p>
        </p:txBody>
      </p:sp>
      <p:sp>
        <p:nvSpPr>
          <p:cNvPr id="102" name="Inhaltsplatzhalter 101"/>
          <p:cNvSpPr>
            <a:spLocks noGrp="1"/>
          </p:cNvSpPr>
          <p:nvPr>
            <p:ph sz="quarter" idx="15"/>
          </p:nvPr>
        </p:nvSpPr>
        <p:spPr>
          <a:xfrm>
            <a:off x="6085608" y="3277394"/>
            <a:ext cx="2543669" cy="554359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smtClean="0"/>
              <a:t>User selects </a:t>
            </a:r>
            <a:r>
              <a:rPr lang="en-US" b="1" dirty="0" smtClean="0"/>
              <a:t>package </a:t>
            </a:r>
            <a:r>
              <a:rPr lang="en-US" b="1" dirty="0" smtClean="0"/>
              <a:t>and</a:t>
            </a:r>
            <a:r>
              <a:rPr lang="en-US" b="1" dirty="0" smtClean="0"/>
              <a:t> read </a:t>
            </a:r>
            <a:r>
              <a:rPr lang="en-US" b="1" dirty="0"/>
              <a:t>b</a:t>
            </a:r>
            <a:r>
              <a:rPr lang="en-US" b="1" dirty="0" smtClean="0"/>
              <a:t>enefits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5"/>
          </p:nvPr>
        </p:nvSpPr>
        <p:spPr>
          <a:xfrm>
            <a:off x="8893243" y="3288990"/>
            <a:ext cx="2552368" cy="542763"/>
          </a:xfrm>
        </p:spPr>
        <p:txBody>
          <a:bodyPr/>
          <a:lstStyle/>
          <a:p>
            <a:r>
              <a:rPr lang="en-GB" b="1" dirty="0" smtClean="0"/>
              <a:t>4. </a:t>
            </a:r>
            <a:r>
              <a:rPr lang="en-GB" b="1" dirty="0" smtClean="0"/>
              <a:t>User selects </a:t>
            </a:r>
            <a:r>
              <a:rPr lang="en-GB" b="1" dirty="0"/>
              <a:t>d</a:t>
            </a:r>
            <a:r>
              <a:rPr lang="en-GB" b="1" dirty="0" smtClean="0"/>
              <a:t>eparture </a:t>
            </a:r>
            <a:r>
              <a:rPr lang="en-GB" b="1" dirty="0" smtClean="0"/>
              <a:t>date and </a:t>
            </a:r>
            <a:r>
              <a:rPr lang="en-GB" b="1" dirty="0" smtClean="0"/>
              <a:t>return </a:t>
            </a:r>
            <a:r>
              <a:rPr lang="en-GB" b="1" dirty="0" smtClean="0"/>
              <a:t>date</a:t>
            </a:r>
          </a:p>
          <a:p>
            <a:endParaRPr lang="en-US" b="1" dirty="0"/>
          </a:p>
        </p:txBody>
      </p:sp>
      <p:sp>
        <p:nvSpPr>
          <p:cNvPr id="101" name="Datumsplatzhalter 100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D4CEBF49-57FC-47C4-AF6B-80525097D263}" type="datetime5">
              <a:rPr lang="en-US" smtClean="0"/>
              <a:t>20-Aug-20</a:t>
            </a:fld>
            <a:endParaRPr lang="en-GB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dirty="0" smtClean="0"/>
              <a:t>STATUS-200</a:t>
            </a:r>
            <a:endParaRPr lang="en-GB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2606" y="534194"/>
            <a:ext cx="10672963" cy="514351"/>
          </a:xfrm>
        </p:spPr>
        <p:txBody>
          <a:bodyPr/>
          <a:lstStyle/>
          <a:p>
            <a:r>
              <a:rPr lang="en-GB" dirty="0" smtClean="0"/>
              <a:t>BUSINESS Process</a:t>
            </a:r>
            <a:endParaRPr lang="en-GB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STATUS-200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3311569" y="3288989"/>
            <a:ext cx="2543669" cy="237964"/>
          </a:xfrm>
        </p:spPr>
        <p:txBody>
          <a:bodyPr/>
          <a:lstStyle/>
          <a:p>
            <a:r>
              <a:rPr lang="en-US" b="1" dirty="0" smtClean="0"/>
              <a:t>2. User </a:t>
            </a:r>
            <a:r>
              <a:rPr lang="en-US" b="1" dirty="0" smtClean="0"/>
              <a:t>selects </a:t>
            </a:r>
            <a:r>
              <a:rPr lang="en-US" b="1" dirty="0" smtClean="0"/>
              <a:t>country</a:t>
            </a:r>
          </a:p>
          <a:p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275806" y="1143794"/>
            <a:ext cx="1880393" cy="2083592"/>
            <a:chOff x="3275806" y="1372394"/>
            <a:chExt cx="1880393" cy="2083592"/>
          </a:xfrm>
        </p:grpSpPr>
        <p:pic>
          <p:nvPicPr>
            <p:cNvPr id="1028" name="Picture 4" descr="C:\Users\natnaparak\Downloads\switzerlan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206" y="1677194"/>
              <a:ext cx="584993" cy="58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natnaparak\Downloads\german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06" y="1937808"/>
              <a:ext cx="526256" cy="52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natnaparak\Downloads\japa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062" y="1372394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natnaparak\Downloads\selec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862" y="2262187"/>
              <a:ext cx="1193799" cy="1193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6560276" y="1372394"/>
            <a:ext cx="1227658" cy="1690077"/>
            <a:chOff x="6560276" y="1696244"/>
            <a:chExt cx="1227658" cy="1690077"/>
          </a:xfrm>
        </p:grpSpPr>
        <p:pic>
          <p:nvPicPr>
            <p:cNvPr id="1032" name="Picture 8" descr="C:\Users\natnaparak\Downloads\documen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276" y="1696244"/>
              <a:ext cx="1227658" cy="1227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natnaparak\Downloads\han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105" y="2789421"/>
              <a:ext cx="596900" cy="59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C:\Users\natnaparak\Downloads\us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0" y="144859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2590006" y="1905794"/>
            <a:ext cx="577056" cy="609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37" name="Right Arrow 36"/>
          <p:cNvSpPr/>
          <p:nvPr/>
        </p:nvSpPr>
        <p:spPr>
          <a:xfrm>
            <a:off x="5714206" y="1905794"/>
            <a:ext cx="577056" cy="609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38" name="Right Arrow 37"/>
          <p:cNvSpPr/>
          <p:nvPr/>
        </p:nvSpPr>
        <p:spPr>
          <a:xfrm>
            <a:off x="8228806" y="1905794"/>
            <a:ext cx="577056" cy="609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917516" y="915194"/>
            <a:ext cx="2184657" cy="2293816"/>
            <a:chOff x="8917516" y="1290295"/>
            <a:chExt cx="2184657" cy="2293816"/>
          </a:xfrm>
        </p:grpSpPr>
        <p:pic>
          <p:nvPicPr>
            <p:cNvPr id="1034" name="Picture 10" descr="C:\Users\natnaparak\Downloads\calendar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2288" y="1372394"/>
              <a:ext cx="1005185" cy="100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natnaparak\Downloads\calendar (1)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3246" y="2743994"/>
              <a:ext cx="838927" cy="83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urved Up Arrow 15"/>
            <p:cNvSpPr/>
            <p:nvPr/>
          </p:nvSpPr>
          <p:spPr>
            <a:xfrm rot="2666571">
              <a:off x="8917516" y="2764544"/>
              <a:ext cx="1335883" cy="559332"/>
            </a:xfrm>
            <a:prstGeom prst="curvedUpArrow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 smtClean="0"/>
            </a:p>
          </p:txBody>
        </p:sp>
        <p:sp>
          <p:nvSpPr>
            <p:cNvPr id="34" name="Curved Up Arrow 33"/>
            <p:cNvSpPr/>
            <p:nvPr/>
          </p:nvSpPr>
          <p:spPr>
            <a:xfrm rot="14546039">
              <a:off x="10054399" y="1678571"/>
              <a:ext cx="1335883" cy="559332"/>
            </a:xfrm>
            <a:prstGeom prst="curvedUpArrow">
              <a:avLst/>
            </a:prstGeom>
            <a:solidFill>
              <a:srgbClr val="F4F2F2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71806" y="1753394"/>
              <a:ext cx="685800" cy="576293"/>
            </a:xfrm>
            <a:prstGeom prst="rect">
              <a:avLst/>
            </a:prstGeom>
            <a:solidFill>
              <a:srgbClr val="EBE1BF"/>
            </a:solidFill>
            <a:ln>
              <a:solidFill>
                <a:srgbClr val="EBE1BF"/>
              </a:solidFill>
            </a:ln>
          </p:spPr>
          <p:txBody>
            <a:bodyPr vert="horz" wrap="square" lIns="72000" tIns="72000" rIns="72000" bIns="72000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362406" y="3007818"/>
              <a:ext cx="685800" cy="576293"/>
            </a:xfrm>
            <a:prstGeom prst="rect">
              <a:avLst/>
            </a:prstGeom>
            <a:solidFill>
              <a:srgbClr val="EFF6EE"/>
            </a:solidFill>
            <a:ln>
              <a:noFill/>
            </a:ln>
          </p:spPr>
          <p:txBody>
            <a:bodyPr vert="horz" wrap="square" lIns="72000" tIns="72000" rIns="72000" bIns="72000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26</a:t>
              </a:r>
            </a:p>
          </p:txBody>
        </p:sp>
      </p:grpSp>
      <p:sp>
        <p:nvSpPr>
          <p:cNvPr id="31" name="Inhaltsplatzhalter 22"/>
          <p:cNvSpPr txBox="1">
            <a:spLocks/>
          </p:cNvSpPr>
          <p:nvPr/>
        </p:nvSpPr>
        <p:spPr>
          <a:xfrm>
            <a:off x="568529" y="5915412"/>
            <a:ext cx="2543669" cy="249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ts val="192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5. User inputs information  </a:t>
            </a:r>
          </a:p>
          <a:p>
            <a:endParaRPr lang="en-US" b="1" dirty="0"/>
          </a:p>
        </p:txBody>
      </p:sp>
      <p:sp>
        <p:nvSpPr>
          <p:cNvPr id="32" name="Inhaltsplatzhalter 101"/>
          <p:cNvSpPr txBox="1">
            <a:spLocks/>
          </p:cNvSpPr>
          <p:nvPr/>
        </p:nvSpPr>
        <p:spPr>
          <a:xfrm>
            <a:off x="6145403" y="5915412"/>
            <a:ext cx="2543669" cy="554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7</a:t>
            </a:r>
            <a:r>
              <a:rPr lang="en-US" b="1" dirty="0" smtClean="0"/>
              <a:t>. User reads term condition</a:t>
            </a:r>
            <a:endParaRPr lang="en-US" b="1" dirty="0"/>
          </a:p>
        </p:txBody>
      </p:sp>
      <p:sp>
        <p:nvSpPr>
          <p:cNvPr id="33" name="Inhaltsplatzhalter 3"/>
          <p:cNvSpPr txBox="1">
            <a:spLocks/>
          </p:cNvSpPr>
          <p:nvPr/>
        </p:nvSpPr>
        <p:spPr>
          <a:xfrm>
            <a:off x="8953038" y="5927008"/>
            <a:ext cx="2552368" cy="5427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8. User view and confirm payment</a:t>
            </a:r>
          </a:p>
          <a:p>
            <a:endParaRPr lang="en-US" b="1" dirty="0"/>
          </a:p>
        </p:txBody>
      </p:sp>
      <p:sp>
        <p:nvSpPr>
          <p:cNvPr id="35" name="Inhaltsplatzhalter 6"/>
          <p:cNvSpPr txBox="1">
            <a:spLocks/>
          </p:cNvSpPr>
          <p:nvPr/>
        </p:nvSpPr>
        <p:spPr>
          <a:xfrm>
            <a:off x="3371364" y="5927006"/>
            <a:ext cx="2543669" cy="5427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6</a:t>
            </a:r>
            <a:r>
              <a:rPr lang="en-US" b="1" dirty="0" smtClean="0"/>
              <a:t>. User views summery details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913606" y="4090397"/>
            <a:ext cx="1282119" cy="1396797"/>
            <a:chOff x="980230" y="3761369"/>
            <a:chExt cx="1282119" cy="1396797"/>
          </a:xfrm>
        </p:grpSpPr>
        <p:pic>
          <p:nvPicPr>
            <p:cNvPr id="36" name="Picture 2" descr="C:\Users\natnaparak\Downloads\contac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230" y="3761369"/>
              <a:ext cx="990600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natnaparak\Downloads\conten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852" y="4256669"/>
              <a:ext cx="901497" cy="901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5" descr="C:\Users\natnaparak\Downloads\term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01" y="4104761"/>
            <a:ext cx="1458633" cy="14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499139" y="3963194"/>
            <a:ext cx="1676400" cy="1676400"/>
            <a:chOff x="3499139" y="3726570"/>
            <a:chExt cx="1676400" cy="1676400"/>
          </a:xfrm>
        </p:grpSpPr>
        <p:pic>
          <p:nvPicPr>
            <p:cNvPr id="41" name="Picture 4" descr="C:\Users\natnaparak\Downloads\monitor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9139" y="372657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natnaparak\Downloads\contact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339" y="4199804"/>
              <a:ext cx="49530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C:\Users\natnaparak\Downloads\switzerland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025" y="4299774"/>
              <a:ext cx="295359" cy="295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6" descr="C:\Users\natnaparak\Downloads\bill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57" y="4062045"/>
            <a:ext cx="1653749" cy="165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ight Arrow 48"/>
          <p:cNvSpPr/>
          <p:nvPr/>
        </p:nvSpPr>
        <p:spPr>
          <a:xfrm>
            <a:off x="184150" y="4496594"/>
            <a:ext cx="577056" cy="609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53" name="Right Arrow 52"/>
          <p:cNvSpPr/>
          <p:nvPr/>
        </p:nvSpPr>
        <p:spPr>
          <a:xfrm>
            <a:off x="2590006" y="4496594"/>
            <a:ext cx="577056" cy="609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54" name="Right Arrow 53"/>
          <p:cNvSpPr/>
          <p:nvPr/>
        </p:nvSpPr>
        <p:spPr>
          <a:xfrm>
            <a:off x="5714206" y="4496594"/>
            <a:ext cx="577056" cy="609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  <p:sp>
        <p:nvSpPr>
          <p:cNvPr id="55" name="Right Arrow 54"/>
          <p:cNvSpPr/>
          <p:nvPr/>
        </p:nvSpPr>
        <p:spPr>
          <a:xfrm>
            <a:off x="8228806" y="4496594"/>
            <a:ext cx="577056" cy="609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443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</a:t>
            </a:r>
            <a:r>
              <a:rPr lang="en-US" dirty="0"/>
              <a:t>3</a:t>
            </a:r>
            <a:endParaRPr lang="en-GB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Development process</a:t>
            </a:r>
            <a:endParaRPr lang="en-GB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3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umsplatzhalter 100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D4CEBF49-57FC-47C4-AF6B-80525097D263}" type="datetime5">
              <a:rPr lang="en-US" smtClean="0"/>
              <a:t>20-Aug-20</a:t>
            </a:fld>
            <a:endParaRPr lang="en-GB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dirty="0"/>
              <a:t>STATUS-200</a:t>
            </a:r>
            <a:endParaRPr lang="en-GB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process</a:t>
            </a:r>
            <a:endParaRPr lang="en-GB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STATUS-200</a:t>
            </a:r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3124200" y="1296194"/>
            <a:ext cx="990600" cy="9906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 smtClean="0"/>
              <a:t>MON</a:t>
            </a:r>
            <a:endParaRPr lang="en-US" sz="1400" dirty="0" smtClean="0"/>
          </a:p>
        </p:txBody>
      </p:sp>
      <p:sp>
        <p:nvSpPr>
          <p:cNvPr id="31" name="Oval 30"/>
          <p:cNvSpPr/>
          <p:nvPr/>
        </p:nvSpPr>
        <p:spPr>
          <a:xfrm>
            <a:off x="3124200" y="2362994"/>
            <a:ext cx="990600" cy="9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 smtClean="0"/>
              <a:t>TUE</a:t>
            </a:r>
            <a:endParaRPr lang="en-US" sz="1400" dirty="0" smtClean="0"/>
          </a:p>
        </p:txBody>
      </p:sp>
      <p:sp>
        <p:nvSpPr>
          <p:cNvPr id="32" name="Oval 31"/>
          <p:cNvSpPr/>
          <p:nvPr/>
        </p:nvSpPr>
        <p:spPr>
          <a:xfrm>
            <a:off x="3124200" y="3429794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 smtClean="0"/>
              <a:t>WED</a:t>
            </a:r>
            <a:endParaRPr lang="en-US" sz="1400" dirty="0" smtClean="0"/>
          </a:p>
        </p:txBody>
      </p:sp>
      <p:sp>
        <p:nvSpPr>
          <p:cNvPr id="33" name="Oval 32"/>
          <p:cNvSpPr/>
          <p:nvPr/>
        </p:nvSpPr>
        <p:spPr>
          <a:xfrm>
            <a:off x="3124200" y="4496594"/>
            <a:ext cx="990600" cy="990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 smtClean="0"/>
              <a:t>THU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418806" y="1441792"/>
            <a:ext cx="5334000" cy="42240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Get Requirements &amp; Design</a:t>
            </a:r>
            <a:endParaRPr lang="en-US" sz="1800" dirty="0" smtClean="0">
              <a:latin typeface="Allianz Neo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18806" y="2501790"/>
            <a:ext cx="5334000" cy="42240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Design</a:t>
            </a:r>
            <a:endParaRPr lang="en-US" sz="1800" dirty="0" smtClean="0">
              <a:latin typeface="Allianz Neo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8806" y="3582194"/>
            <a:ext cx="5334000" cy="42240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Design</a:t>
            </a:r>
            <a:endParaRPr lang="en-US" sz="1800" dirty="0" smtClean="0">
              <a:latin typeface="Allianz Neo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8806" y="4635390"/>
            <a:ext cx="5334000" cy="42240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Design</a:t>
            </a:r>
            <a:endParaRPr lang="en-US" sz="1800" dirty="0" smtClean="0">
              <a:latin typeface="Allianz Neo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23406" y="5639594"/>
            <a:ext cx="990600" cy="990600"/>
          </a:xfrm>
          <a:prstGeom prst="ellipse">
            <a:avLst/>
          </a:prstGeo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 smtClean="0"/>
              <a:t>FRI</a:t>
            </a:r>
            <a:endParaRPr lang="en-US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418806" y="5715794"/>
            <a:ext cx="5334000" cy="69940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Allianz Neo" pitchFamily="34" charset="0"/>
              </a:rPr>
              <a:t>Completed ‘Booking’ page (TS)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Allianz Neo" pitchFamily="34" charset="0"/>
              </a:rPr>
              <a:t>Completed ‘Booking’ </a:t>
            </a:r>
            <a:r>
              <a:rPr lang="en-US" sz="1800" dirty="0" smtClean="0">
                <a:latin typeface="Allianz Neo" pitchFamily="34" charset="0"/>
              </a:rPr>
              <a:t>page (HTML + CSS)</a:t>
            </a:r>
            <a:endParaRPr lang="en-US" sz="1800" dirty="0" smtClean="0">
              <a:latin typeface="Allianz Ne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_Global_Master_16_9_June_2017">
  <a:themeElements>
    <a:clrScheme name="Global_Master_June_2017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Props1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AZ_Global_Master_16_9_June_2017</Template>
  <TotalTime>0</TotalTime>
  <Words>533</Words>
  <Application>Microsoft Office PowerPoint</Application>
  <PresentationFormat>Custom</PresentationFormat>
  <Paragraphs>213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AZ_Global_Master_16_9_June_2017</vt:lpstr>
      <vt:lpstr>Status 200 Allianz insurance</vt:lpstr>
      <vt:lpstr>Agenda</vt:lpstr>
      <vt:lpstr>Team name: Status-200</vt:lpstr>
      <vt:lpstr>02</vt:lpstr>
      <vt:lpstr>Project Requirement</vt:lpstr>
      <vt:lpstr>Project introduction</vt:lpstr>
      <vt:lpstr>BUSINESS Process</vt:lpstr>
      <vt:lpstr>03</vt:lpstr>
      <vt:lpstr>Development process</vt:lpstr>
      <vt:lpstr>Development process</vt:lpstr>
      <vt:lpstr>Dairy work</vt:lpstr>
      <vt:lpstr>tools</vt:lpstr>
      <vt:lpstr>05</vt:lpstr>
      <vt:lpstr>Test Scenario 1: A traveller buys travel insurance and success to purchase with Allianz insurance website</vt:lpstr>
      <vt:lpstr>Test Scenario 1: A traveller buys travel insurance and success to purchase with Allianz insurance website (Continue)</vt:lpstr>
      <vt:lpstr>06</vt:lpstr>
      <vt:lpstr>Problem and solution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2020-08-19T04:35:41Z</dcterms:created>
  <dcterms:modified xsi:type="dcterms:W3CDTF">2020-08-20T08:23:51Z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