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52" r:id="rId2"/>
    <p:sldId id="453" r:id="rId3"/>
    <p:sldId id="454" r:id="rId4"/>
    <p:sldId id="455" r:id="rId5"/>
    <p:sldId id="456" r:id="rId6"/>
    <p:sldId id="457" r:id="rId7"/>
    <p:sldId id="458" r:id="rId8"/>
    <p:sldId id="460" r:id="rId9"/>
    <p:sldId id="462" r:id="rId10"/>
    <p:sldId id="463" r:id="rId11"/>
    <p:sldId id="465" r:id="rId12"/>
    <p:sldId id="473" r:id="rId13"/>
    <p:sldId id="474" r:id="rId14"/>
    <p:sldId id="479" r:id="rId15"/>
    <p:sldId id="480" r:id="rId16"/>
    <p:sldId id="483" r:id="rId17"/>
    <p:sldId id="481" r:id="rId18"/>
    <p:sldId id="482" r:id="rId19"/>
    <p:sldId id="484" r:id="rId20"/>
    <p:sldId id="475" r:id="rId21"/>
    <p:sldId id="476" r:id="rId22"/>
    <p:sldId id="477" r:id="rId23"/>
    <p:sldId id="4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Juan Carlos Muñoz" initials="JCM" lastIdx="1" clrIdx="0">
    <p:extLst>
      <p:ext uri="{19B8F6BF-5375-455C-9EA6-DF929625EA0E}">
        <p15:presenceInfo xmlns:p15="http://schemas.microsoft.com/office/powerpoint/2012/main" userId="Juan Carlos Muño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9" d="100"/>
          <a:sy n="109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3-27T19:26:14.422" idx="1">
    <p:pos x="5594" y="100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3-27T19:26:14.422" idx="1">
    <p:pos x="5594" y="100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3-27T19:26:14.422" idx="1">
    <p:pos x="5594" y="100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3-27T19:26:14.422" idx="1">
    <p:pos x="5594" y="100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3-27T19:26:14.422" idx="1">
    <p:pos x="5594" y="100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3-27T19:26:14.422" idx="1">
    <p:pos x="5594" y="100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4283-EF9C-4528-A686-99335E6577D8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7A8A-3282-40CF-B4F0-CF1AD7C05B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6C494-EF86-4B2F-81FF-78E6677B4C0F}" type="slidenum">
              <a:rPr lang="es-CL" smtClean="0"/>
              <a:pPr/>
              <a:t>1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 err="1"/>
              <a:t>Our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sz="2400" dirty="0"/>
              <a:t> </a:t>
            </a:r>
            <a:r>
              <a:rPr lang="es-ES" sz="2400" dirty="0" err="1"/>
              <a:t>motivation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study</a:t>
            </a:r>
            <a:r>
              <a:rPr lang="es-ES" sz="2400" dirty="0"/>
              <a:t> </a:t>
            </a:r>
            <a:r>
              <a:rPr lang="es-ES" sz="2400" dirty="0" err="1"/>
              <a:t>was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general </a:t>
            </a:r>
            <a:r>
              <a:rPr lang="es-ES" sz="2400" dirty="0" err="1"/>
              <a:t>objective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reducing</a:t>
            </a:r>
            <a:r>
              <a:rPr lang="es-ES" sz="2400" dirty="0"/>
              <a:t> </a:t>
            </a:r>
            <a:r>
              <a:rPr lang="es-ES" sz="2400" dirty="0" err="1"/>
              <a:t>inequities</a:t>
            </a:r>
            <a:r>
              <a:rPr lang="es-ES" sz="2400" dirty="0"/>
              <a:t> in </a:t>
            </a:r>
            <a:r>
              <a:rPr lang="es-ES" sz="2400" dirty="0" err="1"/>
              <a:t>their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dimensions</a:t>
            </a:r>
            <a:r>
              <a:rPr lang="es-ES" sz="2400" dirty="0"/>
              <a:t>, </a:t>
            </a:r>
            <a:r>
              <a:rPr lang="es-ES" sz="2400" dirty="0" err="1"/>
              <a:t>clearly</a:t>
            </a:r>
            <a:r>
              <a:rPr lang="es-ES" sz="2400" dirty="0"/>
              <a:t> </a:t>
            </a:r>
            <a:r>
              <a:rPr lang="es-ES" sz="2400" dirty="0" err="1"/>
              <a:t>stated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United</a:t>
            </a:r>
            <a:r>
              <a:rPr lang="es-ES" sz="2400" dirty="0"/>
              <a:t> </a:t>
            </a:r>
            <a:r>
              <a:rPr lang="es-ES" sz="2400" dirty="0" err="1"/>
              <a:t>Nations</a:t>
            </a:r>
            <a:r>
              <a:rPr lang="es-ES" sz="2400" dirty="0"/>
              <a:t> </a:t>
            </a:r>
            <a:r>
              <a:rPr lang="es-ES" sz="2400" dirty="0" err="1"/>
              <a:t>Development</a:t>
            </a:r>
            <a:r>
              <a:rPr lang="es-ES" sz="2400" dirty="0"/>
              <a:t> </a:t>
            </a:r>
            <a:r>
              <a:rPr lang="es-ES" sz="2400" dirty="0" err="1"/>
              <a:t>Programme</a:t>
            </a:r>
            <a:r>
              <a:rPr lang="es-ES" sz="2400" dirty="0"/>
              <a:t>. In </a:t>
            </a:r>
            <a:r>
              <a:rPr lang="es-ES" sz="2400" dirty="0" err="1"/>
              <a:t>the</a:t>
            </a:r>
            <a:r>
              <a:rPr lang="es-ES" sz="2400" dirty="0"/>
              <a:t> Global South, and </a:t>
            </a:r>
            <a:r>
              <a:rPr lang="es-ES" sz="2400" dirty="0" err="1"/>
              <a:t>particularly</a:t>
            </a:r>
            <a:r>
              <a:rPr lang="es-ES" sz="2400" dirty="0"/>
              <a:t> in </a:t>
            </a:r>
            <a:r>
              <a:rPr lang="es-ES" sz="2400" dirty="0" err="1"/>
              <a:t>Latin</a:t>
            </a:r>
            <a:r>
              <a:rPr lang="es-ES" sz="2400" dirty="0"/>
              <a:t> </a:t>
            </a:r>
            <a:r>
              <a:rPr lang="es-ES" sz="2400" dirty="0" err="1"/>
              <a:t>America</a:t>
            </a:r>
            <a:r>
              <a:rPr lang="es-ES" sz="2400" dirty="0"/>
              <a:t> </a:t>
            </a:r>
            <a:r>
              <a:rPr lang="es-ES" sz="2400" dirty="0" err="1"/>
              <a:t>cities</a:t>
            </a:r>
            <a:r>
              <a:rPr lang="es-ES" sz="2400" dirty="0"/>
              <a:t>,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especially</a:t>
            </a:r>
            <a:r>
              <a:rPr lang="es-ES" sz="2400" dirty="0"/>
              <a:t> </a:t>
            </a:r>
            <a:r>
              <a:rPr lang="es-ES" sz="2400" dirty="0" err="1"/>
              <a:t>relevant</a:t>
            </a:r>
            <a:r>
              <a:rPr lang="es-ES" sz="2400" dirty="0"/>
              <a:t> </a:t>
            </a:r>
            <a:r>
              <a:rPr lang="es-ES" sz="2400" dirty="0" err="1"/>
              <a:t>given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high</a:t>
            </a:r>
            <a:r>
              <a:rPr lang="es-ES" sz="2400" dirty="0"/>
              <a:t> socio-</a:t>
            </a:r>
            <a:r>
              <a:rPr lang="es-ES" sz="2400" dirty="0" err="1"/>
              <a:t>demographic</a:t>
            </a:r>
            <a:r>
              <a:rPr lang="es-ES" sz="2400" dirty="0"/>
              <a:t> </a:t>
            </a:r>
            <a:r>
              <a:rPr lang="es-ES" sz="2400" dirty="0" err="1"/>
              <a:t>segregation</a:t>
            </a:r>
            <a:r>
              <a:rPr lang="es-ES" sz="2400" dirty="0"/>
              <a:t> and </a:t>
            </a:r>
            <a:r>
              <a:rPr lang="es-ES" sz="2400" dirty="0" err="1"/>
              <a:t>high</a:t>
            </a:r>
            <a:r>
              <a:rPr lang="es-ES" sz="2400" dirty="0"/>
              <a:t> </a:t>
            </a:r>
            <a:r>
              <a:rPr lang="es-ES" sz="2400" dirty="0" err="1"/>
              <a:t>levels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inequality</a:t>
            </a:r>
            <a:r>
              <a:rPr lang="es-ES" sz="2400" dirty="0"/>
              <a:t> </a:t>
            </a:r>
            <a:r>
              <a:rPr lang="es-ES" sz="2400" dirty="0" err="1"/>
              <a:t>among</a:t>
            </a:r>
            <a:r>
              <a:rPr lang="es-ES" sz="2400" dirty="0"/>
              <a:t> </a:t>
            </a:r>
            <a:r>
              <a:rPr lang="es-ES" sz="2400" dirty="0" err="1"/>
              <a:t>population</a:t>
            </a:r>
            <a:r>
              <a:rPr lang="es-ES" sz="2400" dirty="0"/>
              <a:t> </a:t>
            </a:r>
            <a:r>
              <a:rPr lang="es-ES" sz="2400" dirty="0" err="1"/>
              <a:t>groups</a:t>
            </a:r>
            <a:r>
              <a:rPr lang="es-ES" sz="2400" dirty="0"/>
              <a:t>.</a:t>
            </a:r>
          </a:p>
          <a:p>
            <a:r>
              <a:rPr lang="es-ES" sz="2400" dirty="0"/>
              <a:t>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transport</a:t>
            </a:r>
            <a:r>
              <a:rPr lang="es-ES" sz="2400" dirty="0"/>
              <a:t> </a:t>
            </a:r>
            <a:r>
              <a:rPr lang="es-ES" sz="2400" dirty="0" err="1"/>
              <a:t>context</a:t>
            </a:r>
            <a:r>
              <a:rPr lang="es-ES" sz="2400" dirty="0"/>
              <a:t>, </a:t>
            </a:r>
            <a:r>
              <a:rPr lang="es-ES" sz="2400" dirty="0" err="1"/>
              <a:t>recent</a:t>
            </a:r>
            <a:r>
              <a:rPr lang="es-ES" sz="2400" dirty="0"/>
              <a:t> </a:t>
            </a:r>
            <a:r>
              <a:rPr lang="es-ES" sz="2400" dirty="0" err="1"/>
              <a:t>literature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issue</a:t>
            </a:r>
            <a:r>
              <a:rPr lang="es-ES" sz="2400" dirty="0"/>
              <a:t> </a:t>
            </a:r>
            <a:r>
              <a:rPr lang="es-ES" sz="2400" dirty="0" err="1"/>
              <a:t>through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transport</a:t>
            </a:r>
            <a:r>
              <a:rPr lang="es-ES" sz="2400" dirty="0"/>
              <a:t> </a:t>
            </a:r>
            <a:r>
              <a:rPr lang="es-ES" sz="2400" dirty="0" err="1"/>
              <a:t>poverty</a:t>
            </a:r>
            <a:r>
              <a:rPr lang="es-ES" sz="2400" dirty="0"/>
              <a:t> concept,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enclose</a:t>
            </a:r>
            <a:r>
              <a:rPr lang="es-ES" sz="2400" dirty="0"/>
              <a:t> 4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dimensions</a:t>
            </a:r>
            <a:r>
              <a:rPr lang="es-ES" sz="2400" dirty="0"/>
              <a:t>. People </a:t>
            </a:r>
            <a:r>
              <a:rPr lang="es-ES" sz="2400" dirty="0" err="1"/>
              <a:t>could</a:t>
            </a:r>
            <a:r>
              <a:rPr lang="es-ES" sz="2400" dirty="0"/>
              <a:t> be </a:t>
            </a:r>
            <a:r>
              <a:rPr lang="es-ES" sz="2400" dirty="0" err="1"/>
              <a:t>classified</a:t>
            </a:r>
            <a:r>
              <a:rPr lang="es-ES" sz="2400" dirty="0"/>
              <a:t> as </a:t>
            </a:r>
            <a:r>
              <a:rPr lang="es-ES" sz="2400" dirty="0" err="1"/>
              <a:t>transport</a:t>
            </a:r>
            <a:r>
              <a:rPr lang="es-ES" sz="2400" dirty="0"/>
              <a:t> </a:t>
            </a:r>
            <a:r>
              <a:rPr lang="es-ES" sz="2400" dirty="0" err="1"/>
              <a:t>poors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experience</a:t>
            </a:r>
            <a:r>
              <a:rPr lang="es-ES" sz="2400" dirty="0"/>
              <a:t> </a:t>
            </a:r>
            <a:r>
              <a:rPr lang="es-ES" sz="2400" dirty="0" err="1"/>
              <a:t>low</a:t>
            </a:r>
            <a:r>
              <a:rPr lang="es-ES" sz="2400" dirty="0"/>
              <a:t> </a:t>
            </a:r>
            <a:r>
              <a:rPr lang="es-ES" sz="2400" dirty="0" err="1"/>
              <a:t>levels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mobility</a:t>
            </a:r>
            <a:r>
              <a:rPr lang="es-ES" sz="2400" dirty="0"/>
              <a:t> and Accessibility,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struggles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economic</a:t>
            </a:r>
            <a:r>
              <a:rPr lang="es-ES" sz="2400" dirty="0"/>
              <a:t> stress </a:t>
            </a:r>
            <a:r>
              <a:rPr lang="es-ES" sz="2400" dirty="0" err="1"/>
              <a:t>due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urban</a:t>
            </a:r>
            <a:r>
              <a:rPr lang="es-ES" sz="2400" dirty="0"/>
              <a:t> </a:t>
            </a:r>
            <a:r>
              <a:rPr lang="es-ES" sz="2400" dirty="0" err="1"/>
              <a:t>daily</a:t>
            </a:r>
            <a:r>
              <a:rPr lang="es-ES" sz="2400" dirty="0"/>
              <a:t> </a:t>
            </a:r>
            <a:r>
              <a:rPr lang="es-ES" sz="2400" dirty="0" err="1"/>
              <a:t>mobility</a:t>
            </a:r>
            <a:r>
              <a:rPr lang="es-ES" sz="2400" dirty="0"/>
              <a:t> and </a:t>
            </a:r>
            <a:r>
              <a:rPr lang="es-ES" sz="2400" dirty="0" err="1"/>
              <a:t>also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are </a:t>
            </a:r>
            <a:r>
              <a:rPr lang="es-ES" sz="2400" dirty="0" err="1"/>
              <a:t>disproportionate</a:t>
            </a:r>
            <a:r>
              <a:rPr lang="es-ES" sz="2400" dirty="0"/>
              <a:t> </a:t>
            </a:r>
            <a:r>
              <a:rPr lang="es-ES" sz="2400" dirty="0" err="1"/>
              <a:t>expose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externalities</a:t>
            </a:r>
            <a:r>
              <a:rPr lang="es-ES" sz="2400" dirty="0"/>
              <a:t>. </a:t>
            </a:r>
            <a:r>
              <a:rPr lang="es-ES" sz="2400" dirty="0" err="1"/>
              <a:t>These</a:t>
            </a:r>
            <a:r>
              <a:rPr lang="es-ES" sz="2400" dirty="0"/>
              <a:t> </a:t>
            </a:r>
            <a:r>
              <a:rPr lang="es-ES" sz="2400" dirty="0" err="1"/>
              <a:t>dimensions</a:t>
            </a:r>
            <a:r>
              <a:rPr lang="es-ES" sz="2400" dirty="0"/>
              <a:t> </a:t>
            </a:r>
            <a:r>
              <a:rPr lang="es-ES" sz="2400" dirty="0" err="1"/>
              <a:t>could</a:t>
            </a:r>
            <a:r>
              <a:rPr lang="es-ES" sz="2400" dirty="0"/>
              <a:t> be </a:t>
            </a:r>
            <a:r>
              <a:rPr lang="es-ES" sz="2400" dirty="0" err="1"/>
              <a:t>related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distributive</a:t>
            </a:r>
            <a:r>
              <a:rPr lang="es-ES" sz="2400" dirty="0"/>
              <a:t> </a:t>
            </a:r>
            <a:r>
              <a:rPr lang="es-ES" sz="2400" dirty="0" err="1"/>
              <a:t>justice</a:t>
            </a:r>
            <a:r>
              <a:rPr lang="es-ES" sz="2400" dirty="0"/>
              <a:t> </a:t>
            </a:r>
            <a:r>
              <a:rPr lang="es-ES" sz="2400" dirty="0" err="1"/>
              <a:t>issues</a:t>
            </a:r>
            <a:r>
              <a:rPr lang="es-ES" sz="2400" dirty="0"/>
              <a:t> and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well</a:t>
            </a:r>
            <a:r>
              <a:rPr lang="es-ES" sz="2400" dirty="0"/>
              <a:t> </a:t>
            </a:r>
            <a:r>
              <a:rPr lang="es-ES" sz="2400" dirty="0" err="1"/>
              <a:t>distributed</a:t>
            </a:r>
            <a:r>
              <a:rPr lang="es-ES" sz="2400" dirty="0"/>
              <a:t> are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benefits</a:t>
            </a:r>
            <a:r>
              <a:rPr lang="es-ES" sz="2400" dirty="0"/>
              <a:t> and </a:t>
            </a:r>
            <a:r>
              <a:rPr lang="es-ES" sz="2400" dirty="0" err="1"/>
              <a:t>costs</a:t>
            </a:r>
            <a:r>
              <a:rPr lang="es-ES" sz="2400" dirty="0"/>
              <a:t> </a:t>
            </a:r>
            <a:r>
              <a:rPr lang="es-ES" sz="2400" dirty="0" err="1"/>
              <a:t>derived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urban</a:t>
            </a:r>
            <a:r>
              <a:rPr lang="es-ES" sz="2400" dirty="0"/>
              <a:t> </a:t>
            </a:r>
            <a:r>
              <a:rPr lang="es-ES" sz="2400" dirty="0" err="1"/>
              <a:t>mobility</a:t>
            </a:r>
            <a:r>
              <a:rPr lang="es-ES" sz="2400" dirty="0"/>
              <a:t>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smtClean="0">
                <a:solidFill>
                  <a:prstClr val="black"/>
                </a:solidFill>
              </a:rPr>
              <a:pPr/>
              <a:t>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8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So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question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guided</a:t>
            </a:r>
            <a:r>
              <a:rPr lang="es-CL" dirty="0"/>
              <a:t> </a:t>
            </a:r>
            <a:r>
              <a:rPr lang="es-CL" dirty="0" err="1"/>
              <a:t>our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</a:t>
            </a:r>
            <a:r>
              <a:rPr lang="es-CL" dirty="0" err="1"/>
              <a:t>was</a:t>
            </a:r>
            <a:r>
              <a:rPr lang="es-CL" dirty="0"/>
              <a:t>: are </a:t>
            </a:r>
            <a:r>
              <a:rPr lang="es-CL" dirty="0" err="1"/>
              <a:t>there</a:t>
            </a:r>
            <a:r>
              <a:rPr lang="es-CL" dirty="0"/>
              <a:t> </a:t>
            </a:r>
            <a:r>
              <a:rPr lang="es-CL" dirty="0" err="1"/>
              <a:t>populations</a:t>
            </a:r>
            <a:r>
              <a:rPr lang="es-CL" dirty="0"/>
              <a:t>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43929-36B1-4991-ACBF-6810B2860D9E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66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primero de ellos desarrollado por Hernández et al. (2015) utiliza la metodología presentada por Zhong et al. (2014) donde, a partir de los datos recolectados por los sistemas AFC y AVL, se construye un grafo dirigido con el cual se puede apreciar en la Figura 15. En esta ilustración se observan los volúmenes de viajes a distintas zonas de la ciudad, separados en 3 intervalos horarios, punta mañana, punta tarde y el día completo</a:t>
            </a:r>
            <a:r>
              <a:rPr lang="es-ES_tradnl" dirty="0" smtClean="0">
                <a:effectLst/>
              </a:rPr>
              <a:t>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CB88D-FDD9-B64E-B0E4-ED1965A39DA2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536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6C494-EF86-4B2F-81FF-78E6677B4C0F}" type="slidenum">
              <a:rPr lang="es-CL" smtClean="0"/>
              <a:pPr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789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5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5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F8D0-D17C-4B81-A46A-93F56366A3A7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9B7-DEF6-4856-9621-3BC541996B4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9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223224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CL" sz="4000" dirty="0"/>
              <a:t>Inequidades que surgen del uso del sistema de transporte de Santiago y del desplazamiento de su centro de actividades</a:t>
            </a:r>
            <a:endParaRPr lang="es-CL" sz="3200" dirty="0">
              <a:solidFill>
                <a:schemeClr val="bg1"/>
              </a:solidFill>
              <a:latin typeface="Arial" pitchFamily="34" charset="0"/>
              <a:ea typeface="MingLiU_HKSCS-ExtB" pitchFamily="18" charset="-12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657600"/>
            <a:ext cx="8496944" cy="3011760"/>
          </a:xfr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Juan Carlos Muñoz</a:t>
            </a:r>
          </a:p>
          <a:p>
            <a:pPr lvl="0">
              <a:spcBef>
                <a:spcPct val="0"/>
              </a:spcBef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Centro de Desarrollo </a:t>
            </a:r>
            <a:r>
              <a:rPr lang="en-US" sz="2000" dirty="0" err="1" smtClean="0">
                <a:solidFill>
                  <a:schemeClr val="tx1"/>
                </a:solidFill>
              </a:rPr>
              <a:t>Urbano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Sustentable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Bus Rapid Transit Centre of Excellence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Departamento</a:t>
            </a:r>
            <a:r>
              <a:rPr lang="en-US" sz="2000" dirty="0" smtClean="0">
                <a:solidFill>
                  <a:schemeClr val="tx1"/>
                </a:solidFill>
              </a:rPr>
              <a:t> de Ingeniería de Transporte y </a:t>
            </a:r>
            <a:r>
              <a:rPr lang="en-US" sz="2000" dirty="0" err="1" smtClean="0">
                <a:solidFill>
                  <a:schemeClr val="tx1"/>
                </a:solidFill>
              </a:rPr>
              <a:t>Logística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Pontificia Universidad Católica de Chile</a:t>
            </a:r>
          </a:p>
        </p:txBody>
      </p:sp>
      <p:pic>
        <p:nvPicPr>
          <p:cNvPr id="5" name="Picture 11" descr="logo posters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45053" y="5510560"/>
            <a:ext cx="864096" cy="1140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http://www.cedeus.cl/wp-content/uploads/2014/11/logo-cedeus-web4-480x34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4" r="26598" b="24457"/>
          <a:stretch/>
        </p:blipFill>
        <p:spPr bwMode="auto">
          <a:xfrm>
            <a:off x="7695393" y="5375865"/>
            <a:ext cx="1263190" cy="14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3519"/>
            <a:ext cx="2282113" cy="5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Diagnóstico en Consumo de energía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09600" y="1298972"/>
            <a:ext cx="7772400" cy="4949428"/>
            <a:chOff x="2113537" y="1593796"/>
            <a:chExt cx="6766560" cy="449191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73B303BC-3F2C-4DCE-A967-21E1975674F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13537" y="1593796"/>
              <a:ext cx="6766560" cy="4491915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6701049" y="5638254"/>
              <a:ext cx="71857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(vagón)</a:t>
              </a:r>
              <a:endParaRPr lang="en-GB" sz="900" dirty="0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2286000" y="4267200"/>
            <a:ext cx="3771900" cy="480646"/>
            <a:chOff x="2646519" y="4018984"/>
            <a:chExt cx="3708754" cy="396370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D493EFC-AF3C-4225-9F73-A935221A16D8}"/>
                </a:ext>
              </a:extLst>
            </p:cNvPr>
            <p:cNvCxnSpPr>
              <a:cxnSpLocks/>
            </p:cNvCxnSpPr>
            <p:nvPr/>
          </p:nvCxnSpPr>
          <p:spPr>
            <a:xfrm>
              <a:off x="2814159" y="4037724"/>
              <a:ext cx="15" cy="364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CE2FC07-7D75-4619-B87B-6115310D2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6519" y="4018984"/>
              <a:ext cx="3708754" cy="1247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A0FB848-F1F5-440D-BF83-FB8AEE883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1759" y="4055934"/>
              <a:ext cx="0" cy="35942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1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98350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Diagnóstico en Accidentes causados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493EFC-AF3C-4225-9F73-A935221A16D8}"/>
              </a:ext>
            </a:extLst>
          </p:cNvPr>
          <p:cNvCxnSpPr>
            <a:cxnSpLocks/>
          </p:cNvCxnSpPr>
          <p:nvPr/>
        </p:nvCxnSpPr>
        <p:spPr>
          <a:xfrm>
            <a:off x="2814159" y="4037724"/>
            <a:ext cx="15" cy="364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D8FCDD9C-4313-46B9-8811-A31DA861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6629400" cy="4214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46;p23">
                <a:extLst>
                  <a:ext uri="{FF2B5EF4-FFF2-40B4-BE49-F238E27FC236}">
                    <a16:creationId xmlns:a16="http://schemas.microsoft.com/office/drawing/2014/main" id="{8304AD23-9E8E-4A5D-B58C-6B3B12DB7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5466" y="5867399"/>
                <a:ext cx="2638424" cy="652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68569" tIns="34275" rIns="68569" bIns="34275" anchor="t" anchorCtr="0">
                <a:noAutofit/>
              </a:bodyPr>
              <a:lstStyle>
                <a:lvl1pPr marL="426688" indent="-426688" algn="l" rtl="0" eaLnBrk="1" latinLnBrk="0" hangingPunct="1">
                  <a:spcBef>
                    <a:spcPts val="933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lang="es-ES" sz="26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1pPr>
                <a:lvl2pPr marL="853376" indent="-365734" algn="l" rtl="0" eaLnBrk="1" latinLnBrk="0" hangingPunct="1">
                  <a:spcBef>
                    <a:spcPts val="733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lang="es-ES" sz="24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2pPr>
                <a:lvl3pPr marL="1219110" indent="-304776" algn="l" rtl="0" eaLnBrk="1" latinLnBrk="0" hangingPunct="1">
                  <a:spcBef>
                    <a:spcPts val="667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lang="es-ES" sz="22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3pPr>
                <a:lvl4pPr marL="1828664" indent="-304776" algn="l" rtl="0" eaLnBrk="1" latinLnBrk="0" hangingPunct="1">
                  <a:spcBef>
                    <a:spcPts val="533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lang="es-ES" sz="22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4pPr>
                <a:lvl5pPr marL="2438218" indent="-304776" algn="l" rtl="0" eaLnBrk="1" latinLnBrk="0" hangingPunct="1">
                  <a:spcBef>
                    <a:spcPts val="533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lang="es-ES" sz="20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5pPr>
                <a:lvl6pPr marL="2803951" indent="-304776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None/>
                  <a:defRPr kumimoji="0" lang="es-ES"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69683" indent="-304776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lang="es-ES"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35416" indent="-304776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lang="es-ES"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01148" indent="-304776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lang="es-ES"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33363" indent="0" algn="ctr">
                  <a:spcBef>
                    <a:spcPts val="0"/>
                  </a:spcBef>
                  <a:buNone/>
                </a:pPr>
                <a:r>
                  <a:rPr lang="ar-AE" sz="1650" dirty="0">
                    <a:solidFill>
                      <a:schemeClr val="tx1"/>
                    </a:solidFill>
                    <a:ea typeface="Calibri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6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Car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accident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rate</m:t>
                        </m:r>
                      </m:num>
                      <m:den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Bus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accident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rate</m:t>
                        </m:r>
                      </m:den>
                    </m:f>
                    <m:r>
                      <a:rPr lang="ar-AE" sz="16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ar-AE" sz="16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6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ar-AE" sz="1650" dirty="0">
                  <a:solidFill>
                    <a:schemeClr val="tx1"/>
                  </a:solidFill>
                  <a:ea typeface="Calibri"/>
                  <a:cs typeface="Arial" panose="020B0604020202020204" pitchFamily="34" charset="0"/>
                </a:endParaRPr>
              </a:p>
              <a:p>
                <a:pPr marL="762000" lvl="2" indent="0" algn="ctr">
                  <a:buNone/>
                </a:pPr>
                <a:endParaRPr lang="ar-AE" sz="1650" b="1" dirty="0">
                  <a:solidFill>
                    <a:schemeClr val="tx1"/>
                  </a:solidFill>
                  <a:ea typeface="Bodoni Ornaments" pitchFamily="2" charset="0"/>
                  <a:cs typeface="Calibri" panose="020F0502020204030204" pitchFamily="34" charset="0"/>
                </a:endParaRPr>
              </a:p>
              <a:p>
                <a:pPr marL="476250" indent="-342900" algn="ctr">
                  <a:spcBef>
                    <a:spcPts val="0"/>
                  </a:spcBef>
                </a:pPr>
                <a:endParaRPr lang="ar-AE" sz="1650" dirty="0">
                  <a:solidFill>
                    <a:schemeClr val="tx1"/>
                  </a:solidFill>
                  <a:ea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Google Shape;146;p23">
                <a:extLst>
                  <a:ext uri="{FF2B5EF4-FFF2-40B4-BE49-F238E27FC236}">
                    <a16:creationId xmlns:a16="http://schemas.microsoft.com/office/drawing/2014/main" id="{8304AD23-9E8E-4A5D-B58C-6B3B12DB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66" y="5867399"/>
                <a:ext cx="2638424" cy="652204"/>
              </a:xfrm>
              <a:prstGeom prst="rect">
                <a:avLst/>
              </a:prstGeom>
              <a:blipFill>
                <a:blip r:embed="rId3"/>
                <a:stretch>
                  <a:fillRect b="-392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46;p23">
                <a:extLst>
                  <a:ext uri="{FF2B5EF4-FFF2-40B4-BE49-F238E27FC236}">
                    <a16:creationId xmlns:a16="http://schemas.microsoft.com/office/drawing/2014/main" id="{AC250760-E05A-4925-91B9-D8869AF815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0" y="5867400"/>
                <a:ext cx="2969470" cy="609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68569" tIns="34275" rIns="68569" bIns="34275" anchor="t" anchorCtr="0">
                <a:noAutofit/>
              </a:bodyPr>
              <a:lstStyle>
                <a:lvl1pPr marL="426688" indent="-426688" algn="l" rtl="0" eaLnBrk="1" latinLnBrk="0" hangingPunct="1">
                  <a:spcBef>
                    <a:spcPts val="933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lang="es-ES" sz="26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1pPr>
                <a:lvl2pPr marL="853376" indent="-365734" algn="l" rtl="0" eaLnBrk="1" latinLnBrk="0" hangingPunct="1">
                  <a:spcBef>
                    <a:spcPts val="733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lang="es-ES" sz="24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2pPr>
                <a:lvl3pPr marL="1219110" indent="-304776" algn="l" rtl="0" eaLnBrk="1" latinLnBrk="0" hangingPunct="1">
                  <a:spcBef>
                    <a:spcPts val="667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lang="es-ES" sz="22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3pPr>
                <a:lvl4pPr marL="1828664" indent="-304776" algn="l" rtl="0" eaLnBrk="1" latinLnBrk="0" hangingPunct="1">
                  <a:spcBef>
                    <a:spcPts val="533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lang="es-ES" sz="22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4pPr>
                <a:lvl5pPr marL="2438218" indent="-304776" algn="l" rtl="0" eaLnBrk="1" latinLnBrk="0" hangingPunct="1">
                  <a:spcBef>
                    <a:spcPts val="533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lang="es-ES" sz="2000" kern="1200">
                    <a:solidFill>
                      <a:schemeClr val="bg2"/>
                    </a:solidFill>
                    <a:latin typeface="Bell MT" panose="02020503060305020303" pitchFamily="18" charset="0"/>
                    <a:ea typeface="+mn-ea"/>
                    <a:cs typeface="+mn-cs"/>
                  </a:defRPr>
                </a:lvl5pPr>
                <a:lvl6pPr marL="2803951" indent="-304776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None/>
                  <a:defRPr kumimoji="0" lang="es-ES"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69683" indent="-304776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lang="es-ES"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35416" indent="-304776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lang="es-ES"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01148" indent="-304776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lang="es-ES"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33363" indent="0" algn="ctr">
                  <a:spcBef>
                    <a:spcPts val="0"/>
                  </a:spcBef>
                  <a:buNone/>
                </a:pPr>
                <a:r>
                  <a:rPr lang="es-CL" sz="165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16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Car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accident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rate</m:t>
                        </m:r>
                      </m:num>
                      <m:den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ea typeface="Calibri"/>
                            <a:cs typeface="Arial" panose="020B0604020202020204" pitchFamily="34" charset="0"/>
                          </a:rPr>
                          <m:t>Walking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ea typeface="Calibri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accident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L" sz="165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rate</m:t>
                        </m:r>
                      </m:den>
                    </m:f>
                    <m:r>
                      <a:rPr lang="ar-AE" sz="16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ar-AE" sz="1650" dirty="0">
                    <a:solidFill>
                      <a:schemeClr val="tx1"/>
                    </a:solidFill>
                    <a:ea typeface="Calibri"/>
                    <a:cs typeface="Arial" panose="020B0604020202020204" pitchFamily="34" charset="0"/>
                  </a:rPr>
                  <a:t>    </a:t>
                </a:r>
                <a:endParaRPr lang="ar-AE" sz="1650" b="1" dirty="0">
                  <a:solidFill>
                    <a:schemeClr val="tx1"/>
                  </a:solidFill>
                  <a:ea typeface="Bodoni Ornaments" pitchFamily="2" charset="0"/>
                  <a:cs typeface="Calibri" panose="020F0502020204030204" pitchFamily="34" charset="0"/>
                </a:endParaRPr>
              </a:p>
              <a:p>
                <a:pPr marL="476250" indent="-342900" algn="ctr">
                  <a:spcBef>
                    <a:spcPts val="0"/>
                  </a:spcBef>
                </a:pPr>
                <a:endParaRPr lang="ar-AE" sz="1650" dirty="0">
                  <a:solidFill>
                    <a:schemeClr val="tx1"/>
                  </a:solidFill>
                  <a:ea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1" name="Google Shape;146;p23">
                <a:extLst>
                  <a:ext uri="{FF2B5EF4-FFF2-40B4-BE49-F238E27FC236}">
                    <a16:creationId xmlns:a16="http://schemas.microsoft.com/office/drawing/2014/main" id="{AC250760-E05A-4925-91B9-D8869AF81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67400"/>
                <a:ext cx="2969470" cy="609155"/>
              </a:xfrm>
              <a:prstGeom prst="rect">
                <a:avLst/>
              </a:prstGeom>
              <a:blipFill>
                <a:blip r:embed="rId4"/>
                <a:stretch>
                  <a:fillRect r="-1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6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835" y="288954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Diagnóstico en costos para el usuario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B2F1E38-254B-4F6E-807C-C5D4C94A5A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650" y="1926895"/>
          <a:ext cx="7631659" cy="3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197">
                  <a:extLst>
                    <a:ext uri="{9D8B030D-6E8A-4147-A177-3AD203B41FA5}">
                      <a16:colId xmlns:a16="http://schemas.microsoft.com/office/drawing/2014/main" val="2545826940"/>
                    </a:ext>
                  </a:extLst>
                </a:gridCol>
                <a:gridCol w="911132">
                  <a:extLst>
                    <a:ext uri="{9D8B030D-6E8A-4147-A177-3AD203B41FA5}">
                      <a16:colId xmlns:a16="http://schemas.microsoft.com/office/drawing/2014/main" val="1044402908"/>
                    </a:ext>
                  </a:extLst>
                </a:gridCol>
                <a:gridCol w="911132">
                  <a:extLst>
                    <a:ext uri="{9D8B030D-6E8A-4147-A177-3AD203B41FA5}">
                      <a16:colId xmlns:a16="http://schemas.microsoft.com/office/drawing/2014/main" val="3270203428"/>
                    </a:ext>
                  </a:extLst>
                </a:gridCol>
                <a:gridCol w="1227538">
                  <a:extLst>
                    <a:ext uri="{9D8B030D-6E8A-4147-A177-3AD203B41FA5}">
                      <a16:colId xmlns:a16="http://schemas.microsoft.com/office/drawing/2014/main" val="1131489811"/>
                    </a:ext>
                  </a:extLst>
                </a:gridCol>
                <a:gridCol w="1227538">
                  <a:extLst>
                    <a:ext uri="{9D8B030D-6E8A-4147-A177-3AD203B41FA5}">
                      <a16:colId xmlns:a16="http://schemas.microsoft.com/office/drawing/2014/main" val="2196832183"/>
                    </a:ext>
                  </a:extLst>
                </a:gridCol>
                <a:gridCol w="1124450">
                  <a:extLst>
                    <a:ext uri="{9D8B030D-6E8A-4147-A177-3AD203B41FA5}">
                      <a16:colId xmlns:a16="http://schemas.microsoft.com/office/drawing/2014/main" val="1360688978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506290265"/>
                    </a:ext>
                  </a:extLst>
                </a:gridCol>
              </a:tblGrid>
              <a:tr h="432205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21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Costo de transporte para cada </a:t>
                      </a:r>
                      <a:r>
                        <a:rPr lang="es-CL" sz="210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quintil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78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1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1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Modo de transporte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1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2925231897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Quintil de ingreso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Promedio de ingreso mensual (Per cápita en USD) 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Público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Taxi colectivo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Bicicleta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Costo relativo considerando  la partición modal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928527752"/>
                  </a:ext>
                </a:extLst>
              </a:tr>
              <a:tr h="1062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 (Costo mensual: USD 280,1)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 (Costo mensual: USD 51,8) 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 (Costo mensual: USD 49,5)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 (Costo mensual: USD 25,3)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40594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90,8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308,5%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57,1%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54,5%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27,9%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45,2%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347832795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189,6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147,8%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27,3%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26,1%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13,4%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28,1%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815665308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3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299,9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93,4%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17,3%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16,5%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8,4%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23,7%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552349780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4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490,6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57,1%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10,6%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10,1%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5,2%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20,9%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008735638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1531,6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18,3%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3,4%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3,2%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1,7%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9,5%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1655321651"/>
                  </a:ext>
                </a:extLst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E8E463D-B869-4BD2-BB64-45BB647C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5" y="5111955"/>
            <a:ext cx="8534297" cy="6934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usar</a:t>
            </a:r>
            <a:r>
              <a:rPr lang="en-US" dirty="0" smtClean="0"/>
              <a:t> auto, </a:t>
            </a:r>
            <a:r>
              <a:rPr lang="en-US" dirty="0" err="1" smtClean="0"/>
              <a:t>una</a:t>
            </a:r>
            <a:r>
              <a:rPr lang="en-US" dirty="0" smtClean="0"/>
              <a:t> persona del primer </a:t>
            </a:r>
            <a:r>
              <a:rPr lang="en-US" dirty="0" err="1" smtClean="0"/>
              <a:t>quintil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gastar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proporción</a:t>
            </a:r>
            <a:r>
              <a:rPr lang="en-US" dirty="0" smtClean="0"/>
              <a:t> 16,8 </a:t>
            </a:r>
            <a:r>
              <a:rPr lang="en-US" dirty="0" err="1" smtClean="0"/>
              <a:t>veces</a:t>
            </a:r>
            <a:r>
              <a:rPr lang="en-US" dirty="0" smtClean="0"/>
              <a:t> mayor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 smtClean="0"/>
              <a:t>mensual</a:t>
            </a:r>
            <a:r>
              <a:rPr lang="en-US" dirty="0" smtClean="0"/>
              <a:t> que </a:t>
            </a:r>
            <a:r>
              <a:rPr lang="en-US" dirty="0" err="1" smtClean="0"/>
              <a:t>una</a:t>
            </a:r>
            <a:r>
              <a:rPr lang="en-US" dirty="0" smtClean="0"/>
              <a:t> persona del </a:t>
            </a:r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quintil</a:t>
            </a:r>
            <a:r>
              <a:rPr lang="en-US" dirty="0" smtClean="0"/>
              <a:t>. </a:t>
            </a:r>
            <a:endParaRPr lang="en-US" dirty="0"/>
          </a:p>
          <a:p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4F1D19-B7A8-4554-8A25-B99385702D97}"/>
              </a:ext>
            </a:extLst>
          </p:cNvPr>
          <p:cNvSpPr/>
          <p:nvPr/>
        </p:nvSpPr>
        <p:spPr>
          <a:xfrm>
            <a:off x="2511207" y="2830245"/>
            <a:ext cx="917793" cy="2306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13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15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834" y="228600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Diagnóstico en costos para el usuario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B2F1E38-254B-4F6E-807C-C5D4C94A5A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650" y="1926895"/>
          <a:ext cx="7631659" cy="3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197">
                  <a:extLst>
                    <a:ext uri="{9D8B030D-6E8A-4147-A177-3AD203B41FA5}">
                      <a16:colId xmlns:a16="http://schemas.microsoft.com/office/drawing/2014/main" val="2545826940"/>
                    </a:ext>
                  </a:extLst>
                </a:gridCol>
                <a:gridCol w="911132">
                  <a:extLst>
                    <a:ext uri="{9D8B030D-6E8A-4147-A177-3AD203B41FA5}">
                      <a16:colId xmlns:a16="http://schemas.microsoft.com/office/drawing/2014/main" val="1044402908"/>
                    </a:ext>
                  </a:extLst>
                </a:gridCol>
                <a:gridCol w="911132">
                  <a:extLst>
                    <a:ext uri="{9D8B030D-6E8A-4147-A177-3AD203B41FA5}">
                      <a16:colId xmlns:a16="http://schemas.microsoft.com/office/drawing/2014/main" val="3270203428"/>
                    </a:ext>
                  </a:extLst>
                </a:gridCol>
                <a:gridCol w="1227538">
                  <a:extLst>
                    <a:ext uri="{9D8B030D-6E8A-4147-A177-3AD203B41FA5}">
                      <a16:colId xmlns:a16="http://schemas.microsoft.com/office/drawing/2014/main" val="1131489811"/>
                    </a:ext>
                  </a:extLst>
                </a:gridCol>
                <a:gridCol w="1227538">
                  <a:extLst>
                    <a:ext uri="{9D8B030D-6E8A-4147-A177-3AD203B41FA5}">
                      <a16:colId xmlns:a16="http://schemas.microsoft.com/office/drawing/2014/main" val="2196832183"/>
                    </a:ext>
                  </a:extLst>
                </a:gridCol>
                <a:gridCol w="1124450">
                  <a:extLst>
                    <a:ext uri="{9D8B030D-6E8A-4147-A177-3AD203B41FA5}">
                      <a16:colId xmlns:a16="http://schemas.microsoft.com/office/drawing/2014/main" val="1360688978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506290265"/>
                    </a:ext>
                  </a:extLst>
                </a:gridCol>
              </a:tblGrid>
              <a:tr h="432205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21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Costo de transporte para cada </a:t>
                      </a:r>
                      <a:r>
                        <a:rPr lang="es-CL" sz="210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quintil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78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1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1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Modo de transporte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1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2925231897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Quintil de ingreso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Promedio de ingreso mensual (Per cápita en USD) 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Público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Taxi colectivo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Bicicleta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Costo relativo considerando  la partición modal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928527752"/>
                  </a:ext>
                </a:extLst>
              </a:tr>
              <a:tr h="1062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 (Costo mensual: USD 280,1)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 (Costo mensual: USD 51,8) 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 (Costo mensual: USD 49,5)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 (Costo mensual: USD 25,3)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40594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90,8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308,5%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57,1%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54,5%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27,9%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45,2%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347832795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189,6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147,8%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27,3%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26,1%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13,4%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28,1%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815665308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3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299,9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93,4%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17,3%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16,5%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8,4%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23,7%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552349780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4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490,6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57,1%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10,6%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10,1%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5,2%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20,9%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3008735638"/>
                  </a:ext>
                </a:extLst>
              </a:tr>
              <a:tr h="251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5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1531,6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18,3%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3,4%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3,2%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1,7%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9,5%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1655321651"/>
                  </a:ext>
                </a:extLst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E8E463D-B869-4BD2-BB64-45BB647C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4" y="5111955"/>
            <a:ext cx="8761863" cy="6934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Las personas del primer </a:t>
            </a:r>
            <a:r>
              <a:rPr lang="en-US" dirty="0" err="1" smtClean="0"/>
              <a:t>quintil</a:t>
            </a:r>
            <a:r>
              <a:rPr lang="en-US" dirty="0" smtClean="0"/>
              <a:t> </a:t>
            </a:r>
            <a:r>
              <a:rPr lang="en-US" dirty="0" err="1" smtClean="0"/>
              <a:t>gastarían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proporción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 smtClean="0"/>
              <a:t>mensual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viajes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/>
              <a:t> a 4,7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smtClean="0"/>
              <a:t>la de </a:t>
            </a:r>
            <a:r>
              <a:rPr lang="en-US" dirty="0" err="1" smtClean="0"/>
              <a:t>una</a:t>
            </a:r>
            <a:r>
              <a:rPr lang="en-US" dirty="0" smtClean="0"/>
              <a:t> persona del </a:t>
            </a:r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quintil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4F1D19-B7A8-4554-8A25-B99385702D97}"/>
              </a:ext>
            </a:extLst>
          </p:cNvPr>
          <p:cNvSpPr/>
          <p:nvPr/>
        </p:nvSpPr>
        <p:spPr>
          <a:xfrm>
            <a:off x="7011139" y="2538524"/>
            <a:ext cx="1249169" cy="2573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13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31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4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Diagnóstico en Inversión en infraestructura de transporte</a:t>
            </a:r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837571AF-8605-4471-9790-F4B8D21A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64" y="1524000"/>
            <a:ext cx="8108836" cy="486896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4D7F033-405F-47DD-8512-42148ED82889}"/>
              </a:ext>
            </a:extLst>
          </p:cNvPr>
          <p:cNvSpPr/>
          <p:nvPr/>
        </p:nvSpPr>
        <p:spPr>
          <a:xfrm>
            <a:off x="1676401" y="1957387"/>
            <a:ext cx="3124200" cy="3300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13" dirty="0">
              <a:highlight>
                <a:srgbClr val="FF0000"/>
              </a:highligh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5C94584-D603-4DB8-A80F-D42E1043CAA8}"/>
              </a:ext>
            </a:extLst>
          </p:cNvPr>
          <p:cNvSpPr/>
          <p:nvPr/>
        </p:nvSpPr>
        <p:spPr>
          <a:xfrm>
            <a:off x="6051438" y="4419600"/>
            <a:ext cx="2101962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13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462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Diagnóstico en Inversión en infraestructura de transporte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97BD8C-1EB0-4A33-9E82-9E042037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6" y="1752600"/>
            <a:ext cx="8093661" cy="3417333"/>
          </a:xfrm>
          <a:prstGeom prst="rect">
            <a:avLst/>
          </a:prstGeom>
        </p:spPr>
      </p:pic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0088C8EA-D435-4CA0-8FAD-25804D5ACC43}"/>
              </a:ext>
            </a:extLst>
          </p:cNvPr>
          <p:cNvSpPr txBox="1">
            <a:spLocks/>
          </p:cNvSpPr>
          <p:nvPr/>
        </p:nvSpPr>
        <p:spPr>
          <a:xfrm>
            <a:off x="281485" y="5261610"/>
            <a:ext cx="8679977" cy="6555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El </a:t>
            </a:r>
            <a:r>
              <a:rPr lang="en-US" sz="1800" dirty="0" err="1"/>
              <a:t>quintil</a:t>
            </a:r>
            <a:r>
              <a:rPr lang="en-US" sz="1800" dirty="0"/>
              <a:t> de mayor </a:t>
            </a:r>
            <a:r>
              <a:rPr lang="en-US" sz="1800" dirty="0" err="1"/>
              <a:t>ingreso</a:t>
            </a:r>
            <a:r>
              <a:rPr lang="en-US" sz="1800" dirty="0"/>
              <a:t> se </a:t>
            </a:r>
            <a:r>
              <a:rPr lang="en-US" sz="1800" dirty="0" err="1"/>
              <a:t>beneficia</a:t>
            </a:r>
            <a:r>
              <a:rPr lang="en-US" sz="1800" dirty="0"/>
              <a:t> con 2.5 </a:t>
            </a:r>
            <a:r>
              <a:rPr lang="en-US" sz="1800" dirty="0" err="1"/>
              <a:t>veces</a:t>
            </a:r>
            <a:r>
              <a:rPr lang="en-US" sz="1800" dirty="0"/>
              <a:t> la inversion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infraestructura</a:t>
            </a:r>
            <a:r>
              <a:rPr lang="en-US" sz="1800" dirty="0"/>
              <a:t> de transporte que el </a:t>
            </a:r>
            <a:r>
              <a:rPr lang="en-US" sz="1800" dirty="0" err="1"/>
              <a:t>quintil</a:t>
            </a:r>
            <a:r>
              <a:rPr lang="en-US" sz="1800" dirty="0"/>
              <a:t> de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ingreso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596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D49-92EF-2646-B3C5-129137601F2A}" type="slidenum">
              <a:rPr lang="es-ES_tradnl" smtClean="0"/>
              <a:t>16</a:t>
            </a:fld>
            <a:endParaRPr lang="es-ES_tradnl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828800"/>
            <a:ext cx="8686799" cy="349567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581753" y="5698476"/>
            <a:ext cx="156645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25" dirty="0">
                <a:latin typeface="Latin Modern Roman 10" charset="0"/>
                <a:ea typeface="Latin Modern Roman 10" charset="0"/>
                <a:cs typeface="Latin Modern Roman 10" charset="0"/>
              </a:rPr>
              <a:t>Fuente</a:t>
            </a:r>
            <a:r>
              <a:rPr lang="es-ES_tradnl" sz="825">
                <a:latin typeface="Latin Modern Roman 10" charset="0"/>
                <a:ea typeface="Latin Modern Roman 10" charset="0"/>
                <a:cs typeface="Latin Modern Roman 10" charset="0"/>
              </a:rPr>
              <a:t>: </a:t>
            </a:r>
            <a:r>
              <a:rPr lang="es-ES_tradnl" sz="825"/>
              <a:t>Hernández et al., 2015 </a:t>
            </a:r>
            <a:endParaRPr lang="es-ES_tradnl" sz="825" dirty="0">
              <a:latin typeface="Latin Modern Roman 10" charset="0"/>
              <a:ea typeface="Latin Modern Roman 10" charset="0"/>
              <a:cs typeface="Latin Modern Roman 10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4871" y="228600"/>
            <a:ext cx="82295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2700" b="1" dirty="0" smtClean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Destino de viajes </a:t>
            </a: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en </a:t>
            </a:r>
            <a:r>
              <a:rPr lang="es-CL" sz="2700" b="1" dirty="0" smtClean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transporte público en Santiago</a:t>
            </a:r>
            <a:endParaRPr lang="es-CL" sz="2175" b="1" dirty="0">
              <a:solidFill>
                <a:srgbClr val="FF6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1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31A4-4E47-8846-AAC8-6E6842B041D2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4" b="4110"/>
          <a:stretch/>
        </p:blipFill>
        <p:spPr>
          <a:xfrm>
            <a:off x="1870510" y="1225739"/>
            <a:ext cx="7273490" cy="456363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7768989" y="3105150"/>
            <a:ext cx="1375012" cy="59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1" name="CuadroTexto 10"/>
          <p:cNvSpPr txBox="1"/>
          <p:nvPr/>
        </p:nvSpPr>
        <p:spPr>
          <a:xfrm>
            <a:off x="7716988" y="3495219"/>
            <a:ext cx="1420582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25" dirty="0">
                <a:latin typeface="Latin Modern Roman 10" charset="0"/>
                <a:ea typeface="Latin Modern Roman 10" charset="0"/>
                <a:cs typeface="Latin Modern Roman 10" charset="0"/>
              </a:rPr>
              <a:t>Porcentaje m</a:t>
            </a:r>
            <a:r>
              <a:rPr lang="es-ES_tradnl" sz="825" baseline="30000" dirty="0">
                <a:latin typeface="Latin Modern Roman 10" charset="0"/>
                <a:ea typeface="Latin Modern Roman 10" charset="0"/>
                <a:cs typeface="Latin Modern Roman 10" charset="0"/>
              </a:rPr>
              <a:t>2</a:t>
            </a:r>
            <a:r>
              <a:rPr lang="es-ES_tradnl" sz="825" dirty="0">
                <a:latin typeface="Latin Modern Roman 10" charset="0"/>
                <a:ea typeface="Latin Modern Roman 10" charset="0"/>
                <a:cs typeface="Latin Modern Roman 10" charset="0"/>
              </a:rPr>
              <a:t> construidos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962026"/>
            <a:ext cx="2819400" cy="3533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Latin Modern Roman 10" charset="0"/>
                <a:ea typeface="Latin Modern Roman 10" charset="0"/>
                <a:cs typeface="Latin Modern Roman 10" charset="0"/>
              </a:defRPr>
            </a:lvl1pPr>
          </a:lstStyle>
          <a:p>
            <a:r>
              <a:rPr lang="es-ES_tradnl" sz="26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Diferencia porcentual sobre superficie total entre 2015 y 1990 en m2 de </a:t>
            </a:r>
            <a:r>
              <a:rPr lang="es-ES" sz="26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servicios*</a:t>
            </a:r>
            <a:endParaRPr lang="es-ES_tradnl" sz="2600" b="1" dirty="0">
              <a:solidFill>
                <a:srgbClr val="FF6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18278" r="61036"/>
          <a:stretch/>
        </p:blipFill>
        <p:spPr>
          <a:xfrm>
            <a:off x="8236615" y="1061970"/>
            <a:ext cx="669374" cy="36000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370" y="1508634"/>
            <a:ext cx="369689" cy="44469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8852559" y="1045113"/>
            <a:ext cx="30489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50" dirty="0"/>
              <a:t>km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0" y="6209659"/>
            <a:ext cx="7667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(*) </a:t>
            </a:r>
            <a:r>
              <a:rPr lang="es-ES_tradnl" sz="1600" dirty="0"/>
              <a:t>Uso servicios incluye destinos administración publica, </a:t>
            </a:r>
            <a:r>
              <a:rPr lang="es-ES_tradnl" sz="1600" b="1" dirty="0"/>
              <a:t>oficina</a:t>
            </a:r>
            <a:r>
              <a:rPr lang="es-ES_tradnl" sz="1600" dirty="0"/>
              <a:t> y salud</a:t>
            </a:r>
          </a:p>
        </p:txBody>
      </p:sp>
    </p:spTree>
    <p:extLst>
      <p:ext uri="{BB962C8B-B14F-4D97-AF65-F5344CB8AC3E}">
        <p14:creationId xmlns:p14="http://schemas.microsoft.com/office/powerpoint/2010/main" val="3457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71" y="228600"/>
            <a:ext cx="8229529" cy="994172"/>
          </a:xfrm>
        </p:spPr>
        <p:txBody>
          <a:bodyPr>
            <a:normAutofit fontScale="90000"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Diagnóstico en Construcción de superficie para actividades comerciales </a:t>
            </a:r>
            <a:r>
              <a:rPr lang="es-CL" sz="2175" b="1" dirty="0" smtClean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y de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servicios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2DF0AF94-7789-4D18-8FF6-B9DEBB5F1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65" y="2095784"/>
            <a:ext cx="6147713" cy="36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D49-92EF-2646-B3C5-129137601F2A}" type="slidenum">
              <a:rPr lang="es-ES_tradnl" smtClean="0">
                <a:solidFill>
                  <a:schemeClr val="bg2">
                    <a:lumMod val="50000"/>
                  </a:schemeClr>
                </a:solidFill>
              </a:rPr>
              <a:t>19</a:t>
            </a:fld>
            <a:endParaRPr lang="es-ES_tradn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34200" y="5707052"/>
            <a:ext cx="225254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75" dirty="0">
                <a:latin typeface="Latin Modern Roman 10" charset="0"/>
                <a:ea typeface="Latin Modern Roman 10" charset="0"/>
                <a:cs typeface="Latin Modern Roman 10" charset="0"/>
              </a:rPr>
              <a:t>Fuente: Elaboración propia en base a datos Bip! 2015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505865" y="5531952"/>
            <a:ext cx="121219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88" dirty="0">
                <a:latin typeface="Latin Modern Roman 10" charset="0"/>
                <a:ea typeface="Latin Modern Roman 10" charset="0"/>
                <a:cs typeface="Latin Modern Roman 10" charset="0"/>
              </a:rPr>
              <a:t>Tiempos de viaje (min)</a:t>
            </a:r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1189132" y="3563905"/>
            <a:ext cx="356540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88" dirty="0">
                <a:latin typeface="Latin Modern Roman 10" charset="0"/>
                <a:ea typeface="Latin Modern Roman 10" charset="0"/>
                <a:cs typeface="Latin Modern Roman 10" charset="0"/>
              </a:rPr>
              <a:t>Porcentaje acumulado del volumen de viajes hacia el centro de actividades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5318298" y="2670696"/>
            <a:ext cx="4896" cy="2554722"/>
            <a:chOff x="7091064" y="2417928"/>
            <a:chExt cx="6528" cy="3406296"/>
          </a:xfrm>
        </p:grpSpPr>
        <p:cxnSp>
          <p:nvCxnSpPr>
            <p:cNvPr id="16" name="Conector recto 15"/>
            <p:cNvCxnSpPr/>
            <p:nvPr/>
          </p:nvCxnSpPr>
          <p:spPr>
            <a:xfrm>
              <a:off x="7096483" y="2512086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7096359" y="2759556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7096607" y="3004163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7096235" y="3258015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7092323" y="3513370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7091560" y="3767222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7091808" y="4018211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7091560" y="4272063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7091436" y="4512280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7091312" y="4759750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7091808" y="5017121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7091064" y="5270973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7091312" y="5521962"/>
              <a:ext cx="124" cy="178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>
              <a:off x="7091064" y="5769432"/>
              <a:ext cx="124" cy="547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 flipH="1">
              <a:off x="7097468" y="2417928"/>
              <a:ext cx="124" cy="547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ítulo 1"/>
          <p:cNvSpPr txBox="1">
            <a:spLocks/>
          </p:cNvSpPr>
          <p:nvPr/>
        </p:nvSpPr>
        <p:spPr>
          <a:xfrm>
            <a:off x="0" y="2032381"/>
            <a:ext cx="2730260" cy="327663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Latin Modern Roman 10" charset="0"/>
                <a:ea typeface="Latin Modern Roman 10" charset="0"/>
                <a:cs typeface="Latin Modern Roman 10" charset="0"/>
              </a:defRPr>
            </a:lvl1pPr>
          </a:lstStyle>
          <a:p>
            <a:r>
              <a:rPr lang="es-ES" sz="1800" dirty="0"/>
              <a:t>El 90% de los viajes desde LC alcanza su destino en el centro de actividades en menos de 45 minutos.</a:t>
            </a:r>
          </a:p>
          <a:p>
            <a:endParaRPr lang="es-ES" sz="1800" dirty="0"/>
          </a:p>
          <a:p>
            <a:r>
              <a:rPr lang="es-ES" sz="1800" dirty="0"/>
              <a:t>Sólo el 18% y 8% alcanza su destino en centro de actividades en 45 minutos desde San Bernardo y La Granja.</a:t>
            </a:r>
          </a:p>
          <a:p>
            <a:endParaRPr lang="es-ES" sz="1800" dirty="0"/>
          </a:p>
          <a:p>
            <a:r>
              <a:rPr lang="es-ES" sz="1800" dirty="0"/>
              <a:t>Nadie lo logra desde Pudahuel en ese lapso.</a:t>
            </a:r>
            <a:endParaRPr lang="es-ES_tradnl" sz="1800" dirty="0"/>
          </a:p>
        </p:txBody>
      </p:sp>
      <p:grpSp>
        <p:nvGrpSpPr>
          <p:cNvPr id="4" name="Grupo 3"/>
          <p:cNvGrpSpPr/>
          <p:nvPr/>
        </p:nvGrpSpPr>
        <p:grpSpPr>
          <a:xfrm>
            <a:off x="3067052" y="1702902"/>
            <a:ext cx="5600700" cy="3829050"/>
            <a:chOff x="3067052" y="1702902"/>
            <a:chExt cx="5600700" cy="3829050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7052" y="1702902"/>
              <a:ext cx="5600700" cy="3829050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4953002" y="1822934"/>
              <a:ext cx="1828798" cy="158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26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547781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“¿Cuán pareja es la cancha de la movilidad en Santiago? Análisis de la desigualdad entre distintos grupos socioeconómicos”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4499" y="3581400"/>
            <a:ext cx="5715001" cy="7268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sz="2700" b="1" dirty="0">
                <a:solidFill>
                  <a:srgbClr val="FF6000"/>
                </a:solidFill>
              </a:rPr>
              <a:t>¿Cómo se distribuyen los beneficios y costos derivados de la movilidad diaria?</a:t>
            </a:r>
            <a:endParaRPr lang="es-CL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752600" y="5257800"/>
            <a:ext cx="5715001" cy="726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CL" sz="2700" b="1" dirty="0" smtClean="0">
                <a:solidFill>
                  <a:srgbClr val="FF6000"/>
                </a:solidFill>
              </a:rPr>
              <a:t>¿Cómo impacta a estos indicadores la evolución del uso de suelo de la ciudad?</a:t>
            </a:r>
            <a:endParaRPr lang="es-CL" sz="3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21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2CEACA-1718-4B0A-BC02-EDCEF3BA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s-CL" smtClean="0"/>
              <a:pPr/>
              <a:t>20</a:t>
            </a:fld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74526D3-DF12-4AAE-AE41-7AE38536B08E}"/>
              </a:ext>
            </a:extLst>
          </p:cNvPr>
          <p:cNvSpPr/>
          <p:nvPr/>
        </p:nvSpPr>
        <p:spPr>
          <a:xfrm>
            <a:off x="1421606" y="1598437"/>
            <a:ext cx="6300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100" dirty="0">
                <a:latin typeface="Bell MT" panose="02020503060305020303" pitchFamily="18" charset="0"/>
                <a:ea typeface="Times New Roman" panose="02020603050405020304" pitchFamily="18" charset="0"/>
              </a:rPr>
              <a:t>¿Hay </a:t>
            </a:r>
            <a:r>
              <a:rPr lang="en-GB" sz="21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grupos</a:t>
            </a:r>
            <a:r>
              <a:rPr lang="en-GB" sz="21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de la </a:t>
            </a:r>
            <a:r>
              <a:rPr lang="en-GB" sz="21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población</a:t>
            </a:r>
            <a:r>
              <a:rPr lang="en-GB" sz="21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100" dirty="0">
                <a:latin typeface="Bell MT" panose="02020503060305020303" pitchFamily="18" charset="0"/>
                <a:ea typeface="Times New Roman" panose="02020603050405020304" pitchFamily="18" charset="0"/>
              </a:rPr>
              <a:t>que son </a:t>
            </a:r>
            <a:r>
              <a:rPr lang="en-GB" sz="21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sistemáticamente</a:t>
            </a:r>
            <a:r>
              <a:rPr lang="en-GB" sz="21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1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perjudicados</a:t>
            </a:r>
            <a:r>
              <a:rPr lang="en-GB" sz="21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1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en</a:t>
            </a:r>
            <a:r>
              <a:rPr lang="en-GB" sz="2100" dirty="0"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1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términos</a:t>
            </a:r>
            <a:r>
              <a:rPr lang="en-GB" sz="2100" dirty="0">
                <a:latin typeface="Bell MT" panose="02020503060305020303" pitchFamily="18" charset="0"/>
                <a:ea typeface="Times New Roman" panose="02020603050405020304" pitchFamily="18" charset="0"/>
              </a:rPr>
              <a:t> de los </a:t>
            </a:r>
            <a:r>
              <a:rPr lang="en-GB" sz="21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cuatro</a:t>
            </a:r>
            <a:r>
              <a:rPr lang="en-GB" sz="2100" dirty="0"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1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factores</a:t>
            </a:r>
            <a:r>
              <a:rPr lang="en-GB" sz="2100" dirty="0">
                <a:latin typeface="Bell MT" panose="02020503060305020303" pitchFamily="18" charset="0"/>
                <a:ea typeface="Times New Roman" panose="02020603050405020304" pitchFamily="18" charset="0"/>
              </a:rPr>
              <a:t> que </a:t>
            </a:r>
            <a:r>
              <a:rPr lang="en-GB" sz="21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determinan</a:t>
            </a:r>
            <a:r>
              <a:rPr lang="en-GB" sz="2100" dirty="0">
                <a:latin typeface="Bell MT" panose="02020503060305020303" pitchFamily="18" charset="0"/>
                <a:ea typeface="Times New Roman" panose="02020603050405020304" pitchFamily="18" charset="0"/>
              </a:rPr>
              <a:t> la </a:t>
            </a:r>
          </a:p>
          <a:p>
            <a:pPr algn="ctr"/>
            <a:r>
              <a:rPr lang="en-GB" sz="21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pobreza</a:t>
            </a:r>
            <a:r>
              <a:rPr lang="en-GB" sz="21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de transporte</a:t>
            </a:r>
            <a:r>
              <a:rPr lang="en-GB" sz="2100" dirty="0">
                <a:latin typeface="Bell MT" panose="02020503060305020303" pitchFamily="18" charset="0"/>
                <a:ea typeface="Times New Roman" panose="02020603050405020304" pitchFamily="18" charset="0"/>
              </a:rPr>
              <a:t>?</a:t>
            </a:r>
            <a:r>
              <a:rPr lang="en-GB" sz="2100" dirty="0">
                <a:solidFill>
                  <a:schemeClr val="bg2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endParaRPr lang="es-CL" sz="2100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57E370-1C24-4125-9A9F-AA6648C0F249}"/>
              </a:ext>
            </a:extLst>
          </p:cNvPr>
          <p:cNvSpPr/>
          <p:nvPr/>
        </p:nvSpPr>
        <p:spPr>
          <a:xfrm>
            <a:off x="445258" y="3998737"/>
            <a:ext cx="801464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50" b="1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Sí</a:t>
            </a:r>
            <a:r>
              <a:rPr lang="en-GB" sz="2250" b="1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. </a:t>
            </a:r>
            <a:endParaRPr lang="en-GB" sz="2250" b="1" dirty="0">
              <a:latin typeface="Bell MT" panose="02020503060305020303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250" dirty="0">
                <a:latin typeface="Bell MT" panose="02020503060305020303" pitchFamily="18" charset="0"/>
              </a:rPr>
              <a:t>Este </a:t>
            </a:r>
            <a:r>
              <a:rPr lang="en-US" sz="2250" dirty="0" err="1">
                <a:latin typeface="Bell MT" panose="02020503060305020303" pitchFamily="18" charset="0"/>
              </a:rPr>
              <a:t>trabajo</a:t>
            </a:r>
            <a:r>
              <a:rPr lang="en-US" sz="2250" dirty="0">
                <a:latin typeface="Bell MT" panose="02020503060305020303" pitchFamily="18" charset="0"/>
              </a:rPr>
              <a:t> </a:t>
            </a:r>
            <a:r>
              <a:rPr lang="en-US" sz="2250" dirty="0" err="1">
                <a:latin typeface="Bell MT" panose="02020503060305020303" pitchFamily="18" charset="0"/>
              </a:rPr>
              <a:t>contribuye</a:t>
            </a:r>
            <a:r>
              <a:rPr lang="en-US" sz="2250" dirty="0">
                <a:latin typeface="Bell MT" panose="02020503060305020303" pitchFamily="18" charset="0"/>
              </a:rPr>
              <a:t> </a:t>
            </a:r>
            <a:r>
              <a:rPr lang="en-US" sz="2250" dirty="0" err="1">
                <a:latin typeface="Bell MT" panose="02020503060305020303" pitchFamily="18" charset="0"/>
              </a:rPr>
              <a:t>cuantificando</a:t>
            </a:r>
            <a:r>
              <a:rPr lang="en-US" sz="2250" dirty="0">
                <a:latin typeface="Bell MT" panose="02020503060305020303" pitchFamily="18" charset="0"/>
              </a:rPr>
              <a:t> la </a:t>
            </a:r>
            <a:r>
              <a:rPr lang="en-US" sz="2250" dirty="0" err="1">
                <a:latin typeface="Bell MT" panose="02020503060305020303" pitchFamily="18" charset="0"/>
              </a:rPr>
              <a:t>diferencia</a:t>
            </a:r>
            <a:r>
              <a:rPr lang="en-US" sz="2250" dirty="0">
                <a:latin typeface="Bell MT" panose="02020503060305020303" pitchFamily="18" charset="0"/>
              </a:rPr>
              <a:t> </a:t>
            </a:r>
            <a:r>
              <a:rPr lang="en-US" sz="2250" dirty="0" err="1">
                <a:latin typeface="Bell MT" panose="02020503060305020303" pitchFamily="18" charset="0"/>
              </a:rPr>
              <a:t>en</a:t>
            </a:r>
            <a:r>
              <a:rPr lang="en-US" sz="2250" dirty="0">
                <a:latin typeface="Bell MT" panose="02020503060305020303" pitchFamily="18" charset="0"/>
              </a:rPr>
              <a:t> las multiples dimensions de la </a:t>
            </a:r>
            <a:r>
              <a:rPr lang="en-US" sz="2250" dirty="0" err="1">
                <a:latin typeface="Bell MT" panose="02020503060305020303" pitchFamily="18" charset="0"/>
              </a:rPr>
              <a:t>pobreza</a:t>
            </a:r>
            <a:r>
              <a:rPr lang="en-US" sz="2250" dirty="0">
                <a:latin typeface="Bell MT" panose="02020503060305020303" pitchFamily="18" charset="0"/>
              </a:rPr>
              <a:t> de transporte</a:t>
            </a:r>
            <a:endParaRPr lang="es-CL" sz="2400" dirty="0">
              <a:latin typeface="Bell MT" panose="02020503060305020303" pitchFamily="18" charset="0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E695660E-265C-47DE-92B7-65DB8573A317}"/>
              </a:ext>
            </a:extLst>
          </p:cNvPr>
          <p:cNvSpPr/>
          <p:nvPr/>
        </p:nvSpPr>
        <p:spPr>
          <a:xfrm>
            <a:off x="4336256" y="3140829"/>
            <a:ext cx="314325" cy="576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</p:spTree>
    <p:extLst>
      <p:ext uri="{BB962C8B-B14F-4D97-AF65-F5344CB8AC3E}">
        <p14:creationId xmlns:p14="http://schemas.microsoft.com/office/powerpoint/2010/main" val="23300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791" y="1131094"/>
            <a:ext cx="8449670" cy="994172"/>
          </a:xfrm>
        </p:spPr>
        <p:txBody>
          <a:bodyPr>
            <a:normAutofit/>
          </a:bodyPr>
          <a:lstStyle/>
          <a:p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Resultados: una persona del </a:t>
            </a:r>
            <a:r>
              <a:rPr lang="es-CL" sz="2700" b="1" dirty="0" smtClean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quinto </a:t>
            </a: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quintil…..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4316" y="2226469"/>
            <a:ext cx="8331958" cy="3263504"/>
          </a:xfrm>
        </p:spPr>
        <p:txBody>
          <a:bodyPr/>
          <a:lstStyle/>
          <a:p>
            <a:r>
              <a:rPr lang="en-US" sz="1800" dirty="0" err="1"/>
              <a:t>Realiza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1,2 </a:t>
            </a:r>
            <a:r>
              <a:rPr lang="en-US" sz="1800" dirty="0" err="1">
                <a:solidFill>
                  <a:srgbClr val="FF0000"/>
                </a:solidFill>
              </a:rPr>
              <a:t>veces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viajes</a:t>
            </a:r>
            <a:r>
              <a:rPr lang="en-US" sz="1800" dirty="0"/>
              <a:t> a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velocidad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1,6 </a:t>
            </a:r>
            <a:r>
              <a:rPr lang="en-US" sz="1800" dirty="0" err="1">
                <a:solidFill>
                  <a:srgbClr val="FF0000"/>
                </a:solidFill>
              </a:rPr>
              <a:t>veces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mayor que…</a:t>
            </a:r>
          </a:p>
          <a:p>
            <a:r>
              <a:rPr lang="en-US" sz="1800" dirty="0" err="1"/>
              <a:t>Generando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6,7 </a:t>
            </a:r>
            <a:r>
              <a:rPr lang="en-US" sz="1800" dirty="0" err="1">
                <a:solidFill>
                  <a:srgbClr val="FF0000"/>
                </a:solidFill>
              </a:rPr>
              <a:t>veces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contaminación</a:t>
            </a:r>
            <a:r>
              <a:rPr lang="en-US" sz="1800" dirty="0"/>
              <a:t> que…</a:t>
            </a:r>
          </a:p>
          <a:p>
            <a:r>
              <a:rPr lang="en-US" sz="1800" dirty="0" err="1"/>
              <a:t>Usando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7 </a:t>
            </a:r>
            <a:r>
              <a:rPr lang="en-US" sz="1800" dirty="0" err="1">
                <a:solidFill>
                  <a:srgbClr val="FF0000"/>
                </a:solidFill>
              </a:rPr>
              <a:t>veces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energía</a:t>
            </a:r>
            <a:r>
              <a:rPr lang="en-US" sz="1800" dirty="0"/>
              <a:t> que…</a:t>
            </a:r>
          </a:p>
          <a:p>
            <a:r>
              <a:rPr lang="en-US" sz="1800" dirty="0" err="1"/>
              <a:t>Recibe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2,5 </a:t>
            </a:r>
            <a:r>
              <a:rPr lang="en-US" sz="1800" dirty="0" err="1">
                <a:solidFill>
                  <a:srgbClr val="FF0000"/>
                </a:solidFill>
              </a:rPr>
              <a:t>veces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inversion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infraestructura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transporte e </a:t>
            </a:r>
            <a:r>
              <a:rPr lang="en-US" sz="1800" dirty="0" err="1"/>
              <a:t>inversiones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áreas</a:t>
            </a:r>
            <a:r>
              <a:rPr lang="en-US" sz="1800" dirty="0"/>
              <a:t> para </a:t>
            </a:r>
            <a:r>
              <a:rPr lang="en-US" sz="1800" dirty="0" err="1"/>
              <a:t>servicios</a:t>
            </a:r>
            <a:r>
              <a:rPr lang="en-US" sz="1800" dirty="0"/>
              <a:t> y </a:t>
            </a:r>
            <a:r>
              <a:rPr lang="en-US" sz="1800" dirty="0" err="1"/>
              <a:t>comercio</a:t>
            </a:r>
            <a:r>
              <a:rPr lang="en-US" sz="1800" dirty="0"/>
              <a:t> que..</a:t>
            </a:r>
          </a:p>
          <a:p>
            <a:r>
              <a:rPr lang="en-US" sz="1800" dirty="0" err="1"/>
              <a:t>Usa</a:t>
            </a:r>
            <a:r>
              <a:rPr lang="en-US" sz="1800" dirty="0"/>
              <a:t> el auto </a:t>
            </a:r>
            <a:r>
              <a:rPr lang="en-US" sz="1800" dirty="0">
                <a:solidFill>
                  <a:srgbClr val="FF0000"/>
                </a:solidFill>
              </a:rPr>
              <a:t>5,3 </a:t>
            </a:r>
            <a:r>
              <a:rPr lang="en-US" sz="1800" dirty="0" err="1">
                <a:solidFill>
                  <a:srgbClr val="FF0000"/>
                </a:solidFill>
              </a:rPr>
              <a:t>veces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más</a:t>
            </a:r>
            <a:r>
              <a:rPr lang="en-US" sz="1800" dirty="0"/>
              <a:t> (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modo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responsable</a:t>
            </a:r>
            <a:r>
              <a:rPr lang="en-US" sz="1800" dirty="0"/>
              <a:t> de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tasa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6,8 </a:t>
            </a:r>
            <a:r>
              <a:rPr lang="en-US" sz="1800" dirty="0" err="1">
                <a:solidFill>
                  <a:srgbClr val="FF0000"/>
                </a:solidFill>
              </a:rPr>
              <a:t>veces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mayor de </a:t>
            </a:r>
            <a:r>
              <a:rPr lang="en-US" sz="1800" dirty="0" err="1"/>
              <a:t>accidentes</a:t>
            </a:r>
            <a:r>
              <a:rPr lang="en-US" sz="1800" dirty="0"/>
              <a:t> que el transporte </a:t>
            </a:r>
            <a:r>
              <a:rPr lang="en-US" sz="1800" dirty="0" err="1"/>
              <a:t>público</a:t>
            </a:r>
            <a:r>
              <a:rPr lang="en-US" sz="1800" dirty="0"/>
              <a:t>, </a:t>
            </a:r>
            <a:r>
              <a:rPr lang="en-US" sz="1800" dirty="0" err="1"/>
              <a:t>bicicletas</a:t>
            </a:r>
            <a:r>
              <a:rPr lang="en-US" sz="1800" dirty="0"/>
              <a:t> o </a:t>
            </a:r>
            <a:r>
              <a:rPr lang="en-US" sz="1800" dirty="0" err="1"/>
              <a:t>caminata</a:t>
            </a:r>
            <a:r>
              <a:rPr lang="en-US" sz="1800" dirty="0"/>
              <a:t> </a:t>
            </a:r>
            <a:r>
              <a:rPr lang="en-US" sz="1800" dirty="0" err="1"/>
              <a:t>combinadas</a:t>
            </a:r>
            <a:r>
              <a:rPr lang="en-US" sz="1800" dirty="0"/>
              <a:t>) que…</a:t>
            </a:r>
          </a:p>
          <a:p>
            <a:r>
              <a:rPr lang="en-US" sz="1800" dirty="0" err="1"/>
              <a:t>Destinando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proporción</a:t>
            </a:r>
            <a:r>
              <a:rPr lang="en-US" sz="1800" dirty="0"/>
              <a:t> del </a:t>
            </a:r>
            <a:r>
              <a:rPr lang="en-US" sz="1800" dirty="0" err="1"/>
              <a:t>ingreso</a:t>
            </a:r>
            <a:r>
              <a:rPr lang="en-US" sz="1800" dirty="0"/>
              <a:t> que </a:t>
            </a:r>
            <a:r>
              <a:rPr lang="en-US" sz="1800" dirty="0" err="1"/>
              <a:t>es</a:t>
            </a:r>
            <a:r>
              <a:rPr lang="en-US" sz="1800" dirty="0"/>
              <a:t> la </a:t>
            </a:r>
            <a:r>
              <a:rPr lang="en-US" sz="1800" dirty="0" err="1"/>
              <a:t>quinta</a:t>
            </a:r>
            <a:r>
              <a:rPr lang="en-US" sz="1800" dirty="0"/>
              <a:t> parte de lo que </a:t>
            </a:r>
            <a:r>
              <a:rPr lang="en-US" sz="1800" dirty="0" err="1"/>
              <a:t>destina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42950" y="485864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… una persona del </a:t>
            </a:r>
            <a:r>
              <a:rPr lang="es-CL" sz="2700" b="1" dirty="0" smtClean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primer </a:t>
            </a: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quintil</a:t>
            </a:r>
          </a:p>
        </p:txBody>
      </p:sp>
    </p:spTree>
    <p:extLst>
      <p:ext uri="{BB962C8B-B14F-4D97-AF65-F5344CB8AC3E}">
        <p14:creationId xmlns:p14="http://schemas.microsoft.com/office/powerpoint/2010/main" val="39168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Propuestas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2900" y="2226469"/>
            <a:ext cx="8639033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Racionalizar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del auto</a:t>
            </a:r>
            <a:endParaRPr lang="en-US" dirty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costo</a:t>
            </a:r>
            <a:r>
              <a:rPr lang="en-US" dirty="0" smtClean="0"/>
              <a:t> social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desproporcionado</a:t>
            </a:r>
            <a:r>
              <a:rPr lang="en-US" dirty="0" smtClean="0"/>
              <a:t>, </a:t>
            </a:r>
            <a:r>
              <a:rPr lang="en-US" dirty="0" err="1" smtClean="0"/>
              <a:t>siendo</a:t>
            </a:r>
            <a:r>
              <a:rPr lang="en-US" dirty="0" smtClean="0"/>
              <a:t> que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para un 25,7% de los </a:t>
            </a:r>
            <a:r>
              <a:rPr lang="en-US" dirty="0" err="1" smtClean="0"/>
              <a:t>viajes</a:t>
            </a:r>
            <a:endParaRPr lang="en-US" dirty="0" smtClean="0"/>
          </a:p>
          <a:p>
            <a:pPr lvl="1"/>
            <a:r>
              <a:rPr lang="en-US" dirty="0" err="1" smtClean="0"/>
              <a:t>Subsidiar</a:t>
            </a:r>
            <a:r>
              <a:rPr lang="en-US" dirty="0" smtClean="0"/>
              <a:t> transporte </a:t>
            </a:r>
            <a:r>
              <a:rPr lang="en-US" dirty="0" err="1" smtClean="0"/>
              <a:t>público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Orientar</a:t>
            </a:r>
            <a:r>
              <a:rPr lang="en-US" dirty="0" smtClean="0"/>
              <a:t> </a:t>
            </a:r>
            <a:r>
              <a:rPr lang="en-US" dirty="0" err="1" smtClean="0"/>
              <a:t>subsidios</a:t>
            </a:r>
            <a:r>
              <a:rPr lang="en-US" dirty="0" smtClean="0"/>
              <a:t> a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ingreso</a:t>
            </a:r>
            <a:endParaRPr lang="en-US" dirty="0"/>
          </a:p>
          <a:p>
            <a:pPr lvl="1"/>
            <a:r>
              <a:rPr lang="en-US" dirty="0" err="1" smtClean="0"/>
              <a:t>Orientar</a:t>
            </a:r>
            <a:r>
              <a:rPr lang="en-US" dirty="0" smtClean="0"/>
              <a:t> </a:t>
            </a:r>
            <a:r>
              <a:rPr lang="en-US" dirty="0" err="1" smtClean="0"/>
              <a:t>inversiones</a:t>
            </a:r>
            <a:r>
              <a:rPr lang="en-US" dirty="0" smtClean="0"/>
              <a:t>: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infraestructura</a:t>
            </a:r>
            <a:r>
              <a:rPr lang="en-US" dirty="0" smtClean="0"/>
              <a:t> de transporte (buses, Metro y </a:t>
            </a:r>
            <a:r>
              <a:rPr lang="en-US" dirty="0" err="1" smtClean="0"/>
              <a:t>modos</a:t>
            </a:r>
            <a:r>
              <a:rPr lang="en-US" dirty="0" smtClean="0"/>
              <a:t> </a:t>
            </a:r>
            <a:r>
              <a:rPr lang="en-US" dirty="0" err="1" smtClean="0"/>
              <a:t>activos</a:t>
            </a:r>
            <a:r>
              <a:rPr lang="en-US" dirty="0" smtClean="0"/>
              <a:t>) y </a:t>
            </a:r>
            <a:r>
              <a:rPr lang="en-US" dirty="0" err="1" smtClean="0"/>
              <a:t>construcción</a:t>
            </a:r>
            <a:r>
              <a:rPr lang="en-US" dirty="0" smtClean="0"/>
              <a:t> de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zonas de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y </a:t>
            </a:r>
            <a:r>
              <a:rPr lang="en-US" dirty="0" err="1" smtClean="0"/>
              <a:t>bajo</a:t>
            </a:r>
            <a:endParaRPr lang="en-US" dirty="0" smtClean="0"/>
          </a:p>
          <a:p>
            <a:pPr lvl="1"/>
            <a:r>
              <a:rPr lang="en-US" dirty="0" err="1" smtClean="0"/>
              <a:t>Fomentar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ciudad </a:t>
            </a:r>
            <a:r>
              <a:rPr lang="en-US" dirty="0" err="1" smtClean="0"/>
              <a:t>policéntrica</a:t>
            </a:r>
            <a:endParaRPr lang="en-US" dirty="0"/>
          </a:p>
          <a:p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 para reducer las </a:t>
            </a:r>
            <a:r>
              <a:rPr lang="en-US" dirty="0" err="1" smtClean="0"/>
              <a:t>marcadas</a:t>
            </a:r>
            <a:r>
              <a:rPr lang="en-US" dirty="0" smtClean="0"/>
              <a:t> </a:t>
            </a:r>
            <a:r>
              <a:rPr lang="en-US" dirty="0" err="1" smtClean="0"/>
              <a:t>brechas</a:t>
            </a:r>
            <a:r>
              <a:rPr lang="en-US" dirty="0" smtClean="0"/>
              <a:t> entre quintiles.</a:t>
            </a:r>
            <a:endParaRPr lang="en-U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52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223224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CL" sz="4000" dirty="0"/>
              <a:t>Inequidades que surgen del uso del sistema de transporte de Santiago y del desplazamiento de su centro de actividades</a:t>
            </a:r>
            <a:endParaRPr lang="es-CL" sz="3200" dirty="0">
              <a:solidFill>
                <a:schemeClr val="bg1"/>
              </a:solidFill>
              <a:latin typeface="Arial" pitchFamily="34" charset="0"/>
              <a:ea typeface="MingLiU_HKSCS-ExtB" pitchFamily="18" charset="-12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657600"/>
            <a:ext cx="8496944" cy="3011760"/>
          </a:xfr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Juan Carlos Muñoz</a:t>
            </a:r>
          </a:p>
          <a:p>
            <a:pPr lvl="0">
              <a:spcBef>
                <a:spcPct val="0"/>
              </a:spcBef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Centro de Desarrollo </a:t>
            </a:r>
            <a:r>
              <a:rPr lang="en-US" sz="2000" dirty="0" err="1" smtClean="0">
                <a:solidFill>
                  <a:schemeClr val="tx1"/>
                </a:solidFill>
              </a:rPr>
              <a:t>Urbano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Sustentable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Bus Rapid Transit Centre of Excellence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Departamento</a:t>
            </a:r>
            <a:r>
              <a:rPr lang="en-US" sz="2000" dirty="0" smtClean="0">
                <a:solidFill>
                  <a:schemeClr val="tx1"/>
                </a:solidFill>
              </a:rPr>
              <a:t> de Ingeniería de Transporte y </a:t>
            </a:r>
            <a:r>
              <a:rPr lang="en-US" sz="2000" dirty="0" err="1" smtClean="0">
                <a:solidFill>
                  <a:schemeClr val="tx1"/>
                </a:solidFill>
              </a:rPr>
              <a:t>Logística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Pontificia Universidad Católica de Chile</a:t>
            </a:r>
          </a:p>
        </p:txBody>
      </p:sp>
      <p:pic>
        <p:nvPicPr>
          <p:cNvPr id="5" name="Picture 11" descr="logo posters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45053" y="5510560"/>
            <a:ext cx="864096" cy="1140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http://www.cedeus.cl/wp-content/uploads/2014/11/logo-cedeus-web4-480x34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4" r="26598" b="24457"/>
          <a:stretch/>
        </p:blipFill>
        <p:spPr bwMode="auto">
          <a:xfrm>
            <a:off x="7695393" y="5375865"/>
            <a:ext cx="1263190" cy="14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3519"/>
            <a:ext cx="2282113" cy="5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4294967295"/>
          </p:nvPr>
        </p:nvSpPr>
        <p:spPr>
          <a:xfrm>
            <a:off x="762000" y="1417638"/>
            <a:ext cx="6806727" cy="4326214"/>
          </a:xfrm>
        </p:spPr>
        <p:txBody>
          <a:bodyPr>
            <a:normAutofit/>
          </a:bodyPr>
          <a:lstStyle/>
          <a:p>
            <a:r>
              <a:rPr lang="en-US" sz="1800" dirty="0" err="1"/>
              <a:t>Reducir</a:t>
            </a:r>
            <a:r>
              <a:rPr lang="en-US" sz="1800" dirty="0"/>
              <a:t> </a:t>
            </a:r>
            <a:r>
              <a:rPr lang="en-US" sz="1800" dirty="0" err="1"/>
              <a:t>desigualdad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sus</a:t>
            </a:r>
            <a:r>
              <a:rPr lang="en-US" sz="1800" dirty="0"/>
              <a:t> </a:t>
            </a:r>
            <a:r>
              <a:rPr lang="en-US" sz="1800" dirty="0" err="1"/>
              <a:t>distintas</a:t>
            </a:r>
            <a:r>
              <a:rPr lang="en-US" sz="1800" dirty="0"/>
              <a:t> </a:t>
            </a:r>
            <a:r>
              <a:rPr lang="en-US" sz="1800" dirty="0" err="1"/>
              <a:t>dimensiones</a:t>
            </a:r>
            <a:endParaRPr lang="es-ES" dirty="0"/>
          </a:p>
          <a:p>
            <a:pPr lvl="1"/>
            <a:r>
              <a:rPr lang="en-GB" sz="1650" dirty="0"/>
              <a:t>Programa de Desarrollo de las </a:t>
            </a:r>
            <a:r>
              <a:rPr lang="en-GB" sz="1650" dirty="0" err="1"/>
              <a:t>Naciones</a:t>
            </a:r>
            <a:r>
              <a:rPr lang="en-GB" sz="1650" dirty="0"/>
              <a:t> </a:t>
            </a:r>
            <a:r>
              <a:rPr lang="en-GB" sz="1650" dirty="0" err="1"/>
              <a:t>Unidas</a:t>
            </a:r>
            <a:endParaRPr lang="en-GB" sz="1650" dirty="0"/>
          </a:p>
          <a:p>
            <a:pPr lvl="1"/>
            <a:r>
              <a:rPr lang="es-ES" sz="1650" dirty="0"/>
              <a:t>Imperativo en ciudades latinoamericanas</a:t>
            </a:r>
            <a:endParaRPr lang="en-GB" sz="1650" dirty="0"/>
          </a:p>
          <a:p>
            <a:endParaRPr lang="es-ES" sz="1800" dirty="0"/>
          </a:p>
          <a:p>
            <a:r>
              <a:rPr lang="es-ES" sz="1800" dirty="0"/>
              <a:t>Pobreza en transporte </a:t>
            </a:r>
            <a:r>
              <a:rPr lang="es-ES" sz="1500" dirty="0"/>
              <a:t>(Titheridge et al., 2014; Lucas et al., 2016)</a:t>
            </a:r>
          </a:p>
          <a:p>
            <a:pPr lvl="1"/>
            <a:r>
              <a:rPr lang="es-ES" dirty="0" smtClean="0"/>
              <a:t>Movilidad</a:t>
            </a:r>
            <a:endParaRPr lang="es-ES" dirty="0"/>
          </a:p>
          <a:p>
            <a:pPr lvl="1"/>
            <a:r>
              <a:rPr lang="es-ES" dirty="0" smtClean="0"/>
              <a:t>Accesibilidad</a:t>
            </a:r>
            <a:endParaRPr lang="es-ES" dirty="0"/>
          </a:p>
          <a:p>
            <a:pPr lvl="1"/>
            <a:r>
              <a:rPr lang="es-ES" dirty="0" smtClean="0"/>
              <a:t>Asequibilidad</a:t>
            </a:r>
            <a:endParaRPr lang="es-ES" dirty="0"/>
          </a:p>
          <a:p>
            <a:pPr lvl="1"/>
            <a:r>
              <a:rPr lang="es-ES" dirty="0" smtClean="0"/>
              <a:t>Exposición a externalidades</a:t>
            </a:r>
            <a:endParaRPr lang="es-ES" dirty="0"/>
          </a:p>
          <a:p>
            <a:endParaRPr lang="es-ES" sz="165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9CB12F-D892-4DFA-BA43-71158AE9C294}"/>
              </a:ext>
            </a:extLst>
          </p:cNvPr>
          <p:cNvSpPr/>
          <p:nvPr/>
        </p:nvSpPr>
        <p:spPr>
          <a:xfrm>
            <a:off x="6774280" y="3502150"/>
            <a:ext cx="1864895" cy="52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50" dirty="0">
                <a:latin typeface="Bell MT" panose="02020503060305020303" pitchFamily="18" charset="0"/>
              </a:rPr>
              <a:t>Justicia Distributiva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6EE95AAB-352C-46F0-A460-AD638B4B936A}"/>
              </a:ext>
            </a:extLst>
          </p:cNvPr>
          <p:cNvSpPr/>
          <p:nvPr/>
        </p:nvSpPr>
        <p:spPr>
          <a:xfrm>
            <a:off x="6248400" y="3124200"/>
            <a:ext cx="445553" cy="18332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35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0B51C2-EDD3-4DEF-AB0A-D9D7D35392CD}"/>
              </a:ext>
            </a:extLst>
          </p:cNvPr>
          <p:cNvSpPr txBox="1"/>
          <p:nvPr/>
        </p:nvSpPr>
        <p:spPr>
          <a:xfrm>
            <a:off x="6726153" y="4086970"/>
            <a:ext cx="1961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500" dirty="0">
                <a:latin typeface="Bell MT" panose="02020503060305020303" pitchFamily="18" charset="0"/>
              </a:rPr>
              <a:t>(Martens, 2016; Pereira et al., 2017)</a:t>
            </a:r>
          </a:p>
        </p:txBody>
      </p:sp>
    </p:spTree>
    <p:extLst>
      <p:ext uri="{BB962C8B-B14F-4D97-AF65-F5344CB8AC3E}">
        <p14:creationId xmlns:p14="http://schemas.microsoft.com/office/powerpoint/2010/main" val="21543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2CEACA-1718-4B0A-BC02-EDCEF3BA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74526D3-DF12-4AAE-AE41-7AE38536B08E}"/>
              </a:ext>
            </a:extLst>
          </p:cNvPr>
          <p:cNvSpPr/>
          <p:nvPr/>
        </p:nvSpPr>
        <p:spPr>
          <a:xfrm>
            <a:off x="1414462" y="2644170"/>
            <a:ext cx="6300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Bell MT" panose="02020503060305020303" pitchFamily="18" charset="0"/>
                <a:ea typeface="Times New Roman" panose="02020603050405020304" pitchFamily="18" charset="0"/>
              </a:rPr>
              <a:t>¿Hay </a:t>
            </a:r>
            <a:r>
              <a:rPr lang="en-GB" sz="24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grupos</a:t>
            </a:r>
            <a:r>
              <a:rPr lang="en-GB" sz="24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de la </a:t>
            </a:r>
            <a:r>
              <a:rPr lang="en-GB" sz="24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población</a:t>
            </a:r>
            <a:r>
              <a:rPr lang="en-GB" sz="24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Bell MT" panose="02020503060305020303" pitchFamily="18" charset="0"/>
                <a:ea typeface="Times New Roman" panose="02020603050405020304" pitchFamily="18" charset="0"/>
              </a:rPr>
              <a:t>que son </a:t>
            </a:r>
            <a:r>
              <a:rPr lang="en-GB" sz="24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sistemáticamente</a:t>
            </a:r>
            <a:r>
              <a:rPr lang="en-GB" sz="24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perjudicados</a:t>
            </a:r>
            <a:r>
              <a:rPr lang="en-GB" sz="24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en</a:t>
            </a:r>
            <a:r>
              <a:rPr lang="en-GB" sz="2400" dirty="0"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términos</a:t>
            </a:r>
            <a:r>
              <a:rPr lang="en-GB" sz="2400" dirty="0">
                <a:latin typeface="Bell MT" panose="02020503060305020303" pitchFamily="18" charset="0"/>
                <a:ea typeface="Times New Roman" panose="02020603050405020304" pitchFamily="18" charset="0"/>
              </a:rPr>
              <a:t> de los </a:t>
            </a:r>
            <a:r>
              <a:rPr lang="en-GB" sz="24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cuatro</a:t>
            </a:r>
            <a:r>
              <a:rPr lang="en-GB" sz="2400" dirty="0"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factores</a:t>
            </a:r>
            <a:r>
              <a:rPr lang="en-GB" sz="2400" dirty="0">
                <a:latin typeface="Bell MT" panose="02020503060305020303" pitchFamily="18" charset="0"/>
                <a:ea typeface="Times New Roman" panose="02020603050405020304" pitchFamily="18" charset="0"/>
              </a:rPr>
              <a:t> que </a:t>
            </a:r>
            <a:r>
              <a:rPr lang="en-GB" sz="2400" dirty="0" err="1">
                <a:latin typeface="Bell MT" panose="02020503060305020303" pitchFamily="18" charset="0"/>
                <a:ea typeface="Times New Roman" panose="02020603050405020304" pitchFamily="18" charset="0"/>
              </a:rPr>
              <a:t>determinan</a:t>
            </a:r>
            <a:r>
              <a:rPr lang="en-GB" sz="2400" dirty="0">
                <a:latin typeface="Bell MT" panose="02020503060305020303" pitchFamily="18" charset="0"/>
                <a:ea typeface="Times New Roman" panose="02020603050405020304" pitchFamily="18" charset="0"/>
              </a:rPr>
              <a:t> la </a:t>
            </a:r>
          </a:p>
          <a:p>
            <a:pPr algn="ctr"/>
            <a:r>
              <a:rPr lang="en-GB" sz="2400" dirty="0" err="1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pobreza</a:t>
            </a:r>
            <a:r>
              <a:rPr lang="en-GB" sz="2400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de transporte</a:t>
            </a:r>
            <a:r>
              <a:rPr lang="en-GB" sz="2400" dirty="0">
                <a:latin typeface="Bell MT" panose="02020503060305020303" pitchFamily="18" charset="0"/>
                <a:ea typeface="Times New Roman" panose="02020603050405020304" pitchFamily="18" charset="0"/>
              </a:rPr>
              <a:t>?</a:t>
            </a:r>
            <a:r>
              <a:rPr lang="en-GB" sz="2400" dirty="0">
                <a:solidFill>
                  <a:schemeClr val="bg2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endParaRPr lang="es-CL" sz="2400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Objetivos: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Proveer</a:t>
            </a:r>
            <a:r>
              <a:rPr lang="en-US" sz="2400" dirty="0"/>
              <a:t> un </a:t>
            </a:r>
            <a:r>
              <a:rPr lang="en-US" sz="2400" dirty="0" err="1"/>
              <a:t>análisis</a:t>
            </a:r>
            <a:r>
              <a:rPr lang="en-US" sz="2400" dirty="0"/>
              <a:t> multidimensional de </a:t>
            </a:r>
            <a:r>
              <a:rPr lang="en-US" sz="2400" dirty="0" err="1"/>
              <a:t>cómo</a:t>
            </a:r>
            <a:r>
              <a:rPr lang="en-US" sz="2400" dirty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/>
              <a:t>grupos</a:t>
            </a:r>
            <a:r>
              <a:rPr lang="en-US" sz="2400" dirty="0"/>
              <a:t> </a:t>
            </a:r>
            <a:r>
              <a:rPr lang="en-US" sz="2400" dirty="0" err="1" smtClean="0"/>
              <a:t>socioeconómicos</a:t>
            </a:r>
            <a:r>
              <a:rPr lang="en-US" sz="2400" dirty="0" smtClean="0"/>
              <a:t> </a:t>
            </a:r>
            <a:r>
              <a:rPr lang="en-US" sz="2400" dirty="0"/>
              <a:t>se </a:t>
            </a:r>
            <a:r>
              <a:rPr lang="en-US" sz="2400" dirty="0" err="1"/>
              <a:t>ven</a:t>
            </a:r>
            <a:r>
              <a:rPr lang="en-US" sz="2400" dirty="0"/>
              <a:t> </a:t>
            </a:r>
            <a:r>
              <a:rPr lang="en-US" sz="2400" dirty="0" err="1"/>
              <a:t>afectados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forma de </a:t>
            </a:r>
            <a:r>
              <a:rPr lang="en-US" sz="2400" dirty="0" err="1"/>
              <a:t>usar</a:t>
            </a:r>
            <a:r>
              <a:rPr lang="en-US" sz="2400" dirty="0"/>
              <a:t> el </a:t>
            </a:r>
            <a:r>
              <a:rPr lang="en-US" sz="2400" dirty="0" err="1"/>
              <a:t>sistema</a:t>
            </a:r>
            <a:r>
              <a:rPr lang="en-US" sz="2400" dirty="0"/>
              <a:t> de transporte y </a:t>
            </a:r>
            <a:r>
              <a:rPr lang="en-US" sz="2400" dirty="0" err="1"/>
              <a:t>por</a:t>
            </a:r>
            <a:r>
              <a:rPr lang="en-US" sz="2400" dirty="0"/>
              <a:t> los </a:t>
            </a:r>
            <a:r>
              <a:rPr lang="en-US" sz="2400" dirty="0" err="1"/>
              <a:t>costos</a:t>
            </a:r>
            <a:r>
              <a:rPr lang="en-US" sz="2400" dirty="0"/>
              <a:t> que </a:t>
            </a:r>
            <a:r>
              <a:rPr lang="en-US" sz="2400" dirty="0" err="1"/>
              <a:t>éste</a:t>
            </a:r>
            <a:r>
              <a:rPr lang="en-US" sz="2400" dirty="0"/>
              <a:t> genera.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 err="1"/>
              <a:t>Basado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estos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, </a:t>
            </a:r>
            <a:r>
              <a:rPr lang="en-US" sz="2400" dirty="0" err="1"/>
              <a:t>determinaremos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 smtClean="0"/>
              <a:t>¿</a:t>
            </a:r>
            <a:r>
              <a:rPr lang="en-US" sz="1800" dirty="0" err="1" smtClean="0"/>
              <a:t>cuán</a:t>
            </a:r>
            <a:r>
              <a:rPr lang="en-US" sz="1800" dirty="0" smtClean="0"/>
              <a:t> </a:t>
            </a:r>
            <a:r>
              <a:rPr lang="en-US" sz="1800" dirty="0" err="1" smtClean="0"/>
              <a:t>equitativa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distribución</a:t>
            </a:r>
            <a:r>
              <a:rPr lang="en-US" sz="1800" dirty="0" smtClean="0"/>
              <a:t> entre </a:t>
            </a:r>
            <a:r>
              <a:rPr lang="en-US" sz="1800" dirty="0" err="1" smtClean="0"/>
              <a:t>hogares</a:t>
            </a:r>
            <a:r>
              <a:rPr lang="en-US" sz="1800" dirty="0" smtClean="0"/>
              <a:t> de </a:t>
            </a:r>
            <a:r>
              <a:rPr lang="en-US" sz="1800" dirty="0" err="1" smtClean="0"/>
              <a:t>distintos</a:t>
            </a:r>
            <a:r>
              <a:rPr lang="en-US" sz="1800" dirty="0" smtClean="0"/>
              <a:t> quintiles?</a:t>
            </a:r>
            <a:endParaRPr lang="en-US" sz="1800" dirty="0"/>
          </a:p>
          <a:p>
            <a:pPr lvl="1"/>
            <a:r>
              <a:rPr lang="en-US" sz="1800" dirty="0" err="1" smtClean="0"/>
              <a:t>Detacaremos</a:t>
            </a:r>
            <a:r>
              <a:rPr lang="en-US" sz="1800" dirty="0" smtClean="0"/>
              <a:t> </a:t>
            </a:r>
            <a:r>
              <a:rPr lang="en-US" sz="1800" dirty="0" err="1" smtClean="0"/>
              <a:t>políticas</a:t>
            </a:r>
            <a:r>
              <a:rPr lang="en-US" sz="1800" dirty="0" smtClean="0"/>
              <a:t> </a:t>
            </a:r>
            <a:r>
              <a:rPr lang="en-US" sz="1800" dirty="0" err="1" smtClean="0"/>
              <a:t>públicas</a:t>
            </a:r>
            <a:r>
              <a:rPr lang="en-US" sz="1800" dirty="0" smtClean="0"/>
              <a:t> que </a:t>
            </a:r>
            <a:r>
              <a:rPr lang="en-US" sz="1800" dirty="0" err="1" smtClean="0"/>
              <a:t>debieran</a:t>
            </a:r>
            <a:r>
              <a:rPr lang="en-US" sz="1800" dirty="0" smtClean="0"/>
              <a:t> </a:t>
            </a:r>
            <a:r>
              <a:rPr lang="en-US" sz="1800" dirty="0" err="1" smtClean="0"/>
              <a:t>balancear</a:t>
            </a:r>
            <a:r>
              <a:rPr lang="en-US" sz="1800" dirty="0" smtClean="0"/>
              <a:t> </a:t>
            </a: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distribución</a:t>
            </a:r>
            <a:endParaRPr lang="en-US" sz="18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24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Metodología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b="1" dirty="0"/>
              <a:t>7 </a:t>
            </a:r>
            <a:r>
              <a:rPr lang="es-CL" b="1" dirty="0" smtClean="0"/>
              <a:t>indicadores</a:t>
            </a:r>
            <a:endParaRPr lang="es-CL" b="1" dirty="0"/>
          </a:p>
          <a:p>
            <a:pPr lvl="1"/>
            <a:r>
              <a:rPr lang="es-CL" dirty="0" smtClean="0"/>
              <a:t>Movilidad</a:t>
            </a:r>
            <a:endParaRPr lang="es-CL" dirty="0"/>
          </a:p>
          <a:p>
            <a:pPr lvl="1"/>
            <a:r>
              <a:rPr lang="es-CL" dirty="0" smtClean="0"/>
              <a:t>Contaminación</a:t>
            </a:r>
            <a:endParaRPr lang="es-CL" dirty="0"/>
          </a:p>
          <a:p>
            <a:pPr lvl="1"/>
            <a:r>
              <a:rPr lang="es-CL" dirty="0" smtClean="0"/>
              <a:t>Energía</a:t>
            </a:r>
            <a:endParaRPr lang="es-CL" dirty="0"/>
          </a:p>
          <a:p>
            <a:pPr lvl="1"/>
            <a:r>
              <a:rPr lang="es-CL" dirty="0" smtClean="0"/>
              <a:t>Accidentes</a:t>
            </a:r>
            <a:endParaRPr lang="es-CL" dirty="0"/>
          </a:p>
          <a:p>
            <a:pPr lvl="1"/>
            <a:r>
              <a:rPr lang="es-CL" dirty="0"/>
              <a:t>Costos</a:t>
            </a:r>
          </a:p>
          <a:p>
            <a:pPr lvl="1"/>
            <a:r>
              <a:rPr lang="es-CL" dirty="0" smtClean="0"/>
              <a:t>Inversión </a:t>
            </a:r>
            <a:r>
              <a:rPr lang="es-CL" dirty="0" smtClean="0"/>
              <a:t>en infraestructura de transporte</a:t>
            </a:r>
            <a:endParaRPr lang="es-CL" dirty="0"/>
          </a:p>
          <a:p>
            <a:pPr lvl="1"/>
            <a:r>
              <a:rPr lang="es-CL" dirty="0" smtClean="0"/>
              <a:t>Construcción de superficie para actividades comerciales y de servicios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5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Diagnóstico en Movilidad: uso por modo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46D375-71E5-426D-AB2E-72644942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199"/>
            <a:ext cx="7505700" cy="464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9864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Diagnóstico en Contaminación</a:t>
            </a:r>
          </a:p>
        </p:txBody>
      </p:sp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5D7A59F1-92C6-4BE1-B8C1-B0B2DB04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67400"/>
            <a:ext cx="5334000" cy="685800"/>
          </a:xfrm>
        </p:spPr>
        <p:txBody>
          <a:bodyPr>
            <a:normAutofit/>
          </a:bodyPr>
          <a:lstStyle/>
          <a:p>
            <a:r>
              <a:rPr lang="en-US" sz="1800" dirty="0"/>
              <a:t>El </a:t>
            </a:r>
            <a:r>
              <a:rPr lang="en-US" sz="1800" dirty="0" err="1"/>
              <a:t>quintil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rico</a:t>
            </a:r>
            <a:r>
              <a:rPr lang="en-US" sz="1800" dirty="0"/>
              <a:t> genera 6,7 </a:t>
            </a:r>
            <a:r>
              <a:rPr lang="en-US" sz="1800" dirty="0" err="1"/>
              <a:t>veces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contaminación</a:t>
            </a:r>
            <a:r>
              <a:rPr lang="en-US" sz="1800" dirty="0"/>
              <a:t> que el </a:t>
            </a:r>
            <a:r>
              <a:rPr lang="en-US" sz="1800" dirty="0" err="1"/>
              <a:t>quintil</a:t>
            </a:r>
            <a:r>
              <a:rPr lang="en-US" sz="1800" dirty="0"/>
              <a:t> de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ingreso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277C3E-1F29-4D5F-B85A-4B078BDC56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6248400" cy="3738563"/>
          </a:xfrm>
          <a:prstGeom prst="rect">
            <a:avLst/>
          </a:prstGeom>
        </p:spPr>
      </p:pic>
      <p:pic>
        <p:nvPicPr>
          <p:cNvPr id="7" name="Marcador de contenido 11">
            <a:extLst>
              <a:ext uri="{FF2B5EF4-FFF2-40B4-BE49-F238E27FC236}">
                <a16:creationId xmlns:a16="http://schemas.microsoft.com/office/drawing/2014/main" id="{C352C363-BB33-4C5A-AA35-0C283BC0B1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4593"/>
          <a:stretch/>
        </p:blipFill>
        <p:spPr>
          <a:xfrm>
            <a:off x="7239000" y="2971800"/>
            <a:ext cx="1178267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A46B9AB-345C-41F4-8359-97873B9341D3}"/>
              </a:ext>
            </a:extLst>
          </p:cNvPr>
          <p:cNvSpPr txBox="1"/>
          <p:nvPr/>
        </p:nvSpPr>
        <p:spPr>
          <a:xfrm>
            <a:off x="7519380" y="3977640"/>
            <a:ext cx="6175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90%</a:t>
            </a:r>
            <a:endParaRPr lang="es-ES" b="1" dirty="0">
              <a:solidFill>
                <a:schemeClr val="bg2">
                  <a:lumMod val="75000"/>
                </a:schemeClr>
              </a:solidFill>
              <a:latin typeface="Bell MT" panose="02020503060305020303" pitchFamily="18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s-ES_tradnl" sz="1350" dirty="0">
              <a:solidFill>
                <a:schemeClr val="bg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7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720" y="328321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Resultados Principales</a:t>
            </a:r>
            <a:b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</a:br>
            <a:r>
              <a:rPr lang="es-CL" sz="2700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s-CL" sz="2175" b="1" dirty="0">
                <a:solidFill>
                  <a:srgbClr val="FF6000"/>
                </a:solidFill>
                <a:latin typeface="+mn-lt"/>
                <a:ea typeface="+mn-ea"/>
                <a:cs typeface="+mn-cs"/>
              </a:rPr>
              <a:t>Diagnóstico en Consumo de energía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5D7A59F1-92C6-4BE1-B8C1-B0B2DB049DC0}"/>
              </a:ext>
            </a:extLst>
          </p:cNvPr>
          <p:cNvSpPr txBox="1">
            <a:spLocks/>
          </p:cNvSpPr>
          <p:nvPr/>
        </p:nvSpPr>
        <p:spPr>
          <a:xfrm>
            <a:off x="316858" y="5345158"/>
            <a:ext cx="8576840" cy="6555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El </a:t>
            </a:r>
            <a:r>
              <a:rPr lang="en-US" sz="1800" dirty="0" err="1"/>
              <a:t>quintil</a:t>
            </a:r>
            <a:r>
              <a:rPr lang="en-US" sz="1800" dirty="0"/>
              <a:t> de mayor </a:t>
            </a:r>
            <a:r>
              <a:rPr lang="en-US" sz="1800" dirty="0" err="1"/>
              <a:t>ingreso</a:t>
            </a:r>
            <a:r>
              <a:rPr lang="en-US" sz="1800" dirty="0"/>
              <a:t> consume </a:t>
            </a:r>
            <a:r>
              <a:rPr lang="en-US" sz="1800" dirty="0" err="1"/>
              <a:t>siete</a:t>
            </a:r>
            <a:r>
              <a:rPr lang="en-US" sz="1800" dirty="0"/>
              <a:t> </a:t>
            </a:r>
            <a:r>
              <a:rPr lang="en-US" sz="1800" dirty="0" err="1"/>
              <a:t>veces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energía</a:t>
            </a:r>
            <a:r>
              <a:rPr lang="en-US" sz="1800" dirty="0"/>
              <a:t> que el de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ingreso</a:t>
            </a:r>
            <a:endParaRPr lang="en-US" sz="1800" dirty="0"/>
          </a:p>
          <a:p>
            <a:endParaRPr lang="en-US" sz="21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5C098D-1753-4EBE-8927-2659EE0A4B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5503777" cy="3764651"/>
          </a:xfrm>
          <a:prstGeom prst="rect">
            <a:avLst/>
          </a:prstGeom>
        </p:spPr>
      </p:pic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E120B34D-CAC0-47EC-81E0-70294624A4FE}"/>
              </a:ext>
            </a:extLst>
          </p:cNvPr>
          <p:cNvSpPr txBox="1">
            <a:spLocks/>
          </p:cNvSpPr>
          <p:nvPr/>
        </p:nvSpPr>
        <p:spPr>
          <a:xfrm>
            <a:off x="5986462" y="2276126"/>
            <a:ext cx="1728788" cy="846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6688" indent="-426688" algn="l" rtl="0" eaLnBrk="1" latinLnBrk="0" hangingPunct="1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es-ES" sz="2600" kern="1200">
                <a:solidFill>
                  <a:schemeClr val="bg2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853376" indent="-365734" algn="l" rtl="0" eaLnBrk="1" latinLnBrk="0" hangingPunct="1">
              <a:spcBef>
                <a:spcPts val="73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es-ES" sz="2400" kern="1200">
                <a:solidFill>
                  <a:schemeClr val="bg2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219110" indent="-304776" algn="l" rtl="0" eaLnBrk="1" latinLnBrk="0" hangingPunct="1">
              <a:spcBef>
                <a:spcPts val="667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es-ES" sz="2200" kern="1200">
                <a:solidFill>
                  <a:schemeClr val="bg2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828664" indent="-304776" algn="l" rtl="0" eaLnBrk="1" latinLnBrk="0" hangingPunct="1">
              <a:spcBef>
                <a:spcPts val="533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es-ES" sz="2200" kern="1200">
                <a:solidFill>
                  <a:schemeClr val="bg2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438218" indent="-304776" algn="l" rtl="0" eaLnBrk="1" latinLnBrk="0" hangingPunct="1">
              <a:spcBef>
                <a:spcPts val="533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es-ES" sz="2000" kern="1200">
                <a:solidFill>
                  <a:schemeClr val="bg2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803951" indent="-30477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es-E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683" indent="-30477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es-E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35416" indent="-30477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es-E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148" indent="-30477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es-E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en-US" sz="1950" dirty="0">
                <a:solidFill>
                  <a:schemeClr val="tx1"/>
                </a:solidFill>
              </a:rPr>
              <a:t>5.300 </a:t>
            </a:r>
            <a:r>
              <a:rPr lang="en-US" sz="1950" dirty="0" err="1">
                <a:solidFill>
                  <a:schemeClr val="tx1"/>
                </a:solidFill>
              </a:rPr>
              <a:t>toneladas</a:t>
            </a:r>
            <a:r>
              <a:rPr lang="en-US" sz="1950" dirty="0">
                <a:solidFill>
                  <a:schemeClr val="tx1"/>
                </a:solidFill>
              </a:rPr>
              <a:t> de combustible </a:t>
            </a:r>
            <a:r>
              <a:rPr lang="en-US" sz="1950" dirty="0" err="1">
                <a:solidFill>
                  <a:schemeClr val="tx1"/>
                </a:solidFill>
              </a:rPr>
              <a:t>diarios</a:t>
            </a:r>
            <a:endParaRPr lang="en-US" sz="1950" dirty="0">
              <a:solidFill>
                <a:schemeClr val="tx1"/>
              </a:solidFill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17F5A9EB-2D54-43B5-BB48-0820B71B0E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4593"/>
          <a:stretch/>
        </p:blipFill>
        <p:spPr>
          <a:xfrm>
            <a:off x="6110715" y="3050612"/>
            <a:ext cx="1604535" cy="136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582B676-0E9A-4DA4-A973-576AC5C7C7CC}"/>
              </a:ext>
            </a:extLst>
          </p:cNvPr>
          <p:cNvSpPr txBox="1"/>
          <p:nvPr/>
        </p:nvSpPr>
        <p:spPr>
          <a:xfrm>
            <a:off x="6395312" y="4553650"/>
            <a:ext cx="1034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100" b="1" dirty="0">
                <a:latin typeface="Bell MT" panose="02020503060305020303" pitchFamily="18" charset="0"/>
                <a:cs typeface="Calibri" panose="020F0502020204030204" pitchFamily="34" charset="0"/>
              </a:rPr>
              <a:t>91.33%</a:t>
            </a:r>
            <a:endParaRPr lang="es-ES" sz="2100" b="1" dirty="0">
              <a:latin typeface="Bell MT" panose="02020503060305020303" pitchFamily="18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s-ES_tradnl" sz="21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13129</TotalTime>
  <Words>1284</Words>
  <Application>Microsoft Office PowerPoint</Application>
  <PresentationFormat>Presentación en pantalla (4:3)</PresentationFormat>
  <Paragraphs>215</Paragraphs>
  <Slides>23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4" baseType="lpstr">
      <vt:lpstr>MingLiU_HKSCS-ExtB</vt:lpstr>
      <vt:lpstr>Arial</vt:lpstr>
      <vt:lpstr>Bell MT</vt:lpstr>
      <vt:lpstr>Bodoni Ornaments</vt:lpstr>
      <vt:lpstr>Calibri</vt:lpstr>
      <vt:lpstr>Cambria Math</vt:lpstr>
      <vt:lpstr>Latin Modern Roman 10</vt:lpstr>
      <vt:lpstr>MS Mincho</vt:lpstr>
      <vt:lpstr>Times New Roman</vt:lpstr>
      <vt:lpstr>Wingdings</vt:lpstr>
      <vt:lpstr>Tema de Office</vt:lpstr>
      <vt:lpstr>Inequidades que surgen del uso del sistema de transporte de Santiago y del desplazamiento de su centro de actividades</vt:lpstr>
      <vt:lpstr>“¿Cuán pareja es la cancha de la movilidad en Santiago? Análisis de la desigualdad entre distintos grupos socioeconómicos”</vt:lpstr>
      <vt:lpstr>Motivación</vt:lpstr>
      <vt:lpstr>Presentación de PowerPoint</vt:lpstr>
      <vt:lpstr>Objetivos:</vt:lpstr>
      <vt:lpstr>Metodología</vt:lpstr>
      <vt:lpstr>Resultados Principales - Diagnóstico en Movilidad: uso por modo</vt:lpstr>
      <vt:lpstr>Resultados Principales - Diagnóstico en Contaminación</vt:lpstr>
      <vt:lpstr>Resultados Principales - Diagnóstico en Consumo de energía</vt:lpstr>
      <vt:lpstr>Resultados Principales - Diagnóstico en Consumo de energía</vt:lpstr>
      <vt:lpstr>Resultados Principales - Diagnóstico en Accidentes causados</vt:lpstr>
      <vt:lpstr>Resultados Principales - Diagnóstico en costos para el usuario</vt:lpstr>
      <vt:lpstr>Resultados Principales - Diagnóstico en costos para el usuario</vt:lpstr>
      <vt:lpstr>Resultados Principales - Diagnóstico en Inversión en infraestructura de transporte</vt:lpstr>
      <vt:lpstr>Resultados Principales - Diagnóstico en Inversión en infraestructura de transporte</vt:lpstr>
      <vt:lpstr>Presentación de PowerPoint</vt:lpstr>
      <vt:lpstr>Presentación de PowerPoint</vt:lpstr>
      <vt:lpstr>Resultados Principales - Diagnóstico en Construcción de superficie para actividades comerciales y de servicios</vt:lpstr>
      <vt:lpstr>Presentación de PowerPoint</vt:lpstr>
      <vt:lpstr>Presentación de PowerPoint</vt:lpstr>
      <vt:lpstr>Resultados: una persona del quinto quintil…..</vt:lpstr>
      <vt:lpstr>Propuestas</vt:lpstr>
      <vt:lpstr>Inequidades que surgen del uso del sistema de transporte de Santiago y del desplazamiento de su centro de actividades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Carlos Muñoz</cp:lastModifiedBy>
  <cp:revision>106</cp:revision>
  <dcterms:created xsi:type="dcterms:W3CDTF">2011-09-12T13:07:26Z</dcterms:created>
  <dcterms:modified xsi:type="dcterms:W3CDTF">2019-04-22T20:28:20Z</dcterms:modified>
</cp:coreProperties>
</file>