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0" r:id="rId6"/>
    <p:sldId id="277" r:id="rId7"/>
    <p:sldId id="278" r:id="rId8"/>
    <p:sldId id="261" r:id="rId9"/>
    <p:sldId id="263" r:id="rId10"/>
    <p:sldId id="265" r:id="rId11"/>
    <p:sldId id="267" r:id="rId12"/>
    <p:sldId id="268" r:id="rId13"/>
    <p:sldId id="274" r:id="rId14"/>
    <p:sldId id="273" r:id="rId15"/>
    <p:sldId id="271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87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63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15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56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62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77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63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32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12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8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214A-86E5-A445-8106-455FE5B41690}" type="datetimeFigureOut">
              <a:rPr lang="es-ES" smtClean="0"/>
              <a:t>22/04/19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EAA1-490B-E643-8B28-DA8ED9586D2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77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2171" y="1395412"/>
            <a:ext cx="7772400" cy="1470025"/>
          </a:xfrm>
        </p:spPr>
        <p:txBody>
          <a:bodyPr>
            <a:noAutofit/>
          </a:bodyPr>
          <a:lstStyle/>
          <a:p>
            <a:r>
              <a:rPr lang="es-ES" sz="4000" dirty="0" smtClean="0"/>
              <a:t>Servicios Ecosistémicos Urbanos</a:t>
            </a:r>
            <a:br>
              <a:rPr lang="es-ES" sz="4000" dirty="0" smtClean="0"/>
            </a:br>
            <a:r>
              <a:rPr lang="es-ES" sz="3200" dirty="0" smtClean="0"/>
              <a:t>Hacia una perspectiva  Latinoamericana</a:t>
            </a:r>
            <a:br>
              <a:rPr lang="es-ES" sz="3200" dirty="0" smtClean="0"/>
            </a:b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sz="3200" dirty="0" smtClean="0"/>
              <a:t>Santiago de Chile Abril 22 2019 </a:t>
            </a:r>
            <a:br>
              <a:rPr lang="es-ES" sz="3200" dirty="0" smtClean="0"/>
            </a:br>
            <a:endParaRPr lang="es-ES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132667"/>
            <a:ext cx="6400800" cy="2506133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smtClean="0">
                <a:solidFill>
                  <a:schemeClr val="tx1"/>
                </a:solidFill>
              </a:rPr>
              <a:t>German Ignacio Andrade</a:t>
            </a:r>
          </a:p>
          <a:p>
            <a:r>
              <a:rPr lang="es-ES" sz="2800" dirty="0" smtClean="0">
                <a:solidFill>
                  <a:schemeClr val="tx1"/>
                </a:solidFill>
              </a:rPr>
              <a:t>Profesor Asociado Facultad de Administración Universidad de los Andes</a:t>
            </a:r>
          </a:p>
          <a:p>
            <a:r>
              <a:rPr lang="es-ES" sz="2800" dirty="0" smtClean="0">
                <a:solidFill>
                  <a:schemeClr val="tx1"/>
                </a:solidFill>
              </a:rPr>
              <a:t>Investigador </a:t>
            </a:r>
            <a:r>
              <a:rPr lang="es-ES" sz="2800" i="1" dirty="0" err="1" smtClean="0">
                <a:solidFill>
                  <a:schemeClr val="tx1"/>
                </a:solidFill>
              </a:rPr>
              <a:t>Senior</a:t>
            </a:r>
            <a:r>
              <a:rPr lang="es-ES" sz="2800" dirty="0" smtClean="0">
                <a:solidFill>
                  <a:schemeClr val="tx1"/>
                </a:solidFill>
              </a:rPr>
              <a:t>. Centro Objetivos de Desarrollo Sostenible ALAC</a:t>
            </a:r>
          </a:p>
          <a:p>
            <a:r>
              <a:rPr lang="es-ES" sz="2800" dirty="0" smtClean="0">
                <a:solidFill>
                  <a:schemeClr val="tx1"/>
                </a:solidFill>
              </a:rPr>
              <a:t>MP IPBES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801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SEU en de paisajes urbanos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O" dirty="0"/>
              <a:t>Biodiversidad urbana</a:t>
            </a:r>
            <a:endParaRPr lang="es-ES_tradnl" dirty="0"/>
          </a:p>
          <a:p>
            <a:pPr lvl="0"/>
            <a:r>
              <a:rPr lang="es-CO" dirty="0" smtClean="0"/>
              <a:t>Flujo de </a:t>
            </a:r>
            <a:r>
              <a:rPr lang="es-CO" dirty="0"/>
              <a:t>SE</a:t>
            </a:r>
            <a:endParaRPr lang="es-ES_tradnl" dirty="0"/>
          </a:p>
          <a:p>
            <a:pPr lvl="0"/>
            <a:r>
              <a:rPr lang="es-CO" dirty="0"/>
              <a:t>Acceso a los SEU</a:t>
            </a:r>
            <a:endParaRPr lang="es-ES_tradnl" dirty="0"/>
          </a:p>
          <a:p>
            <a:pPr lvl="0"/>
            <a:r>
              <a:rPr lang="es-CO" dirty="0" smtClean="0"/>
              <a:t>Preferencias, conocimiento y </a:t>
            </a:r>
            <a:r>
              <a:rPr lang="es-CO" dirty="0"/>
              <a:t>v</a:t>
            </a:r>
            <a:r>
              <a:rPr lang="es-CO" dirty="0" smtClean="0"/>
              <a:t>aloración </a:t>
            </a:r>
            <a:r>
              <a:rPr lang="es-CO" dirty="0"/>
              <a:t>social de los SEU</a:t>
            </a:r>
            <a:endParaRPr lang="es-ES_tradnl" dirty="0"/>
          </a:p>
          <a:p>
            <a:r>
              <a:rPr lang="es-ES" dirty="0" smtClean="0"/>
              <a:t>Barreras para la implementaci</a:t>
            </a:r>
            <a:r>
              <a:rPr lang="es-ES" dirty="0" smtClean="0"/>
              <a:t>ó</a:t>
            </a:r>
            <a:r>
              <a:rPr lang="es-ES" dirty="0" smtClean="0"/>
              <a:t>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673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Herramientas para la gestión de SEU</a:t>
            </a:r>
            <a:r>
              <a:rPr lang="es-ES_tradnl" dirty="0"/>
              <a:t/>
            </a:r>
            <a:br>
              <a:rPr lang="es-ES_tradnl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CO" dirty="0"/>
              <a:t>P</a:t>
            </a:r>
            <a:r>
              <a:rPr lang="es-CO" dirty="0" smtClean="0"/>
              <a:t>lanificación </a:t>
            </a:r>
            <a:r>
              <a:rPr lang="es-CO" dirty="0"/>
              <a:t>y gestión urbana </a:t>
            </a:r>
            <a:endParaRPr lang="es-ES_tradnl" dirty="0"/>
          </a:p>
          <a:p>
            <a:pPr lvl="2"/>
            <a:r>
              <a:rPr lang="es-CO" dirty="0"/>
              <a:t>Concepto de </a:t>
            </a:r>
            <a:r>
              <a:rPr lang="es-CO" i="1" dirty="0"/>
              <a:t>Ecological Main Structure</a:t>
            </a:r>
            <a:r>
              <a:rPr lang="es-CO" dirty="0"/>
              <a:t> (en Colombia Estructura Ecológica Principal)</a:t>
            </a:r>
            <a:endParaRPr lang="es-ES_tradnl" dirty="0"/>
          </a:p>
          <a:p>
            <a:pPr lvl="2"/>
            <a:r>
              <a:rPr lang="es-CO" dirty="0"/>
              <a:t>Áreas protegidas urbanas </a:t>
            </a:r>
            <a:r>
              <a:rPr lang="es-CO" dirty="0" smtClean="0"/>
              <a:t>APU</a:t>
            </a:r>
          </a:p>
          <a:p>
            <a:pPr lvl="2"/>
            <a:r>
              <a:rPr lang="es-CO" dirty="0" smtClean="0"/>
              <a:t>Bosques urbanos</a:t>
            </a:r>
            <a:endParaRPr lang="es-ES_tradnl" dirty="0"/>
          </a:p>
          <a:p>
            <a:pPr lvl="2"/>
            <a:r>
              <a:rPr lang="es-CO" dirty="0" smtClean="0"/>
              <a:t>Arbolado urbano</a:t>
            </a:r>
            <a:endParaRPr lang="es-CO" dirty="0" smtClean="0"/>
          </a:p>
          <a:p>
            <a:pPr lvl="2"/>
            <a:r>
              <a:rPr lang="es-CO" dirty="0" smtClean="0"/>
              <a:t>Indice de calidad urbana</a:t>
            </a:r>
            <a:endParaRPr lang="es-ES_tradnl" dirty="0"/>
          </a:p>
          <a:p>
            <a:pPr lvl="2"/>
            <a:r>
              <a:rPr lang="es-CO" dirty="0"/>
              <a:t>Estructuras </a:t>
            </a:r>
            <a:r>
              <a:rPr lang="es-CO" dirty="0" smtClean="0"/>
              <a:t>construidas</a:t>
            </a:r>
          </a:p>
          <a:p>
            <a:pPr lvl="2"/>
            <a:r>
              <a:rPr lang="es-CO" dirty="0" smtClean="0"/>
              <a:t>Infraestructura </a:t>
            </a:r>
            <a:r>
              <a:rPr lang="es-CO" dirty="0"/>
              <a:t>verde y azul </a:t>
            </a:r>
            <a:endParaRPr lang="es-CO" dirty="0" smtClean="0"/>
          </a:p>
          <a:p>
            <a:pPr lvl="1"/>
            <a:r>
              <a:rPr lang="es-CO" dirty="0" smtClean="0"/>
              <a:t>Investigaci</a:t>
            </a:r>
            <a:r>
              <a:rPr lang="es-CO" dirty="0" smtClean="0"/>
              <a:t>ó</a:t>
            </a:r>
            <a:r>
              <a:rPr lang="es-CO" dirty="0" smtClean="0"/>
              <a:t>n, educaci</a:t>
            </a:r>
            <a:r>
              <a:rPr lang="es-CO" dirty="0" smtClean="0"/>
              <a:t>ó</a:t>
            </a:r>
            <a:r>
              <a:rPr lang="es-CO" dirty="0" smtClean="0"/>
              <a:t>n y formaci</a:t>
            </a:r>
            <a:r>
              <a:rPr lang="es-CO" dirty="0" smtClean="0"/>
              <a:t>ó</a:t>
            </a:r>
            <a:r>
              <a:rPr lang="es-CO" dirty="0" smtClean="0"/>
              <a:t>n </a:t>
            </a:r>
          </a:p>
          <a:p>
            <a:pPr marL="914400" lvl="2" indent="0">
              <a:buNone/>
            </a:pPr>
            <a:endParaRPr lang="es-CO" dirty="0"/>
          </a:p>
          <a:p>
            <a:pPr lvl="1"/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140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SEU y Cambio Climático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O" dirty="0" smtClean="0"/>
              <a:t>Mitigación </a:t>
            </a:r>
            <a:r>
              <a:rPr lang="es-CO" dirty="0"/>
              <a:t>de emisiones de </a:t>
            </a:r>
            <a:r>
              <a:rPr lang="es-CO" dirty="0" smtClean="0"/>
              <a:t>GEI</a:t>
            </a:r>
          </a:p>
          <a:p>
            <a:pPr lvl="1"/>
            <a:r>
              <a:rPr lang="es-CO" dirty="0" smtClean="0"/>
              <a:t>Proyecto caso Bogota (Universidad de los Andes y UK)</a:t>
            </a:r>
            <a:endParaRPr lang="es-ES_tradnl" dirty="0"/>
          </a:p>
          <a:p>
            <a:pPr lvl="0"/>
            <a:r>
              <a:rPr lang="es-CO" dirty="0"/>
              <a:t>Adaptación</a:t>
            </a:r>
            <a:endParaRPr lang="es-ES_tradnl" dirty="0"/>
          </a:p>
          <a:p>
            <a:pPr lvl="1"/>
            <a:r>
              <a:rPr lang="es-CO" dirty="0"/>
              <a:t>Soluciones basadas en la naturaleza </a:t>
            </a:r>
            <a:endParaRPr lang="es-ES_tradnl" dirty="0"/>
          </a:p>
          <a:p>
            <a:pPr lvl="0"/>
            <a:r>
              <a:rPr lang="es-CO" dirty="0"/>
              <a:t>La institucionalidad en la gestión de los </a:t>
            </a:r>
            <a:r>
              <a:rPr lang="es-CO" dirty="0" smtClean="0"/>
              <a:t>SEU</a:t>
            </a:r>
          </a:p>
          <a:p>
            <a:pPr lvl="0"/>
            <a:r>
              <a:rPr lang="es-CO" dirty="0" smtClean="0"/>
              <a:t>El reto de la integración </a:t>
            </a:r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555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rtUrbEcos_20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37" y="0"/>
            <a:ext cx="463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3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rcRect l="-22947" r="-22947"/>
          <a:stretch>
            <a:fillRect/>
          </a:stretch>
        </p:blipFill>
        <p:spPr>
          <a:xfrm>
            <a:off x="-116115" y="1051077"/>
            <a:ext cx="9535977" cy="52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Algunos Casos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01750"/>
            <a:ext cx="8229600" cy="4824413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Áreas protegidas urbanas APU </a:t>
            </a:r>
            <a:r>
              <a:rPr lang="es-CO" dirty="0" smtClean="0"/>
              <a:t>(caracterización </a:t>
            </a:r>
            <a:r>
              <a:rPr lang="es-CO" dirty="0"/>
              <a:t>en </a:t>
            </a:r>
            <a:r>
              <a:rPr lang="es-CO" dirty="0" smtClean="0"/>
              <a:t>Colombia Instituto Humboldt y EAFIT) </a:t>
            </a:r>
            <a:endParaRPr lang="es-ES_tradnl" dirty="0"/>
          </a:p>
          <a:p>
            <a:pPr lvl="1"/>
            <a:r>
              <a:rPr lang="es-CO" dirty="0" smtClean="0"/>
              <a:t>Oferta </a:t>
            </a:r>
            <a:r>
              <a:rPr lang="es-CO" dirty="0"/>
              <a:t>de agua y crecimiento </a:t>
            </a:r>
            <a:r>
              <a:rPr lang="es-CO" dirty="0" smtClean="0"/>
              <a:t>urbano Sabana de Bogota (El </a:t>
            </a:r>
            <a:r>
              <a:rPr lang="es-CO" dirty="0"/>
              <a:t>caso </a:t>
            </a:r>
            <a:r>
              <a:rPr lang="es-CO" dirty="0" smtClean="0"/>
              <a:t>Chingaza).</a:t>
            </a:r>
          </a:p>
          <a:p>
            <a:r>
              <a:rPr lang="es-CO" dirty="0" smtClean="0"/>
              <a:t>EEP e Infraestructura Verde en cuestion: Caso reciente re Bogota (Universidad de los Andes y CODS)</a:t>
            </a:r>
          </a:p>
          <a:p>
            <a:r>
              <a:rPr lang="es-CO" dirty="0" smtClean="0"/>
              <a:t>Region Urbana del caribe colombiano (Cartagena Barranquilla - Santa Marta)</a:t>
            </a:r>
          </a:p>
          <a:p>
            <a:r>
              <a:rPr lang="es-CO" dirty="0" smtClean="0"/>
              <a:t>Ciudades del </a:t>
            </a:r>
            <a:r>
              <a:rPr lang="es-CO" dirty="0"/>
              <a:t>Pacifico seco </a:t>
            </a:r>
            <a:r>
              <a:rPr lang="es-CO" dirty="0" smtClean="0"/>
              <a:t>sudamericano (Lima, Trujillo, Arqeuipa)</a:t>
            </a:r>
          </a:p>
          <a:p>
            <a:pPr lvl="1"/>
            <a:r>
              <a:rPr lang="es-CO" dirty="0" smtClean="0"/>
              <a:t>Crisis </a:t>
            </a:r>
            <a:r>
              <a:rPr lang="es-CO" dirty="0"/>
              <a:t>climática y agua.</a:t>
            </a:r>
            <a:endParaRPr lang="es-ES_tradnl" dirty="0"/>
          </a:p>
          <a:p>
            <a:r>
              <a:rPr lang="es-CO" dirty="0"/>
              <a:t>C</a:t>
            </a:r>
            <a:r>
              <a:rPr lang="es-CO" dirty="0" smtClean="0"/>
              <a:t>iudades </a:t>
            </a:r>
            <a:r>
              <a:rPr lang="es-CO" dirty="0"/>
              <a:t>selváticas en LA. Un caso especial de SEU (Manaus, </a:t>
            </a:r>
            <a:r>
              <a:rPr lang="es-CO" dirty="0" smtClean="0"/>
              <a:t>Quibdó, </a:t>
            </a:r>
            <a:r>
              <a:rPr lang="es-CO" dirty="0"/>
              <a:t>etc.</a:t>
            </a:r>
            <a:r>
              <a:rPr lang="es-CO" dirty="0" smtClean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75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en curso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Germán Ignacio Andrade</a:t>
            </a:r>
          </a:p>
          <a:p>
            <a:r>
              <a:rPr lang="es-ES" dirty="0" smtClean="0"/>
              <a:t>Luis </a:t>
            </a:r>
            <a:r>
              <a:rPr lang="es-ES" dirty="0" err="1" smtClean="0"/>
              <a:t>Inostroza</a:t>
            </a:r>
            <a:r>
              <a:rPr lang="es-ES" dirty="0" smtClean="0"/>
              <a:t> (Universidad de </a:t>
            </a:r>
            <a:r>
              <a:rPr lang="es-ES" dirty="0" err="1" smtClean="0"/>
              <a:t>Bochum</a:t>
            </a:r>
            <a:r>
              <a:rPr lang="es-ES" dirty="0" smtClean="0"/>
              <a:t>)</a:t>
            </a:r>
          </a:p>
          <a:p>
            <a:r>
              <a:rPr lang="es-ES" dirty="0" smtClean="0"/>
              <a:t>Henry Garay </a:t>
            </a:r>
            <a:r>
              <a:rPr lang="es-ES" dirty="0" err="1" smtClean="0"/>
              <a:t>Sarasti</a:t>
            </a:r>
            <a:r>
              <a:rPr lang="es-ES" dirty="0" smtClean="0"/>
              <a:t> (</a:t>
            </a:r>
            <a:r>
              <a:rPr lang="es-ES" dirty="0" err="1" smtClean="0"/>
              <a:t>EcoNat</a:t>
            </a:r>
            <a:r>
              <a:rPr lang="es-ES" dirty="0" smtClean="0"/>
              <a:t> Colombia y </a:t>
            </a:r>
            <a:r>
              <a:rPr lang="es-ES" i="1" dirty="0" err="1" smtClean="0"/>
              <a:t>Society</a:t>
            </a:r>
            <a:r>
              <a:rPr lang="es-ES" i="1" dirty="0" smtClean="0"/>
              <a:t> of </a:t>
            </a:r>
            <a:r>
              <a:rPr lang="es-ES" i="1" dirty="0" err="1" smtClean="0"/>
              <a:t>Urban</a:t>
            </a:r>
            <a:r>
              <a:rPr lang="es-ES" i="1" dirty="0" smtClean="0"/>
              <a:t> </a:t>
            </a:r>
            <a:r>
              <a:rPr lang="es-ES" i="1" dirty="0" err="1" smtClean="0"/>
              <a:t>Ecosystems</a:t>
            </a:r>
            <a:r>
              <a:rPr lang="es-ES" dirty="0" smtClean="0"/>
              <a:t>)</a:t>
            </a:r>
          </a:p>
          <a:p>
            <a:r>
              <a:rPr lang="es-ES" dirty="0" smtClean="0"/>
              <a:t>Otros coautores invitados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93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Objetivos de Desarrollo Sostenible</a:t>
            </a:r>
            <a:br>
              <a:rPr lang="es-ES" dirty="0" smtClean="0"/>
            </a:br>
            <a:r>
              <a:rPr lang="es-ES" dirty="0" smtClean="0"/>
              <a:t>Integración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Ciudades y comunidades sostenibles (ODS11)</a:t>
            </a:r>
          </a:p>
          <a:p>
            <a:r>
              <a:rPr lang="es-ES" dirty="0" smtClean="0"/>
              <a:t>En relación con</a:t>
            </a:r>
          </a:p>
          <a:p>
            <a:pPr lvl="1"/>
            <a:r>
              <a:rPr lang="es-ES" dirty="0" smtClean="0"/>
              <a:t>Vida de ecosistemas terrestres (ODS15)</a:t>
            </a:r>
          </a:p>
          <a:p>
            <a:pPr lvl="1"/>
            <a:r>
              <a:rPr lang="es-ES" dirty="0" smtClean="0"/>
              <a:t>Acción por el clima (ODS 13)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52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ODS 11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Biodiversidad Urbana ODS 15</a:t>
            </a:r>
          </a:p>
          <a:p>
            <a:r>
              <a:rPr lang="es-ES" sz="2800" dirty="0" smtClean="0"/>
              <a:t>Adaptación Basada en Ecosistemas (ODS 13)</a:t>
            </a:r>
            <a:endParaRPr lang="es-ES" sz="2800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rcRect l="-63543" r="-63543"/>
          <a:stretch>
            <a:fillRect/>
          </a:stretch>
        </p:blipFill>
        <p:spPr>
          <a:xfrm>
            <a:off x="1185333" y="3022732"/>
            <a:ext cx="6151033" cy="33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0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Propósito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Animar el  desarrollo de investigacion aplicada de SEU  </a:t>
            </a:r>
          </a:p>
          <a:p>
            <a:r>
              <a:rPr lang="es-CO" dirty="0" smtClean="0"/>
              <a:t>Resaltar  experiencias y aprendizajes (local, nacional, regional)</a:t>
            </a:r>
          </a:p>
          <a:p>
            <a:r>
              <a:rPr lang="es-CO" dirty="0"/>
              <a:t>P</a:t>
            </a:r>
            <a:r>
              <a:rPr lang="es-CO" dirty="0" smtClean="0"/>
              <a:t>romover incidencia </a:t>
            </a:r>
            <a:r>
              <a:rPr lang="es-CO" dirty="0"/>
              <a:t>en las decisiones de política pública en LAC</a:t>
            </a:r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77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smtClean="0"/>
              <a:t>Sostenibilidad urbana?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Enfoque de Sistemas Socio Ecológicos </a:t>
            </a:r>
          </a:p>
          <a:p>
            <a:r>
              <a:rPr lang="es-ES" dirty="0" smtClean="0"/>
              <a:t>Las ciudades son interdependientes de sus entornos</a:t>
            </a:r>
          </a:p>
          <a:p>
            <a:pPr lvl="1"/>
            <a:r>
              <a:rPr lang="es-ES" dirty="0" smtClean="0"/>
              <a:t>La ciudad depende de su entorno (Servicios Ecosistémicos SE (EEM 2006)</a:t>
            </a:r>
          </a:p>
          <a:p>
            <a:pPr lvl="1"/>
            <a:r>
              <a:rPr lang="es-ES" dirty="0" smtClean="0"/>
              <a:t>Los entornos no urbanos están determinados desde las ciudades (Cambio Ambiental Global: gran aceleración) 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93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Flores. Petén, Guatemala </a:t>
            </a:r>
            <a:br>
              <a:rPr lang="es-ES" dirty="0" smtClean="0"/>
            </a:br>
            <a:r>
              <a:rPr lang="es-ES" sz="1300" dirty="0" err="1" smtClean="0"/>
              <a:t>https</a:t>
            </a:r>
            <a:r>
              <a:rPr lang="es-ES" sz="1300" dirty="0" smtClean="0"/>
              <a:t>://</a:t>
            </a:r>
            <a:r>
              <a:rPr lang="es-ES" sz="1300" dirty="0" err="1" smtClean="0"/>
              <a:t>es.wikipedia.org</a:t>
            </a:r>
            <a:r>
              <a:rPr lang="es-ES" sz="1300" dirty="0" smtClean="0"/>
              <a:t>/wiki/Flores_(Pet%C3%A9n)#/media/File:Isla_de_Flores,_Pet%C3%A9n,_vista_a%C3%A9rea.jpg</a:t>
            </a:r>
            <a:endParaRPr lang="es-ES" sz="13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13336" b="13336"/>
          <a:stretch>
            <a:fillRect/>
          </a:stretch>
        </p:blipFill>
        <p:spPr>
          <a:xfrm>
            <a:off x="266699" y="1618721"/>
            <a:ext cx="8718391" cy="4794779"/>
          </a:xfrm>
        </p:spPr>
      </p:pic>
    </p:spTree>
    <p:extLst>
      <p:ext uri="{BB962C8B-B14F-4D97-AF65-F5344CB8AC3E}">
        <p14:creationId xmlns:p14="http://schemas.microsoft.com/office/powerpoint/2010/main" val="286777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Tipología de SEU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CO" dirty="0"/>
              <a:t>Tipologías </a:t>
            </a:r>
            <a:r>
              <a:rPr lang="es-CO" dirty="0" smtClean="0"/>
              <a:t>(</a:t>
            </a:r>
            <a:r>
              <a:rPr lang="es-CO" dirty="0"/>
              <a:t>Eric </a:t>
            </a:r>
            <a:r>
              <a:rPr lang="es-CO" dirty="0" smtClean="0"/>
              <a:t>Gómez Baggethun)</a:t>
            </a:r>
          </a:p>
          <a:p>
            <a:pPr lvl="1"/>
            <a:r>
              <a:rPr lang="es-CO" dirty="0" smtClean="0"/>
              <a:t>Agua</a:t>
            </a:r>
            <a:r>
              <a:rPr lang="es-CO" dirty="0"/>
              <a:t>, protección a desastres, </a:t>
            </a:r>
            <a:endParaRPr lang="es-CO" dirty="0" smtClean="0"/>
          </a:p>
          <a:p>
            <a:pPr lvl="1"/>
            <a:r>
              <a:rPr lang="es-CO" dirty="0"/>
              <a:t>R</a:t>
            </a:r>
            <a:r>
              <a:rPr lang="es-CO" dirty="0" smtClean="0"/>
              <a:t>uido</a:t>
            </a:r>
            <a:r>
              <a:rPr lang="es-CO" dirty="0"/>
              <a:t>, </a:t>
            </a:r>
            <a:endParaRPr lang="es-CO" dirty="0" smtClean="0"/>
          </a:p>
          <a:p>
            <a:pPr lvl="1"/>
            <a:r>
              <a:rPr lang="es-CO" dirty="0"/>
              <a:t>C</a:t>
            </a:r>
            <a:r>
              <a:rPr lang="es-CO" dirty="0" smtClean="0"/>
              <a:t>alidad </a:t>
            </a:r>
            <a:r>
              <a:rPr lang="es-CO" dirty="0"/>
              <a:t>de aire, </a:t>
            </a:r>
            <a:endParaRPr lang="es-CO" dirty="0" smtClean="0"/>
          </a:p>
          <a:p>
            <a:pPr lvl="1"/>
            <a:r>
              <a:rPr lang="es-CO" dirty="0"/>
              <a:t>S</a:t>
            </a:r>
            <a:r>
              <a:rPr lang="es-CO" dirty="0" smtClean="0"/>
              <a:t>alud </a:t>
            </a:r>
            <a:r>
              <a:rPr lang="es-CO" dirty="0"/>
              <a:t>humana, </a:t>
            </a:r>
            <a:endParaRPr lang="es-CO" dirty="0" smtClean="0"/>
          </a:p>
          <a:p>
            <a:pPr lvl="1"/>
            <a:r>
              <a:rPr lang="es-CO" dirty="0"/>
              <a:t>C</a:t>
            </a:r>
            <a:r>
              <a:rPr lang="es-CO" dirty="0" smtClean="0"/>
              <a:t>iclo </a:t>
            </a:r>
            <a:r>
              <a:rPr lang="es-CO" dirty="0"/>
              <a:t>hídrico (permeabilidad), </a:t>
            </a:r>
            <a:endParaRPr lang="es-CO" dirty="0" smtClean="0"/>
          </a:p>
          <a:p>
            <a:pPr lvl="1"/>
            <a:r>
              <a:rPr lang="es-CO" dirty="0"/>
              <a:t>R</a:t>
            </a:r>
            <a:r>
              <a:rPr lang="es-CO" dirty="0" smtClean="0"/>
              <a:t>eciclaje </a:t>
            </a:r>
            <a:r>
              <a:rPr lang="es-CO" dirty="0"/>
              <a:t>de desechos orgánicos, </a:t>
            </a:r>
            <a:endParaRPr lang="es-CO" dirty="0" smtClean="0"/>
          </a:p>
          <a:p>
            <a:pPr lvl="1"/>
            <a:r>
              <a:rPr lang="es-CO" dirty="0"/>
              <a:t>D</a:t>
            </a:r>
            <a:r>
              <a:rPr lang="es-CO" dirty="0" smtClean="0"/>
              <a:t>isfrute </a:t>
            </a:r>
            <a:r>
              <a:rPr lang="es-CO" dirty="0"/>
              <a:t>de vida silvestre, </a:t>
            </a:r>
            <a:endParaRPr lang="es-CO" dirty="0" smtClean="0"/>
          </a:p>
          <a:p>
            <a:pPr lvl="1"/>
            <a:r>
              <a:rPr lang="es-CO" dirty="0"/>
              <a:t>C</a:t>
            </a:r>
            <a:r>
              <a:rPr lang="es-CO" dirty="0" smtClean="0"/>
              <a:t>onocimiento </a:t>
            </a:r>
            <a:r>
              <a:rPr lang="es-CO" dirty="0"/>
              <a:t>y educación </a:t>
            </a:r>
            <a:endParaRPr lang="es-ES_tradnl" dirty="0"/>
          </a:p>
          <a:p>
            <a:pPr lvl="1"/>
            <a:r>
              <a:rPr lang="es-CO" dirty="0"/>
              <a:t>Desastres </a:t>
            </a:r>
            <a:r>
              <a:rPr lang="es-CO" dirty="0" smtClean="0"/>
              <a:t>naturales,  </a:t>
            </a:r>
          </a:p>
          <a:p>
            <a:pPr lvl="1"/>
            <a:r>
              <a:rPr lang="es-CO" dirty="0" smtClean="0"/>
              <a:t>“</a:t>
            </a:r>
            <a:r>
              <a:rPr lang="es-CO" dirty="0"/>
              <a:t>Dis-servicios”.</a:t>
            </a:r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58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Estructura Espacial de SEU</a:t>
            </a:r>
            <a:br>
              <a:rPr lang="es-ES" dirty="0" smtClean="0"/>
            </a:br>
            <a:r>
              <a:rPr lang="es-ES" dirty="0" smtClean="0"/>
              <a:t>Multi escala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Dentro de la ciudad</a:t>
            </a:r>
          </a:p>
          <a:p>
            <a:r>
              <a:rPr lang="es-ES" dirty="0" smtClean="0"/>
              <a:t>Ciudad y periferia</a:t>
            </a:r>
          </a:p>
          <a:p>
            <a:r>
              <a:rPr lang="es-ES" dirty="0" smtClean="0"/>
              <a:t>Ciudad y región</a:t>
            </a:r>
          </a:p>
          <a:p>
            <a:r>
              <a:rPr lang="es-ES" dirty="0" smtClean="0"/>
              <a:t>Regiones urbanas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5672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454</Words>
  <Application>Microsoft Macintosh PowerPoint</Application>
  <PresentationFormat>Presentación en pantalla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Servicios Ecosistémicos Urbanos Hacia una perspectiva  Latinoamericana  Santiago de Chile Abril 22 2019  </vt:lpstr>
      <vt:lpstr>Trabajo en curso</vt:lpstr>
      <vt:lpstr>Objetivos de Desarrollo Sostenible Integración </vt:lpstr>
      <vt:lpstr>ODS 11</vt:lpstr>
      <vt:lpstr>Propósito  </vt:lpstr>
      <vt:lpstr>¿Sostenibilidad urbana? </vt:lpstr>
      <vt:lpstr>Flores. Petén, Guatemala  https://es.wikipedia.org/wiki/Flores_(Pet%C3%A9n)#/media/File:Isla_de_Flores,_Pet%C3%A9n,_vista_a%C3%A9rea.jpg</vt:lpstr>
      <vt:lpstr>Tipología de SEU</vt:lpstr>
      <vt:lpstr>Estructura Espacial de SEU Multi escala</vt:lpstr>
      <vt:lpstr>SEU en de paisajes urbanos </vt:lpstr>
      <vt:lpstr>Herramientas para la gestión de SEU </vt:lpstr>
      <vt:lpstr>SEU y Cambio Climático</vt:lpstr>
      <vt:lpstr>Presentación de PowerPoint</vt:lpstr>
      <vt:lpstr>Presentación de PowerPoint</vt:lpstr>
      <vt:lpstr>Algunos Casos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 Ecosistémicos Urbanos Hacia una perspectiva  Latinoamericana  </dc:title>
  <dc:creator>MAC HUMBOLDT</dc:creator>
  <cp:lastModifiedBy>MAC HUMBOLDT</cp:lastModifiedBy>
  <cp:revision>20</cp:revision>
  <cp:lastPrinted>2019-04-19T15:39:43Z</cp:lastPrinted>
  <dcterms:created xsi:type="dcterms:W3CDTF">2019-04-19T15:27:03Z</dcterms:created>
  <dcterms:modified xsi:type="dcterms:W3CDTF">2019-04-22T13:35:10Z</dcterms:modified>
</cp:coreProperties>
</file>