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31" r:id="rId2"/>
    <p:sldId id="343" r:id="rId3"/>
    <p:sldId id="330" r:id="rId4"/>
    <p:sldId id="344" r:id="rId5"/>
    <p:sldId id="346" r:id="rId6"/>
    <p:sldId id="347" r:id="rId7"/>
    <p:sldId id="308" r:id="rId8"/>
    <p:sldId id="338" r:id="rId9"/>
    <p:sldId id="339" r:id="rId10"/>
    <p:sldId id="345" r:id="rId11"/>
    <p:sldId id="298" r:id="rId12"/>
    <p:sldId id="340" r:id="rId13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ernandez\Dropbox\ANII%20cuidados%20proyecto%20jun15\Ingenieria%20UCU\Procesamientos\Procesamiento%20para%20lasa%2010may18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ernandez\Dropbox\ANII%20cuidados%20proyecto%20jun15\Ingenieria%20UCU\Procesamientos\Procesamiento%20para%20lasa%2010may18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ernandez\Dropbox\ANII%20cuidados%20proyecto%20jun15\Ingenieria%20UCU\Procesamientos\Procesamiento%20para%20lasa%2010may18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'PARA GRAFICOS'!$A$2</c:f>
              <c:strCache>
                <c:ptCount val="1"/>
                <c:pt idx="0">
                  <c:v>1 Con anclas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UY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UY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'PARA GRAFICOS'!$B$1:$C$1</c:f>
              <c:strCache>
                <c:ptCount val="1"/>
                <c:pt idx="0">
                  <c:v>HOURS</c:v>
                </c:pt>
              </c:strCache>
            </c:strRef>
          </c:cat>
          <c:val>
            <c:numRef>
              <c:f>'PARA GRAFICOS'!$B$2:$C$2</c:f>
              <c:numCache>
                <c:formatCode>###0</c:formatCode>
                <c:ptCount val="1"/>
                <c:pt idx="0">
                  <c:v>20.107099999999999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C43-45C4-A064-C0BC41E2F020}"/>
            </c:ext>
          </c:extLst>
        </c:ser>
        <c:ser>
          <c:idx val="1"/>
          <c:order val="1"/>
          <c:tx>
            <c:strRef>
              <c:f>'PARA GRAFICOS'!$A$3</c:f>
              <c:strCache>
                <c:ptCount val="1"/>
                <c:pt idx="0">
                  <c:v>2 Sin anclas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UY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UY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'PARA GRAFICOS'!$B$1:$C$1</c:f>
              <c:strCache>
                <c:ptCount val="1"/>
                <c:pt idx="0">
                  <c:v>HOURS</c:v>
                </c:pt>
              </c:strCache>
            </c:strRef>
          </c:cat>
          <c:val>
            <c:numRef>
              <c:f>'PARA GRAFICOS'!$B$3:$C$3</c:f>
              <c:numCache>
                <c:formatCode>###0</c:formatCode>
                <c:ptCount val="1"/>
                <c:pt idx="0">
                  <c:v>29.5992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C43-45C4-A064-C0BC41E2F0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32390736"/>
        <c:axId val="-1232388016"/>
      </c:barChart>
      <c:catAx>
        <c:axId val="-123239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UY"/>
          </a:p>
        </c:txPr>
        <c:crossAx val="-1232388016"/>
        <c:crosses val="autoZero"/>
        <c:auto val="1"/>
        <c:lblAlgn val="ctr"/>
        <c:lblOffset val="100"/>
        <c:noMultiLvlLbl val="0"/>
      </c:catAx>
      <c:valAx>
        <c:axId val="-123238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UY"/>
          </a:p>
        </c:txPr>
        <c:crossAx val="-123239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UY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UY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'PARA GRAFICOS'!$A$4</c:f>
              <c:strCache>
                <c:ptCount val="1"/>
                <c:pt idx="0">
                  <c:v>3 Con anclas bus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UY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HOURS</c:v>
              </c:pt>
            </c:strLit>
          </c:cat>
          <c:val>
            <c:numRef>
              <c:f>'PARA GRAFICOS'!$B$4</c:f>
              <c:numCache>
                <c:formatCode>###0</c:formatCode>
                <c:ptCount val="1"/>
                <c:pt idx="0">
                  <c:v>12.627000000000001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BED-4C85-BB5E-B2FE6F16FAE1}"/>
            </c:ext>
          </c:extLst>
        </c:ser>
        <c:ser>
          <c:idx val="1"/>
          <c:order val="1"/>
          <c:tx>
            <c:strRef>
              <c:f>'PARA GRAFICOS'!$A$5</c:f>
              <c:strCache>
                <c:ptCount val="1"/>
                <c:pt idx="0">
                  <c:v>4 Sin anclas bus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UY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HOURS</c:v>
              </c:pt>
            </c:strLit>
          </c:cat>
          <c:val>
            <c:numRef>
              <c:f>'PARA GRAFICOS'!$B$5</c:f>
              <c:numCache>
                <c:formatCode>###0</c:formatCode>
                <c:ptCount val="1"/>
                <c:pt idx="0">
                  <c:v>20.396799999999999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BED-4C85-BB5E-B2FE6F16FA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32388560"/>
        <c:axId val="-1232387472"/>
      </c:barChart>
      <c:catAx>
        <c:axId val="-1232388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UY"/>
          </a:p>
        </c:txPr>
        <c:crossAx val="-1232387472"/>
        <c:crosses val="autoZero"/>
        <c:auto val="1"/>
        <c:lblAlgn val="ctr"/>
        <c:lblOffset val="100"/>
        <c:noMultiLvlLbl val="0"/>
      </c:catAx>
      <c:valAx>
        <c:axId val="-123238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UY"/>
          </a:p>
        </c:txPr>
        <c:crossAx val="-1232388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UY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UY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'PARA GRAFICOS'!$A$6</c:f>
              <c:strCache>
                <c:ptCount val="1"/>
                <c:pt idx="0">
                  <c:v>5 Con anclas sin restriccion prestador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UY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HOURS</c:v>
              </c:pt>
            </c:strLit>
          </c:cat>
          <c:val>
            <c:numRef>
              <c:f>'PARA GRAFICOS'!$B$6</c:f>
              <c:numCache>
                <c:formatCode>0</c:formatCode>
                <c:ptCount val="1"/>
                <c:pt idx="0">
                  <c:v>34.507936507936506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18B-4406-95BB-3E29ADB3A371}"/>
            </c:ext>
          </c:extLst>
        </c:ser>
        <c:ser>
          <c:idx val="1"/>
          <c:order val="1"/>
          <c:tx>
            <c:strRef>
              <c:f>'PARA GRAFICOS'!$A$7</c:f>
              <c:strCache>
                <c:ptCount val="1"/>
                <c:pt idx="0">
                  <c:v>6 Sin anclas sin restriccion prestador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UY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HOURS</c:v>
              </c:pt>
            </c:strLit>
          </c:cat>
          <c:val>
            <c:numRef>
              <c:f>'PARA GRAFICOS'!$B$7</c:f>
              <c:numCache>
                <c:formatCode>###0</c:formatCode>
                <c:ptCount val="1"/>
                <c:pt idx="0">
                  <c:v>48.777799999999999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18B-4406-95BB-3E29ADB3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819822464"/>
        <c:axId val="-819821376"/>
      </c:barChart>
      <c:catAx>
        <c:axId val="-81982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UY"/>
          </a:p>
        </c:txPr>
        <c:crossAx val="-819821376"/>
        <c:crosses val="autoZero"/>
        <c:auto val="1"/>
        <c:lblAlgn val="ctr"/>
        <c:lblOffset val="100"/>
        <c:noMultiLvlLbl val="0"/>
      </c:catAx>
      <c:valAx>
        <c:axId val="-81982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UY"/>
          </a:p>
        </c:txPr>
        <c:crossAx val="-81982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UY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UY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NUESTROS!$I$17</c:f>
              <c:strCache>
                <c:ptCount val="1"/>
                <c:pt idx="0">
                  <c:v>With anchors</c:v>
                </c:pt>
              </c:strCache>
            </c:strRef>
          </c:tx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 cmpd="sng">
                <a:solidFill>
                  <a:sysClr val="windowText" lastClr="000000"/>
                </a:solidFill>
              </a:ln>
              <a:effectLst/>
            </c:spPr>
          </c:marker>
          <c:cat>
            <c:strRef>
              <c:f>NUESTROS!$H$18:$H$20</c:f>
              <c:strCache>
                <c:ptCount val="3"/>
                <c:pt idx="0">
                  <c:v>Only bus</c:v>
                </c:pt>
                <c:pt idx="1">
                  <c:v>Current</c:v>
                </c:pt>
                <c:pt idx="2">
                  <c:v>No insurance restriction</c:v>
                </c:pt>
              </c:strCache>
            </c:strRef>
          </c:cat>
          <c:val>
            <c:numRef>
              <c:f>NUESTROS!$I$18:$I$20</c:f>
              <c:numCache>
                <c:formatCode>General</c:formatCode>
                <c:ptCount val="3"/>
                <c:pt idx="0">
                  <c:v>13</c:v>
                </c:pt>
                <c:pt idx="1">
                  <c:v>21</c:v>
                </c:pt>
                <c:pt idx="2">
                  <c:v>36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E18-47E1-B7F9-D3B0B2E3726E}"/>
            </c:ext>
          </c:extLst>
        </c:ser>
        <c:ser>
          <c:idx val="1"/>
          <c:order val="1"/>
          <c:tx>
            <c:strRef>
              <c:f>NUESTROS!$J$17</c:f>
              <c:strCache>
                <c:ptCount val="1"/>
                <c:pt idx="0">
                  <c:v>No anchors</c:v>
                </c:pt>
              </c:strCache>
            </c:strRef>
          </c:tx>
          <c:spPr>
            <a:ln w="28575" cap="rnd">
              <a:solidFill>
                <a:sysClr val="windowText" lastClr="00000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NUESTROS!$H$18:$H$20</c:f>
              <c:strCache>
                <c:ptCount val="3"/>
                <c:pt idx="0">
                  <c:v>Only bus</c:v>
                </c:pt>
                <c:pt idx="1">
                  <c:v>Current</c:v>
                </c:pt>
                <c:pt idx="2">
                  <c:v>No insurance restriction</c:v>
                </c:pt>
              </c:strCache>
            </c:strRef>
          </c:cat>
          <c:val>
            <c:numRef>
              <c:f>NUESTROS!$J$18:$J$20</c:f>
              <c:numCache>
                <c:formatCode>General</c:formatCode>
                <c:ptCount val="3"/>
                <c:pt idx="0">
                  <c:v>21</c:v>
                </c:pt>
                <c:pt idx="1">
                  <c:v>31</c:v>
                </c:pt>
                <c:pt idx="2">
                  <c:v>51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E18-47E1-B7F9-D3B0B2E372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767535344"/>
        <c:axId val="-767538608"/>
      </c:lineChart>
      <c:lineChart>
        <c:grouping val="standard"/>
        <c:varyColors val="0"/>
        <c:ser>
          <c:idx val="2"/>
          <c:order val="2"/>
          <c:tx>
            <c:strRef>
              <c:f>NUESTROS!$K$17</c:f>
              <c:strCache>
                <c:ptCount val="1"/>
                <c:pt idx="0">
                  <c:v>Gap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NUESTROS!$H$18:$H$20</c:f>
              <c:strCache>
                <c:ptCount val="3"/>
                <c:pt idx="0">
                  <c:v>Only bus</c:v>
                </c:pt>
                <c:pt idx="1">
                  <c:v>Current</c:v>
                </c:pt>
                <c:pt idx="2">
                  <c:v>No insurance restriction</c:v>
                </c:pt>
              </c:strCache>
            </c:strRef>
          </c:cat>
          <c:val>
            <c:numRef>
              <c:f>NUESTROS!$K$18:$K$20</c:f>
              <c:numCache>
                <c:formatCode>General</c:formatCode>
                <c:ptCount val="3"/>
                <c:pt idx="0">
                  <c:v>1.6153846153846154</c:v>
                </c:pt>
                <c:pt idx="1">
                  <c:v>1.4761904761904763</c:v>
                </c:pt>
                <c:pt idx="2">
                  <c:v>1.4166666666666667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DE18-47E1-B7F9-D3B0B2E372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821489792"/>
        <c:axId val="-821490336"/>
      </c:lineChart>
      <c:catAx>
        <c:axId val="-767535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UY"/>
          </a:p>
        </c:txPr>
        <c:crossAx val="-767538608"/>
        <c:crosses val="autoZero"/>
        <c:auto val="1"/>
        <c:lblAlgn val="ctr"/>
        <c:lblOffset val="100"/>
        <c:noMultiLvlLbl val="0"/>
      </c:catAx>
      <c:valAx>
        <c:axId val="-76753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UY"/>
          </a:p>
        </c:txPr>
        <c:crossAx val="-767535344"/>
        <c:crosses val="autoZero"/>
        <c:crossBetween val="between"/>
      </c:valAx>
      <c:valAx>
        <c:axId val="-82149033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UY"/>
          </a:p>
        </c:txPr>
        <c:crossAx val="-821489792"/>
        <c:crosses val="max"/>
        <c:crossBetween val="between"/>
      </c:valAx>
      <c:catAx>
        <c:axId val="-8214897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8214903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UY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UY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392D3-AB34-43D3-A991-6D84313BA345}" type="datetimeFigureOut">
              <a:rPr lang="es-UY" smtClean="0"/>
              <a:pPr/>
              <a:t>14/04/2019</a:t>
            </a:fld>
            <a:endParaRPr lang="es-UY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87337-16AA-44DA-A3E3-23923C6C8DB2}" type="slidenum">
              <a:rPr lang="es-UY" smtClean="0"/>
              <a:pPr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18067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232F83-E58A-4932-85A3-206DD8D33972}" type="slidenum">
              <a:rPr lang="en-US" altLang="es-UY" smtClean="0"/>
              <a:pPr/>
              <a:t>2</a:t>
            </a:fld>
            <a:endParaRPr lang="en-US" altLang="es-UY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5000" y="1163638"/>
            <a:ext cx="5588000" cy="314325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UY" smtClean="0"/>
          </a:p>
        </p:txBody>
      </p:sp>
    </p:spTree>
    <p:extLst>
      <p:ext uri="{BB962C8B-B14F-4D97-AF65-F5344CB8AC3E}">
        <p14:creationId xmlns:p14="http://schemas.microsoft.com/office/powerpoint/2010/main" val="3380369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A1B2EB-A217-41A8-BDF8-3F96439BFF9C}" type="slidenum">
              <a:rPr lang="en-US" altLang="es-UY" smtClean="0"/>
              <a:pPr/>
              <a:t>3</a:t>
            </a:fld>
            <a:endParaRPr lang="en-US" altLang="es-UY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UY" smtClean="0"/>
          </a:p>
        </p:txBody>
      </p:sp>
    </p:spTree>
    <p:extLst>
      <p:ext uri="{BB962C8B-B14F-4D97-AF65-F5344CB8AC3E}">
        <p14:creationId xmlns:p14="http://schemas.microsoft.com/office/powerpoint/2010/main" val="377596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B46-F0CB-4EA1-99B9-F84A76103DF5}" type="datetimeFigureOut">
              <a:rPr lang="es-UY" smtClean="0"/>
              <a:pPr/>
              <a:t>14/04/2019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3E42-6D94-457B-A48E-CD10C32D1C30}" type="slidenum">
              <a:rPr lang="es-UY" smtClean="0"/>
              <a:pPr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8336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B46-F0CB-4EA1-99B9-F84A76103DF5}" type="datetimeFigureOut">
              <a:rPr lang="es-UY" smtClean="0"/>
              <a:pPr/>
              <a:t>14/04/2019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3E42-6D94-457B-A48E-CD10C32D1C30}" type="slidenum">
              <a:rPr lang="es-UY" smtClean="0"/>
              <a:pPr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2901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B46-F0CB-4EA1-99B9-F84A76103DF5}" type="datetimeFigureOut">
              <a:rPr lang="es-UY" smtClean="0"/>
              <a:pPr/>
              <a:t>14/04/2019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3E42-6D94-457B-A48E-CD10C32D1C30}" type="slidenum">
              <a:rPr lang="es-UY" smtClean="0"/>
              <a:pPr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1462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B46-F0CB-4EA1-99B9-F84A76103DF5}" type="datetimeFigureOut">
              <a:rPr lang="es-UY" smtClean="0"/>
              <a:pPr/>
              <a:t>14/04/2019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3E42-6D94-457B-A48E-CD10C32D1C30}" type="slidenum">
              <a:rPr lang="es-UY" smtClean="0"/>
              <a:pPr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358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B46-F0CB-4EA1-99B9-F84A76103DF5}" type="datetimeFigureOut">
              <a:rPr lang="es-UY" smtClean="0"/>
              <a:pPr/>
              <a:t>14/04/2019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3E42-6D94-457B-A48E-CD10C32D1C30}" type="slidenum">
              <a:rPr lang="es-UY" smtClean="0"/>
              <a:pPr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9438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B46-F0CB-4EA1-99B9-F84A76103DF5}" type="datetimeFigureOut">
              <a:rPr lang="es-UY" smtClean="0"/>
              <a:pPr/>
              <a:t>14/04/2019</a:t>
            </a:fld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3E42-6D94-457B-A48E-CD10C32D1C30}" type="slidenum">
              <a:rPr lang="es-UY" smtClean="0"/>
              <a:pPr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4989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B46-F0CB-4EA1-99B9-F84A76103DF5}" type="datetimeFigureOut">
              <a:rPr lang="es-UY" smtClean="0"/>
              <a:pPr/>
              <a:t>14/04/2019</a:t>
            </a:fld>
            <a:endParaRPr lang="es-UY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3E42-6D94-457B-A48E-CD10C32D1C30}" type="slidenum">
              <a:rPr lang="es-UY" smtClean="0"/>
              <a:pPr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692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B46-F0CB-4EA1-99B9-F84A76103DF5}" type="datetimeFigureOut">
              <a:rPr lang="es-UY" smtClean="0"/>
              <a:pPr/>
              <a:t>14/04/2019</a:t>
            </a:fld>
            <a:endParaRPr lang="es-UY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3E42-6D94-457B-A48E-CD10C32D1C30}" type="slidenum">
              <a:rPr lang="es-UY" smtClean="0"/>
              <a:pPr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2071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B46-F0CB-4EA1-99B9-F84A76103DF5}" type="datetimeFigureOut">
              <a:rPr lang="es-UY" smtClean="0"/>
              <a:pPr/>
              <a:t>14/04/2019</a:t>
            </a:fld>
            <a:endParaRPr lang="es-UY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3E42-6D94-457B-A48E-CD10C32D1C30}" type="slidenum">
              <a:rPr lang="es-UY" smtClean="0"/>
              <a:pPr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1431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B46-F0CB-4EA1-99B9-F84A76103DF5}" type="datetimeFigureOut">
              <a:rPr lang="es-UY" smtClean="0"/>
              <a:pPr/>
              <a:t>14/04/2019</a:t>
            </a:fld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3E42-6D94-457B-A48E-CD10C32D1C30}" type="slidenum">
              <a:rPr lang="es-UY" smtClean="0"/>
              <a:pPr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7840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B46-F0CB-4EA1-99B9-F84A76103DF5}" type="datetimeFigureOut">
              <a:rPr lang="es-UY" smtClean="0"/>
              <a:pPr/>
              <a:t>14/04/2019</a:t>
            </a:fld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3E42-6D94-457B-A48E-CD10C32D1C30}" type="slidenum">
              <a:rPr lang="es-UY" smtClean="0"/>
              <a:pPr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1567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C8B46-F0CB-4EA1-99B9-F84A76103DF5}" type="datetimeFigureOut">
              <a:rPr lang="es-UY" smtClean="0"/>
              <a:pPr/>
              <a:t>14/04/2019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63E42-6D94-457B-A48E-CD10C32D1C30}" type="slidenum">
              <a:rPr lang="es-UY" smtClean="0"/>
              <a:pPr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2174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2 Subtítulo"/>
          <p:cNvSpPr>
            <a:spLocks noGrp="1"/>
          </p:cNvSpPr>
          <p:nvPr>
            <p:ph type="subTitle" idx="1"/>
          </p:nvPr>
        </p:nvSpPr>
        <p:spPr>
          <a:xfrm>
            <a:off x="2276210" y="2598271"/>
            <a:ext cx="6064779" cy="753533"/>
          </a:xfrm>
        </p:spPr>
        <p:txBody>
          <a:bodyPr>
            <a:normAutofit fontScale="92500" lnSpcReduction="20000"/>
          </a:bodyPr>
          <a:lstStyle/>
          <a:p>
            <a:r>
              <a:rPr lang="es-UY" sz="2000" b="1" dirty="0" smtClean="0"/>
              <a:t>La </a:t>
            </a:r>
            <a:r>
              <a:rPr lang="es-UY" sz="2000" b="1" dirty="0"/>
              <a:t>accesibilidad como eje central para la ciudad sostenible y el desarrollo </a:t>
            </a:r>
            <a:r>
              <a:rPr lang="es-UY" sz="2000" b="1" dirty="0" smtClean="0"/>
              <a:t>social. El caso del acceso a cuidado del niño sano en Montevideo</a:t>
            </a:r>
            <a:r>
              <a:rPr lang="es-UY" sz="2000" b="1" dirty="0"/>
              <a:t> </a:t>
            </a:r>
            <a:endParaRPr lang="es-UY" altLang="es-UY" sz="2000" b="1" dirty="0"/>
          </a:p>
        </p:txBody>
      </p:sp>
      <p:pic>
        <p:nvPicPr>
          <p:cNvPr id="3076" name="3 Imagen" descr="Escudo Universidad Católica del Uruguay_alta_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33" y="5085962"/>
            <a:ext cx="1913467" cy="99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947333" y="621772"/>
            <a:ext cx="6722534" cy="792162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s-UY" sz="1400" dirty="0" smtClean="0"/>
              <a:t>Seminario Ciudades </a:t>
            </a:r>
            <a:r>
              <a:rPr lang="es-UY" sz="1400" dirty="0"/>
              <a:t>y Comunidades Sostenibles.</a:t>
            </a:r>
          </a:p>
          <a:p>
            <a:pPr algn="ctr"/>
            <a:r>
              <a:rPr lang="es-UY" sz="1400" dirty="0" smtClean="0"/>
              <a:t>CODS – CEDEUS. Santiago de Chile, 22 y 23 de abril 2019</a:t>
            </a: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204243" y="3551713"/>
            <a:ext cx="6208712" cy="592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s-UY" sz="1400" dirty="0" smtClean="0"/>
              <a:t>Diego </a:t>
            </a:r>
            <a:r>
              <a:rPr lang="en-US" altLang="es-UY" sz="1400" dirty="0" smtClean="0"/>
              <a:t>Hernández</a:t>
            </a:r>
          </a:p>
          <a:p>
            <a:pPr>
              <a:spcBef>
                <a:spcPts val="0"/>
              </a:spcBef>
            </a:pPr>
            <a:r>
              <a:rPr lang="en-US" altLang="es-UY" sz="1400" dirty="0" smtClean="0"/>
              <a:t>Cecilia </a:t>
            </a:r>
            <a:r>
              <a:rPr lang="en-US" altLang="es-UY" sz="1400" dirty="0" err="1" smtClean="0"/>
              <a:t>Rossel</a:t>
            </a:r>
            <a:endParaRPr lang="en-US" altLang="es-UY" sz="1400" dirty="0"/>
          </a:p>
        </p:txBody>
      </p:sp>
      <p:sp>
        <p:nvSpPr>
          <p:cNvPr id="7" name="10 CuadroTexto"/>
          <p:cNvSpPr txBox="1"/>
          <p:nvPr/>
        </p:nvSpPr>
        <p:spPr>
          <a:xfrm>
            <a:off x="6235884" y="5347031"/>
            <a:ext cx="2177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400" b="1" dirty="0">
                <a:solidFill>
                  <a:srgbClr val="17014F"/>
                </a:solidFill>
                <a:latin typeface="+mj-lt"/>
              </a:rPr>
              <a:t>Departamento de </a:t>
            </a:r>
          </a:p>
          <a:p>
            <a:pPr algn="ctr"/>
            <a:r>
              <a:rPr lang="es-UY" sz="1400" b="1" dirty="0">
                <a:solidFill>
                  <a:srgbClr val="17014F"/>
                </a:solidFill>
                <a:latin typeface="+mj-lt"/>
              </a:rPr>
              <a:t>Ciencias Sociales </a:t>
            </a:r>
            <a:r>
              <a:rPr lang="es-UY" sz="1400" b="1" dirty="0" smtClean="0">
                <a:solidFill>
                  <a:srgbClr val="17014F"/>
                </a:solidFill>
                <a:latin typeface="+mj-lt"/>
              </a:rPr>
              <a:t>y Políticas</a:t>
            </a:r>
          </a:p>
          <a:p>
            <a:pPr algn="ctr"/>
            <a:r>
              <a:rPr lang="es-UY" sz="1400" b="1" dirty="0" smtClean="0">
                <a:solidFill>
                  <a:srgbClr val="1701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www.ucu.edu.uy/dcsp</a:t>
            </a:r>
            <a:endParaRPr lang="es-UY" sz="1400" b="1" dirty="0">
              <a:solidFill>
                <a:srgbClr val="1701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5 Imagen" descr="IMG_0768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11111"/>
          <a:stretch>
            <a:fillRect/>
          </a:stretch>
        </p:blipFill>
        <p:spPr bwMode="auto">
          <a:xfrm>
            <a:off x="9508067" y="1269088"/>
            <a:ext cx="2015066" cy="194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Plaza_Independencia_de_Montevide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00"/>
          <a:stretch>
            <a:fillRect/>
          </a:stretch>
        </p:blipFill>
        <p:spPr bwMode="auto">
          <a:xfrm>
            <a:off x="9508067" y="3390402"/>
            <a:ext cx="2024134" cy="195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56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26026D85-9AEB-4B1E-9EE2-3BE403913D64}"/>
              </a:ext>
            </a:extLst>
          </p:cNvPr>
          <p:cNvSpPr txBox="1"/>
          <p:nvPr/>
        </p:nvSpPr>
        <p:spPr>
          <a:xfrm>
            <a:off x="1060173" y="6361045"/>
            <a:ext cx="8733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Fuente: Aplicación para cálculos de accesibilidad en base a encuesta a usuarios, mapeo de oferta y matrices de tiempo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8FE2C383-1611-4C3E-8C1F-369593DB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099"/>
            <a:ext cx="10515600" cy="615536"/>
          </a:xfrm>
        </p:spPr>
        <p:txBody>
          <a:bodyPr>
            <a:normAutofit fontScale="90000"/>
          </a:bodyPr>
          <a:lstStyle/>
          <a:p>
            <a:pPr algn="ctr"/>
            <a:r>
              <a:rPr lang="es-UY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  <a:r>
              <a:rPr lang="es-UY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UY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UY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UY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accessibility</a:t>
            </a:r>
            <a:r>
              <a:rPr lang="es-UY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es-UY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UY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SCENARIOS ACCESSIBILITY AND GAP</a:t>
            </a: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Gráfico 6"/>
          <p:cNvGraphicFramePr/>
          <p:nvPr>
            <p:extLst/>
          </p:nvPr>
        </p:nvGraphicFramePr>
        <p:xfrm>
          <a:off x="3005667" y="1600200"/>
          <a:ext cx="5977466" cy="4097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90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496BB5F-778B-40CD-B0D0-6D1060CD4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10" y="755699"/>
            <a:ext cx="11194026" cy="435133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nclas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temporales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pueden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potencialmente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reducir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acceso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los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servicios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de forma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significativa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Si no lo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hacen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porque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las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familias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asumen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individualmente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dichos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costos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acceso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especialmente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las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mujeres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restricciones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afiliación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prestador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reducen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sensiblemente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acceso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Un Sistema general sin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restricciones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parecen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ampliar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accesibilidad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espacio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-temporal.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Incorporación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de la dimension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espacio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-temporal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descubrir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brechas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potenciales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cobertura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universal”.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puede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entendido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asunto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dicotómico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centro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noción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costos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términos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generales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263" indent="0">
              <a:buNone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Accesiblidad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indicador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ideal para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representar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equidad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distribución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allá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movilidad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observada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(2 personas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demoran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mismo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trabajar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logran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acceder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mismo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servicio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salud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pueden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tener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distintos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niveles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accesibilidad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9263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263" indent="0">
              <a:buNone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Útil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evaluar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intervenciones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desde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el sector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transporte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otros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sectores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263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263" indent="0">
              <a:buNone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Representa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parte del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fenómeno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gran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complejidad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cuenta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individual  y de la dimension temporal con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independencia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fuente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263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necesita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información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geográfica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buena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calidad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cartografía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básica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especialmente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oportunidades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214313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8FE2C383-1611-4C3E-8C1F-369593DB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0"/>
            <a:ext cx="10515600" cy="615536"/>
          </a:xfrm>
        </p:spPr>
        <p:txBody>
          <a:bodyPr>
            <a:normAutofit/>
          </a:bodyPr>
          <a:lstStyle/>
          <a:p>
            <a:pPr algn="ctr"/>
            <a:r>
              <a:rPr lang="es-UY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Consideraciones </a:t>
            </a:r>
            <a:r>
              <a:rPr lang="es-UY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finales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2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2 Subtítulo"/>
          <p:cNvSpPr>
            <a:spLocks noGrp="1"/>
          </p:cNvSpPr>
          <p:nvPr>
            <p:ph type="subTitle" idx="1"/>
          </p:nvPr>
        </p:nvSpPr>
        <p:spPr>
          <a:xfrm>
            <a:off x="2351088" y="2047567"/>
            <a:ext cx="7561262" cy="2583427"/>
          </a:xfrm>
        </p:spPr>
        <p:txBody>
          <a:bodyPr>
            <a:noAutofit/>
          </a:bodyPr>
          <a:lstStyle/>
          <a:p>
            <a:r>
              <a:rPr lang="en-US" altLang="es-UY" sz="4400" b="1" smtClean="0">
                <a:solidFill>
                  <a:srgbClr val="0000FF"/>
                </a:solidFill>
              </a:rPr>
              <a:t>Gracias!</a:t>
            </a:r>
            <a:endParaRPr lang="en-US" altLang="es-UY" sz="4400" b="1" dirty="0" smtClean="0">
              <a:solidFill>
                <a:srgbClr val="0000FF"/>
              </a:solidFill>
            </a:endParaRPr>
          </a:p>
          <a:p>
            <a:endParaRPr lang="en-US" altLang="es-UY" sz="2000" b="1" dirty="0" smtClean="0">
              <a:solidFill>
                <a:srgbClr val="0000FF"/>
              </a:solidFill>
            </a:endParaRPr>
          </a:p>
          <a:p>
            <a:r>
              <a:rPr lang="en-US" altLang="es-UY" sz="2000" b="1" dirty="0">
                <a:solidFill>
                  <a:srgbClr val="0000FF"/>
                </a:solidFill>
              </a:rPr>
              <a:t>dhernandez@ucu.edu.uy</a:t>
            </a:r>
          </a:p>
          <a:p>
            <a:r>
              <a:rPr lang="en-US" altLang="es-UY" sz="2000" b="1" dirty="0" smtClean="0">
                <a:solidFill>
                  <a:srgbClr val="0000FF"/>
                </a:solidFill>
              </a:rPr>
              <a:t>cecilia.rossel@ucu.edu.uy</a:t>
            </a:r>
            <a:endParaRPr lang="en-US" altLang="es-UY" sz="2000" b="1" dirty="0">
              <a:solidFill>
                <a:srgbClr val="0000FF"/>
              </a:solidFill>
            </a:endParaRPr>
          </a:p>
          <a:p>
            <a:endParaRPr lang="en-US" altLang="es-UY" sz="3600" b="1" dirty="0">
              <a:solidFill>
                <a:srgbClr val="0000FF"/>
              </a:solidFill>
            </a:endParaRPr>
          </a:p>
        </p:txBody>
      </p:sp>
      <p:pic>
        <p:nvPicPr>
          <p:cNvPr id="3076" name="3 Imagen" descr="Escudo Universidad Católica del Uruguay_alta_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155" y="5347031"/>
            <a:ext cx="1913467" cy="99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0 CuadroTexto"/>
          <p:cNvSpPr txBox="1"/>
          <p:nvPr/>
        </p:nvSpPr>
        <p:spPr>
          <a:xfrm>
            <a:off x="7735279" y="5477565"/>
            <a:ext cx="2177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400" b="1" dirty="0">
                <a:solidFill>
                  <a:srgbClr val="17014F"/>
                </a:solidFill>
                <a:latin typeface="+mj-lt"/>
              </a:rPr>
              <a:t>Departamento de </a:t>
            </a:r>
          </a:p>
          <a:p>
            <a:pPr algn="ctr"/>
            <a:r>
              <a:rPr lang="es-UY" sz="1400" b="1" dirty="0">
                <a:solidFill>
                  <a:srgbClr val="17014F"/>
                </a:solidFill>
                <a:latin typeface="+mj-lt"/>
              </a:rPr>
              <a:t>Ciencias Sociales </a:t>
            </a:r>
            <a:r>
              <a:rPr lang="es-UY" sz="1400" b="1" dirty="0" smtClean="0">
                <a:solidFill>
                  <a:srgbClr val="17014F"/>
                </a:solidFill>
                <a:latin typeface="+mj-lt"/>
              </a:rPr>
              <a:t>y Políticas</a:t>
            </a:r>
          </a:p>
          <a:p>
            <a:pPr algn="ctr"/>
            <a:r>
              <a:rPr lang="es-UY" sz="1400" b="1" dirty="0" smtClean="0">
                <a:solidFill>
                  <a:srgbClr val="1701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www.ucu.edu.uy/dcsp</a:t>
            </a:r>
            <a:endParaRPr lang="es-UY" sz="1400" b="1" dirty="0">
              <a:solidFill>
                <a:srgbClr val="1701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29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2457450" y="268514"/>
            <a:ext cx="65151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UY" sz="2100" b="1" dirty="0">
                <a:solidFill>
                  <a:srgbClr val="002060"/>
                </a:solidFill>
              </a:rPr>
              <a:t>Accesibilidad territorial</a:t>
            </a:r>
            <a:endParaRPr lang="es-ES" altLang="es-UY" sz="2100" b="1" dirty="0">
              <a:solidFill>
                <a:srgbClr val="002060"/>
              </a:solidFill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3C00DECC-6E46-474D-BDB1-E9A56FF9D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3" y="1128644"/>
            <a:ext cx="9078844" cy="1321097"/>
          </a:xfrm>
        </p:spPr>
        <p:txBody>
          <a:bodyPr>
            <a:noAutofit/>
          </a:bodyPr>
          <a:lstStyle/>
          <a:p>
            <a:pPr marL="0" indent="0" algn="ctr">
              <a:spcBef>
                <a:spcPts val="900"/>
              </a:spcBef>
              <a:spcAft>
                <a:spcPts val="900"/>
              </a:spcAft>
              <a:buNone/>
            </a:pPr>
            <a:r>
              <a:rPr lang="es-UY" sz="1600" b="1" dirty="0">
                <a:latin typeface="Arial" panose="020B0604020202020204" pitchFamily="34" charset="0"/>
                <a:cs typeface="Arial" panose="020B0604020202020204" pitchFamily="34" charset="0"/>
              </a:rPr>
              <a:t>Se mueven personas para satisfacer necesidades</a:t>
            </a: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r>
              <a:rPr lang="es-UY" sz="1600" dirty="0">
                <a:latin typeface="Arial" panose="020B0604020202020204" pitchFamily="34" charset="0"/>
                <a:cs typeface="Arial" panose="020B0604020202020204" pitchFamily="34" charset="0"/>
              </a:rPr>
              <a:t>Más que preguntarse cómo o cuánto </a:t>
            </a:r>
            <a:r>
              <a:rPr lang="es-UY" sz="16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UY" sz="1600" dirty="0">
                <a:latin typeface="Arial" panose="020B0604020202020204" pitchFamily="34" charset="0"/>
                <a:cs typeface="Arial" panose="020B0604020202020204" pitchFamily="34" charset="0"/>
              </a:rPr>
              <a:t>mueven las personas, preguntarse por la </a:t>
            </a:r>
            <a:r>
              <a:rPr lang="es-UY" sz="1600" b="1" dirty="0">
                <a:latin typeface="Arial" panose="020B0604020202020204" pitchFamily="34" charset="0"/>
                <a:cs typeface="Arial" panose="020B0604020202020204" pitchFamily="34" charset="0"/>
              </a:rPr>
              <a:t>capacidad </a:t>
            </a:r>
            <a:r>
              <a:rPr lang="es-UY" sz="1600" b="1" dirty="0">
                <a:latin typeface="Arial" panose="020B0604020202020204" pitchFamily="34" charset="0"/>
                <a:cs typeface="Arial" panose="020B0604020202020204" pitchFamily="34" charset="0"/>
              </a:rPr>
              <a:t>para superar las distancias geográficas </a:t>
            </a:r>
            <a:r>
              <a:rPr lang="es-UY" sz="1600" dirty="0">
                <a:latin typeface="Arial" panose="020B0604020202020204" pitchFamily="34" charset="0"/>
                <a:cs typeface="Arial" panose="020B0604020202020204" pitchFamily="34" charset="0"/>
              </a:rPr>
              <a:t>(noción potencial)</a:t>
            </a:r>
            <a:r>
              <a:rPr lang="es-UY" sz="16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UY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r>
              <a:rPr lang="es-UY" sz="1600" b="1" dirty="0">
                <a:latin typeface="Arial" panose="020B0604020202020204" pitchFamily="34" charset="0"/>
                <a:cs typeface="Arial" panose="020B0604020202020204" pitchFamily="34" charset="0"/>
              </a:rPr>
              <a:t>Impacto </a:t>
            </a:r>
            <a:r>
              <a:rPr lang="es-UY" sz="1600" b="1" dirty="0">
                <a:latin typeface="Arial" panose="020B0604020202020204" pitchFamily="34" charset="0"/>
                <a:cs typeface="Arial" panose="020B0604020202020204" pitchFamily="34" charset="0"/>
              </a:rPr>
              <a:t>de políticas de movilidad: </a:t>
            </a:r>
            <a:r>
              <a:rPr lang="es-UY" sz="1600" b="1" dirty="0">
                <a:latin typeface="Arial" panose="020B0604020202020204" pitchFamily="34" charset="0"/>
                <a:cs typeface="Arial" panose="020B0604020202020204" pitchFamily="34" charset="0"/>
              </a:rPr>
              <a:t>aumentar esa capacidad</a:t>
            </a: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endParaRPr lang="es-UY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UY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UY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redondeado 12">
            <a:extLst>
              <a:ext uri="{FF2B5EF4-FFF2-40B4-BE49-F238E27FC236}">
                <a16:creationId xmlns:a16="http://schemas.microsoft.com/office/drawing/2014/main" xmlns="" id="{60EA2A4B-C86A-4298-B8B9-A8FB360D15B1}"/>
              </a:ext>
            </a:extLst>
          </p:cNvPr>
          <p:cNvSpPr/>
          <p:nvPr/>
        </p:nvSpPr>
        <p:spPr>
          <a:xfrm>
            <a:off x="1637695" y="3063484"/>
            <a:ext cx="2102132" cy="7825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UY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 urbana</a:t>
            </a:r>
          </a:p>
          <a:p>
            <a:pPr algn="ctr">
              <a:defRPr/>
            </a:pPr>
            <a:r>
              <a:rPr lang="es-UY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(localización de actividades)</a:t>
            </a:r>
          </a:p>
        </p:txBody>
      </p:sp>
      <p:sp>
        <p:nvSpPr>
          <p:cNvPr id="5" name="Rectángulo redondeado 13">
            <a:extLst>
              <a:ext uri="{FF2B5EF4-FFF2-40B4-BE49-F238E27FC236}">
                <a16:creationId xmlns:a16="http://schemas.microsoft.com/office/drawing/2014/main" xmlns="" id="{88EBE068-E78D-4071-8FAC-F5A9E01B0032}"/>
              </a:ext>
            </a:extLst>
          </p:cNvPr>
          <p:cNvSpPr/>
          <p:nvPr/>
        </p:nvSpPr>
        <p:spPr>
          <a:xfrm>
            <a:off x="5326733" y="4604522"/>
            <a:ext cx="2325115" cy="8576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UY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Características de las personas</a:t>
            </a:r>
          </a:p>
          <a:p>
            <a:pPr algn="ctr">
              <a:defRPr/>
            </a:pPr>
            <a:r>
              <a:rPr lang="es-UY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(ej. edad, ingresos, acceso a vehículo privado)</a:t>
            </a:r>
          </a:p>
        </p:txBody>
      </p:sp>
      <p:sp>
        <p:nvSpPr>
          <p:cNvPr id="6" name="Rectángulo redondeado 14">
            <a:extLst>
              <a:ext uri="{FF2B5EF4-FFF2-40B4-BE49-F238E27FC236}">
                <a16:creationId xmlns:a16="http://schemas.microsoft.com/office/drawing/2014/main" xmlns="" id="{5A422A14-2364-48E1-B857-CD8C4934CEE2}"/>
              </a:ext>
            </a:extLst>
          </p:cNvPr>
          <p:cNvSpPr/>
          <p:nvPr/>
        </p:nvSpPr>
        <p:spPr>
          <a:xfrm>
            <a:off x="5274862" y="3067563"/>
            <a:ext cx="2250883" cy="7509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UY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Sistema de transporte</a:t>
            </a:r>
          </a:p>
          <a:p>
            <a:pPr algn="ctr">
              <a:defRPr/>
            </a:pPr>
            <a:r>
              <a:rPr lang="es-UY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(rutas, velocidad, frecuencia, </a:t>
            </a:r>
            <a:r>
              <a:rPr lang="es-UY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s-UY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0" name="CuadroTexto 19"/>
          <p:cNvSpPr txBox="1">
            <a:spLocks noChangeArrowheads="1"/>
          </p:cNvSpPr>
          <p:nvPr/>
        </p:nvSpPr>
        <p:spPr bwMode="auto">
          <a:xfrm>
            <a:off x="1802297" y="5493786"/>
            <a:ext cx="54224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s-UY" sz="900" dirty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Fuente: </a:t>
            </a:r>
            <a:r>
              <a:rPr lang="en-GB" altLang="es-UY" sz="900" dirty="0" err="1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elaborado</a:t>
            </a:r>
            <a:r>
              <a:rPr lang="en-GB" altLang="es-UY" sz="900" dirty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es-UY" sz="900" dirty="0" err="1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en</a:t>
            </a:r>
            <a:r>
              <a:rPr lang="en-GB" altLang="es-UY" sz="900" dirty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base </a:t>
            </a:r>
            <a:r>
              <a:rPr lang="en-GB" altLang="es-UY" sz="900" dirty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 </a:t>
            </a:r>
            <a:r>
              <a:rPr lang="en-GB" altLang="es-UY" sz="900" dirty="0" err="1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Hansz</a:t>
            </a:r>
            <a:r>
              <a:rPr lang="en-GB" altLang="es-UY" sz="900" dirty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y Hernández (2018);  </a:t>
            </a:r>
            <a:r>
              <a:rPr lang="en-GB" altLang="en-US" sz="900" dirty="0">
                <a:solidFill>
                  <a:schemeClr val="tx2"/>
                </a:solidFill>
                <a:latin typeface="Lucida Sans Unicode" panose="020B0602030504020204" pitchFamily="34" charset="0"/>
              </a:rPr>
              <a:t>Currie (2011); Lucas (2004); Murray and Davis (2001); SEU (2003)</a:t>
            </a:r>
            <a:endParaRPr lang="en-GB" altLang="es-UY" sz="900" dirty="0">
              <a:solidFill>
                <a:schemeClr val="tx2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1" name="Rectángulo redondeado 14">
            <a:extLst>
              <a:ext uri="{FF2B5EF4-FFF2-40B4-BE49-F238E27FC236}">
                <a16:creationId xmlns:a16="http://schemas.microsoft.com/office/drawing/2014/main" xmlns="" id="{5A422A14-2364-48E1-B857-CD8C4934CEE2}"/>
              </a:ext>
            </a:extLst>
          </p:cNvPr>
          <p:cNvSpPr/>
          <p:nvPr/>
        </p:nvSpPr>
        <p:spPr>
          <a:xfrm>
            <a:off x="3805349" y="3892768"/>
            <a:ext cx="1469512" cy="526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UY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Accesibilidad</a:t>
            </a:r>
            <a:endParaRPr lang="es-UY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ángulo redondeado 13">
            <a:extLst>
              <a:ext uri="{FF2B5EF4-FFF2-40B4-BE49-F238E27FC236}">
                <a16:creationId xmlns:a16="http://schemas.microsoft.com/office/drawing/2014/main" xmlns="" id="{88EBE068-E78D-4071-8FAC-F5A9E01B0032}"/>
              </a:ext>
            </a:extLst>
          </p:cNvPr>
          <p:cNvSpPr/>
          <p:nvPr/>
        </p:nvSpPr>
        <p:spPr>
          <a:xfrm>
            <a:off x="1802297" y="4636184"/>
            <a:ext cx="2003052" cy="8259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UY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Dimensión temporal</a:t>
            </a:r>
            <a:endParaRPr lang="es-UY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r>
              <a:rPr lang="es-UY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(ej. </a:t>
            </a:r>
            <a:r>
              <a:rPr lang="es-UY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horarios de atención y ventanas horarias de servicios)</a:t>
            </a:r>
            <a:endParaRPr lang="es-UY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1" name="Conector angular 40"/>
          <p:cNvCxnSpPr>
            <a:stCxn id="25" idx="3"/>
          </p:cNvCxnSpPr>
          <p:nvPr/>
        </p:nvCxnSpPr>
        <p:spPr>
          <a:xfrm flipV="1">
            <a:off x="3805350" y="4407174"/>
            <a:ext cx="539201" cy="6419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r 48"/>
          <p:cNvCxnSpPr/>
          <p:nvPr/>
        </p:nvCxnSpPr>
        <p:spPr>
          <a:xfrm rot="10800000">
            <a:off x="4774845" y="4419583"/>
            <a:ext cx="500016" cy="6137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/>
          <p:cNvCxnSpPr/>
          <p:nvPr/>
        </p:nvCxnSpPr>
        <p:spPr>
          <a:xfrm rot="5400000">
            <a:off x="4767258" y="3387131"/>
            <a:ext cx="527550" cy="487656"/>
          </a:xfrm>
          <a:prstGeom prst="bentConnector3">
            <a:avLst>
              <a:gd name="adj1" fmla="val 7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" idx="3"/>
          </p:cNvCxnSpPr>
          <p:nvPr/>
        </p:nvCxnSpPr>
        <p:spPr>
          <a:xfrm>
            <a:off x="3739828" y="3454774"/>
            <a:ext cx="604723" cy="422951"/>
          </a:xfrm>
          <a:prstGeom prst="bentConnector3">
            <a:avLst>
              <a:gd name="adj1" fmla="val 1004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arcador de contenido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3C00DECC-6E46-474D-BDB1-E9A56FF9D63F}"/>
              </a:ext>
            </a:extLst>
          </p:cNvPr>
          <p:cNvSpPr txBox="1">
            <a:spLocks/>
          </p:cNvSpPr>
          <p:nvPr/>
        </p:nvSpPr>
        <p:spPr>
          <a:xfrm>
            <a:off x="7828284" y="3407058"/>
            <a:ext cx="2689893" cy="1642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Alta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complejidad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abordar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empíricamente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fenómeno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Noción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accesibilidad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territorial (Hansen, 1959)</a:t>
            </a:r>
          </a:p>
          <a:p>
            <a:pPr marL="0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UY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7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/>
      <p:bldP spid="11" grpId="0" animBg="1"/>
      <p:bldP spid="25" grpId="0" animBg="1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85699" y="724764"/>
            <a:ext cx="735283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ct val="100000"/>
              </a:spcAft>
              <a:buNone/>
            </a:pPr>
            <a:r>
              <a:rPr lang="en-US" altLang="es-UY" sz="1600" b="1" dirty="0" smtClean="0"/>
              <a:t>El </a:t>
            </a:r>
            <a:r>
              <a:rPr lang="en-US" altLang="es-UY" sz="1600" b="1" dirty="0" err="1" smtClean="0"/>
              <a:t>caso</a:t>
            </a:r>
            <a:r>
              <a:rPr lang="en-US" altLang="es-UY" sz="1600" b="1" dirty="0" smtClean="0"/>
              <a:t> de </a:t>
            </a:r>
            <a:r>
              <a:rPr lang="en-US" altLang="es-UY" sz="1600" b="1" dirty="0" err="1" smtClean="0"/>
              <a:t>acceso</a:t>
            </a:r>
            <a:r>
              <a:rPr lang="en-US" altLang="es-UY" sz="1600" b="1" dirty="0" smtClean="0"/>
              <a:t> a </a:t>
            </a:r>
            <a:r>
              <a:rPr lang="en-US" altLang="es-UY" sz="1600" b="1" dirty="0" err="1" smtClean="0"/>
              <a:t>cuidado</a:t>
            </a:r>
            <a:r>
              <a:rPr lang="en-US" altLang="es-UY" sz="1600" b="1" dirty="0" smtClean="0"/>
              <a:t> del </a:t>
            </a:r>
            <a:r>
              <a:rPr lang="en-US" altLang="es-UY" sz="1600" b="1" dirty="0" err="1" smtClean="0"/>
              <a:t>niño</a:t>
            </a:r>
            <a:r>
              <a:rPr lang="en-US" altLang="es-UY" sz="1600" b="1" dirty="0" smtClean="0"/>
              <a:t> </a:t>
            </a:r>
            <a:r>
              <a:rPr lang="en-US" altLang="es-UY" sz="1600" b="1" dirty="0" err="1" smtClean="0"/>
              <a:t>sano</a:t>
            </a:r>
            <a:r>
              <a:rPr lang="en-US" altLang="es-UY" sz="1600" b="1" dirty="0" smtClean="0"/>
              <a:t> </a:t>
            </a:r>
            <a:r>
              <a:rPr lang="en-US" altLang="es-UY" sz="1600" b="1" dirty="0" err="1" smtClean="0"/>
              <a:t>en</a:t>
            </a:r>
            <a:r>
              <a:rPr lang="en-US" altLang="es-UY" sz="1600" b="1" dirty="0" smtClean="0"/>
              <a:t> Montevideo:</a:t>
            </a:r>
          </a:p>
          <a:p>
            <a:pPr algn="just">
              <a:spcBef>
                <a:spcPct val="0"/>
              </a:spcBef>
              <a:spcAft>
                <a:spcPct val="100000"/>
              </a:spcAft>
              <a:buNone/>
            </a:pPr>
            <a:r>
              <a:rPr lang="en-US" altLang="es-UY" sz="1600" b="1" dirty="0" err="1" smtClean="0"/>
              <a:t>Problema</a:t>
            </a:r>
            <a:r>
              <a:rPr lang="en-US" altLang="es-UY" sz="1600" b="1" dirty="0" smtClean="0"/>
              <a:t> </a:t>
            </a:r>
            <a:endParaRPr lang="en-US" altLang="es-UY" sz="1600" b="1" dirty="0" smtClean="0"/>
          </a:p>
          <a:p>
            <a:pPr algn="just">
              <a:spcBef>
                <a:spcPct val="0"/>
              </a:spcBef>
              <a:spcAft>
                <a:spcPct val="100000"/>
              </a:spcAft>
              <a:buNone/>
            </a:pPr>
            <a:r>
              <a:rPr lang="en-US" altLang="es-UY" sz="1600" dirty="0" smtClean="0"/>
              <a:t>Uruguay ha </a:t>
            </a:r>
            <a:r>
              <a:rPr lang="en-US" altLang="es-UY" sz="1600" dirty="0" err="1" smtClean="0"/>
              <a:t>expandido</a:t>
            </a:r>
            <a:r>
              <a:rPr lang="en-US" altLang="es-UY" sz="1600" dirty="0" smtClean="0"/>
              <a:t> </a:t>
            </a:r>
            <a:r>
              <a:rPr lang="en-US" altLang="es-UY" sz="1600" dirty="0" err="1" smtClean="0"/>
              <a:t>significativamente</a:t>
            </a:r>
            <a:r>
              <a:rPr lang="en-US" altLang="es-UY" sz="1600" dirty="0" smtClean="0"/>
              <a:t> </a:t>
            </a:r>
            <a:r>
              <a:rPr lang="en-US" altLang="es-UY" sz="1600" dirty="0" err="1" smtClean="0"/>
              <a:t>su</a:t>
            </a:r>
            <a:r>
              <a:rPr lang="en-US" altLang="es-UY" sz="1600" dirty="0" smtClean="0"/>
              <a:t> </a:t>
            </a:r>
            <a:r>
              <a:rPr lang="en-US" altLang="es-UY" sz="1600" dirty="0" err="1" smtClean="0"/>
              <a:t>cobertura</a:t>
            </a:r>
            <a:r>
              <a:rPr lang="en-US" altLang="es-UY" sz="1600" dirty="0" smtClean="0"/>
              <a:t> territorial de </a:t>
            </a:r>
            <a:r>
              <a:rPr lang="en-US" altLang="es-UY" sz="1600" dirty="0" err="1" smtClean="0"/>
              <a:t>cuidado</a:t>
            </a:r>
            <a:r>
              <a:rPr lang="en-US" altLang="es-UY" sz="1600" dirty="0" smtClean="0"/>
              <a:t> de </a:t>
            </a:r>
            <a:r>
              <a:rPr lang="en-US" altLang="es-UY" sz="1600" dirty="0" err="1" smtClean="0"/>
              <a:t>salud</a:t>
            </a:r>
            <a:r>
              <a:rPr lang="en-US" altLang="es-UY" sz="1600" dirty="0" smtClean="0"/>
              <a:t> y </a:t>
            </a:r>
            <a:r>
              <a:rPr lang="en-US" altLang="es-UY" sz="1600" dirty="0" err="1" smtClean="0"/>
              <a:t>servicios</a:t>
            </a:r>
            <a:r>
              <a:rPr lang="en-US" altLang="es-UY" sz="1600" dirty="0" smtClean="0"/>
              <a:t> </a:t>
            </a:r>
            <a:r>
              <a:rPr lang="en-US" altLang="es-UY" sz="1600" dirty="0" err="1" smtClean="0"/>
              <a:t>sociales</a:t>
            </a:r>
            <a:r>
              <a:rPr lang="en-US" altLang="es-UY" sz="1600" dirty="0" smtClean="0"/>
              <a:t> </a:t>
            </a:r>
            <a:endParaRPr lang="en-US" altLang="es-UY" sz="1600" dirty="0"/>
          </a:p>
          <a:p>
            <a:pPr algn="just">
              <a:spcBef>
                <a:spcPct val="0"/>
              </a:spcBef>
              <a:spcAft>
                <a:spcPct val="100000"/>
              </a:spcAft>
              <a:buNone/>
            </a:pPr>
            <a:r>
              <a:rPr lang="en-US" altLang="es-UY" sz="1600" dirty="0" smtClean="0"/>
              <a:t>La </a:t>
            </a:r>
            <a:r>
              <a:rPr lang="en-US" altLang="es-UY" sz="1600" dirty="0" err="1" smtClean="0"/>
              <a:t>instalación</a:t>
            </a:r>
            <a:r>
              <a:rPr lang="en-US" altLang="es-UY" sz="1600" dirty="0" smtClean="0"/>
              <a:t> de </a:t>
            </a:r>
            <a:r>
              <a:rPr lang="en-US" altLang="es-UY" sz="1600" dirty="0" err="1" smtClean="0"/>
              <a:t>una</a:t>
            </a:r>
            <a:r>
              <a:rPr lang="en-US" altLang="es-UY" sz="1600" dirty="0" smtClean="0"/>
              <a:t> red </a:t>
            </a:r>
            <a:r>
              <a:rPr lang="en-US" altLang="es-UY" sz="1600" dirty="0" err="1" smtClean="0"/>
              <a:t>densa</a:t>
            </a:r>
            <a:r>
              <a:rPr lang="en-US" altLang="es-UY" sz="1600" dirty="0" smtClean="0"/>
              <a:t> de </a:t>
            </a:r>
            <a:r>
              <a:rPr lang="en-US" altLang="es-UY" sz="1600" dirty="0" err="1" smtClean="0"/>
              <a:t>servicios</a:t>
            </a:r>
            <a:r>
              <a:rPr lang="en-US" altLang="es-UY" sz="1600" dirty="0" smtClean="0"/>
              <a:t> </a:t>
            </a:r>
            <a:r>
              <a:rPr lang="en-US" altLang="es-UY" sz="1600" dirty="0" err="1" smtClean="0"/>
              <a:t>en</a:t>
            </a:r>
            <a:r>
              <a:rPr lang="en-US" altLang="es-UY" sz="1600" dirty="0" smtClean="0"/>
              <a:t> un </a:t>
            </a:r>
            <a:r>
              <a:rPr lang="en-US" altLang="es-UY" sz="1600" dirty="0" err="1" smtClean="0"/>
              <a:t>territorio</a:t>
            </a:r>
            <a:r>
              <a:rPr lang="en-US" altLang="es-UY" sz="1600" dirty="0" smtClean="0"/>
              <a:t> no </a:t>
            </a:r>
            <a:r>
              <a:rPr lang="en-US" altLang="es-UY" sz="1600" dirty="0" err="1" smtClean="0"/>
              <a:t>siempre</a:t>
            </a:r>
            <a:r>
              <a:rPr lang="en-US" altLang="es-UY" sz="1600" dirty="0" smtClean="0"/>
              <a:t> </a:t>
            </a:r>
            <a:r>
              <a:rPr lang="en-US" altLang="es-UY" sz="1600" dirty="0" err="1" smtClean="0"/>
              <a:t>es</a:t>
            </a:r>
            <a:r>
              <a:rPr lang="en-US" altLang="es-UY" sz="1600" dirty="0" smtClean="0"/>
              <a:t> </a:t>
            </a:r>
            <a:r>
              <a:rPr lang="en-US" altLang="es-UY" sz="1600" dirty="0" err="1" smtClean="0"/>
              <a:t>suficiente</a:t>
            </a:r>
            <a:r>
              <a:rPr lang="en-US" altLang="es-UY" sz="1600" dirty="0" smtClean="0"/>
              <a:t> para </a:t>
            </a:r>
            <a:r>
              <a:rPr lang="en-US" altLang="es-UY" sz="1600" b="1" dirty="0" err="1" smtClean="0"/>
              <a:t>garantizar</a:t>
            </a:r>
            <a:r>
              <a:rPr lang="en-US" altLang="es-UY" sz="1600" b="1" dirty="0" smtClean="0"/>
              <a:t> el </a:t>
            </a:r>
            <a:r>
              <a:rPr lang="en-US" altLang="es-UY" sz="1600" b="1" dirty="0" err="1" smtClean="0"/>
              <a:t>acceso</a:t>
            </a:r>
            <a:r>
              <a:rPr lang="en-US" altLang="es-UY" sz="1600" b="1" dirty="0" smtClean="0"/>
              <a:t> a los </a:t>
            </a:r>
            <a:r>
              <a:rPr lang="en-US" altLang="es-UY" sz="1600" b="1" dirty="0" err="1" smtClean="0"/>
              <a:t>servicios</a:t>
            </a:r>
            <a:r>
              <a:rPr lang="en-US" altLang="es-UY" sz="1600" b="1" dirty="0" smtClean="0"/>
              <a:t> </a:t>
            </a:r>
            <a:r>
              <a:rPr lang="en-US" altLang="es-UY" sz="1600" b="1" dirty="0" err="1" smtClean="0"/>
              <a:t>sociales</a:t>
            </a:r>
            <a:r>
              <a:rPr lang="en-US" altLang="es-UY" sz="1600" b="1" dirty="0" smtClean="0"/>
              <a:t>, </a:t>
            </a:r>
            <a:r>
              <a:rPr lang="en-US" altLang="es-UY" sz="1600" b="1" dirty="0" err="1" smtClean="0"/>
              <a:t>existen</a:t>
            </a:r>
            <a:r>
              <a:rPr lang="en-US" altLang="es-UY" sz="1600" b="1" dirty="0" smtClean="0"/>
              <a:t> </a:t>
            </a:r>
            <a:r>
              <a:rPr lang="en-US" altLang="es-UY" sz="1600" b="1" dirty="0" err="1" smtClean="0"/>
              <a:t>costos</a:t>
            </a:r>
            <a:r>
              <a:rPr lang="en-US" altLang="es-UY" sz="1600" b="1" dirty="0" smtClean="0"/>
              <a:t> de </a:t>
            </a:r>
            <a:r>
              <a:rPr lang="en-US" altLang="es-UY" sz="1600" b="1" dirty="0" err="1" smtClean="0"/>
              <a:t>carácter</a:t>
            </a:r>
            <a:r>
              <a:rPr lang="en-US" altLang="es-UY" sz="1600" b="1" dirty="0" smtClean="0"/>
              <a:t> </a:t>
            </a:r>
            <a:r>
              <a:rPr lang="en-US" altLang="es-UY" sz="1600" b="1" dirty="0" err="1" smtClean="0"/>
              <a:t>espacio</a:t>
            </a:r>
            <a:r>
              <a:rPr lang="en-US" altLang="es-UY" sz="1600" b="1" dirty="0" smtClean="0"/>
              <a:t>-temporal que los </a:t>
            </a:r>
            <a:r>
              <a:rPr lang="en-US" altLang="es-UY" sz="1600" b="1" dirty="0" err="1" smtClean="0"/>
              <a:t>hogares</a:t>
            </a:r>
            <a:r>
              <a:rPr lang="en-US" altLang="es-UY" sz="1600" b="1" dirty="0" smtClean="0"/>
              <a:t> </a:t>
            </a:r>
            <a:r>
              <a:rPr lang="en-US" altLang="es-UY" sz="1600" b="1" dirty="0" err="1" smtClean="0"/>
              <a:t>deben</a:t>
            </a:r>
            <a:r>
              <a:rPr lang="en-US" altLang="es-UY" sz="1600" b="1" dirty="0" smtClean="0"/>
              <a:t> </a:t>
            </a:r>
            <a:r>
              <a:rPr lang="en-US" altLang="es-UY" sz="1600" b="1" dirty="0" err="1" smtClean="0"/>
              <a:t>enfrentar</a:t>
            </a:r>
            <a:r>
              <a:rPr lang="en-US" altLang="es-UY" sz="1600" b="1" dirty="0" smtClean="0"/>
              <a:t>.</a:t>
            </a:r>
            <a:endParaRPr lang="en-US" altLang="es-UY" sz="1600" dirty="0" smtClean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85699" y="4073302"/>
            <a:ext cx="765763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ct val="100000"/>
              </a:spcAft>
              <a:buNone/>
            </a:pPr>
            <a:r>
              <a:rPr lang="en-US" altLang="es-UY" sz="1600" b="1" dirty="0" err="1" smtClean="0"/>
              <a:t>Pregunta</a:t>
            </a:r>
            <a:endParaRPr lang="en-US" altLang="es-UY" sz="1600" b="1" dirty="0" smtClean="0"/>
          </a:p>
          <a:p>
            <a:pPr algn="just">
              <a:spcBef>
                <a:spcPct val="0"/>
              </a:spcBef>
              <a:spcAft>
                <a:spcPct val="100000"/>
              </a:spcAft>
              <a:buNone/>
            </a:pPr>
            <a:r>
              <a:rPr lang="en-US" altLang="es-UY" sz="1600" b="1" dirty="0" smtClean="0"/>
              <a:t>¿</a:t>
            </a:r>
            <a:r>
              <a:rPr lang="en-US" altLang="es-UY" sz="1600" b="1" dirty="0" err="1" smtClean="0"/>
              <a:t>Cómo</a:t>
            </a:r>
            <a:r>
              <a:rPr lang="en-US" altLang="es-UY" sz="1600" b="1" dirty="0" smtClean="0"/>
              <a:t> </a:t>
            </a:r>
            <a:r>
              <a:rPr lang="en-US" altLang="es-UY" sz="1600" b="1" dirty="0" err="1" smtClean="0"/>
              <a:t>afecta</a:t>
            </a:r>
            <a:r>
              <a:rPr lang="en-US" altLang="es-UY" sz="1600" b="1" dirty="0" smtClean="0"/>
              <a:t> la dimension </a:t>
            </a:r>
            <a:r>
              <a:rPr lang="en-US" altLang="es-UY" sz="1600" b="1" dirty="0" err="1" smtClean="0"/>
              <a:t>espacio</a:t>
            </a:r>
            <a:r>
              <a:rPr lang="en-US" altLang="es-UY" sz="1600" b="1" dirty="0" smtClean="0"/>
              <a:t>-temporal y los </a:t>
            </a:r>
            <a:r>
              <a:rPr lang="en-US" altLang="es-UY" sz="1600" b="1" dirty="0" err="1" smtClean="0"/>
              <a:t>rasgos</a:t>
            </a:r>
            <a:r>
              <a:rPr lang="en-US" altLang="es-UY" sz="1600" b="1" dirty="0" smtClean="0"/>
              <a:t> de los </a:t>
            </a:r>
            <a:r>
              <a:rPr lang="en-US" altLang="es-UY" sz="1600" b="1" dirty="0" err="1" smtClean="0"/>
              <a:t>servicios</a:t>
            </a:r>
            <a:r>
              <a:rPr lang="en-US" altLang="es-UY" sz="1600" b="1" dirty="0" smtClean="0"/>
              <a:t> el </a:t>
            </a:r>
            <a:r>
              <a:rPr lang="en-US" altLang="es-UY" sz="1600" b="1" dirty="0" err="1" smtClean="0"/>
              <a:t>efectivo</a:t>
            </a:r>
            <a:r>
              <a:rPr lang="en-US" altLang="es-UY" sz="1600" b="1" dirty="0" smtClean="0"/>
              <a:t> </a:t>
            </a:r>
            <a:r>
              <a:rPr lang="en-US" altLang="es-UY" sz="1600" b="1" dirty="0" err="1" smtClean="0"/>
              <a:t>acceso</a:t>
            </a:r>
            <a:r>
              <a:rPr lang="en-US" altLang="es-UY" sz="1600" b="1" dirty="0" smtClean="0"/>
              <a:t> de los </a:t>
            </a:r>
            <a:r>
              <a:rPr lang="en-US" altLang="es-UY" sz="1600" b="1" dirty="0" err="1" smtClean="0"/>
              <a:t>ciudadanos</a:t>
            </a:r>
            <a:r>
              <a:rPr lang="en-US" altLang="es-UY" sz="1600" b="1" dirty="0" smtClean="0"/>
              <a:t> al </a:t>
            </a:r>
            <a:r>
              <a:rPr lang="en-US" altLang="es-UY" sz="1600" b="1" dirty="0" err="1" smtClean="0"/>
              <a:t>cuidado</a:t>
            </a:r>
            <a:r>
              <a:rPr lang="en-US" altLang="es-UY" sz="1600" b="1" dirty="0" smtClean="0"/>
              <a:t> del </a:t>
            </a:r>
            <a:r>
              <a:rPr lang="en-US" altLang="es-UY" sz="1600" b="1" dirty="0" err="1" smtClean="0"/>
              <a:t>niño</a:t>
            </a:r>
            <a:r>
              <a:rPr lang="en-US" altLang="es-UY" sz="1600" b="1" dirty="0" smtClean="0"/>
              <a:t> </a:t>
            </a:r>
            <a:r>
              <a:rPr lang="en-US" altLang="es-UY" sz="1600" b="1" dirty="0" err="1" smtClean="0"/>
              <a:t>sano</a:t>
            </a:r>
            <a:r>
              <a:rPr lang="en-US" altLang="es-UY" sz="1600" b="1" dirty="0" smtClean="0"/>
              <a:t> de </a:t>
            </a:r>
            <a:r>
              <a:rPr lang="en-US" altLang="es-UY" sz="1600" b="1" dirty="0" err="1" smtClean="0"/>
              <a:t>niños</a:t>
            </a:r>
            <a:r>
              <a:rPr lang="en-US" altLang="es-UY" sz="1600" b="1" dirty="0" smtClean="0"/>
              <a:t> </a:t>
            </a:r>
            <a:r>
              <a:rPr lang="en-US" altLang="es-UY" sz="1600" b="1" dirty="0" err="1" smtClean="0"/>
              <a:t>pequeños</a:t>
            </a:r>
            <a:r>
              <a:rPr lang="en-US" altLang="es-UY" sz="1600" b="1" dirty="0" smtClean="0"/>
              <a:t>?</a:t>
            </a:r>
          </a:p>
          <a:p>
            <a:pPr algn="just">
              <a:spcBef>
                <a:spcPct val="0"/>
              </a:spcBef>
              <a:spcAft>
                <a:spcPct val="100000"/>
              </a:spcAft>
              <a:buNone/>
            </a:pPr>
            <a:endParaRPr lang="en-US" altLang="es-UY" sz="1600" b="1" dirty="0"/>
          </a:p>
          <a:p>
            <a:pPr algn="just">
              <a:spcBef>
                <a:spcPct val="0"/>
              </a:spcBef>
              <a:spcAft>
                <a:spcPct val="100000"/>
              </a:spcAft>
              <a:buNone/>
            </a:pPr>
            <a:r>
              <a:rPr lang="en-US" altLang="es-UY" sz="1600" b="1" dirty="0" err="1" smtClean="0"/>
              <a:t>Es</a:t>
            </a:r>
            <a:r>
              <a:rPr lang="en-US" altLang="es-UY" sz="1600" b="1" dirty="0" smtClean="0"/>
              <a:t> </a:t>
            </a:r>
            <a:r>
              <a:rPr lang="en-US" altLang="es-UY" sz="1600" b="1" dirty="0" err="1" smtClean="0"/>
              <a:t>una</a:t>
            </a:r>
            <a:r>
              <a:rPr lang="en-US" altLang="es-UY" sz="1600" b="1" dirty="0" smtClean="0"/>
              <a:t> </a:t>
            </a:r>
            <a:r>
              <a:rPr lang="en-US" altLang="es-UY" sz="1600" b="1" dirty="0" err="1" smtClean="0"/>
              <a:t>pregunta</a:t>
            </a:r>
            <a:r>
              <a:rPr lang="en-US" altLang="es-UY" sz="1600" b="1" dirty="0" smtClean="0"/>
              <a:t> </a:t>
            </a:r>
            <a:r>
              <a:rPr lang="en-US" altLang="es-UY" sz="1600" b="1" dirty="0" err="1" smtClean="0"/>
              <a:t>sobre</a:t>
            </a:r>
            <a:r>
              <a:rPr lang="en-US" altLang="es-UY" sz="1600" b="1" dirty="0" smtClean="0"/>
              <a:t> </a:t>
            </a:r>
            <a:r>
              <a:rPr lang="en-US" altLang="es-UY" sz="1600" b="1" dirty="0" err="1" smtClean="0"/>
              <a:t>accesibilidad</a:t>
            </a:r>
            <a:r>
              <a:rPr lang="en-US" altLang="es-UY" sz="1600" b="1" dirty="0" smtClean="0"/>
              <a:t>…</a:t>
            </a:r>
            <a:endParaRPr lang="en-US" altLang="es-UY" sz="1600" b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511" y="505842"/>
            <a:ext cx="2545404" cy="180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511" y="2362220"/>
            <a:ext cx="2545404" cy="180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512" y="4162220"/>
            <a:ext cx="254540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21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FE2C383-1611-4C3E-8C1F-369593DB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23"/>
            <a:ext cx="10515600" cy="615536"/>
          </a:xfrm>
        </p:spPr>
        <p:txBody>
          <a:bodyPr>
            <a:normAutofit/>
          </a:bodyPr>
          <a:lstStyle/>
          <a:p>
            <a:pPr algn="ctr"/>
            <a:r>
              <a:rPr lang="es-UY" sz="2800" b="1" dirty="0">
                <a:latin typeface="Arial" panose="020B0604020202020204" pitchFamily="34" charset="0"/>
                <a:cs typeface="Arial" panose="020B0604020202020204" pitchFamily="34" charset="0"/>
              </a:rPr>
              <a:t>Data &amp; </a:t>
            </a:r>
            <a:r>
              <a:rPr lang="es-UY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s-UY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3DAF558-6EBC-43CB-A4B6-1E7F59BD7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856"/>
            <a:ext cx="10515600" cy="36322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Insumos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UY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Geolocalización </a:t>
            </a:r>
            <a:r>
              <a:rPr lang="es-UY" sz="1600" dirty="0">
                <a:latin typeface="Arial" panose="020B0604020202020204" pitchFamily="34" charset="0"/>
                <a:cs typeface="Arial" panose="020B0604020202020204" pitchFamily="34" charset="0"/>
              </a:rPr>
              <a:t>de locales con </a:t>
            </a:r>
            <a:r>
              <a:rPr lang="es-UY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horarios de atención (cantidad de pediatras en cada día y horario entre lunes 6 am y sábado 21)</a:t>
            </a:r>
            <a:endParaRPr lang="es-UY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UY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Encuesta con información de entrevistados: </a:t>
            </a:r>
          </a:p>
          <a:p>
            <a:pPr lvl="2"/>
            <a:r>
              <a:rPr lang="es-UY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Hogar</a:t>
            </a:r>
          </a:p>
          <a:p>
            <a:pPr lvl="2"/>
            <a:r>
              <a:rPr lang="es-UY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Anclas espacio temporales (trabajo, educación niño) </a:t>
            </a:r>
          </a:p>
          <a:p>
            <a:pPr lvl="2"/>
            <a:r>
              <a:rPr lang="es-UY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Rasgos individuales, de percepción y de movilidad (modo, </a:t>
            </a:r>
            <a:r>
              <a:rPr lang="es-UY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nse</a:t>
            </a:r>
            <a:r>
              <a:rPr lang="es-UY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tiempos de espera) </a:t>
            </a:r>
            <a:r>
              <a:rPr lang="es-UY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UY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Cálculos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hogar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se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calcula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llega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clínica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día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/ hora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umbral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30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minutos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UY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Aplicación para cálculos bajo situación actual y </a:t>
            </a:r>
            <a:r>
              <a:rPr lang="es-UY" sz="1600" dirty="0">
                <a:latin typeface="Arial" panose="020B0604020202020204" pitchFamily="34" charset="0"/>
                <a:cs typeface="Arial" panose="020B0604020202020204" pitchFamily="34" charset="0"/>
              </a:rPr>
              <a:t>situaciones simuladas (tiempo de viaje máximo, ignorar anclas temporales, </a:t>
            </a:r>
            <a:r>
              <a:rPr lang="es-UY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fijar modo </a:t>
            </a:r>
            <a:r>
              <a:rPr lang="es-UY" sz="16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UY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transporte, restricciones de prestador).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252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hogares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luego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depuración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* 166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clinicas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* 96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combinaciones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día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/hora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320956"/>
              </p:ext>
            </p:extLst>
          </p:nvPr>
        </p:nvGraphicFramePr>
        <p:xfrm>
          <a:off x="1236133" y="3920066"/>
          <a:ext cx="8940799" cy="2757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79">
                  <a:extLst>
                    <a:ext uri="{9D8B030D-6E8A-4147-A177-3AD203B41FA5}">
                      <a16:colId xmlns:a16="http://schemas.microsoft.com/office/drawing/2014/main" xmlns="" val="336099289"/>
                    </a:ext>
                  </a:extLst>
                </a:gridCol>
                <a:gridCol w="608514">
                  <a:extLst>
                    <a:ext uri="{9D8B030D-6E8A-4147-A177-3AD203B41FA5}">
                      <a16:colId xmlns:a16="http://schemas.microsoft.com/office/drawing/2014/main" xmlns="" val="2024890484"/>
                    </a:ext>
                  </a:extLst>
                </a:gridCol>
                <a:gridCol w="652609">
                  <a:extLst>
                    <a:ext uri="{9D8B030D-6E8A-4147-A177-3AD203B41FA5}">
                      <a16:colId xmlns:a16="http://schemas.microsoft.com/office/drawing/2014/main" xmlns="" val="4245772963"/>
                    </a:ext>
                  </a:extLst>
                </a:gridCol>
                <a:gridCol w="740800">
                  <a:extLst>
                    <a:ext uri="{9D8B030D-6E8A-4147-A177-3AD203B41FA5}">
                      <a16:colId xmlns:a16="http://schemas.microsoft.com/office/drawing/2014/main" xmlns="" val="1420508087"/>
                    </a:ext>
                  </a:extLst>
                </a:gridCol>
                <a:gridCol w="890723"/>
                <a:gridCol w="885433">
                  <a:extLst>
                    <a:ext uri="{9D8B030D-6E8A-4147-A177-3AD203B41FA5}">
                      <a16:colId xmlns:a16="http://schemas.microsoft.com/office/drawing/2014/main" xmlns="" val="641929275"/>
                    </a:ext>
                  </a:extLst>
                </a:gridCol>
                <a:gridCol w="843101">
                  <a:extLst>
                    <a:ext uri="{9D8B030D-6E8A-4147-A177-3AD203B41FA5}">
                      <a16:colId xmlns:a16="http://schemas.microsoft.com/office/drawing/2014/main" xmlns="" val="2413188499"/>
                    </a:ext>
                  </a:extLst>
                </a:gridCol>
                <a:gridCol w="901270">
                  <a:extLst>
                    <a:ext uri="{9D8B030D-6E8A-4147-A177-3AD203B41FA5}">
                      <a16:colId xmlns:a16="http://schemas.microsoft.com/office/drawing/2014/main" xmlns="" val="2059718046"/>
                    </a:ext>
                  </a:extLst>
                </a:gridCol>
                <a:gridCol w="1124950">
                  <a:extLst>
                    <a:ext uri="{9D8B030D-6E8A-4147-A177-3AD203B41FA5}">
                      <a16:colId xmlns:a16="http://schemas.microsoft.com/office/drawing/2014/main" xmlns="" val="817818964"/>
                    </a:ext>
                  </a:extLst>
                </a:gridCol>
                <a:gridCol w="751781">
                  <a:extLst>
                    <a:ext uri="{9D8B030D-6E8A-4147-A177-3AD203B41FA5}">
                      <a16:colId xmlns:a16="http://schemas.microsoft.com/office/drawing/2014/main" xmlns="" val="1476030647"/>
                    </a:ext>
                  </a:extLst>
                </a:gridCol>
                <a:gridCol w="1048139">
                  <a:extLst>
                    <a:ext uri="{9D8B030D-6E8A-4147-A177-3AD203B41FA5}">
                      <a16:colId xmlns:a16="http://schemas.microsoft.com/office/drawing/2014/main" xmlns="" val="4058343908"/>
                    </a:ext>
                  </a:extLst>
                </a:gridCol>
              </a:tblGrid>
              <a:tr h="654352">
                <a:tc>
                  <a:txBody>
                    <a:bodyPr/>
                    <a:lstStyle/>
                    <a:p>
                      <a:pPr algn="ctr"/>
                      <a:r>
                        <a:rPr lang="es-UY" sz="1100" dirty="0" smtClean="0">
                          <a:solidFill>
                            <a:schemeClr val="tx1"/>
                          </a:solidFill>
                        </a:rPr>
                        <a:t>HOGAR</a:t>
                      </a:r>
                      <a:endParaRPr lang="es-UY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100" dirty="0" smtClean="0">
                          <a:solidFill>
                            <a:schemeClr val="tx1"/>
                          </a:solidFill>
                        </a:rPr>
                        <a:t>LOCAL</a:t>
                      </a:r>
                      <a:endParaRPr lang="es-UY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100" dirty="0" smtClean="0">
                          <a:solidFill>
                            <a:schemeClr val="tx1"/>
                          </a:solidFill>
                        </a:rPr>
                        <a:t>DIA</a:t>
                      </a:r>
                      <a:endParaRPr lang="es-UY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100" dirty="0" smtClean="0">
                          <a:solidFill>
                            <a:schemeClr val="tx1"/>
                          </a:solidFill>
                        </a:rPr>
                        <a:t>HORA</a:t>
                      </a:r>
                      <a:endParaRPr lang="es-UY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100" baseline="0" dirty="0" smtClean="0">
                          <a:solidFill>
                            <a:schemeClr val="tx1"/>
                          </a:solidFill>
                        </a:rPr>
                        <a:t>COBERTURA HOGAR</a:t>
                      </a:r>
                      <a:endParaRPr lang="es-UY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100" dirty="0" smtClean="0">
                          <a:solidFill>
                            <a:schemeClr val="tx1"/>
                          </a:solidFill>
                        </a:rPr>
                        <a:t>PRESTADOR LOCAL</a:t>
                      </a:r>
                      <a:endParaRPr lang="es-UY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100" dirty="0" smtClean="0">
                          <a:solidFill>
                            <a:schemeClr val="tx1"/>
                          </a:solidFill>
                        </a:rPr>
                        <a:t>Número</a:t>
                      </a:r>
                      <a:r>
                        <a:rPr lang="es-UY" sz="1100" baseline="0" dirty="0" smtClean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s-UY" sz="1100" baseline="0" dirty="0" err="1" smtClean="0">
                          <a:solidFill>
                            <a:schemeClr val="tx1"/>
                          </a:solidFill>
                        </a:rPr>
                        <a:t>pediat</a:t>
                      </a:r>
                      <a:r>
                        <a:rPr lang="es-UY" sz="1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s-UY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Y" sz="1100" dirty="0" smtClean="0">
                          <a:solidFill>
                            <a:schemeClr val="tx1"/>
                          </a:solidFill>
                        </a:rPr>
                        <a:t>Tiempo de viaje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100" dirty="0" smtClean="0">
                          <a:solidFill>
                            <a:schemeClr val="tx1"/>
                          </a:solidFill>
                        </a:rPr>
                        <a:t>Trabaja a esa hora</a:t>
                      </a:r>
                      <a:endParaRPr lang="es-UY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100" dirty="0" smtClean="0">
                          <a:solidFill>
                            <a:schemeClr val="tx1"/>
                          </a:solidFill>
                        </a:rPr>
                        <a:t>Lleva/deja niño escuela</a:t>
                      </a:r>
                      <a:endParaRPr lang="es-UY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100" dirty="0" smtClean="0">
                          <a:solidFill>
                            <a:schemeClr val="tx1"/>
                          </a:solidFill>
                        </a:rPr>
                        <a:t>¿LLEGA?</a:t>
                      </a:r>
                      <a:endParaRPr lang="es-UY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22409335"/>
                  </a:ext>
                </a:extLst>
              </a:tr>
              <a:tr h="354215"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1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1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LUN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9:00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CASMU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CASMU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1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25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NO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NO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1</a:t>
                      </a:r>
                      <a:endParaRPr lang="es-U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3024215"/>
                  </a:ext>
                </a:extLst>
              </a:tr>
              <a:tr h="393033"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1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1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MIE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10:00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CASMU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CASMU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1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25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SI</a:t>
                      </a:r>
                    </a:p>
                    <a:p>
                      <a:pPr algn="ctr"/>
                      <a:r>
                        <a:rPr lang="es-UY" sz="900" dirty="0" smtClean="0"/>
                        <a:t>(tour</a:t>
                      </a:r>
                      <a:r>
                        <a:rPr lang="es-UY" sz="900" baseline="0" dirty="0" smtClean="0"/>
                        <a:t> </a:t>
                      </a:r>
                      <a:r>
                        <a:rPr lang="es-UY" sz="900" baseline="0" dirty="0" err="1" smtClean="0"/>
                        <a:t>algorithm</a:t>
                      </a:r>
                      <a:r>
                        <a:rPr lang="es-UY" sz="900" baseline="0" dirty="0" smtClean="0"/>
                        <a:t>)</a:t>
                      </a:r>
                      <a:endParaRPr lang="es-UY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NO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0</a:t>
                      </a:r>
                      <a:endParaRPr lang="es-U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07916059"/>
                  </a:ext>
                </a:extLst>
              </a:tr>
              <a:tr h="354215"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2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1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LUN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9:00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CASMU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CASMU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1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35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NO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NO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0</a:t>
                      </a:r>
                      <a:endParaRPr lang="es-U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2025456"/>
                  </a:ext>
                </a:extLst>
              </a:tr>
              <a:tr h="354215"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2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8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JUE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15:00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CASMU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CASMU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0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15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NO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NO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0</a:t>
                      </a:r>
                      <a:endParaRPr lang="es-U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2650843"/>
                  </a:ext>
                </a:extLst>
              </a:tr>
              <a:tr h="354215"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3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12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LUN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9:00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CASMU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MEDICA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1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20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NO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NO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0</a:t>
                      </a:r>
                      <a:endParaRPr lang="es-U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9154649"/>
                  </a:ext>
                </a:extLst>
              </a:tr>
              <a:tr h="262022"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3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14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LUN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10:00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CASMU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ASSE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0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20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NO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NO</a:t>
                      </a:r>
                      <a:endParaRPr lang="es-U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200" dirty="0" smtClean="0"/>
                        <a:t>0</a:t>
                      </a:r>
                      <a:endParaRPr lang="es-U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8690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9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FE2C383-1611-4C3E-8C1F-369593DB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23"/>
            <a:ext cx="10515600" cy="615536"/>
          </a:xfrm>
        </p:spPr>
        <p:txBody>
          <a:bodyPr>
            <a:normAutofit/>
          </a:bodyPr>
          <a:lstStyle/>
          <a:p>
            <a:pPr algn="ctr"/>
            <a:r>
              <a:rPr lang="es-UY" sz="2800" b="1" dirty="0">
                <a:latin typeface="Arial" panose="020B0604020202020204" pitchFamily="34" charset="0"/>
                <a:cs typeface="Arial" panose="020B0604020202020204" pitchFamily="34" charset="0"/>
              </a:rPr>
              <a:t>Data &amp; </a:t>
            </a:r>
            <a:r>
              <a:rPr lang="es-UY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s-UY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031978"/>
              </p:ext>
            </p:extLst>
          </p:nvPr>
        </p:nvGraphicFramePr>
        <p:xfrm>
          <a:off x="914400" y="993985"/>
          <a:ext cx="6047999" cy="546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xmlns="" val="33609928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2489048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424577296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xmlns="" val="1420508087"/>
                    </a:ext>
                  </a:extLst>
                </a:gridCol>
                <a:gridCol w="872067"/>
                <a:gridCol w="953184">
                  <a:extLst>
                    <a:ext uri="{9D8B030D-6E8A-4147-A177-3AD203B41FA5}">
                      <a16:colId xmlns:a16="http://schemas.microsoft.com/office/drawing/2014/main" xmlns="" val="641929275"/>
                    </a:ext>
                  </a:extLst>
                </a:gridCol>
                <a:gridCol w="996948">
                  <a:extLst>
                    <a:ext uri="{9D8B030D-6E8A-4147-A177-3AD203B41FA5}">
                      <a16:colId xmlns:a16="http://schemas.microsoft.com/office/drawing/2014/main" xmlns="" val="2413188499"/>
                    </a:ext>
                  </a:extLst>
                </a:gridCol>
              </a:tblGrid>
              <a:tr h="700461">
                <a:tc>
                  <a:txBody>
                    <a:bodyPr/>
                    <a:lstStyle/>
                    <a:p>
                      <a:pPr algn="ctr"/>
                      <a:endParaRPr lang="es-UY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100" dirty="0" smtClean="0">
                          <a:solidFill>
                            <a:schemeClr val="tx1"/>
                          </a:solidFill>
                        </a:rPr>
                        <a:t>LUNES</a:t>
                      </a:r>
                      <a:endParaRPr lang="es-UY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100" dirty="0" smtClean="0">
                          <a:solidFill>
                            <a:schemeClr val="tx1"/>
                          </a:solidFill>
                        </a:rPr>
                        <a:t>MARTES</a:t>
                      </a:r>
                      <a:endParaRPr lang="es-UY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100" dirty="0" smtClean="0">
                          <a:solidFill>
                            <a:schemeClr val="tx1"/>
                          </a:solidFill>
                        </a:rPr>
                        <a:t>MIERCOLES</a:t>
                      </a:r>
                      <a:endParaRPr lang="es-UY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100" baseline="0" dirty="0" smtClean="0">
                          <a:solidFill>
                            <a:schemeClr val="tx1"/>
                          </a:solidFill>
                        </a:rPr>
                        <a:t>JUEVES</a:t>
                      </a:r>
                      <a:endParaRPr lang="es-UY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100" dirty="0" smtClean="0">
                          <a:solidFill>
                            <a:schemeClr val="tx1"/>
                          </a:solidFill>
                        </a:rPr>
                        <a:t>VIERNES</a:t>
                      </a:r>
                      <a:endParaRPr lang="es-UY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100" dirty="0" smtClean="0">
                          <a:solidFill>
                            <a:schemeClr val="tx1"/>
                          </a:solidFill>
                        </a:rPr>
                        <a:t>SABADO</a:t>
                      </a:r>
                      <a:endParaRPr lang="es-UY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22409335"/>
                  </a:ext>
                </a:extLst>
              </a:tr>
              <a:tr h="329087">
                <a:tc>
                  <a:txBody>
                    <a:bodyPr/>
                    <a:lstStyle/>
                    <a:p>
                      <a:pPr algn="ctr"/>
                      <a:r>
                        <a:rPr lang="es-UY" sz="1200" b="1" dirty="0" smtClean="0"/>
                        <a:t>6</a:t>
                      </a:r>
                      <a:endParaRPr lang="es-UY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3024215"/>
                  </a:ext>
                </a:extLst>
              </a:tr>
              <a:tr h="330915">
                <a:tc>
                  <a:txBody>
                    <a:bodyPr/>
                    <a:lstStyle/>
                    <a:p>
                      <a:pPr algn="ctr"/>
                      <a:r>
                        <a:rPr lang="es-UY" sz="1200" b="1" dirty="0" smtClean="0"/>
                        <a:t>7</a:t>
                      </a:r>
                      <a:endParaRPr lang="es-UY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7916059"/>
                  </a:ext>
                </a:extLst>
              </a:tr>
              <a:tr h="299657">
                <a:tc>
                  <a:txBody>
                    <a:bodyPr/>
                    <a:lstStyle/>
                    <a:p>
                      <a:pPr algn="ctr"/>
                      <a:r>
                        <a:rPr lang="es-UY" sz="1200" b="1" dirty="0" smtClean="0"/>
                        <a:t>8</a:t>
                      </a:r>
                      <a:endParaRPr lang="es-UY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2025456"/>
                  </a:ext>
                </a:extLst>
              </a:tr>
              <a:tr h="267618">
                <a:tc>
                  <a:txBody>
                    <a:bodyPr/>
                    <a:lstStyle/>
                    <a:p>
                      <a:pPr algn="ctr"/>
                      <a:r>
                        <a:rPr lang="es-UY" sz="1200" b="1" dirty="0" smtClean="0"/>
                        <a:t>9</a:t>
                      </a:r>
                      <a:endParaRPr lang="es-UY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2650843"/>
                  </a:ext>
                </a:extLst>
              </a:tr>
              <a:tr h="303313">
                <a:tc>
                  <a:txBody>
                    <a:bodyPr/>
                    <a:lstStyle/>
                    <a:p>
                      <a:pPr algn="ctr"/>
                      <a:r>
                        <a:rPr lang="es-UY" sz="1200" b="1" dirty="0" smtClean="0"/>
                        <a:t>10</a:t>
                      </a:r>
                      <a:endParaRPr lang="es-UY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9154649"/>
                  </a:ext>
                </a:extLst>
              </a:tr>
              <a:tr h="293648">
                <a:tc>
                  <a:txBody>
                    <a:bodyPr/>
                    <a:lstStyle/>
                    <a:p>
                      <a:pPr algn="ctr"/>
                      <a:r>
                        <a:rPr lang="es-UY" sz="1200" b="1" dirty="0" smtClean="0"/>
                        <a:t>11</a:t>
                      </a:r>
                      <a:endParaRPr lang="es-UY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8690205"/>
                  </a:ext>
                </a:extLst>
              </a:tr>
              <a:tr h="293648">
                <a:tc>
                  <a:txBody>
                    <a:bodyPr/>
                    <a:lstStyle/>
                    <a:p>
                      <a:pPr algn="ctr"/>
                      <a:r>
                        <a:rPr lang="es-UY" sz="1200" b="1" dirty="0" smtClean="0"/>
                        <a:t>12</a:t>
                      </a:r>
                      <a:endParaRPr lang="es-UY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3648">
                <a:tc>
                  <a:txBody>
                    <a:bodyPr/>
                    <a:lstStyle/>
                    <a:p>
                      <a:pPr algn="ctr"/>
                      <a:r>
                        <a:rPr lang="es-UY" sz="1200" b="1" dirty="0" smtClean="0"/>
                        <a:t>13</a:t>
                      </a:r>
                      <a:endParaRPr lang="es-UY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3648">
                <a:tc>
                  <a:txBody>
                    <a:bodyPr/>
                    <a:lstStyle/>
                    <a:p>
                      <a:pPr algn="ctr"/>
                      <a:r>
                        <a:rPr lang="es-UY" sz="1200" b="1" dirty="0" smtClean="0"/>
                        <a:t>14</a:t>
                      </a:r>
                      <a:endParaRPr lang="es-UY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3648">
                <a:tc>
                  <a:txBody>
                    <a:bodyPr/>
                    <a:lstStyle/>
                    <a:p>
                      <a:pPr algn="ctr"/>
                      <a:r>
                        <a:rPr lang="es-UY" sz="1200" b="1" dirty="0" smtClean="0"/>
                        <a:t>15</a:t>
                      </a:r>
                      <a:endParaRPr lang="es-UY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3648">
                <a:tc>
                  <a:txBody>
                    <a:bodyPr/>
                    <a:lstStyle/>
                    <a:p>
                      <a:pPr algn="ctr"/>
                      <a:r>
                        <a:rPr lang="es-UY" sz="1200" b="1" dirty="0" smtClean="0"/>
                        <a:t>16</a:t>
                      </a:r>
                      <a:endParaRPr lang="es-UY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3648">
                <a:tc>
                  <a:txBody>
                    <a:bodyPr/>
                    <a:lstStyle/>
                    <a:p>
                      <a:pPr algn="ctr"/>
                      <a:r>
                        <a:rPr lang="es-UY" sz="1200" b="1" dirty="0" smtClean="0"/>
                        <a:t>17</a:t>
                      </a:r>
                      <a:endParaRPr lang="es-UY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3648">
                <a:tc>
                  <a:txBody>
                    <a:bodyPr/>
                    <a:lstStyle/>
                    <a:p>
                      <a:pPr algn="ctr"/>
                      <a:r>
                        <a:rPr lang="es-UY" sz="1200" b="1" dirty="0" smtClean="0"/>
                        <a:t>18</a:t>
                      </a:r>
                      <a:endParaRPr lang="es-UY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3648">
                <a:tc>
                  <a:txBody>
                    <a:bodyPr/>
                    <a:lstStyle/>
                    <a:p>
                      <a:pPr algn="ctr"/>
                      <a:r>
                        <a:rPr lang="es-UY" sz="1200" b="1" dirty="0" smtClean="0"/>
                        <a:t>19</a:t>
                      </a:r>
                      <a:endParaRPr lang="es-UY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3648">
                <a:tc>
                  <a:txBody>
                    <a:bodyPr/>
                    <a:lstStyle/>
                    <a:p>
                      <a:pPr algn="ctr"/>
                      <a:r>
                        <a:rPr lang="es-UY" sz="1200" b="1" dirty="0" smtClean="0"/>
                        <a:t>20</a:t>
                      </a:r>
                      <a:endParaRPr lang="es-UY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3648">
                <a:tc>
                  <a:txBody>
                    <a:bodyPr/>
                    <a:lstStyle/>
                    <a:p>
                      <a:pPr algn="ctr"/>
                      <a:r>
                        <a:rPr lang="es-UY" sz="1200" b="1" dirty="0" smtClean="0"/>
                        <a:t>21</a:t>
                      </a:r>
                      <a:endParaRPr lang="es-UY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xmlns="" id="{93DAF558-6EBC-43CB-A4B6-1E7F59BD7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799" y="1913456"/>
            <a:ext cx="3649133" cy="36322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UY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Indicador de accesibilidad: </a:t>
            </a:r>
            <a:r>
              <a:rPr lang="es-UY" sz="1600" dirty="0">
                <a:latin typeface="Arial" panose="020B0604020202020204" pitchFamily="34" charset="0"/>
                <a:cs typeface="Arial" panose="020B0604020202020204" pitchFamily="34" charset="0"/>
              </a:rPr>
              <a:t>cantidad de celdas en que la respuesta es sí llega.</a:t>
            </a:r>
          </a:p>
          <a:p>
            <a:pPr marL="0" indent="0">
              <a:buNone/>
            </a:pPr>
            <a:endParaRPr lang="es-UY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UY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Para cada celda: ¿llega en algún local? </a:t>
            </a:r>
          </a:p>
          <a:p>
            <a:pPr marL="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31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FE2C383-1611-4C3E-8C1F-369593DB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23"/>
            <a:ext cx="10515600" cy="615536"/>
          </a:xfrm>
        </p:spPr>
        <p:txBody>
          <a:bodyPr>
            <a:normAutofit/>
          </a:bodyPr>
          <a:lstStyle/>
          <a:p>
            <a:pPr algn="ctr"/>
            <a:r>
              <a:rPr lang="es-UY" sz="2800" b="1" dirty="0">
                <a:latin typeface="Arial" panose="020B0604020202020204" pitchFamily="34" charset="0"/>
                <a:cs typeface="Arial" panose="020B0604020202020204" pitchFamily="34" charset="0"/>
              </a:rPr>
              <a:t>Data &amp; </a:t>
            </a:r>
            <a:r>
              <a:rPr lang="es-UY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s-UY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xmlns="" id="{93DAF558-6EBC-43CB-A4B6-1E7F59BD7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799" y="1913456"/>
            <a:ext cx="3649133" cy="36322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UY" sz="1600" b="1" dirty="0">
                <a:latin typeface="Arial" panose="020B0604020202020204" pitchFamily="34" charset="0"/>
                <a:cs typeface="Arial" panose="020B0604020202020204" pitchFamily="34" charset="0"/>
              </a:rPr>
              <a:t>Indicador de accesibilidad: </a:t>
            </a:r>
            <a:r>
              <a:rPr lang="es-UY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 cada hogar cantidad </a:t>
            </a:r>
            <a:r>
              <a:rPr lang="es-UY" sz="1600" dirty="0">
                <a:latin typeface="Arial" panose="020B0604020202020204" pitchFamily="34" charset="0"/>
                <a:cs typeface="Arial" panose="020B0604020202020204" pitchFamily="34" charset="0"/>
              </a:rPr>
              <a:t>de celdas en que la respuesta es sí llega.</a:t>
            </a:r>
          </a:p>
          <a:p>
            <a:pPr marL="0" indent="0">
              <a:buNone/>
            </a:pPr>
            <a:endParaRPr lang="es-UY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UY" sz="1600" b="1" dirty="0">
                <a:latin typeface="Arial" panose="020B0604020202020204" pitchFamily="34" charset="0"/>
                <a:cs typeface="Arial" panose="020B0604020202020204" pitchFamily="34" charset="0"/>
              </a:rPr>
              <a:t>Para cada celda: ¿llega en algún local? </a:t>
            </a:r>
            <a:r>
              <a:rPr lang="es-UY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Evaluación para cada hogar/local/día/hora…</a:t>
            </a:r>
            <a:endParaRPr lang="es-UY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hogar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indicador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 45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96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combinaciones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posibles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día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/hora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91129"/>
              </p:ext>
            </p:extLst>
          </p:nvPr>
        </p:nvGraphicFramePr>
        <p:xfrm>
          <a:off x="1083733" y="638385"/>
          <a:ext cx="6047999" cy="546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xmlns="" val="33609928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2489048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424577296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xmlns="" val="1420508087"/>
                    </a:ext>
                  </a:extLst>
                </a:gridCol>
                <a:gridCol w="872067"/>
                <a:gridCol w="953184">
                  <a:extLst>
                    <a:ext uri="{9D8B030D-6E8A-4147-A177-3AD203B41FA5}">
                      <a16:colId xmlns:a16="http://schemas.microsoft.com/office/drawing/2014/main" xmlns="" val="641929275"/>
                    </a:ext>
                  </a:extLst>
                </a:gridCol>
                <a:gridCol w="996948">
                  <a:extLst>
                    <a:ext uri="{9D8B030D-6E8A-4147-A177-3AD203B41FA5}">
                      <a16:colId xmlns:a16="http://schemas.microsoft.com/office/drawing/2014/main" xmlns="" val="2413188499"/>
                    </a:ext>
                  </a:extLst>
                </a:gridCol>
              </a:tblGrid>
              <a:tr h="700461">
                <a:tc>
                  <a:txBody>
                    <a:bodyPr/>
                    <a:lstStyle/>
                    <a:p>
                      <a:pPr algn="ctr"/>
                      <a:endParaRPr lang="es-UY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100" dirty="0" smtClean="0">
                          <a:solidFill>
                            <a:schemeClr val="tx1"/>
                          </a:solidFill>
                        </a:rPr>
                        <a:t>LUNES</a:t>
                      </a:r>
                      <a:endParaRPr lang="es-UY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100" dirty="0" smtClean="0">
                          <a:solidFill>
                            <a:schemeClr val="tx1"/>
                          </a:solidFill>
                        </a:rPr>
                        <a:t>MARTES</a:t>
                      </a:r>
                      <a:endParaRPr lang="es-UY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100" dirty="0" smtClean="0">
                          <a:solidFill>
                            <a:schemeClr val="tx1"/>
                          </a:solidFill>
                        </a:rPr>
                        <a:t>MIERCOLES</a:t>
                      </a:r>
                      <a:endParaRPr lang="es-UY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100" baseline="0" dirty="0" smtClean="0">
                          <a:solidFill>
                            <a:schemeClr val="tx1"/>
                          </a:solidFill>
                        </a:rPr>
                        <a:t>JUEVES</a:t>
                      </a:r>
                      <a:endParaRPr lang="es-UY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100" dirty="0" smtClean="0">
                          <a:solidFill>
                            <a:schemeClr val="tx1"/>
                          </a:solidFill>
                        </a:rPr>
                        <a:t>VIERNES</a:t>
                      </a:r>
                      <a:endParaRPr lang="es-UY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100" dirty="0" smtClean="0">
                          <a:solidFill>
                            <a:schemeClr val="tx1"/>
                          </a:solidFill>
                        </a:rPr>
                        <a:t>SABADO</a:t>
                      </a:r>
                      <a:endParaRPr lang="es-UY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22409335"/>
                  </a:ext>
                </a:extLst>
              </a:tr>
              <a:tr h="329087">
                <a:tc>
                  <a:txBody>
                    <a:bodyPr/>
                    <a:lstStyle/>
                    <a:p>
                      <a:pPr algn="ctr"/>
                      <a:r>
                        <a:rPr lang="es-UY" sz="1200" b="1" dirty="0" smtClean="0"/>
                        <a:t>6</a:t>
                      </a:r>
                      <a:endParaRPr lang="es-UY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3024215"/>
                  </a:ext>
                </a:extLst>
              </a:tr>
              <a:tr h="330915">
                <a:tc>
                  <a:txBody>
                    <a:bodyPr/>
                    <a:lstStyle/>
                    <a:p>
                      <a:pPr algn="ctr"/>
                      <a:r>
                        <a:rPr lang="es-UY" sz="1200" b="1" dirty="0" smtClean="0"/>
                        <a:t>7</a:t>
                      </a:r>
                      <a:endParaRPr lang="es-UY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7916059"/>
                  </a:ext>
                </a:extLst>
              </a:tr>
              <a:tr h="299657">
                <a:tc>
                  <a:txBody>
                    <a:bodyPr/>
                    <a:lstStyle/>
                    <a:p>
                      <a:pPr algn="ctr"/>
                      <a:r>
                        <a:rPr lang="es-UY" sz="1200" b="1" dirty="0" smtClean="0"/>
                        <a:t>8</a:t>
                      </a:r>
                      <a:endParaRPr lang="es-UY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2025456"/>
                  </a:ext>
                </a:extLst>
              </a:tr>
              <a:tr h="267618">
                <a:tc>
                  <a:txBody>
                    <a:bodyPr/>
                    <a:lstStyle/>
                    <a:p>
                      <a:pPr algn="ctr"/>
                      <a:r>
                        <a:rPr lang="es-UY" sz="1200" b="1" dirty="0" smtClean="0"/>
                        <a:t>9</a:t>
                      </a:r>
                      <a:endParaRPr lang="es-UY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2650843"/>
                  </a:ext>
                </a:extLst>
              </a:tr>
              <a:tr h="303313">
                <a:tc>
                  <a:txBody>
                    <a:bodyPr/>
                    <a:lstStyle/>
                    <a:p>
                      <a:pPr algn="ctr"/>
                      <a:r>
                        <a:rPr lang="es-UY" sz="1200" b="1" dirty="0" smtClean="0"/>
                        <a:t>10</a:t>
                      </a:r>
                      <a:endParaRPr lang="es-UY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9154649"/>
                  </a:ext>
                </a:extLst>
              </a:tr>
              <a:tr h="293648">
                <a:tc>
                  <a:txBody>
                    <a:bodyPr/>
                    <a:lstStyle/>
                    <a:p>
                      <a:pPr algn="ctr"/>
                      <a:r>
                        <a:rPr lang="es-UY" sz="1200" b="1" dirty="0" smtClean="0"/>
                        <a:t>11</a:t>
                      </a:r>
                      <a:endParaRPr lang="es-UY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8690205"/>
                  </a:ext>
                </a:extLst>
              </a:tr>
              <a:tr h="293648">
                <a:tc>
                  <a:txBody>
                    <a:bodyPr/>
                    <a:lstStyle/>
                    <a:p>
                      <a:pPr algn="ctr"/>
                      <a:r>
                        <a:rPr lang="es-UY" sz="1200" b="1" dirty="0" smtClean="0"/>
                        <a:t>12</a:t>
                      </a:r>
                      <a:endParaRPr lang="es-UY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93648">
                <a:tc>
                  <a:txBody>
                    <a:bodyPr/>
                    <a:lstStyle/>
                    <a:p>
                      <a:pPr algn="ctr"/>
                      <a:r>
                        <a:rPr lang="es-UY" sz="1200" b="1" dirty="0" smtClean="0"/>
                        <a:t>13</a:t>
                      </a:r>
                      <a:endParaRPr lang="es-UY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93648">
                <a:tc>
                  <a:txBody>
                    <a:bodyPr/>
                    <a:lstStyle/>
                    <a:p>
                      <a:pPr algn="ctr"/>
                      <a:r>
                        <a:rPr lang="es-UY" sz="1200" b="1" dirty="0" smtClean="0"/>
                        <a:t>14</a:t>
                      </a:r>
                      <a:endParaRPr lang="es-UY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93648">
                <a:tc>
                  <a:txBody>
                    <a:bodyPr/>
                    <a:lstStyle/>
                    <a:p>
                      <a:pPr algn="ctr"/>
                      <a:r>
                        <a:rPr lang="es-UY" sz="1200" b="1" dirty="0" smtClean="0"/>
                        <a:t>15</a:t>
                      </a:r>
                      <a:endParaRPr lang="es-UY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93648">
                <a:tc>
                  <a:txBody>
                    <a:bodyPr/>
                    <a:lstStyle/>
                    <a:p>
                      <a:pPr algn="ctr"/>
                      <a:r>
                        <a:rPr lang="es-UY" sz="1200" b="1" dirty="0" smtClean="0"/>
                        <a:t>16</a:t>
                      </a:r>
                      <a:endParaRPr lang="es-UY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93648">
                <a:tc>
                  <a:txBody>
                    <a:bodyPr/>
                    <a:lstStyle/>
                    <a:p>
                      <a:pPr algn="ctr"/>
                      <a:r>
                        <a:rPr lang="es-UY" sz="1200" b="1" dirty="0" smtClean="0"/>
                        <a:t>17</a:t>
                      </a:r>
                      <a:endParaRPr lang="es-UY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93648">
                <a:tc>
                  <a:txBody>
                    <a:bodyPr/>
                    <a:lstStyle/>
                    <a:p>
                      <a:pPr algn="ctr"/>
                      <a:r>
                        <a:rPr lang="es-UY" sz="1200" b="1" dirty="0" smtClean="0"/>
                        <a:t>18</a:t>
                      </a:r>
                      <a:endParaRPr lang="es-UY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93648">
                <a:tc>
                  <a:txBody>
                    <a:bodyPr/>
                    <a:lstStyle/>
                    <a:p>
                      <a:pPr algn="ctr"/>
                      <a:r>
                        <a:rPr lang="es-UY" sz="1200" b="1" dirty="0" smtClean="0"/>
                        <a:t>19</a:t>
                      </a:r>
                      <a:endParaRPr lang="es-UY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93648">
                <a:tc>
                  <a:txBody>
                    <a:bodyPr/>
                    <a:lstStyle/>
                    <a:p>
                      <a:pPr algn="ctr"/>
                      <a:r>
                        <a:rPr lang="es-UY" sz="1200" b="1" dirty="0" smtClean="0"/>
                        <a:t>20</a:t>
                      </a:r>
                      <a:endParaRPr lang="es-UY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93648">
                <a:tc>
                  <a:txBody>
                    <a:bodyPr/>
                    <a:lstStyle/>
                    <a:p>
                      <a:pPr algn="ctr"/>
                      <a:r>
                        <a:rPr lang="es-UY" sz="1200" b="1" dirty="0" smtClean="0"/>
                        <a:t>21</a:t>
                      </a:r>
                      <a:endParaRPr lang="es-UY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UY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2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601F0364-A718-40F1-BAEE-AA76D64EBEB7}"/>
              </a:ext>
            </a:extLst>
          </p:cNvPr>
          <p:cNvSpPr/>
          <p:nvPr/>
        </p:nvSpPr>
        <p:spPr>
          <a:xfrm>
            <a:off x="2399588" y="1188548"/>
            <a:ext cx="681162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es-UY" sz="1600" b="1" dirty="0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Accesibilidad espacio-temporal (horas) asistiendo a prestador propio con y sin restricciones de actividades fijas.</a:t>
            </a:r>
          </a:p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es-UY" sz="1600" b="1" dirty="0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HORAS: </a:t>
            </a:r>
            <a:r>
              <a:rPr lang="es-UY" sz="1600" dirty="0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número de combinaciones día/hora (sobre total de 96) en los que un individuo alcanza al menos un local donde atiende un pediatra.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26026D85-9AEB-4B1E-9EE2-3BE403913D64}"/>
              </a:ext>
            </a:extLst>
          </p:cNvPr>
          <p:cNvSpPr txBox="1"/>
          <p:nvPr/>
        </p:nvSpPr>
        <p:spPr>
          <a:xfrm>
            <a:off x="1060173" y="6361045"/>
            <a:ext cx="8733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Fuente: Aplicación para cálculos de accesibilidad en base a encuesta a usuarios, mapeo de oferta y matrices de tiempo</a:t>
            </a:r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2562461"/>
              </p:ext>
            </p:extLst>
          </p:nvPr>
        </p:nvGraphicFramePr>
        <p:xfrm>
          <a:off x="2926080" y="2566850"/>
          <a:ext cx="5630435" cy="3376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8FE2C383-1611-4C3E-8C1F-369593DB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595"/>
            <a:ext cx="10515600" cy="615536"/>
          </a:xfrm>
        </p:spPr>
        <p:txBody>
          <a:bodyPr>
            <a:normAutofit/>
          </a:bodyPr>
          <a:lstStyle/>
          <a:p>
            <a:pPr algn="ctr"/>
            <a:r>
              <a:rPr lang="es-UY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Hallazgos sobre accesibilidad: escenario por defecto</a:t>
            </a: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46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601F0364-A718-40F1-BAEE-AA76D64EBEB7}"/>
              </a:ext>
            </a:extLst>
          </p:cNvPr>
          <p:cNvSpPr/>
          <p:nvPr/>
        </p:nvSpPr>
        <p:spPr>
          <a:xfrm>
            <a:off x="2464902" y="1235446"/>
            <a:ext cx="681162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es-UY" sz="1600" b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Accesibilidad espacio-temporal (horas) asistiendo a prestador propio con y sin restricciones de actividades fijas</a:t>
            </a:r>
            <a:r>
              <a:rPr lang="es-UY" sz="1600" b="1" dirty="0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. SIMULACION TODOS LOS VIAJES EN AUTOBUS</a:t>
            </a:r>
            <a:endParaRPr lang="es-UY" sz="1600" b="1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es-UY" sz="1600" b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HORAS: </a:t>
            </a:r>
            <a:r>
              <a:rPr lang="es-UY" sz="16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número de combinaciones día/hora (sobre total de 96) en los que un individuo alcanza al menos un local donde atiende un pediatra.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26026D85-9AEB-4B1E-9EE2-3BE403913D64}"/>
              </a:ext>
            </a:extLst>
          </p:cNvPr>
          <p:cNvSpPr txBox="1"/>
          <p:nvPr/>
        </p:nvSpPr>
        <p:spPr>
          <a:xfrm>
            <a:off x="1060173" y="6361045"/>
            <a:ext cx="8733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Fuente: Aplicación para cálculos de accesibilidad en base a encuesta a usuarios, mapeo de oferta y matrices de tiempo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8FE2C383-1611-4C3E-8C1F-369593DB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595"/>
            <a:ext cx="10515600" cy="615536"/>
          </a:xfrm>
        </p:spPr>
        <p:txBody>
          <a:bodyPr>
            <a:noAutofit/>
          </a:bodyPr>
          <a:lstStyle/>
          <a:p>
            <a:pPr algn="ctr"/>
            <a:r>
              <a:rPr lang="es-UY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Hallazgos sobre accesibilidad:</a:t>
            </a:r>
            <a:br>
              <a:rPr lang="es-UY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UY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SIMUACIÓN TODOS LOS VIAJES EN BUS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228590"/>
              </p:ext>
            </p:extLst>
          </p:nvPr>
        </p:nvGraphicFramePr>
        <p:xfrm>
          <a:off x="3426823" y="2466552"/>
          <a:ext cx="5338354" cy="3193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503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601F0364-A718-40F1-BAEE-AA76D64EBEB7}"/>
              </a:ext>
            </a:extLst>
          </p:cNvPr>
          <p:cNvSpPr/>
          <p:nvPr/>
        </p:nvSpPr>
        <p:spPr>
          <a:xfrm>
            <a:off x="2464902" y="1353430"/>
            <a:ext cx="681162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es-UY" sz="1600" b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Accesibilidad espacio-temporal (horas) </a:t>
            </a:r>
            <a:r>
              <a:rPr lang="es-UY" sz="1600" b="1" dirty="0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con </a:t>
            </a:r>
            <a:r>
              <a:rPr lang="es-UY" sz="1600" b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y sin restricciones de actividades fijas. </a:t>
            </a:r>
            <a:r>
              <a:rPr lang="es-UY" sz="1600" b="1" dirty="0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SIMULACION SIN RESTRICCION DE AFILIACION A PRESTADOR</a:t>
            </a:r>
            <a:endParaRPr lang="es-UY" sz="1600" b="1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es-UY" sz="1600" b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HORAS: </a:t>
            </a:r>
            <a:r>
              <a:rPr lang="es-UY" sz="16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número de combinaciones día/hora (sobre total de 96) en los que un individuo alcanza al menos un local donde atiende un pediatra.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26026D85-9AEB-4B1E-9EE2-3BE403913D64}"/>
              </a:ext>
            </a:extLst>
          </p:cNvPr>
          <p:cNvSpPr txBox="1"/>
          <p:nvPr/>
        </p:nvSpPr>
        <p:spPr>
          <a:xfrm>
            <a:off x="1060173" y="6361045"/>
            <a:ext cx="8733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Fuente: Aplicación para cálculos de accesibilidad en base a encuesta a usuarios, mapeo de oferta y matrices de tiempo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8FE2C383-1611-4C3E-8C1F-369593DB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099"/>
            <a:ext cx="10515600" cy="615536"/>
          </a:xfrm>
        </p:spPr>
        <p:txBody>
          <a:bodyPr>
            <a:normAutofit fontScale="90000"/>
          </a:bodyPr>
          <a:lstStyle/>
          <a:p>
            <a:pPr algn="ctr"/>
            <a:r>
              <a:rPr lang="es-UY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Hallazgos sobre accesibilidad: </a:t>
            </a:r>
            <a:br>
              <a:rPr lang="es-UY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UY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SIMULACION SIN RESTRICCION DE AFILIACION A PRESTADOR </a:t>
            </a:r>
            <a:br>
              <a:rPr lang="es-UY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980620"/>
              </p:ext>
            </p:extLst>
          </p:nvPr>
        </p:nvGraphicFramePr>
        <p:xfrm>
          <a:off x="3135085" y="2619102"/>
          <a:ext cx="5512525" cy="3455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4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1018</Words>
  <Application>Microsoft Office PowerPoint</Application>
  <PresentationFormat>Panorámica</PresentationFormat>
  <Paragraphs>223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Lucida Sans Unicode</vt:lpstr>
      <vt:lpstr>Tema de Office</vt:lpstr>
      <vt:lpstr>Presentación de PowerPoint</vt:lpstr>
      <vt:lpstr>Presentación de PowerPoint</vt:lpstr>
      <vt:lpstr>Presentación de PowerPoint</vt:lpstr>
      <vt:lpstr>Data &amp; Method </vt:lpstr>
      <vt:lpstr>Data &amp; Method </vt:lpstr>
      <vt:lpstr>Data &amp; Method </vt:lpstr>
      <vt:lpstr>Hallazgos sobre accesibilidad: escenario por defecto</vt:lpstr>
      <vt:lpstr>Hallazgos sobre accesibilidad: SIMUACIÓN TODOS LOS VIAJES EN BUS</vt:lpstr>
      <vt:lpstr>Hallazgos sobre accesibilidad:  SIMULACION SIN RESTRICCION DE AFILIACION A PRESTADOR  </vt:lpstr>
      <vt:lpstr>Findings on accessibility:  SCENARIOS ACCESSIBILITY AND GAP</vt:lpstr>
      <vt:lpstr>Consideraciones finales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H</dc:creator>
  <cp:lastModifiedBy>Diego H</cp:lastModifiedBy>
  <cp:revision>151</cp:revision>
  <dcterms:created xsi:type="dcterms:W3CDTF">2016-06-07T23:08:05Z</dcterms:created>
  <dcterms:modified xsi:type="dcterms:W3CDTF">2019-04-15T00:02:09Z</dcterms:modified>
</cp:coreProperties>
</file>