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2"/>
  </p:notesMasterIdLst>
  <p:sldIdLst>
    <p:sldId id="256" r:id="rId2"/>
    <p:sldId id="257" r:id="rId3"/>
    <p:sldId id="304" r:id="rId4"/>
    <p:sldId id="300" r:id="rId5"/>
    <p:sldId id="290" r:id="rId6"/>
    <p:sldId id="264" r:id="rId7"/>
    <p:sldId id="266" r:id="rId8"/>
    <p:sldId id="288" r:id="rId9"/>
    <p:sldId id="302" r:id="rId10"/>
    <p:sldId id="305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 autoAdjust="0"/>
    <p:restoredTop sz="91409" autoAdjust="0"/>
  </p:normalViewPr>
  <p:slideViewPr>
    <p:cSldViewPr>
      <p:cViewPr varScale="1">
        <p:scale>
          <a:sx n="101" d="100"/>
          <a:sy n="101" d="100"/>
        </p:scale>
        <p:origin x="176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AC285-2C77-44DB-85D3-528A71415EED}" type="datetimeFigureOut">
              <a:rPr lang="es-MX" smtClean="0"/>
              <a:pPr/>
              <a:t>21/04/19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DF72E-73D3-4754-8483-C2B2175EF48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034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E13B-2604-46D9-A3DD-A16611CC9CAB}" type="datetimeFigureOut">
              <a:rPr lang="es-MX" smtClean="0"/>
              <a:pPr/>
              <a:t>21/04/19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B65D-C6CE-40E7-9AEB-A007E1A23C3C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E13B-2604-46D9-A3DD-A16611CC9CAB}" type="datetimeFigureOut">
              <a:rPr lang="es-MX" smtClean="0"/>
              <a:pPr/>
              <a:t>21/04/19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B65D-C6CE-40E7-9AEB-A007E1A23C3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E13B-2604-46D9-A3DD-A16611CC9CAB}" type="datetimeFigureOut">
              <a:rPr lang="es-MX" smtClean="0"/>
              <a:pPr/>
              <a:t>21/04/19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B65D-C6CE-40E7-9AEB-A007E1A23C3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E13B-2604-46D9-A3DD-A16611CC9CAB}" type="datetimeFigureOut">
              <a:rPr lang="es-MX" smtClean="0"/>
              <a:pPr/>
              <a:t>21/04/19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B65D-C6CE-40E7-9AEB-A007E1A23C3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E13B-2604-46D9-A3DD-A16611CC9CAB}" type="datetimeFigureOut">
              <a:rPr lang="es-MX" smtClean="0"/>
              <a:pPr/>
              <a:t>21/04/19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E37B65D-C6CE-40E7-9AEB-A007E1A23C3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E13B-2604-46D9-A3DD-A16611CC9CAB}" type="datetimeFigureOut">
              <a:rPr lang="es-MX" smtClean="0"/>
              <a:pPr/>
              <a:t>21/04/19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B65D-C6CE-40E7-9AEB-A007E1A23C3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E13B-2604-46D9-A3DD-A16611CC9CAB}" type="datetimeFigureOut">
              <a:rPr lang="es-MX" smtClean="0"/>
              <a:pPr/>
              <a:t>21/04/19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B65D-C6CE-40E7-9AEB-A007E1A23C3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E13B-2604-46D9-A3DD-A16611CC9CAB}" type="datetimeFigureOut">
              <a:rPr lang="es-MX" smtClean="0"/>
              <a:pPr/>
              <a:t>21/04/19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B65D-C6CE-40E7-9AEB-A007E1A23C3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E13B-2604-46D9-A3DD-A16611CC9CAB}" type="datetimeFigureOut">
              <a:rPr lang="es-MX" smtClean="0"/>
              <a:pPr/>
              <a:t>21/04/19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B65D-C6CE-40E7-9AEB-A007E1A23C3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E13B-2604-46D9-A3DD-A16611CC9CAB}" type="datetimeFigureOut">
              <a:rPr lang="es-MX" smtClean="0"/>
              <a:pPr/>
              <a:t>21/04/19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B65D-C6CE-40E7-9AEB-A007E1A23C3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E13B-2604-46D9-A3DD-A16611CC9CAB}" type="datetimeFigureOut">
              <a:rPr lang="es-MX" smtClean="0"/>
              <a:pPr/>
              <a:t>21/04/19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B65D-C6CE-40E7-9AEB-A007E1A23C3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D94E13B-2604-46D9-A3DD-A16611CC9CAB}" type="datetimeFigureOut">
              <a:rPr lang="es-MX" smtClean="0"/>
              <a:pPr/>
              <a:t>21/04/19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E37B65D-C6CE-40E7-9AEB-A007E1A23C3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3384376"/>
          </a:xfrm>
        </p:spPr>
        <p:txBody>
          <a:bodyPr>
            <a:noAutofit/>
          </a:bodyPr>
          <a:lstStyle/>
          <a:p>
            <a:r>
              <a:rPr lang="es-MX" sz="38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Repensar la inclusión en la ciudad fragmentada</a:t>
            </a:r>
            <a:r>
              <a:rPr lang="es-MX" sz="36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es-MX" sz="36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36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3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integración excluyente a las políticas de redistribución y reconocimiento</a:t>
            </a:r>
            <a:endParaRPr lang="es-MX" sz="3000" cap="non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4725144"/>
            <a:ext cx="7560840" cy="18002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s-MX" sz="3000" dirty="0"/>
              <a:t>Cristina Bayón</a:t>
            </a:r>
          </a:p>
          <a:p>
            <a:pPr algn="r"/>
            <a:r>
              <a:rPr lang="es-MX" sz="3000" dirty="0"/>
              <a:t> IIS-UNAM</a:t>
            </a:r>
          </a:p>
          <a:p>
            <a:pPr algn="r"/>
            <a:endParaRPr lang="en-US" sz="2400" b="1" i="1" dirty="0"/>
          </a:p>
          <a:p>
            <a:pPr algn="r"/>
            <a:r>
              <a:rPr lang="en-US" sz="2400" b="1" i="1" dirty="0" err="1"/>
              <a:t>Seminario</a:t>
            </a:r>
            <a:r>
              <a:rPr lang="en-US" sz="2400" b="1" i="1" dirty="0"/>
              <a:t>-Taller CODS-ODS 11: </a:t>
            </a:r>
          </a:p>
          <a:p>
            <a:pPr algn="r"/>
            <a:r>
              <a:rPr lang="en-US" sz="2400" b="1" i="1" dirty="0" err="1"/>
              <a:t>Ciudades</a:t>
            </a:r>
            <a:r>
              <a:rPr lang="en-US" sz="2400" b="1" i="1" dirty="0"/>
              <a:t> y </a:t>
            </a:r>
            <a:r>
              <a:rPr lang="en-US" sz="2400" b="1" i="1" dirty="0" err="1"/>
              <a:t>Comunidades</a:t>
            </a:r>
            <a:r>
              <a:rPr lang="en-US" sz="2400" b="1" i="1" dirty="0"/>
              <a:t> </a:t>
            </a:r>
            <a:r>
              <a:rPr lang="en-US" sz="2400" b="1" i="1" dirty="0" err="1"/>
              <a:t>Sostenibles</a:t>
            </a:r>
            <a:r>
              <a:rPr lang="en-US" sz="2400" b="1" i="1" dirty="0"/>
              <a:t>“ 22-23 de </a:t>
            </a:r>
            <a:r>
              <a:rPr lang="en-US" sz="2400" b="1" i="1" dirty="0" err="1"/>
              <a:t>abril</a:t>
            </a:r>
            <a:r>
              <a:rPr lang="en-US" sz="2400" b="1" i="1" dirty="0"/>
              <a:t> 2019</a:t>
            </a:r>
            <a:endParaRPr lang="en-US" sz="26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9696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8826B-0B74-A648-AA24-A7355059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Políticas de inclusión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A27A19-2B94-194A-A092-4210F5166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40768"/>
            <a:ext cx="8435280" cy="5112608"/>
          </a:xfrm>
        </p:spPr>
        <p:txBody>
          <a:bodyPr/>
          <a:lstStyle/>
          <a:p>
            <a:pPr lvl="1">
              <a:buFont typeface="Wingdings" pitchFamily="2" charset="2"/>
              <a:buChar char="q"/>
            </a:pPr>
            <a:r>
              <a:rPr lang="es-MX" sz="2800" dirty="0"/>
              <a:t>Redistribución  o reelaboración de ideas sobre las identidades de los grupos subalternos (recursos simbólicos) como de recursos materiales entre clases</a:t>
            </a:r>
          </a:p>
          <a:p>
            <a:pPr lvl="1">
              <a:buFont typeface="Wingdings" pitchFamily="2" charset="2"/>
              <a:buChar char="q"/>
            </a:pPr>
            <a:r>
              <a:rPr lang="es-MX" sz="2800" dirty="0"/>
              <a:t>Capaces de combatir tanto las injusticias socio-económicas como simbólico-relacionales.</a:t>
            </a:r>
          </a:p>
          <a:p>
            <a:pPr lvl="1">
              <a:buFont typeface="Wingdings" pitchFamily="2" charset="2"/>
              <a:buChar char="q"/>
            </a:pPr>
            <a:r>
              <a:rPr lang="es-MX" sz="2800" dirty="0"/>
              <a:t>Redistribución (real y efectiva) de recursos de quienes tienen mucho más de lo que necesitan, hacia quienes tienen menos de lo que necesitan para vivir con dignidad</a:t>
            </a:r>
            <a:r>
              <a:rPr lang="es-MX" dirty="0"/>
              <a:t>.</a:t>
            </a:r>
          </a:p>
          <a:p>
            <a:pPr marL="13716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400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s-MX" sz="3600" dirty="0"/>
              <a:t>Cuestiones clave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219256" cy="5040600"/>
          </a:xfrm>
        </p:spPr>
        <p:txBody>
          <a:bodyPr>
            <a:normAutofit fontScale="92500" lnSpcReduction="10000"/>
          </a:bodyPr>
          <a:lstStyle/>
          <a:p>
            <a:r>
              <a:rPr lang="es-MX" sz="2400" dirty="0"/>
              <a:t>Dimensiones materiales, simbólicas y relacionales que contribuyen a crear, mantener, reproducir y legitimar la pobreza y la desigualdad.</a:t>
            </a:r>
          </a:p>
          <a:p>
            <a:r>
              <a:rPr lang="es-MX" sz="2400" dirty="0"/>
              <a:t>Nuevos patrones de urbanización/ ciudad de profundos contrastes: </a:t>
            </a:r>
          </a:p>
          <a:p>
            <a:pPr lvl="1"/>
            <a:r>
              <a:rPr lang="es-MX" sz="2000" dirty="0"/>
              <a:t>gentrificación de las zonas centrales y de la emergencia de nuevas áreas residenciales de alta exclusividad</a:t>
            </a:r>
          </a:p>
          <a:p>
            <a:pPr lvl="1"/>
            <a:r>
              <a:rPr lang="es-MX" sz="2000" dirty="0"/>
              <a:t>se expanden y alejan las periferias urbanas, donde las áreas de concentración de pobreza crecen y se densifican</a:t>
            </a:r>
            <a:r>
              <a:rPr lang="es-MX" sz="1600" dirty="0"/>
              <a:t> .</a:t>
            </a:r>
          </a:p>
          <a:p>
            <a:r>
              <a:rPr lang="es-MX" sz="2400" dirty="0"/>
              <a:t>Re-emergencia, en el escenario neoliberal, de un discurso criminalizador y culpabilizador de la pobreza</a:t>
            </a:r>
          </a:p>
          <a:p>
            <a:r>
              <a:rPr lang="es-MX" sz="2400" dirty="0"/>
              <a:t>Fuerte estigmatización de las periferias más desfavorecidas y sus residentes</a:t>
            </a:r>
          </a:p>
          <a:p>
            <a:r>
              <a:rPr lang="es-MX" sz="2400" dirty="0"/>
              <a:t>Sociabilidad urbana dominada por la desconfianza, la estigmatización, y el miedo. </a:t>
            </a:r>
            <a:endParaRPr lang="en-US" sz="2400" b="1" dirty="0"/>
          </a:p>
          <a:p>
            <a:endParaRPr lang="es-MX" sz="2400" dirty="0"/>
          </a:p>
          <a:p>
            <a:pPr marL="137160" indent="0">
              <a:buNone/>
            </a:pPr>
            <a:endParaRPr lang="es-MX" sz="2400" dirty="0"/>
          </a:p>
          <a:p>
            <a:pPr marL="137160" indent="0">
              <a:buNone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43422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7F147-5EAD-0E4C-9604-9818A5A7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Fragmentación  urbana </a:t>
            </a:r>
            <a:br>
              <a:rPr lang="es-MX" sz="3200" dirty="0"/>
            </a:br>
            <a:r>
              <a:rPr lang="es-MX" sz="3200" dirty="0"/>
              <a:t>y sociabilidad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37CBAE-1BC6-AF41-8C73-038B3BC89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Segmentación educativa, segregación residencial, disparidades en los servicios de salud, homogeneidad social de lo espacios de consumo y entretenimiento</a:t>
            </a:r>
          </a:p>
          <a:p>
            <a:r>
              <a:rPr lang="es-MX" dirty="0"/>
              <a:t>Distanciamiento y ausencia de experiencias sociales compartidas</a:t>
            </a:r>
          </a:p>
          <a:p>
            <a:r>
              <a:rPr lang="es-MX" dirty="0"/>
              <a:t>Vidas paralelas: nuevas formas de interacción y sociabilidad marcadas por el (no) reconocimiento y (des) encuentro con los otros.</a:t>
            </a:r>
          </a:p>
          <a:p>
            <a:r>
              <a:rPr lang="es-MX" dirty="0"/>
              <a:t>Confluencia y complementariedad entre proceso de fragmentación social  y el discurso neoliberal (despolitiza raíces de la desigualdad/culpabiliza a los más desfavorecidos por su situación)</a:t>
            </a:r>
          </a:p>
          <a:p>
            <a:r>
              <a:rPr lang="es-MX" dirty="0"/>
              <a:t>Reconfiguración de los patrones de convivencia social </a:t>
            </a:r>
          </a:p>
        </p:txBody>
      </p:sp>
    </p:spTree>
    <p:extLst>
      <p:ext uri="{BB962C8B-B14F-4D97-AF65-F5344CB8AC3E}">
        <p14:creationId xmlns:p14="http://schemas.microsoft.com/office/powerpoint/2010/main" val="396982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-99392"/>
            <a:ext cx="8075240" cy="1258772"/>
          </a:xfrm>
        </p:spPr>
        <p:txBody>
          <a:bodyPr>
            <a:normAutofit/>
          </a:bodyPr>
          <a:lstStyle/>
          <a:p>
            <a:r>
              <a:rPr lang="es-MX" sz="3600" dirty="0"/>
              <a:t>La integración excluyente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3548" y="1196752"/>
            <a:ext cx="8291264" cy="5616624"/>
          </a:xfrm>
        </p:spPr>
        <p:txBody>
          <a:bodyPr>
            <a:noAutofit/>
          </a:bodyPr>
          <a:lstStyle/>
          <a:p>
            <a:r>
              <a:rPr lang="es-MX" sz="2700" dirty="0"/>
              <a:t>Carácter más excluyente de las áreas periféricas de desarrollo informal: </a:t>
            </a:r>
            <a:r>
              <a:rPr lang="es-MX" dirty="0"/>
              <a:t>deterioro de las oportunidades de empleo para los menos calificados, la creciente presencia de las drogas en las periferias pobres , inseguridad</a:t>
            </a:r>
            <a:endParaRPr lang="es-MX" sz="2700" dirty="0"/>
          </a:p>
          <a:p>
            <a:r>
              <a:rPr lang="es-MX" sz="2700" dirty="0"/>
              <a:t>Institucionalización de la pobreza a través de servicios públicos de baja calidad destinados a los pobres</a:t>
            </a:r>
          </a:p>
          <a:p>
            <a:r>
              <a:rPr lang="es-MX" sz="2700" dirty="0"/>
              <a:t> La inseguridad, el temor y la desconfianza que permea/debilita la vida comunitaria: vecino como el “otro”.</a:t>
            </a:r>
          </a:p>
          <a:p>
            <a:endParaRPr lang="es-MX" sz="2700" dirty="0"/>
          </a:p>
        </p:txBody>
      </p:sp>
    </p:spTree>
    <p:extLst>
      <p:ext uri="{BB962C8B-B14F-4D97-AF65-F5344CB8AC3E}">
        <p14:creationId xmlns:p14="http://schemas.microsoft.com/office/powerpoint/2010/main" val="75015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4294967295"/>
          </p:nvPr>
        </p:nvSpPr>
        <p:spPr>
          <a:xfrm>
            <a:off x="323528" y="476672"/>
            <a:ext cx="8496944" cy="6106691"/>
          </a:xfrm>
        </p:spPr>
        <p:txBody>
          <a:bodyPr>
            <a:normAutofit/>
          </a:bodyPr>
          <a:lstStyle/>
          <a:p>
            <a:r>
              <a:rPr lang="es-MX" sz="2400" dirty="0"/>
              <a:t>El aislamiento y la exclusión: significados específicos. Ni ausencia de relaciones en el primer caso, ni estar afuera en el segundo.</a:t>
            </a:r>
          </a:p>
          <a:p>
            <a:endParaRPr lang="es-MX" sz="2400" dirty="0"/>
          </a:p>
          <a:p>
            <a:pPr lvl="1"/>
            <a:r>
              <a:rPr lang="es-MX" sz="2200" dirty="0"/>
              <a:t>Aislamiento: no supone ausencia de interacción con el vecino, sino  desconfianza hacia éste; no es el vecino a quien puedo confiarle mi casa o el cuidado de mis hijos ante una emergencia, es la ansiedad o el temor que se genera, cuando creo que es mi propio vecino el que puede robarme. </a:t>
            </a:r>
          </a:p>
          <a:p>
            <a:pPr lvl="1"/>
            <a:endParaRPr lang="es-MX" sz="2200" dirty="0"/>
          </a:p>
          <a:p>
            <a:pPr lvl="1"/>
            <a:r>
              <a:rPr lang="es-MX" sz="2200" dirty="0"/>
              <a:t>Exclusión marcada por  el “acceso” en términos marcadamente desfavorables, a servicios públicos/infraestructura urbana de muy baja calidad</a:t>
            </a:r>
          </a:p>
        </p:txBody>
      </p:sp>
    </p:spTree>
    <p:extLst>
      <p:ext uri="{BB962C8B-B14F-4D97-AF65-F5344CB8AC3E}">
        <p14:creationId xmlns:p14="http://schemas.microsoft.com/office/powerpoint/2010/main" val="286126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850106"/>
          </a:xfrm>
        </p:spPr>
        <p:txBody>
          <a:bodyPr>
            <a:noAutofit/>
          </a:bodyPr>
          <a:lstStyle/>
          <a:p>
            <a:r>
              <a:rPr lang="es-MX" sz="2800" dirty="0"/>
              <a:t>Más de 50 años en el área metropolitana…</a:t>
            </a:r>
          </a:p>
        </p:txBody>
      </p:sp>
      <p:pic>
        <p:nvPicPr>
          <p:cNvPr id="5" name="4 Marcador de contenido" descr="Tejedores_chimalhuacan 039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124744"/>
            <a:ext cx="3600400" cy="3338136"/>
          </a:xfrm>
          <a:prstGeom prst="rect">
            <a:avLst/>
          </a:prstGeom>
        </p:spPr>
      </p:pic>
      <p:pic>
        <p:nvPicPr>
          <p:cNvPr id="7" name="6 Marcador de contenido" descr="Acuitlapilco_chimalhuacan 098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004048" y="1225530"/>
            <a:ext cx="3822576" cy="3057616"/>
          </a:xfrm>
          <a:prstGeom prst="rect">
            <a:avLst/>
          </a:prstGeom>
        </p:spPr>
      </p:pic>
      <p:pic>
        <p:nvPicPr>
          <p:cNvPr id="9" name="8 Imagen" descr="C:\Users\Cristina Bayón\Dropbox\LIBRO POBREZA CHIMALHUACAN\FOTOS CHIMALHUACÁN\Selección de fotos Chimalhuacán\Av. del Peñon_chimalhuacan 048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535287"/>
            <a:ext cx="3873858" cy="3124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639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 descr="Xochitenco_chimalhuacan 053.JPG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467544" y="404664"/>
            <a:ext cx="4038600" cy="3028950"/>
          </a:xfrm>
          <a:prstGeom prst="rect">
            <a:avLst/>
          </a:prstGeom>
        </p:spPr>
      </p:pic>
      <p:pic>
        <p:nvPicPr>
          <p:cNvPr id="6" name="Picture 2" descr="C:\Users\Cristina Bayón\Dropbox\LIBRO POBREZA CHIMALHUACAN\FOTOS CHIMALHUACÁN\Fotos clasificadas\Basura y medio ambiente\Carreta de Basura.bmp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4664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7 Imagen" descr="Totolco_bicitaxis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023" y="3383616"/>
            <a:ext cx="4092961" cy="3069720"/>
          </a:xfrm>
          <a:prstGeom prst="rect">
            <a:avLst/>
          </a:prstGeom>
        </p:spPr>
      </p:pic>
      <p:pic>
        <p:nvPicPr>
          <p:cNvPr id="9" name="Picture 2" descr="C:\Users\Cristina Bayón\Dropbox\LIBRO POBREZA CHIMALHUACAN\FOTOS CHIMALHUACÁN\Fotos clasificadas\Comercio formal\Rancho las Nieves_videojuego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502" y="3645023"/>
            <a:ext cx="4004221" cy="300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43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Plateros_chimalhuacan 0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642918"/>
            <a:ext cx="8136372" cy="566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6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28ECF-E830-E243-92F1-62BB5994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Inclusión como justicia social: Redistribución y reconocimiento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E9A756-85DB-4C4C-9BC3-EE298419F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556792"/>
            <a:ext cx="8435280" cy="5026570"/>
          </a:xfrm>
        </p:spPr>
        <p:txBody>
          <a:bodyPr>
            <a:normAutofit lnSpcReduction="10000"/>
          </a:bodyPr>
          <a:lstStyle/>
          <a:p>
            <a:r>
              <a:rPr lang="es-MX" sz="2600" dirty="0"/>
              <a:t>Reconocimiento, el respeto y la valoración de otros, tan esenciales para el bienestar como la satisfacción de las necesidades materiales.</a:t>
            </a:r>
          </a:p>
          <a:p>
            <a:r>
              <a:rPr lang="es-MX" sz="2600" dirty="0"/>
              <a:t>Desigualdad social: opera tanto a nivel de la legitimidad y la dignidad, como de la distribución de recursos materiales y sociales</a:t>
            </a:r>
          </a:p>
          <a:p>
            <a:r>
              <a:rPr lang="es-MX" sz="2600" dirty="0"/>
              <a:t>Comprender las posibles confluencias y contrastes entre desigualades de clase, género, étnicas, y de capacidades. </a:t>
            </a:r>
          </a:p>
          <a:p>
            <a:r>
              <a:rPr lang="es-MX" sz="2600" dirty="0"/>
              <a:t>Estereotipos, estigmas y prejuicios construidos en torno al otro y cómo se expresan y reproducen desigualdades en el trato cotidiano </a:t>
            </a:r>
          </a:p>
        </p:txBody>
      </p:sp>
    </p:spTree>
    <p:extLst>
      <p:ext uri="{BB962C8B-B14F-4D97-AF65-F5344CB8AC3E}">
        <p14:creationId xmlns:p14="http://schemas.microsoft.com/office/powerpoint/2010/main" val="2105883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2147</TotalTime>
  <Words>576</Words>
  <Application>Microsoft Macintosh PowerPoint</Application>
  <PresentationFormat>Presentación en pantalla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Book Antiqua</vt:lpstr>
      <vt:lpstr>Calibri</vt:lpstr>
      <vt:lpstr>Lucida Sans</vt:lpstr>
      <vt:lpstr>Wingdings</vt:lpstr>
      <vt:lpstr>Wingdings 2</vt:lpstr>
      <vt:lpstr>Wingdings 3</vt:lpstr>
      <vt:lpstr>Vértice</vt:lpstr>
      <vt:lpstr>Repensar la inclusión en la ciudad fragmentada.  De la integración excluyente a las políticas de redistribución y reconocimiento</vt:lpstr>
      <vt:lpstr>Cuestiones clave</vt:lpstr>
      <vt:lpstr>Fragmentación  urbana  y sociabilidad</vt:lpstr>
      <vt:lpstr>La integración excluyente</vt:lpstr>
      <vt:lpstr>Presentación de PowerPoint</vt:lpstr>
      <vt:lpstr>Más de 50 años en el área metropolitana…</vt:lpstr>
      <vt:lpstr>Presentación de PowerPoint</vt:lpstr>
      <vt:lpstr>Presentación de PowerPoint</vt:lpstr>
      <vt:lpstr>Inclusión como justicia social: Redistribución y reconocimiento</vt:lpstr>
      <vt:lpstr>Políticas de inclusión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Bayón</dc:creator>
  <cp:lastModifiedBy>Cristina Bayon</cp:lastModifiedBy>
  <cp:revision>105</cp:revision>
  <dcterms:created xsi:type="dcterms:W3CDTF">2014-03-17T22:46:54Z</dcterms:created>
  <dcterms:modified xsi:type="dcterms:W3CDTF">2019-04-22T00:25:58Z</dcterms:modified>
</cp:coreProperties>
</file>