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0" r:id="rId3"/>
    <p:sldId id="257" r:id="rId4"/>
    <p:sldId id="267" r:id="rId5"/>
    <p:sldId id="287" r:id="rId6"/>
    <p:sldId id="270" r:id="rId7"/>
    <p:sldId id="271" r:id="rId8"/>
    <p:sldId id="276" r:id="rId9"/>
    <p:sldId id="281" r:id="rId10"/>
    <p:sldId id="286" r:id="rId11"/>
    <p:sldId id="288" r:id="rId12"/>
    <p:sldId id="277" r:id="rId13"/>
    <p:sldId id="296" r:id="rId14"/>
    <p:sldId id="299" r:id="rId15"/>
    <p:sldId id="291" r:id="rId16"/>
    <p:sldId id="302" r:id="rId17"/>
    <p:sldId id="300" r:id="rId18"/>
    <p:sldId id="295" r:id="rId19"/>
    <p:sldId id="301" r:id="rId20"/>
    <p:sldId id="332" r:id="rId21"/>
    <p:sldId id="330" r:id="rId22"/>
    <p:sldId id="308" r:id="rId23"/>
    <p:sldId id="324" r:id="rId24"/>
    <p:sldId id="32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6" r:id="rId36"/>
    <p:sldId id="325" r:id="rId37"/>
    <p:sldId id="329" r:id="rId38"/>
    <p:sldId id="304" r:id="rId39"/>
    <p:sldId id="319" r:id="rId40"/>
    <p:sldId id="321" r:id="rId41"/>
    <p:sldId id="322" r:id="rId42"/>
    <p:sldId id="323" r:id="rId43"/>
    <p:sldId id="333" r:id="rId44"/>
    <p:sldId id="331" r:id="rId45"/>
    <p:sldId id="307" r:id="rId46"/>
    <p:sldId id="32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EC"/>
    <a:srgbClr val="C6DDDC"/>
    <a:srgbClr val="5B4E55"/>
    <a:srgbClr val="228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9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8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0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8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s.uqam.c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DAD9">
            <a:alpha val="7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B8E3E6E-C8E9-4BD0-BAF4-C51243F229FB}"/>
              </a:ext>
            </a:extLst>
          </p:cNvPr>
          <p:cNvGrpSpPr/>
          <p:nvPr/>
        </p:nvGrpSpPr>
        <p:grpSpPr>
          <a:xfrm>
            <a:off x="2780623" y="2513971"/>
            <a:ext cx="7064835" cy="1193733"/>
            <a:chOff x="1053895" y="751896"/>
            <a:chExt cx="660605" cy="65780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27BCB02-44F5-8F8A-2578-7B798392BF99}"/>
                </a:ext>
              </a:extLst>
            </p:cNvPr>
            <p:cNvSpPr/>
            <p:nvPr/>
          </p:nvSpPr>
          <p:spPr>
            <a:xfrm>
              <a:off x="1054100" y="946319"/>
              <a:ext cx="660400" cy="463382"/>
            </a:xfrm>
            <a:prstGeom prst="roundRect">
              <a:avLst/>
            </a:prstGeom>
            <a:solidFill>
              <a:srgbClr val="FCE3EC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6A29467-01DA-AB70-049B-3B0CCBFFF543}"/>
                </a:ext>
              </a:extLst>
            </p:cNvPr>
            <p:cNvSpPr/>
            <p:nvPr/>
          </p:nvSpPr>
          <p:spPr>
            <a:xfrm>
              <a:off x="1053895" y="751896"/>
              <a:ext cx="660400" cy="58670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b="1" kern="0" dirty="0" err="1">
                  <a:solidFill>
                    <a:schemeClr val="bg2">
                      <a:lumMod val="10000"/>
                    </a:schemeClr>
                  </a:solidFill>
                  <a:effectLst>
                    <a:outerShdw blurRad="50800" dist="889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머신러닝을</a:t>
              </a:r>
              <a:r>
                <a:rPr lang="ko-KR" altLang="en-US" sz="3600" b="1" kern="0" dirty="0">
                  <a:solidFill>
                    <a:schemeClr val="bg2">
                      <a:lumMod val="10000"/>
                    </a:schemeClr>
                  </a:solidFill>
                  <a:effectLst>
                    <a:outerShdw blurRad="50800" dist="889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통한 사고빈도 예측</a:t>
              </a:r>
              <a:endParaRPr lang="en-US" altLang="ko-KR" sz="3600" b="1" kern="0" dirty="0">
                <a:solidFill>
                  <a:schemeClr val="bg2">
                    <a:lumMod val="10000"/>
                  </a:schemeClr>
                </a:solidFill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4FD1DD-1ADF-419F-9EFE-183C9151DBDF}"/>
              </a:ext>
            </a:extLst>
          </p:cNvPr>
          <p:cNvGrpSpPr/>
          <p:nvPr/>
        </p:nvGrpSpPr>
        <p:grpSpPr>
          <a:xfrm>
            <a:off x="8438263" y="3931501"/>
            <a:ext cx="1405003" cy="552818"/>
            <a:chOff x="1053895" y="751896"/>
            <a:chExt cx="660605" cy="65780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962C6B8-299A-43DB-A882-F6D4F1B54348}"/>
                </a:ext>
              </a:extLst>
            </p:cNvPr>
            <p:cNvSpPr/>
            <p:nvPr/>
          </p:nvSpPr>
          <p:spPr>
            <a:xfrm>
              <a:off x="1054100" y="946319"/>
              <a:ext cx="660400" cy="463382"/>
            </a:xfrm>
            <a:prstGeom prst="roundRect">
              <a:avLst/>
            </a:prstGeom>
            <a:solidFill>
              <a:srgbClr val="FCE3EC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409E946-7AAD-4431-8A7A-F19519E4FA1E}"/>
                </a:ext>
              </a:extLst>
            </p:cNvPr>
            <p:cNvSpPr/>
            <p:nvPr/>
          </p:nvSpPr>
          <p:spPr>
            <a:xfrm>
              <a:off x="1053895" y="751896"/>
              <a:ext cx="660400" cy="58670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500" b="1" kern="0" dirty="0">
                  <a:solidFill>
                    <a:schemeClr val="bg2">
                      <a:lumMod val="10000"/>
                    </a:schemeClr>
                  </a:solidFill>
                  <a:effectLst>
                    <a:outerShdw blurRad="50800" dist="889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By</a:t>
              </a:r>
              <a:r>
                <a:rPr lang="ko-KR" altLang="en-US" sz="1500" b="1" kern="0" dirty="0">
                  <a:solidFill>
                    <a:schemeClr val="bg2">
                      <a:lumMod val="10000"/>
                    </a:schemeClr>
                  </a:solidFill>
                  <a:effectLst>
                    <a:outerShdw blurRad="50800" dist="889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altLang="ko-KR" sz="1500" b="1" kern="0" dirty="0">
                  <a:solidFill>
                    <a:schemeClr val="bg2">
                      <a:lumMod val="10000"/>
                    </a:schemeClr>
                  </a:solidFill>
                  <a:effectLst>
                    <a:outerShdw blurRad="50800" dist="889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C.U.R.E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31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02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주제선정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2A64F4-6B12-0267-8A58-5027ADF5F10B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주제선정배경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E86DA-744D-DC96-CBCD-65058CB2625F}"/>
              </a:ext>
            </a:extLst>
          </p:cNvPr>
          <p:cNvSpPr txBox="1"/>
          <p:nvPr/>
        </p:nvSpPr>
        <p:spPr>
          <a:xfrm>
            <a:off x="1216374" y="2156059"/>
            <a:ext cx="3451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B4E55"/>
                </a:solidFill>
              </a:rPr>
              <a:t>2023</a:t>
            </a:r>
            <a:r>
              <a:rPr lang="ko-KR" altLang="en-US" sz="2400" b="1" dirty="0">
                <a:solidFill>
                  <a:srgbClr val="5B4E55"/>
                </a:solidFill>
              </a:rPr>
              <a:t>년</a:t>
            </a:r>
            <a:endParaRPr lang="en-US" altLang="ko-KR" sz="2400" b="1" dirty="0">
              <a:solidFill>
                <a:srgbClr val="5B4E55"/>
              </a:solidFill>
            </a:endParaRPr>
          </a:p>
          <a:p>
            <a:r>
              <a:rPr lang="ko-KR" altLang="en-US" sz="2400" b="1" dirty="0">
                <a:solidFill>
                  <a:srgbClr val="5B4E55"/>
                </a:solidFill>
              </a:rPr>
              <a:t>적용되는 자동차관리법</a:t>
            </a:r>
            <a:endParaRPr lang="en-US" altLang="ko-KR" sz="2400" b="1" dirty="0">
              <a:solidFill>
                <a:srgbClr val="5B4E5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F9B7A-3EAA-AAC0-AF5E-B0D29E1B907F}"/>
              </a:ext>
            </a:extLst>
          </p:cNvPr>
          <p:cNvSpPr txBox="1"/>
          <p:nvPr/>
        </p:nvSpPr>
        <p:spPr>
          <a:xfrm>
            <a:off x="817363" y="5627467"/>
            <a:ext cx="3451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5B4E55"/>
                </a:solidFill>
              </a:rPr>
              <a:t>참고</a:t>
            </a:r>
            <a:endParaRPr lang="en-US" altLang="ko-KR" sz="1100" b="1" dirty="0">
              <a:solidFill>
                <a:srgbClr val="5B4E55"/>
              </a:solidFill>
            </a:endParaRPr>
          </a:p>
          <a:p>
            <a:r>
              <a:rPr lang="ko-KR" altLang="en-US" sz="1100" b="1" dirty="0">
                <a:solidFill>
                  <a:srgbClr val="5B4E55"/>
                </a:solidFill>
              </a:rPr>
              <a:t>자동차관리법 시행안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A9CE6-6654-BE1A-CA6D-FB3F83519995}"/>
              </a:ext>
            </a:extLst>
          </p:cNvPr>
          <p:cNvSpPr txBox="1"/>
          <p:nvPr/>
        </p:nvSpPr>
        <p:spPr>
          <a:xfrm>
            <a:off x="1216373" y="3234158"/>
            <a:ext cx="978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B4E55"/>
                </a:solidFill>
              </a:rPr>
              <a:t>국토교통부 소관 자동차관리법</a:t>
            </a:r>
            <a:r>
              <a:rPr lang="en-US" altLang="ko-KR" b="1" dirty="0">
                <a:solidFill>
                  <a:srgbClr val="5B4E55"/>
                </a:solidFill>
              </a:rPr>
              <a:t>(2022.6.8</a:t>
            </a:r>
            <a:r>
              <a:rPr lang="ko-KR" altLang="en-US" b="1" dirty="0">
                <a:solidFill>
                  <a:srgbClr val="5B4E55"/>
                </a:solidFill>
              </a:rPr>
              <a:t>시행</a:t>
            </a:r>
            <a:r>
              <a:rPr lang="en-US" altLang="ko-KR" b="1" dirty="0">
                <a:solidFill>
                  <a:srgbClr val="5B4E55"/>
                </a:solidFill>
              </a:rPr>
              <a:t>)</a:t>
            </a:r>
          </a:p>
          <a:p>
            <a:r>
              <a:rPr lang="ko-KR" altLang="en-US" b="1" dirty="0">
                <a:solidFill>
                  <a:srgbClr val="5B4E55"/>
                </a:solidFill>
              </a:rPr>
              <a:t>자동차손해배상 보험법 제</a:t>
            </a:r>
            <a:r>
              <a:rPr lang="en-US" altLang="ko-KR" b="1" dirty="0">
                <a:solidFill>
                  <a:srgbClr val="5B4E55"/>
                </a:solidFill>
              </a:rPr>
              <a:t>6</a:t>
            </a:r>
            <a:r>
              <a:rPr lang="ko-KR" altLang="en-US" b="1" dirty="0">
                <a:solidFill>
                  <a:srgbClr val="5B4E55"/>
                </a:solidFill>
              </a:rPr>
              <a:t>조 제</a:t>
            </a:r>
            <a:r>
              <a:rPr lang="en-US" altLang="ko-KR" b="1" dirty="0">
                <a:solidFill>
                  <a:srgbClr val="5B4E55"/>
                </a:solidFill>
              </a:rPr>
              <a:t>3</a:t>
            </a:r>
            <a:r>
              <a:rPr lang="ko-KR" altLang="en-US" b="1" dirty="0">
                <a:solidFill>
                  <a:srgbClr val="5B4E55"/>
                </a:solidFill>
              </a:rPr>
              <a:t>항에 따른 의무보험 가입명령을 이행하지 </a:t>
            </a:r>
            <a:r>
              <a:rPr lang="ko-KR" altLang="en-US" b="1" dirty="0" err="1">
                <a:solidFill>
                  <a:srgbClr val="5B4E55"/>
                </a:solidFill>
              </a:rPr>
              <a:t>아니한지</a:t>
            </a:r>
            <a:r>
              <a:rPr lang="ko-KR" altLang="en-US" b="1" dirty="0">
                <a:solidFill>
                  <a:srgbClr val="5B4E55"/>
                </a:solidFill>
              </a:rPr>
              <a:t> </a:t>
            </a:r>
            <a:endParaRPr lang="en-US" altLang="ko-KR" b="1" dirty="0">
              <a:solidFill>
                <a:srgbClr val="5B4E55"/>
              </a:solidFill>
            </a:endParaRPr>
          </a:p>
          <a:p>
            <a:r>
              <a:rPr lang="en-US" altLang="ko-KR" b="1" dirty="0">
                <a:solidFill>
                  <a:srgbClr val="5B4E55"/>
                </a:solidFill>
              </a:rPr>
              <a:t>1</a:t>
            </a:r>
            <a:r>
              <a:rPr lang="ko-KR" altLang="en-US" b="1" dirty="0">
                <a:solidFill>
                  <a:srgbClr val="5B4E55"/>
                </a:solidFill>
              </a:rPr>
              <a:t>년 이상 경과한 경우 시도지사가 직권으로 말소등록을 할 수 있음</a:t>
            </a:r>
            <a:endParaRPr lang="en-US" altLang="ko-KR" b="1" dirty="0">
              <a:solidFill>
                <a:srgbClr val="5B4E55"/>
              </a:solidFill>
            </a:endParaRPr>
          </a:p>
          <a:p>
            <a:endParaRPr lang="en-US" altLang="ko-KR" b="1" dirty="0">
              <a:solidFill>
                <a:srgbClr val="5B4E55"/>
              </a:solidFill>
            </a:endParaRPr>
          </a:p>
          <a:p>
            <a:r>
              <a:rPr lang="ko-KR" altLang="en-US" b="1" dirty="0">
                <a:solidFill>
                  <a:srgbClr val="5B4E55"/>
                </a:solidFill>
              </a:rPr>
              <a:t>올해 </a:t>
            </a:r>
            <a:r>
              <a:rPr lang="en-US" altLang="ko-KR" b="1" dirty="0">
                <a:solidFill>
                  <a:srgbClr val="5B4E55"/>
                </a:solidFill>
              </a:rPr>
              <a:t>7</a:t>
            </a:r>
            <a:r>
              <a:rPr lang="ko-KR" altLang="en-US" b="1" dirty="0">
                <a:solidFill>
                  <a:srgbClr val="5B4E55"/>
                </a:solidFill>
              </a:rPr>
              <a:t>월경 지자체에서 의무보험을 가입하지 않은 이륜차를 직권으로 사용 폐지할 수 있게 됨</a:t>
            </a:r>
            <a:endParaRPr lang="en-US" altLang="ko-KR" b="1" dirty="0">
              <a:solidFill>
                <a:srgbClr val="5B4E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02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주제선정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D3A46F-DE4E-AA1C-1B4B-A73DB6C1C561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Scenario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F6FA8F-BC58-058C-F645-5151C6D01A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15" y="2302879"/>
            <a:ext cx="1951487" cy="195148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1B9A6C6-418F-ED47-2138-1EC3D7E9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41" y="201610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9B40917-FDBC-FEA9-595F-B12993E899B8}"/>
              </a:ext>
            </a:extLst>
          </p:cNvPr>
          <p:cNvSpPr/>
          <p:nvPr/>
        </p:nvSpPr>
        <p:spPr>
          <a:xfrm rot="5400000">
            <a:off x="5408475" y="2714324"/>
            <a:ext cx="1058779" cy="962527"/>
          </a:xfrm>
          <a:prstGeom prst="triangle">
            <a:avLst/>
          </a:prstGeom>
          <a:solidFill>
            <a:srgbClr val="5B4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19414-93E6-9EB1-2B94-000C9BB28CCB}"/>
              </a:ext>
            </a:extLst>
          </p:cNvPr>
          <p:cNvSpPr txBox="1"/>
          <p:nvPr/>
        </p:nvSpPr>
        <p:spPr>
          <a:xfrm>
            <a:off x="5452909" y="2989317"/>
            <a:ext cx="6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5B419-2F70-B8DD-EA90-E25771C2541E}"/>
              </a:ext>
            </a:extLst>
          </p:cNvPr>
          <p:cNvSpPr txBox="1"/>
          <p:nvPr/>
        </p:nvSpPr>
        <p:spPr>
          <a:xfrm>
            <a:off x="1858423" y="4705851"/>
            <a:ext cx="8888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5B4E55"/>
                </a:solidFill>
              </a:rPr>
              <a:t>"</a:t>
            </a:r>
            <a:r>
              <a:rPr lang="ko-KR" altLang="en-US" sz="2000" b="1" dirty="0">
                <a:solidFill>
                  <a:srgbClr val="5B4E55"/>
                </a:solidFill>
              </a:rPr>
              <a:t>기존</a:t>
            </a:r>
            <a:r>
              <a:rPr lang="en-US" altLang="ko-KR" sz="2000" b="1" dirty="0">
                <a:solidFill>
                  <a:srgbClr val="5B4E55"/>
                </a:solidFill>
              </a:rPr>
              <a:t>" </a:t>
            </a:r>
            <a:r>
              <a:rPr lang="ko-KR" altLang="en-US" sz="2000" b="1" dirty="0">
                <a:solidFill>
                  <a:srgbClr val="5B4E55"/>
                </a:solidFill>
              </a:rPr>
              <a:t>가입자 데이터를 바탕으로 </a:t>
            </a:r>
            <a:r>
              <a:rPr lang="en-US" altLang="ko-KR" sz="2000" b="1" dirty="0">
                <a:solidFill>
                  <a:srgbClr val="5B4E55"/>
                </a:solidFill>
              </a:rPr>
              <a:t>ML </a:t>
            </a:r>
            <a:r>
              <a:rPr lang="ko-KR" altLang="en-US" sz="2000" b="1" dirty="0">
                <a:solidFill>
                  <a:srgbClr val="5B4E55"/>
                </a:solidFill>
              </a:rPr>
              <a:t>손실모형 설계 검증 도입과정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5B4E55"/>
                </a:solidFill>
              </a:rPr>
              <a:t>리스크팀의</a:t>
            </a:r>
            <a:r>
              <a:rPr lang="ko-KR" altLang="en-US" sz="2000" b="1" dirty="0">
                <a:solidFill>
                  <a:srgbClr val="5B4E55"/>
                </a:solidFill>
              </a:rPr>
              <a:t> 손해사정팀</a:t>
            </a:r>
            <a:r>
              <a:rPr lang="en-US" altLang="ko-KR" sz="2000" b="1" dirty="0">
                <a:solidFill>
                  <a:srgbClr val="5B4E55"/>
                </a:solidFill>
              </a:rPr>
              <a:t>(</a:t>
            </a:r>
            <a:r>
              <a:rPr lang="ko-KR" altLang="en-US" sz="2000" b="1" dirty="0" err="1">
                <a:solidFill>
                  <a:srgbClr val="5B4E55"/>
                </a:solidFill>
              </a:rPr>
              <a:t>언더라이팅팀</a:t>
            </a:r>
            <a:r>
              <a:rPr lang="en-US" altLang="ko-KR" sz="2000" b="1" dirty="0">
                <a:solidFill>
                  <a:srgbClr val="5B4E55"/>
                </a:solidFill>
              </a:rPr>
              <a:t>) ML</a:t>
            </a:r>
            <a:r>
              <a:rPr lang="ko-KR" altLang="en-US" sz="2000" b="1" dirty="0">
                <a:solidFill>
                  <a:srgbClr val="5B4E55"/>
                </a:solidFill>
              </a:rPr>
              <a:t>엔지니어팀 간 프로세스</a:t>
            </a:r>
            <a:endParaRPr lang="en-US" altLang="ko-KR" sz="2000" b="1" dirty="0">
              <a:solidFill>
                <a:srgbClr val="5B4E5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rgbClr val="5B4E55"/>
                </a:solidFill>
              </a:rPr>
              <a:t>언더라이팅팀에</a:t>
            </a:r>
            <a:r>
              <a:rPr lang="ko-KR" altLang="en-US" sz="2000" b="1" dirty="0">
                <a:solidFill>
                  <a:srgbClr val="5B4E55"/>
                </a:solidFill>
              </a:rPr>
              <a:t> </a:t>
            </a:r>
            <a:r>
              <a:rPr lang="ko-KR" altLang="en-US" sz="2000" b="1" dirty="0" err="1">
                <a:solidFill>
                  <a:srgbClr val="5B4E55"/>
                </a:solidFill>
              </a:rPr>
              <a:t>괄호친이유는</a:t>
            </a:r>
            <a:r>
              <a:rPr lang="ko-KR" altLang="en-US" sz="2000" b="1" dirty="0">
                <a:solidFill>
                  <a:srgbClr val="5B4E55"/>
                </a:solidFill>
              </a:rPr>
              <a:t> 일을 너무 잘해서 전처리를 덜하게 되어서</a:t>
            </a:r>
            <a:endParaRPr lang="en-US" altLang="ko-KR" sz="2000" b="1" dirty="0">
              <a:solidFill>
                <a:srgbClr val="5B4E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6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F98542-5E04-EE53-27DB-833444BFB842}"/>
              </a:ext>
            </a:extLst>
          </p:cNvPr>
          <p:cNvSpPr/>
          <p:nvPr/>
        </p:nvSpPr>
        <p:spPr>
          <a:xfrm>
            <a:off x="5307691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72C51-5080-A208-CF7F-84906185DC8E}"/>
              </a:ext>
            </a:extLst>
          </p:cNvPr>
          <p:cNvSpPr/>
          <p:nvPr/>
        </p:nvSpPr>
        <p:spPr>
          <a:xfrm>
            <a:off x="6235768" y="2146699"/>
            <a:ext cx="928077" cy="424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CD60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이상치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C70E46-2000-1891-8349-8C0C4D136611}"/>
              </a:ext>
            </a:extLst>
          </p:cNvPr>
          <p:cNvSpPr/>
          <p:nvPr/>
        </p:nvSpPr>
        <p:spPr>
          <a:xfrm>
            <a:off x="7163845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 err="1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트리밍</a:t>
            </a:r>
            <a:endParaRPr lang="ko-KR" altLang="en-US" b="1" dirty="0"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9DA07-D4E7-C09B-C613-93FF31B02DD8}"/>
              </a:ext>
            </a:extLst>
          </p:cNvPr>
          <p:cNvSpPr/>
          <p:nvPr/>
        </p:nvSpPr>
        <p:spPr>
          <a:xfrm>
            <a:off x="8091922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VIF</a:t>
            </a:r>
            <a:endParaRPr lang="ko-KR" altLang="en-US" b="1" dirty="0"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3455469" y="2570929"/>
            <a:ext cx="587722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6600" b="1" i="1" kern="0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C6DDDC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수집 및 </a:t>
            </a:r>
            <a:r>
              <a:rPr lang="ko-KR" altLang="en-US" sz="6600" b="1" i="1" kern="0" dirty="0" err="1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C6DDDC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6600" b="1" i="1" kern="0" dirty="0"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srgbClr val="C6DDDC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59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03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데이터 수집 및 </a:t>
                </a:r>
                <a:r>
                  <a:rPr lang="ko-KR" altLang="en-US" sz="2000" i="1" kern="0" dirty="0" err="1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전처리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DE5E6E-C70D-3396-1E61-18E20086A5D9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Data Review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A61597-613C-6E39-D1AA-C49E89D4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14" y="2452632"/>
            <a:ext cx="7477914" cy="2971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8DA3A7-A152-F91B-AF25-B02B77A51BA6}"/>
              </a:ext>
            </a:extLst>
          </p:cNvPr>
          <p:cNvSpPr txBox="1"/>
          <p:nvPr/>
        </p:nvSpPr>
        <p:spPr>
          <a:xfrm>
            <a:off x="1106905" y="2233061"/>
            <a:ext cx="43891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434343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>
                <a:solidFill>
                  <a:srgbClr val="434343"/>
                </a:solidFill>
                <a:latin typeface="NanumSquareB"/>
              </a:rPr>
              <a:t>[Package </a:t>
            </a:r>
            <a:r>
              <a:rPr lang="en-US" altLang="ko-KR" sz="1800" b="0" i="0" u="none" strike="noStrike" baseline="0" dirty="0" err="1">
                <a:solidFill>
                  <a:srgbClr val="434343"/>
                </a:solidFill>
                <a:latin typeface="NanumSquareB"/>
              </a:rPr>
              <a:t>CASdatasets</a:t>
            </a:r>
            <a:r>
              <a:rPr lang="en-US" altLang="ko-KR" sz="1800" b="0" i="0" u="none" strike="noStrike" baseline="0" dirty="0">
                <a:solidFill>
                  <a:srgbClr val="434343"/>
                </a:solidFill>
                <a:latin typeface="NanumSquareB"/>
              </a:rPr>
              <a:t>]</a:t>
            </a:r>
          </a:p>
          <a:p>
            <a:r>
              <a:rPr lang="en-US" altLang="ko-KR" dirty="0">
                <a:solidFill>
                  <a:srgbClr val="434343"/>
                </a:solidFill>
                <a:latin typeface="NanumSquareB"/>
              </a:rPr>
              <a:t>   </a:t>
            </a:r>
            <a:r>
              <a:rPr lang="en-US" altLang="ko-KR" sz="1800" b="0" i="0" u="none" strike="noStrike" baseline="0" dirty="0">
                <a:solidFill>
                  <a:srgbClr val="5B4E55"/>
                </a:solidFill>
                <a:latin typeface="NimbusRomNo9L-ReguItal"/>
              </a:rPr>
              <a:t>Swedish Motorcycle Insurance dataset</a:t>
            </a:r>
          </a:p>
          <a:p>
            <a:endParaRPr lang="en-US" altLang="ko-KR" dirty="0">
              <a:solidFill>
                <a:srgbClr val="5B4E55"/>
              </a:solidFill>
              <a:latin typeface="NimbusRomNo9L-ReguItal"/>
            </a:endParaRPr>
          </a:p>
          <a:p>
            <a:r>
              <a:rPr lang="en-US" altLang="ko-KR" sz="1800" b="0" i="0" u="none" strike="noStrike" baseline="0" dirty="0">
                <a:solidFill>
                  <a:srgbClr val="2282A4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 err="1">
                <a:solidFill>
                  <a:srgbClr val="2282A4"/>
                </a:solidFill>
                <a:latin typeface="ArialMT"/>
              </a:rPr>
              <a:t>Data.shape</a:t>
            </a:r>
            <a:r>
              <a:rPr lang="en-US" altLang="ko-KR" sz="1800" b="0" i="0" u="none" strike="noStrike" baseline="0" dirty="0">
                <a:solidFill>
                  <a:srgbClr val="2282A4"/>
                </a:solidFill>
                <a:latin typeface="ArialMT"/>
              </a:rPr>
              <a:t> &gt;&gt; (64548,9)</a:t>
            </a:r>
          </a:p>
          <a:p>
            <a:r>
              <a:rPr lang="en-US" altLang="ko-KR" sz="1800" b="0" i="0" u="none" strike="noStrike" baseline="0" dirty="0">
                <a:solidFill>
                  <a:srgbClr val="2282A4"/>
                </a:solidFill>
                <a:latin typeface="ArialMT"/>
              </a:rPr>
              <a:t>• </a:t>
            </a:r>
            <a:r>
              <a:rPr lang="ko-KR" altLang="en-US" sz="1800" b="0" i="0" u="none" strike="noStrike" baseline="0" dirty="0" err="1">
                <a:solidFill>
                  <a:srgbClr val="2282A4"/>
                </a:solidFill>
                <a:latin typeface="ArialMT"/>
              </a:rPr>
              <a:t>피쳐갯수</a:t>
            </a:r>
            <a:r>
              <a:rPr lang="ko-KR" altLang="en-US" sz="1800" b="0" i="0" u="none" strike="noStrike" baseline="0" dirty="0">
                <a:solidFill>
                  <a:srgbClr val="2282A4"/>
                </a:solidFill>
                <a:latin typeface="ArialMT"/>
              </a:rPr>
              <a:t> </a:t>
            </a:r>
            <a:r>
              <a:rPr lang="en-US" altLang="ko-KR" sz="1800" b="0" i="0" u="none" strike="noStrike" baseline="0" dirty="0">
                <a:solidFill>
                  <a:srgbClr val="2282A4"/>
                </a:solidFill>
                <a:latin typeface="ArialMT"/>
              </a:rPr>
              <a:t>9</a:t>
            </a:r>
            <a:r>
              <a:rPr lang="ko-KR" altLang="en-US" sz="1800" b="0" i="0" u="none" strike="noStrike" baseline="0" dirty="0">
                <a:solidFill>
                  <a:srgbClr val="2282A4"/>
                </a:solidFill>
                <a:latin typeface="ArialMT"/>
              </a:rPr>
              <a:t>개</a:t>
            </a:r>
            <a:endParaRPr lang="en-US" altLang="ko-KR" sz="1800" b="0" i="0" u="none" strike="noStrike" baseline="0" dirty="0">
              <a:solidFill>
                <a:srgbClr val="2282A4"/>
              </a:solidFill>
              <a:latin typeface="ArialMT"/>
            </a:endParaRPr>
          </a:p>
          <a:p>
            <a:endParaRPr lang="en-US" altLang="ko-KR" dirty="0">
              <a:solidFill>
                <a:srgbClr val="2282A4"/>
              </a:solidFill>
              <a:latin typeface="ArialMT"/>
            </a:endParaRPr>
          </a:p>
          <a:p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나이                   </a:t>
            </a:r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성별</a:t>
            </a:r>
            <a:endParaRPr lang="en-US" altLang="ko-KR" sz="1600" b="0" i="0" u="none" strike="noStrike" baseline="0" dirty="0">
              <a:solidFill>
                <a:srgbClr val="5B4E55"/>
              </a:solidFill>
              <a:latin typeface="ArialMT"/>
            </a:endParaRPr>
          </a:p>
          <a:p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지역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 </a:t>
            </a:r>
            <a:r>
              <a:rPr lang="en-US" altLang="ko-KR" sz="1600" dirty="0">
                <a:solidFill>
                  <a:srgbClr val="5B4E55"/>
                </a:solidFill>
                <a:latin typeface="ArialMT"/>
              </a:rPr>
              <a:t>                  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차종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 </a:t>
            </a:r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 </a:t>
            </a:r>
          </a:p>
          <a:p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차 연식	           </a:t>
            </a:r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안전운전점수</a:t>
            </a:r>
            <a:endParaRPr lang="en-US" altLang="ko-KR" sz="1600" dirty="0">
              <a:solidFill>
                <a:srgbClr val="5B4E55"/>
              </a:solidFill>
              <a:latin typeface="ArialMT"/>
            </a:endParaRPr>
          </a:p>
          <a:p>
            <a:r>
              <a:rPr lang="en-US" altLang="ko-KR" sz="160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가입기간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	</a:t>
            </a:r>
            <a:r>
              <a:rPr lang="en-US" altLang="ko-KR" sz="1600" dirty="0">
                <a:solidFill>
                  <a:srgbClr val="5B4E55"/>
                </a:solidFill>
                <a:latin typeface="ArialMT"/>
              </a:rPr>
              <a:t>           </a:t>
            </a:r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청구건수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            </a:t>
            </a:r>
            <a:endParaRPr lang="en-US" altLang="ko-KR" sz="1600" dirty="0">
              <a:solidFill>
                <a:srgbClr val="5B4E55"/>
              </a:solidFill>
              <a:latin typeface="ArialMT"/>
            </a:endParaRPr>
          </a:p>
          <a:p>
            <a:r>
              <a:rPr lang="en-US" altLang="ko-KR" sz="160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청구액</a:t>
            </a:r>
            <a:endParaRPr lang="en-US" altLang="ko-KR" sz="1600" dirty="0">
              <a:solidFill>
                <a:srgbClr val="5B4E55"/>
              </a:solidFill>
              <a:latin typeface="ArialMT"/>
            </a:endParaRPr>
          </a:p>
          <a:p>
            <a:endParaRPr lang="en-US" altLang="ko-KR" sz="1600" b="1" i="0" u="none" strike="noStrike" baseline="0" dirty="0">
              <a:solidFill>
                <a:srgbClr val="5B4E55"/>
              </a:solidFill>
              <a:latin typeface="ArialMT"/>
            </a:endParaRPr>
          </a:p>
          <a:p>
            <a:r>
              <a:rPr lang="en-US" altLang="ko-KR" sz="1600" b="1" dirty="0">
                <a:solidFill>
                  <a:srgbClr val="5B4E55"/>
                </a:solidFill>
                <a:latin typeface="ArialMT"/>
              </a:rPr>
              <a:t>+ </a:t>
            </a:r>
            <a:r>
              <a:rPr lang="ko-KR" altLang="en-US" sz="1600" b="1" dirty="0">
                <a:solidFill>
                  <a:srgbClr val="5B4E55"/>
                </a:solidFill>
                <a:latin typeface="ArialMT"/>
              </a:rPr>
              <a:t>위험 </a:t>
            </a:r>
            <a:r>
              <a:rPr lang="en-US" altLang="ko-KR" sz="1600" b="1" dirty="0">
                <a:solidFill>
                  <a:srgbClr val="5B4E55"/>
                </a:solidFill>
                <a:latin typeface="ArialMT"/>
              </a:rPr>
              <a:t>(</a:t>
            </a:r>
            <a:r>
              <a:rPr lang="ko-KR" altLang="en-US" sz="1600" b="1" dirty="0">
                <a:solidFill>
                  <a:srgbClr val="5B4E55"/>
                </a:solidFill>
                <a:latin typeface="ArialMT"/>
              </a:rPr>
              <a:t>빈도</a:t>
            </a:r>
            <a:r>
              <a:rPr lang="en-US" altLang="ko-KR" sz="1600" b="1" dirty="0">
                <a:solidFill>
                  <a:srgbClr val="5B4E55"/>
                </a:solidFill>
                <a:latin typeface="ArialMT"/>
              </a:rPr>
              <a:t>)= </a:t>
            </a:r>
            <a:r>
              <a:rPr lang="ko-KR" altLang="en-US" sz="1600" b="1" dirty="0">
                <a:solidFill>
                  <a:srgbClr val="5B4E55"/>
                </a:solidFill>
                <a:latin typeface="ArialMT"/>
              </a:rPr>
              <a:t>청구건수 </a:t>
            </a:r>
            <a:r>
              <a:rPr lang="en-US" altLang="ko-KR" sz="1600" b="1" dirty="0">
                <a:solidFill>
                  <a:srgbClr val="5B4E55"/>
                </a:solidFill>
                <a:latin typeface="ArialMT"/>
              </a:rPr>
              <a:t>/ </a:t>
            </a:r>
            <a:r>
              <a:rPr lang="ko-KR" altLang="en-US" sz="1600" b="1" dirty="0">
                <a:solidFill>
                  <a:srgbClr val="5B4E55"/>
                </a:solidFill>
                <a:latin typeface="ArialMT"/>
              </a:rPr>
              <a:t>가입기간</a:t>
            </a:r>
            <a:endParaRPr lang="en-US" altLang="ko-KR" sz="1600" b="1" i="0" u="none" strike="noStrike" baseline="0" dirty="0">
              <a:solidFill>
                <a:srgbClr val="5B4E55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17936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03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데이터 수집 및 </a:t>
                </a:r>
                <a:r>
                  <a:rPr lang="ko-KR" altLang="en-US" sz="2000" i="1" kern="0" dirty="0" err="1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전처리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DE5E6E-C70D-3396-1E61-18E20086A5D9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Data Review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A61597-613C-6E39-D1AA-C49E89D4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14" y="2452632"/>
            <a:ext cx="7477914" cy="2971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8DA3A7-A152-F91B-AF25-B02B77A51BA6}"/>
              </a:ext>
            </a:extLst>
          </p:cNvPr>
          <p:cNvSpPr txBox="1"/>
          <p:nvPr/>
        </p:nvSpPr>
        <p:spPr>
          <a:xfrm>
            <a:off x="1106905" y="2233061"/>
            <a:ext cx="43891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434343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>
                <a:solidFill>
                  <a:srgbClr val="434343"/>
                </a:solidFill>
                <a:latin typeface="NanumSquareB"/>
              </a:rPr>
              <a:t>[Package </a:t>
            </a:r>
            <a:r>
              <a:rPr lang="en-US" altLang="ko-KR" sz="1800" b="0" i="0" u="none" strike="noStrike" baseline="0" dirty="0" err="1">
                <a:solidFill>
                  <a:srgbClr val="434343"/>
                </a:solidFill>
                <a:latin typeface="NanumSquareB"/>
              </a:rPr>
              <a:t>CASdatasets</a:t>
            </a:r>
            <a:r>
              <a:rPr lang="en-US" altLang="ko-KR" sz="1800" b="0" i="0" u="none" strike="noStrike" baseline="0" dirty="0">
                <a:solidFill>
                  <a:srgbClr val="434343"/>
                </a:solidFill>
                <a:latin typeface="NanumSquareB"/>
              </a:rPr>
              <a:t>]</a:t>
            </a:r>
          </a:p>
          <a:p>
            <a:r>
              <a:rPr lang="en-US" altLang="ko-KR" dirty="0">
                <a:solidFill>
                  <a:srgbClr val="434343"/>
                </a:solidFill>
                <a:latin typeface="NanumSquareB"/>
              </a:rPr>
              <a:t>   </a:t>
            </a:r>
            <a:r>
              <a:rPr lang="en-US" altLang="ko-KR" sz="1800" b="0" i="0" u="none" strike="noStrike" baseline="0" dirty="0">
                <a:solidFill>
                  <a:srgbClr val="5B4E55"/>
                </a:solidFill>
                <a:latin typeface="NimbusRomNo9L-ReguItal"/>
              </a:rPr>
              <a:t>Swedish Motorcycle Insurance dataset</a:t>
            </a:r>
          </a:p>
          <a:p>
            <a:endParaRPr lang="en-US" altLang="ko-KR" dirty="0">
              <a:solidFill>
                <a:srgbClr val="5B4E55"/>
              </a:solidFill>
              <a:latin typeface="NimbusRomNo9L-ReguItal"/>
            </a:endParaRPr>
          </a:p>
          <a:p>
            <a:r>
              <a:rPr lang="en-US" altLang="ko-KR" sz="1800" b="0" i="0" u="none" strike="noStrike" baseline="0" dirty="0">
                <a:solidFill>
                  <a:srgbClr val="2282A4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 err="1">
                <a:solidFill>
                  <a:srgbClr val="2282A4"/>
                </a:solidFill>
                <a:latin typeface="ArialMT"/>
              </a:rPr>
              <a:t>Data.shape</a:t>
            </a:r>
            <a:r>
              <a:rPr lang="en-US" altLang="ko-KR" sz="1800" b="0" i="0" u="none" strike="noStrike" baseline="0" dirty="0">
                <a:solidFill>
                  <a:srgbClr val="2282A4"/>
                </a:solidFill>
                <a:latin typeface="ArialMT"/>
              </a:rPr>
              <a:t> &gt;&gt; (64548,9)</a:t>
            </a:r>
          </a:p>
          <a:p>
            <a:r>
              <a:rPr lang="en-US" altLang="ko-KR" sz="1800" b="0" i="0" u="none" strike="noStrike" baseline="0" dirty="0">
                <a:solidFill>
                  <a:srgbClr val="2282A4"/>
                </a:solidFill>
                <a:latin typeface="ArialMT"/>
              </a:rPr>
              <a:t>• </a:t>
            </a:r>
            <a:r>
              <a:rPr lang="ko-KR" altLang="en-US" sz="1800" b="0" i="0" u="none" strike="noStrike" baseline="0" dirty="0" err="1">
                <a:solidFill>
                  <a:srgbClr val="2282A4"/>
                </a:solidFill>
                <a:latin typeface="ArialMT"/>
              </a:rPr>
              <a:t>피쳐갯수</a:t>
            </a:r>
            <a:r>
              <a:rPr lang="ko-KR" altLang="en-US" sz="1800" b="0" i="0" u="none" strike="noStrike" baseline="0" dirty="0">
                <a:solidFill>
                  <a:srgbClr val="2282A4"/>
                </a:solidFill>
                <a:latin typeface="ArialMT"/>
              </a:rPr>
              <a:t> </a:t>
            </a:r>
            <a:r>
              <a:rPr lang="en-US" altLang="ko-KR" sz="1800" b="0" i="0" u="none" strike="noStrike" baseline="0" dirty="0">
                <a:solidFill>
                  <a:srgbClr val="2282A4"/>
                </a:solidFill>
                <a:latin typeface="ArialMT"/>
              </a:rPr>
              <a:t>9</a:t>
            </a:r>
            <a:r>
              <a:rPr lang="ko-KR" altLang="en-US" sz="1800" b="0" i="0" u="none" strike="noStrike" baseline="0" dirty="0">
                <a:solidFill>
                  <a:srgbClr val="2282A4"/>
                </a:solidFill>
                <a:latin typeface="ArialMT"/>
              </a:rPr>
              <a:t>개</a:t>
            </a:r>
            <a:endParaRPr lang="en-US" altLang="ko-KR" sz="1800" b="0" i="0" u="none" strike="noStrike" baseline="0" dirty="0">
              <a:solidFill>
                <a:srgbClr val="2282A4"/>
              </a:solidFill>
              <a:latin typeface="ArialMT"/>
            </a:endParaRPr>
          </a:p>
          <a:p>
            <a:endParaRPr lang="en-US" altLang="ko-KR" dirty="0">
              <a:solidFill>
                <a:srgbClr val="2282A4"/>
              </a:solidFill>
              <a:latin typeface="ArialMT"/>
            </a:endParaRPr>
          </a:p>
          <a:p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나이                   </a:t>
            </a:r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성별</a:t>
            </a:r>
            <a:endParaRPr lang="en-US" altLang="ko-KR" sz="1600" b="0" i="0" u="none" strike="noStrike" baseline="0" dirty="0">
              <a:solidFill>
                <a:srgbClr val="5B4E55"/>
              </a:solidFill>
              <a:latin typeface="ArialMT"/>
            </a:endParaRPr>
          </a:p>
          <a:p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지역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 </a:t>
            </a:r>
            <a:r>
              <a:rPr lang="en-US" altLang="ko-KR" sz="1600" dirty="0">
                <a:solidFill>
                  <a:srgbClr val="5B4E55"/>
                </a:solidFill>
                <a:latin typeface="ArialMT"/>
              </a:rPr>
              <a:t>                  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차종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 </a:t>
            </a:r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 </a:t>
            </a:r>
          </a:p>
          <a:p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차 연식	           </a:t>
            </a:r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안전운전점수</a:t>
            </a:r>
            <a:endParaRPr lang="en-US" altLang="ko-KR" sz="1600" dirty="0">
              <a:solidFill>
                <a:srgbClr val="5B4E55"/>
              </a:solidFill>
              <a:latin typeface="ArialMT"/>
            </a:endParaRPr>
          </a:p>
          <a:p>
            <a:r>
              <a:rPr lang="en-US" altLang="ko-KR" sz="160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가입기간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	</a:t>
            </a:r>
            <a:r>
              <a:rPr lang="en-US" altLang="ko-KR" sz="1600" dirty="0">
                <a:solidFill>
                  <a:srgbClr val="5B4E55"/>
                </a:solidFill>
                <a:latin typeface="ArialMT"/>
              </a:rPr>
              <a:t>           </a:t>
            </a:r>
            <a:r>
              <a:rPr lang="en-US" altLang="ko-KR" sz="1600" b="0" i="0" u="none" strike="noStrike" baseline="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b="0" i="0" u="none" strike="noStrike" baseline="0" dirty="0">
                <a:solidFill>
                  <a:srgbClr val="5B4E55"/>
                </a:solidFill>
                <a:latin typeface="ArialMT"/>
              </a:rPr>
              <a:t>청구건수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            </a:t>
            </a:r>
            <a:endParaRPr lang="en-US" altLang="ko-KR" sz="1600" dirty="0">
              <a:solidFill>
                <a:srgbClr val="5B4E55"/>
              </a:solidFill>
              <a:latin typeface="ArialMT"/>
            </a:endParaRPr>
          </a:p>
          <a:p>
            <a:r>
              <a:rPr lang="en-US" altLang="ko-KR" sz="1600" dirty="0">
                <a:solidFill>
                  <a:srgbClr val="5B4E55"/>
                </a:solidFill>
                <a:latin typeface="ArialMT"/>
              </a:rPr>
              <a:t>-</a:t>
            </a:r>
            <a:r>
              <a:rPr lang="ko-KR" altLang="en-US" sz="1600" dirty="0">
                <a:solidFill>
                  <a:srgbClr val="5B4E55"/>
                </a:solidFill>
                <a:latin typeface="ArialMT"/>
              </a:rPr>
              <a:t>청구액</a:t>
            </a:r>
            <a:endParaRPr lang="en-US" altLang="ko-KR" sz="1600" dirty="0">
              <a:solidFill>
                <a:srgbClr val="5B4E55"/>
              </a:solidFill>
              <a:latin typeface="ArialMT"/>
            </a:endParaRPr>
          </a:p>
          <a:p>
            <a:endParaRPr lang="en-US" altLang="ko-KR" sz="1600" b="1" i="0" u="none" strike="noStrike" baseline="0" dirty="0">
              <a:solidFill>
                <a:srgbClr val="5B4E55"/>
              </a:solidFill>
              <a:latin typeface="ArialMT"/>
            </a:endParaRPr>
          </a:p>
          <a:p>
            <a:r>
              <a:rPr lang="en-US" altLang="ko-KR" sz="1600" b="1" dirty="0">
                <a:solidFill>
                  <a:srgbClr val="5B4E55"/>
                </a:solidFill>
                <a:latin typeface="ArialMT"/>
              </a:rPr>
              <a:t>+ </a:t>
            </a:r>
            <a:r>
              <a:rPr lang="ko-KR" altLang="en-US" sz="1600" b="1" dirty="0">
                <a:solidFill>
                  <a:srgbClr val="5B4E55"/>
                </a:solidFill>
                <a:latin typeface="ArialMT"/>
              </a:rPr>
              <a:t>위험 </a:t>
            </a:r>
            <a:r>
              <a:rPr lang="en-US" altLang="ko-KR" sz="1600" b="1" dirty="0">
                <a:solidFill>
                  <a:srgbClr val="5B4E55"/>
                </a:solidFill>
                <a:latin typeface="ArialMT"/>
              </a:rPr>
              <a:t>(</a:t>
            </a:r>
            <a:r>
              <a:rPr lang="ko-KR" altLang="en-US" sz="1600" b="1" dirty="0">
                <a:solidFill>
                  <a:srgbClr val="5B4E55"/>
                </a:solidFill>
                <a:latin typeface="ArialMT"/>
              </a:rPr>
              <a:t>빈도</a:t>
            </a:r>
            <a:r>
              <a:rPr lang="en-US" altLang="ko-KR" sz="1600" b="1" dirty="0">
                <a:solidFill>
                  <a:srgbClr val="5B4E55"/>
                </a:solidFill>
                <a:latin typeface="ArialMT"/>
              </a:rPr>
              <a:t>)= </a:t>
            </a:r>
            <a:r>
              <a:rPr lang="ko-KR" altLang="en-US" sz="1600" b="1" dirty="0">
                <a:solidFill>
                  <a:srgbClr val="5B4E55"/>
                </a:solidFill>
                <a:latin typeface="ArialMT"/>
              </a:rPr>
              <a:t>청구건수 </a:t>
            </a:r>
            <a:r>
              <a:rPr lang="en-US" altLang="ko-KR" sz="1600" b="1" dirty="0">
                <a:solidFill>
                  <a:srgbClr val="5B4E55"/>
                </a:solidFill>
                <a:latin typeface="ArialMT"/>
              </a:rPr>
              <a:t>/ </a:t>
            </a:r>
            <a:r>
              <a:rPr lang="ko-KR" altLang="en-US" sz="1600" b="1" dirty="0">
                <a:solidFill>
                  <a:srgbClr val="5B4E55"/>
                </a:solidFill>
                <a:latin typeface="ArialMT"/>
              </a:rPr>
              <a:t>가입기간</a:t>
            </a:r>
            <a:endParaRPr lang="en-US" altLang="ko-KR" sz="1600" b="1" i="0" u="none" strike="noStrike" baseline="0" dirty="0">
              <a:solidFill>
                <a:srgbClr val="5B4E55"/>
              </a:solidFill>
              <a:latin typeface="ArialMT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786163-D359-0EB2-1CB2-5D1D88A841A1}"/>
              </a:ext>
            </a:extLst>
          </p:cNvPr>
          <p:cNvSpPr/>
          <p:nvPr/>
        </p:nvSpPr>
        <p:spPr>
          <a:xfrm>
            <a:off x="5016724" y="5078276"/>
            <a:ext cx="958602" cy="300621"/>
          </a:xfrm>
          <a:prstGeom prst="ellipse">
            <a:avLst/>
          </a:prstGeom>
          <a:noFill/>
          <a:ln w="76200"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B76484-EC94-3A17-F4DF-E7F7F9B75388}"/>
              </a:ext>
            </a:extLst>
          </p:cNvPr>
          <p:cNvSpPr/>
          <p:nvPr/>
        </p:nvSpPr>
        <p:spPr>
          <a:xfrm>
            <a:off x="5053400" y="3788514"/>
            <a:ext cx="958602" cy="300621"/>
          </a:xfrm>
          <a:prstGeom prst="ellipse">
            <a:avLst/>
          </a:prstGeom>
          <a:noFill/>
          <a:ln w="76200"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902788-5462-ED17-4525-7A7C3715A8F6}"/>
              </a:ext>
            </a:extLst>
          </p:cNvPr>
          <p:cNvSpPr/>
          <p:nvPr/>
        </p:nvSpPr>
        <p:spPr>
          <a:xfrm>
            <a:off x="6129326" y="5070804"/>
            <a:ext cx="958602" cy="300621"/>
          </a:xfrm>
          <a:prstGeom prst="ellipse">
            <a:avLst/>
          </a:prstGeom>
          <a:noFill/>
          <a:ln w="76200"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6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03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데이터 수집 및 </a:t>
                </a:r>
                <a:r>
                  <a:rPr lang="ko-KR" altLang="en-US" sz="2000" i="1" kern="0" dirty="0" err="1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전처리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DE5E6E-C70D-3396-1E61-18E20086A5D9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확인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2B444B-475A-B343-1ED5-86A23134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24" y="1956788"/>
            <a:ext cx="4087912" cy="21005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3F92D1-F8B9-EE92-D2CB-7CCA7564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27" y="1972796"/>
            <a:ext cx="4178785" cy="20685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590995-9E0E-0AA3-7EB6-F2190833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324" y="4099590"/>
            <a:ext cx="4087912" cy="20716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52C53A8-9F80-18A4-862B-F28D2860A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363" y="4041319"/>
            <a:ext cx="4087912" cy="20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8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03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데이터 수집 및 </a:t>
                </a:r>
                <a:r>
                  <a:rPr lang="ko-KR" altLang="en-US" sz="2000" i="1" kern="0" dirty="0" err="1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전처리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DE5E6E-C70D-3396-1E61-18E20086A5D9}"/>
              </a:ext>
            </a:extLst>
          </p:cNvPr>
          <p:cNvSpPr txBox="1"/>
          <p:nvPr/>
        </p:nvSpPr>
        <p:spPr>
          <a:xfrm>
            <a:off x="1145406" y="1433568"/>
            <a:ext cx="3607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제거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3745D1E-6926-417B-B02E-5BE02998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5" y="2458057"/>
            <a:ext cx="4185187" cy="22392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E5C711-B991-4F50-8826-6FB29F84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0" y="2162834"/>
            <a:ext cx="6086948" cy="32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03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데이터 수집 및 </a:t>
                </a:r>
                <a:r>
                  <a:rPr lang="ko-KR" altLang="en-US" sz="2000" i="1" kern="0" dirty="0" err="1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전처리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DE5E6E-C70D-3396-1E61-18E20086A5D9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5B4E5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#VIF 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980A0-6B43-2D11-4D55-10A521BB46F0}"/>
              </a:ext>
            </a:extLst>
          </p:cNvPr>
          <p:cNvSpPr txBox="1"/>
          <p:nvPr/>
        </p:nvSpPr>
        <p:spPr>
          <a:xfrm>
            <a:off x="1972122" y="2728888"/>
            <a:ext cx="3693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202020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>
                <a:solidFill>
                  <a:srgbClr val="202020"/>
                </a:solidFill>
              </a:rPr>
              <a:t>VIF(Variance0Inflation0Factor)</a:t>
            </a:r>
            <a:r>
              <a:rPr lang="ko-KR" altLang="en-US" sz="1800" b="0" i="0" u="none" strike="noStrike" baseline="0" dirty="0">
                <a:solidFill>
                  <a:srgbClr val="202020"/>
                </a:solidFill>
              </a:rPr>
              <a:t>로 </a:t>
            </a:r>
            <a:r>
              <a:rPr lang="en-US" altLang="ko-KR" sz="1800" b="0" i="0" u="none" strike="noStrike" baseline="0" dirty="0">
                <a:solidFill>
                  <a:srgbClr val="202020"/>
                </a:solidFill>
              </a:rPr>
              <a:t>Feature</a:t>
            </a:r>
            <a:r>
              <a:rPr lang="ko-KR" altLang="en-US" sz="1800" b="0" i="0" u="none" strike="noStrike" baseline="0" dirty="0">
                <a:solidFill>
                  <a:srgbClr val="202020"/>
                </a:solidFill>
              </a:rPr>
              <a:t>간 </a:t>
            </a:r>
            <a:r>
              <a:rPr lang="ko-KR" altLang="en-US" sz="1800" b="0" i="0" u="none" strike="noStrike" baseline="0" dirty="0" err="1">
                <a:solidFill>
                  <a:srgbClr val="5B4E55"/>
                </a:solidFill>
              </a:rPr>
              <a:t>다중공선성</a:t>
            </a:r>
            <a:r>
              <a:rPr lang="ko-KR" altLang="en-US" sz="1800" b="0" i="0" u="none" strike="noStrike" baseline="0" dirty="0">
                <a:solidFill>
                  <a:srgbClr val="04A7CC"/>
                </a:solidFill>
              </a:rPr>
              <a:t> </a:t>
            </a:r>
            <a:r>
              <a:rPr lang="ko-KR" altLang="en-US" sz="1800" b="0" i="0" u="none" strike="noStrike" baseline="0" dirty="0">
                <a:solidFill>
                  <a:srgbClr val="202020"/>
                </a:solidFill>
              </a:rPr>
              <a:t>확인</a:t>
            </a:r>
            <a:endParaRPr lang="en-US" altLang="ko-KR" sz="1800" b="0" i="0" u="none" strike="noStrike" baseline="0" dirty="0">
              <a:solidFill>
                <a:srgbClr val="202020"/>
              </a:solidFill>
            </a:endParaRPr>
          </a:p>
          <a:p>
            <a:pPr algn="l"/>
            <a:endParaRPr lang="ko-KR" altLang="en-US" sz="1800" b="0" i="0" u="none" strike="noStrike" baseline="0" dirty="0">
              <a:solidFill>
                <a:srgbClr val="202020"/>
              </a:solidFill>
              <a:latin typeface="NanumSquareB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5B4E55"/>
                </a:solidFill>
                <a:latin typeface="ArialMT"/>
              </a:rPr>
              <a:t>• </a:t>
            </a:r>
            <a:r>
              <a:rPr lang="en-US" altLang="ko-KR" sz="1800" b="0" i="0" u="none" strike="noStrike" baseline="0" dirty="0" err="1">
                <a:solidFill>
                  <a:srgbClr val="5B4E55"/>
                </a:solidFill>
              </a:rPr>
              <a:t>VlF</a:t>
            </a:r>
            <a:r>
              <a:rPr lang="ko-KR" altLang="en-US" sz="1800" b="0" i="0" u="none" strike="noStrike" baseline="0" dirty="0">
                <a:solidFill>
                  <a:srgbClr val="5B4E55"/>
                </a:solidFill>
              </a:rPr>
              <a:t>가 </a:t>
            </a:r>
            <a:r>
              <a:rPr lang="en-US" altLang="ko-KR" sz="1800" b="0" i="0" u="none" strike="noStrike" baseline="0" dirty="0">
                <a:solidFill>
                  <a:srgbClr val="5B4E55"/>
                </a:solidFill>
              </a:rPr>
              <a:t>10</a:t>
            </a:r>
            <a:r>
              <a:rPr lang="ko-KR" altLang="en-US" sz="1800" b="0" i="0" u="none" strike="noStrike" baseline="0" dirty="0">
                <a:solidFill>
                  <a:srgbClr val="5B4E55"/>
                </a:solidFill>
              </a:rPr>
              <a:t>이하인지 확인</a:t>
            </a:r>
            <a:endParaRPr lang="ko-KR" altLang="en-US" dirty="0">
              <a:solidFill>
                <a:srgbClr val="5B4E55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0EC3C-C947-4629-98CD-3B430560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30" y="1865363"/>
            <a:ext cx="2957871" cy="33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1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854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03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데이터 수집 및 </a:t>
                </a:r>
                <a:r>
                  <a:rPr lang="ko-KR" altLang="en-US" sz="2000" i="1" kern="0" dirty="0" err="1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전처리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DE5E6E-C70D-3396-1E61-18E20086A5D9}"/>
              </a:ext>
            </a:extLst>
          </p:cNvPr>
          <p:cNvSpPr txBox="1"/>
          <p:nvPr/>
        </p:nvSpPr>
        <p:spPr>
          <a:xfrm>
            <a:off x="1712634" y="1824695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Data split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40CEBE-3BCD-4A71-8EE8-167F7AC21215}"/>
              </a:ext>
            </a:extLst>
          </p:cNvPr>
          <p:cNvGrpSpPr/>
          <p:nvPr/>
        </p:nvGrpSpPr>
        <p:grpSpPr>
          <a:xfrm>
            <a:off x="1014303" y="2417765"/>
            <a:ext cx="5183996" cy="2801073"/>
            <a:chOff x="1014303" y="2417765"/>
            <a:chExt cx="5183996" cy="280107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ECF209D-2D86-6AD8-8804-A9FF321CE55F}"/>
                </a:ext>
              </a:extLst>
            </p:cNvPr>
            <p:cNvSpPr/>
            <p:nvPr/>
          </p:nvSpPr>
          <p:spPr>
            <a:xfrm>
              <a:off x="1014303" y="2417765"/>
              <a:ext cx="3761772" cy="2801073"/>
            </a:xfrm>
            <a:prstGeom prst="roundRect">
              <a:avLst/>
            </a:prstGeom>
            <a:grpFill/>
            <a:ln>
              <a:solidFill>
                <a:srgbClr val="C6D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5B4E55"/>
                  </a:solidFill>
                </a:rPr>
                <a:t>Train</a:t>
              </a:r>
            </a:p>
            <a:p>
              <a:pPr algn="ctr"/>
              <a:r>
                <a:rPr lang="en-US" altLang="ko-KR" dirty="0">
                  <a:solidFill>
                    <a:srgbClr val="5B4E55"/>
                  </a:solidFill>
                </a:rPr>
                <a:t>75%</a:t>
              </a:r>
              <a:endParaRPr lang="ko-KR" altLang="en-US" dirty="0">
                <a:solidFill>
                  <a:srgbClr val="5B4E55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5C7510A-7899-A1C8-F056-EAFA2C66DE8F}"/>
                </a:ext>
              </a:extLst>
            </p:cNvPr>
            <p:cNvSpPr/>
            <p:nvPr/>
          </p:nvSpPr>
          <p:spPr>
            <a:xfrm>
              <a:off x="5023725" y="2417765"/>
              <a:ext cx="1174574" cy="2801073"/>
            </a:xfrm>
            <a:prstGeom prst="roundRect">
              <a:avLst/>
            </a:prstGeom>
            <a:grpFill/>
            <a:ln>
              <a:solidFill>
                <a:srgbClr val="C6DD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5B4E55"/>
                  </a:solidFill>
                </a:rPr>
                <a:t>Test</a:t>
              </a:r>
            </a:p>
            <a:p>
              <a:pPr algn="ctr"/>
              <a:r>
                <a:rPr lang="en-US" altLang="ko-KR" dirty="0">
                  <a:solidFill>
                    <a:srgbClr val="5B4E55"/>
                  </a:solidFill>
                </a:rPr>
                <a:t>25%</a:t>
              </a:r>
              <a:endParaRPr lang="ko-KR" altLang="en-US" dirty="0">
                <a:solidFill>
                  <a:srgbClr val="5B4E55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9120C0-B565-442D-A207-37588BE8B08F}"/>
              </a:ext>
            </a:extLst>
          </p:cNvPr>
          <p:cNvSpPr txBox="1"/>
          <p:nvPr/>
        </p:nvSpPr>
        <p:spPr>
          <a:xfrm>
            <a:off x="8094008" y="1861165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Scaling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BB68CE-7F67-4067-9F64-4D8060752128}"/>
              </a:ext>
            </a:extLst>
          </p:cNvPr>
          <p:cNvSpPr/>
          <p:nvPr/>
        </p:nvSpPr>
        <p:spPr>
          <a:xfrm>
            <a:off x="7181642" y="2435343"/>
            <a:ext cx="3761772" cy="280107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5B4E55"/>
                </a:solidFill>
              </a:rPr>
              <a:t>StandardScaler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5DA4B68-0581-4DC9-A5FA-4DD61D9137CB}"/>
              </a:ext>
            </a:extLst>
          </p:cNvPr>
          <p:cNvSpPr/>
          <p:nvPr/>
        </p:nvSpPr>
        <p:spPr>
          <a:xfrm>
            <a:off x="6501966" y="3406775"/>
            <a:ext cx="560986" cy="566135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7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F98542-5E04-EE53-27DB-833444BFB842}"/>
              </a:ext>
            </a:extLst>
          </p:cNvPr>
          <p:cNvSpPr/>
          <p:nvPr/>
        </p:nvSpPr>
        <p:spPr>
          <a:xfrm>
            <a:off x="5307691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Split</a:t>
            </a:r>
            <a:endParaRPr lang="ko-KR" altLang="en-US" b="1" dirty="0"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72C51-5080-A208-CF7F-84906185DC8E}"/>
              </a:ext>
            </a:extLst>
          </p:cNvPr>
          <p:cNvSpPr/>
          <p:nvPr/>
        </p:nvSpPr>
        <p:spPr>
          <a:xfrm>
            <a:off x="6235768" y="2146699"/>
            <a:ext cx="1498532" cy="424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en-US" altLang="ko-KR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CD60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Sampling</a:t>
            </a:r>
            <a:endParaRPr lang="ko-KR" altLang="en-US" b="1" dirty="0"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srgbClr val="FCD605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9DA07-D4E7-C09B-C613-93FF31B02DD8}"/>
              </a:ext>
            </a:extLst>
          </p:cNvPr>
          <p:cNvSpPr/>
          <p:nvPr/>
        </p:nvSpPr>
        <p:spPr>
          <a:xfrm>
            <a:off x="7734300" y="2146699"/>
            <a:ext cx="1285699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평가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3455469" y="2570929"/>
            <a:ext cx="587722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6600" b="1" i="1" kern="0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C6DDDC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Modeling,</a:t>
            </a:r>
            <a:r>
              <a:rPr lang="ko-KR" altLang="en-US" sz="6600" b="1" i="1" kern="0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C6DDDC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평가</a:t>
            </a:r>
            <a:endParaRPr lang="en-US" altLang="ko-KR" sz="6600" b="1" i="1" kern="0" dirty="0"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srgbClr val="C6DDDC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8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00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개요</a:t>
                </a:r>
                <a:endParaRPr lang="ko-KR" altLang="en-US" sz="20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95FAAE-704B-8577-24B1-3409CFFB0509}"/>
              </a:ext>
            </a:extLst>
          </p:cNvPr>
          <p:cNvSpPr txBox="1"/>
          <p:nvPr/>
        </p:nvSpPr>
        <p:spPr>
          <a:xfrm>
            <a:off x="1592844" y="1002087"/>
            <a:ext cx="1443927" cy="8243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AC2E13-728D-F32D-A66F-D5FA3B87D311}"/>
              </a:ext>
            </a:extLst>
          </p:cNvPr>
          <p:cNvSpPr/>
          <p:nvPr/>
        </p:nvSpPr>
        <p:spPr>
          <a:xfrm>
            <a:off x="1771048" y="1813002"/>
            <a:ext cx="4032986" cy="79414"/>
          </a:xfrm>
          <a:prstGeom prst="roundRect">
            <a:avLst/>
          </a:prstGeom>
          <a:solidFill>
            <a:srgbClr val="FCE3EC"/>
          </a:solidFill>
          <a:ln>
            <a:solidFill>
              <a:srgbClr val="FCE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00EFF-FDC8-0B60-0EBF-F9A9056F33FF}"/>
              </a:ext>
            </a:extLst>
          </p:cNvPr>
          <p:cNvSpPr txBox="1"/>
          <p:nvPr/>
        </p:nvSpPr>
        <p:spPr>
          <a:xfrm>
            <a:off x="1470327" y="2396948"/>
            <a:ext cx="369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en-US" altLang="ko-KR" sz="3200" b="1" dirty="0">
                <a:solidFill>
                  <a:srgbClr val="C6DD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Introduction</a:t>
            </a:r>
            <a:endParaRPr lang="ko-KR" altLang="en-US" sz="3200" b="1" dirty="0">
              <a:solidFill>
                <a:srgbClr val="5B4E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18FE8-74F5-5F1B-49C2-ABF29B8DF27D}"/>
              </a:ext>
            </a:extLst>
          </p:cNvPr>
          <p:cNvSpPr txBox="1"/>
          <p:nvPr/>
        </p:nvSpPr>
        <p:spPr>
          <a:xfrm>
            <a:off x="1470327" y="3595336"/>
            <a:ext cx="369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en-US" altLang="ko-KR" sz="3200" b="1" dirty="0">
                <a:solidFill>
                  <a:srgbClr val="C6DD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9F364-ECFA-DF26-DCB5-FB22BC502039}"/>
              </a:ext>
            </a:extLst>
          </p:cNvPr>
          <p:cNvSpPr txBox="1"/>
          <p:nvPr/>
        </p:nvSpPr>
        <p:spPr>
          <a:xfrm>
            <a:off x="1470327" y="4793723"/>
            <a:ext cx="4875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sz="3200" b="1" dirty="0">
                <a:solidFill>
                  <a:srgbClr val="C6DD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및 </a:t>
            </a:r>
            <a:r>
              <a:rPr lang="ko-KR" altLang="en-US" sz="3200" b="1" dirty="0" err="1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200" b="1" dirty="0">
              <a:solidFill>
                <a:srgbClr val="5B4E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940995-CFD4-5BBB-4DE3-AE4A76DAB29B}"/>
              </a:ext>
            </a:extLst>
          </p:cNvPr>
          <p:cNvSpPr txBox="1"/>
          <p:nvPr/>
        </p:nvSpPr>
        <p:spPr>
          <a:xfrm>
            <a:off x="6840744" y="2396948"/>
            <a:ext cx="4875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sz="3200" b="1" dirty="0">
                <a:solidFill>
                  <a:srgbClr val="C6DD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Modeling,</a:t>
            </a:r>
            <a:r>
              <a:rPr lang="ko-KR" altLang="en-US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평가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C5CD-78E5-4E6D-D3A3-2C061C8963D8}"/>
              </a:ext>
            </a:extLst>
          </p:cNvPr>
          <p:cNvSpPr txBox="1"/>
          <p:nvPr/>
        </p:nvSpPr>
        <p:spPr>
          <a:xfrm>
            <a:off x="6840744" y="3573539"/>
            <a:ext cx="4875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r>
              <a:rPr lang="en-US" altLang="ko-KR" sz="3200" b="1" dirty="0">
                <a:solidFill>
                  <a:srgbClr val="C6DD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E88E3-C3D7-2216-DA34-6DE40B105B94}"/>
              </a:ext>
            </a:extLst>
          </p:cNvPr>
          <p:cNvSpPr txBox="1"/>
          <p:nvPr/>
        </p:nvSpPr>
        <p:spPr>
          <a:xfrm>
            <a:off x="6840744" y="4750130"/>
            <a:ext cx="4875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r>
              <a:rPr lang="en-US" altLang="ko-KR" sz="3200" b="1" dirty="0">
                <a:solidFill>
                  <a:srgbClr val="C6DDD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32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 err="1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자료출처</a:t>
            </a:r>
            <a:endParaRPr lang="ko-KR" altLang="en-US" sz="3200" b="1" dirty="0">
              <a:solidFill>
                <a:srgbClr val="5B4E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CD231B0-FC15-EBB6-0CBD-B802D95AE9A4}"/>
              </a:ext>
            </a:extLst>
          </p:cNvPr>
          <p:cNvCxnSpPr>
            <a:cxnSpLocks/>
          </p:cNvCxnSpPr>
          <p:nvPr/>
        </p:nvCxnSpPr>
        <p:spPr>
          <a:xfrm>
            <a:off x="6345661" y="1973179"/>
            <a:ext cx="0" cy="378070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4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C12376-4C86-418B-84B1-BED03EE74E02}"/>
              </a:ext>
            </a:extLst>
          </p:cNvPr>
          <p:cNvGrpSpPr/>
          <p:nvPr/>
        </p:nvGrpSpPr>
        <p:grpSpPr>
          <a:xfrm>
            <a:off x="0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F76BF4-9FCB-465C-834A-E85937B523A1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B9863B59-CB8B-42E4-84F6-25D7F78A1A75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E81014B9-E9AA-4996-9620-B40E9D0D899B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832C949-F0FB-40F0-A6EB-56C5B8BD8FAF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FAFF76D-0FD3-42F9-AF3A-E03DD2EEF298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A71BDFEC-6C78-4BFE-9983-D37FC27430EF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F96E01-AC38-4571-B0D2-ED7F732E6E97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F5C971B1-CF37-4C48-B94C-C8152CAB8640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58AA09B-0499-4D80-B39A-BC9543E1FC7A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7ACF010-3962-4B5A-B869-644147B602FE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947E4A5A-A904-42D3-88AD-B636F1C27F24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1F1F322D-15EA-48A8-B035-387D4E7527D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7247CEE-29A7-4E72-923C-A6ECC2768236}"/>
              </a:ext>
            </a:extLst>
          </p:cNvPr>
          <p:cNvSpPr txBox="1"/>
          <p:nvPr/>
        </p:nvSpPr>
        <p:spPr>
          <a:xfrm>
            <a:off x="1007348" y="1255020"/>
            <a:ext cx="794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전통적 분석 방법으로 계산한 결과 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A8B79A9-A24C-40CF-844B-D8783453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3" y="1857352"/>
            <a:ext cx="6639698" cy="41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3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AFCBB57-A658-4B51-860A-449B0CB9A8FD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017688F-E266-4A16-8B34-AA81C985D618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464829D-53C7-4407-BD97-DF73653136BD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88D7C2BC-F3FA-4047-A572-9F7A77E55624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4C6F44-0023-4490-ABBA-ACDF2929E5D2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8EFBAA5-C506-47F3-ADA6-C1EC7FFCFF21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C824310-96D9-496D-ADC7-E8680DD46D8E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055F03-2461-4128-AA54-1A23E7C1A77D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A8515D-9DE4-4EE1-B89A-B02C06B52433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92ECC05F-E1F2-4B19-83FA-380E3A50F50A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DC06427-14B5-4713-A4D2-166C13AE5A89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52CE291-3E72-41A0-B52C-903CE7A83ABD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46527C0-DEA7-47CC-863C-18E80F7A0138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2AE01A-4E06-48B6-8D14-14C9AF208E3B}"/>
              </a:ext>
            </a:extLst>
          </p:cNvPr>
          <p:cNvSpPr txBox="1"/>
          <p:nvPr/>
        </p:nvSpPr>
        <p:spPr>
          <a:xfrm>
            <a:off x="1007349" y="1255020"/>
            <a:ext cx="40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EDC8D24-4599-48AA-A44B-4B62BBEC6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47" y="2079321"/>
            <a:ext cx="8567803" cy="31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0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B7D6BC-8003-4CAA-9ED9-25035A121843}"/>
              </a:ext>
            </a:extLst>
          </p:cNvPr>
          <p:cNvGrpSpPr/>
          <p:nvPr/>
        </p:nvGrpSpPr>
        <p:grpSpPr>
          <a:xfrm>
            <a:off x="0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B1D7E104-62BB-4ADE-9E1D-1046D32E5638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BDF512E7-15C8-4E52-8E24-DB18472E8020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1317B15-9190-41DC-A257-229DC9250F28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D75B5B-C282-4769-A6B7-06C3E00154A8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DB1FB7B-941E-477A-BF25-95FF1E2ED585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A32DD23-77C3-4391-B881-23B3671CA9D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03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C27D0EF-3E13-4D55-B5EE-A9DEEB49AC61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EB8E30-2A94-42D4-A102-F27577B082D7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B9CEF4E-BD5F-40BB-BBA8-C5B44B479924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데이터 수집 및 </a:t>
                </a:r>
                <a:r>
                  <a:rPr lang="ko-KR" altLang="en-US" sz="2000" i="1" kern="0" dirty="0" err="1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전처리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077713-E5FC-4E44-9B8F-F686B37EA2DE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A8729DB-0759-40FC-809B-D1A1F54DD2C9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C76D8A-609F-4128-AC63-7DC469E68E3A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prstClr val="white"/>
                    </a:solidFill>
                  </a:rPr>
                  <a:t>ㅇㄹ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7" name="내용 개체 틀 17">
            <a:extLst>
              <a:ext uri="{FF2B5EF4-FFF2-40B4-BE49-F238E27FC236}">
                <a16:creationId xmlns:a16="http://schemas.microsoft.com/office/drawing/2014/main" id="{CFCB0886-30AF-42D4-A4CD-3B1D08B1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99" y="2383121"/>
            <a:ext cx="4213670" cy="26749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D662E5-2B71-4EAD-AA0C-0FA85F13A21D}"/>
              </a:ext>
            </a:extLst>
          </p:cNvPr>
          <p:cNvSpPr txBox="1"/>
          <p:nvPr/>
        </p:nvSpPr>
        <p:spPr>
          <a:xfrm>
            <a:off x="982388" y="1229270"/>
            <a:ext cx="355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feature</a:t>
            </a:r>
            <a:r>
              <a:rPr lang="ko-KR" altLang="en-US" sz="20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importance</a:t>
            </a:r>
            <a:endParaRPr lang="en-US" altLang="ko-KR" sz="20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E1A2CF4-2FC7-4460-92B6-2159A4409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77" y="2575663"/>
            <a:ext cx="3648955" cy="20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44C9F9C-DD5D-4A3C-8DD2-CD40E6587324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82D16145-4958-487D-ACEF-65AAC4EF400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0559B7C2-EA78-4B4F-9A46-35E3EBEF01EC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7F43DE4F-92A2-45E7-B8ED-EAC309E8E001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8377B0F-FB15-4EEC-A755-278369FA665B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772C409-6517-4948-8102-E168DC6A7D38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6230734D-18CE-48E0-B30B-0FD994E26EB6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D76A849-F713-4540-87DC-2329596C8E51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3CE7D82-B41C-4E93-8BE2-6D80DC19DFF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BABE47FD-D52C-4C52-BDF8-8775494F4A21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B62BCEE-6C48-495B-A676-E263FA171D8E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9F0533A3-77CE-4C64-A096-92AA6A1348A5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31075F-B66E-4D77-A9C1-109752CCD6AA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E26BDA6-BF63-4AEF-A8D3-287EEAD1C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74" y="1827786"/>
            <a:ext cx="4759890" cy="37751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3B9DA7-23F0-44AC-8366-FF49DF1D136C}"/>
              </a:ext>
            </a:extLst>
          </p:cNvPr>
          <p:cNvSpPr txBox="1"/>
          <p:nvPr/>
        </p:nvSpPr>
        <p:spPr>
          <a:xfrm>
            <a:off x="1007349" y="1255020"/>
            <a:ext cx="40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 err="1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푸아송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분포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41191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6735BFC-0DAF-4187-92CB-B4CB549A4A62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4D21DCB-0B70-40A7-BBDD-487AC8FAB898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903D700F-6EF5-44C8-8D34-0CFE83530B50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BBCE2CF-CB96-4F05-9F69-04B881890F6B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620471A-D443-484D-820A-DB9265EB7F62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635A913-ECF6-4047-914C-B65B70DDD924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D1834ED-6DBE-4517-A05A-8671C7698371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0AD8DD-2161-4B77-B186-DB4BCABE51F3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60F40D3-63DE-4D86-A558-A49D8C8C5BFA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3DFD243-88AA-4A64-BDFA-8105E54075F1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B14B180-5F82-4703-A973-D435E83D6DCE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F06FF83-AB90-4D6A-A76A-2936BE8CBA31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697120D-362A-4C1F-95CD-EC54422B15E7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6E4131-EAC3-4DB2-81E2-CE63511AB822}"/>
              </a:ext>
            </a:extLst>
          </p:cNvPr>
          <p:cNvSpPr txBox="1"/>
          <p:nvPr/>
        </p:nvSpPr>
        <p:spPr>
          <a:xfrm>
            <a:off x="1395364" y="1307554"/>
            <a:ext cx="257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Data Review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D2CBA29-AC80-48E2-9A2B-84AC2FF4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3" y="2062493"/>
            <a:ext cx="4263820" cy="11174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B1BAFE-0FD7-45F5-8425-924ADDE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54" y="3364809"/>
            <a:ext cx="4263819" cy="22696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6F5222B-8F77-4561-8788-683EE55DB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36" y="1199375"/>
            <a:ext cx="4305007" cy="18270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1B68A77-BD1C-467D-B5BB-29337D27C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35" y="3132887"/>
            <a:ext cx="4305007" cy="14239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5F65F3-FBED-4B45-9B5E-6F3FB338E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34" y="4711032"/>
            <a:ext cx="4305007" cy="14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67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9E2751F-BC4C-4C20-9B35-BA5B379B0D77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958746C-F74A-40C5-BA0F-08E3A6508B48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8855FB31-B2F0-47FB-9BBA-9F02569DA382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8873A5B-ACFC-43B4-8D3B-383474FEBF26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DC0FBF-E84E-4D9A-A16A-414A23882572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720948F-3ACC-42D1-9B16-1BE2AEC37ABA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1FF259E7-C9C1-48EA-A964-F53F24F14734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781D7C-3090-4565-B2C4-B0A054CA43E9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44B1011-77E6-4A10-BB2F-9D6A28B2534F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965460C-B3D7-4CAC-B61D-6CD71BF5281E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D636C92-74FC-4F78-9F26-EC5256019CE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59BCDD4-FDBA-429B-841C-5E38CD0D4679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B254517-1BB6-4034-BD66-CBEFEAC0EE14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2282AE1-CBF3-47BA-8C1F-A9FF4883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7" y="2072113"/>
            <a:ext cx="3257550" cy="752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4F18B5B-441F-4D73-BFD5-819E2C4FA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66" y="4791994"/>
            <a:ext cx="2266950" cy="7239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0676D91-5CB7-49E2-A864-F2CAC98A5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7" y="3972275"/>
            <a:ext cx="1447800" cy="666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3FB630-3620-4129-8BA0-15A7ED212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66" y="2998105"/>
            <a:ext cx="2733675" cy="838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490F2C-F717-407D-9B36-B1E96C1530FD}"/>
              </a:ext>
            </a:extLst>
          </p:cNvPr>
          <p:cNvSpPr txBox="1"/>
          <p:nvPr/>
        </p:nvSpPr>
        <p:spPr>
          <a:xfrm>
            <a:off x="1145406" y="1433568"/>
            <a:ext cx="40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 err="1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푸아송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이상치 제거 전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95012-9EE6-4436-AA2E-FF90A65D0B53}"/>
              </a:ext>
            </a:extLst>
          </p:cNvPr>
          <p:cNvSpPr txBox="1"/>
          <p:nvPr/>
        </p:nvSpPr>
        <p:spPr>
          <a:xfrm>
            <a:off x="4514061" y="2622169"/>
            <a:ext cx="6993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모형을 기준으로 </a:t>
            </a:r>
            <a:r>
              <a:rPr lang="ko-KR" altLang="en-US" sz="1500" dirty="0" err="1"/>
              <a:t>언더라이팅</a:t>
            </a:r>
            <a:r>
              <a:rPr lang="ko-KR" altLang="en-US" sz="1500" dirty="0"/>
              <a:t> 인력들에 의해 진행되었기에 </a:t>
            </a:r>
            <a:r>
              <a:rPr lang="ko-KR" altLang="en-US" sz="1500" dirty="0" err="1"/>
              <a:t>이상값</a:t>
            </a:r>
            <a:r>
              <a:rPr lang="ko-KR" altLang="en-US" sz="1500" dirty="0"/>
              <a:t> 처리는 문제가 되지 않았지만 가입자의 비상식적인 연령을 제거 할 것인지의 논의가 있었습니다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데이터셋에 의하면  가입자의 연령이 매우 적은 경우가 있었습니다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빈도분석의 경우 신규가입자들은 </a:t>
            </a:r>
            <a:r>
              <a:rPr lang="ko-KR" altLang="en-US" sz="1500" dirty="0" err="1"/>
              <a:t>필터링되고</a:t>
            </a:r>
            <a:r>
              <a:rPr lang="ko-KR" altLang="en-US" sz="1500" dirty="0"/>
              <a:t> 이들은 제외하더라도 남아있는 가입자들은 극소수이고 사고자중에서는 이상연령 가입자는 제거되기에 두가지 경우 모두 분석하기로 하였습니다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61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C460FFB-BD58-4C86-9E35-9A1DCF848778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5BE33AA-478B-4BF6-BCBB-D4FCFB5707FD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6860D949-38C1-4F8F-8FB6-0B9DA23A9A4B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07B5CDF6-1E74-450E-A3CD-21255026751A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BEB5E7B-6B2B-4392-A713-218F4E2D65C9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4C213D3A-6E2B-47DB-BF00-1084B5750F9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6069494-E0E0-45C5-BCFD-A5145FE497F0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2B413EF-24B2-4258-B886-D96CD2CF01A9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2EEF0D9-90E0-434D-98F1-FA251D20648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032831A-13AB-47D5-909E-72CA5A4F0A76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C6B8608-EA95-4E68-94C4-13BA9C2C2D96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34D70D5-A868-428C-A83A-58C0F83304F2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23003EC-148C-42FD-951C-D2AD7181A566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8EB8BA4-5A40-4609-A103-BE24EB8A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" y="2212919"/>
            <a:ext cx="10547632" cy="29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8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61631E-3FC6-4290-9A48-BDB5763349F9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CA30E79-AAAE-43DB-A315-80B8194CEE05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E4ABCD2D-E4EA-4045-87E8-2492A78A4514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7585D2DE-DD4D-4ADA-B9AE-13E672E0F7B8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58068C-A893-4D85-892E-977EDEA663E5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ED64206B-108C-48E2-8521-6531C019B98E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87F83E5-9B89-4ABD-AE8D-344BE203DD3A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CAA0ECC-5920-4CA4-9E6D-DA6613E3F1E7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6154385B-19EE-4F55-86C8-8C5FBC2BC8AA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3C08C37-2ACD-4C1F-9A45-45F90E8B9849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endParaRPr lang="ko-KR" altLang="en-US" sz="8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1431D3B-83E9-4E9E-A991-6FCDAA7EF75A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7A2330A-F527-4F1F-8AF7-4B4C1BCFD998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8B3D736-61F5-475E-B759-2A25DBA7415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359BAF8-8C64-4D0C-8F53-FFB747E6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4" y="1471724"/>
            <a:ext cx="10552670" cy="391455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30923C2-B9F6-4399-BB0E-3858A65AEAAB}"/>
              </a:ext>
            </a:extLst>
          </p:cNvPr>
          <p:cNvSpPr/>
          <p:nvPr/>
        </p:nvSpPr>
        <p:spPr>
          <a:xfrm>
            <a:off x="1406873" y="439380"/>
            <a:ext cx="10309205" cy="43562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latinLnBrk="0">
              <a:defRPr/>
            </a:pPr>
            <a:r>
              <a:rPr lang="en-US" altLang="ko-KR" sz="2000" i="1" kern="0" dirty="0">
                <a:ln w="15875">
                  <a:noFill/>
                </a:ln>
                <a:solidFill>
                  <a:srgbClr val="44546A">
                    <a:lumMod val="50000"/>
                  </a:srgbClr>
                </a:solidFill>
                <a:ea typeface="Tmon몬소리 Black" panose="02000A03000000000000" pitchFamily="2" charset="-127"/>
              </a:rPr>
              <a:t>Modeling</a:t>
            </a:r>
            <a:r>
              <a:rPr lang="ko-KR" altLang="en-US" sz="2000" i="1" kern="0" dirty="0">
                <a:ln w="15875">
                  <a:noFill/>
                </a:ln>
                <a:solidFill>
                  <a:srgbClr val="44546A">
                    <a:lumMod val="50000"/>
                  </a:srgbClr>
                </a:solidFill>
                <a:ea typeface="Tmon몬소리 Black" panose="02000A03000000000000" pitchFamily="2" charset="-127"/>
              </a:rPr>
              <a:t> 및 평가</a:t>
            </a:r>
            <a:endParaRPr lang="ko-KR" altLang="en-US" sz="14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74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B5541DA-F3EB-4883-B679-44FB05E05EAF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804F7C2A-EC04-4C9F-B7C0-FBD633C18FC3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91CB540A-933D-4568-A9CA-A677E6EB809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841EEAEB-6C3F-4BDD-8D67-5B9F89C26C4B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6BAA221-5367-4D4E-B4FB-3509DAA7CFC2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B267F6DA-1584-4494-A57C-DEA83D319AEF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6853DF8-F5BC-4CD9-BAE8-539F52AEF3D9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8B7D4CC-E249-4581-B5DC-E2C71C9FD467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8FDA02B-D878-4051-869F-45AE598A0760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F38AA6B-B606-4CA2-B16D-4C6D6DED04E9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FC9D061-C734-4E6D-80BB-02D1F065F91A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8A73BB34-FB6D-42D5-9896-EE925E8FC1B1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F549069-FFB5-4968-A771-02119D44CE62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B876A2-7146-43AA-9B8B-188A23554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02" y="1306997"/>
            <a:ext cx="6912496" cy="46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4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3F7B0B-95FC-464B-AAE9-82B3EE6EA14E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3B6D0869-C33E-4CC9-8786-272CA7F2BFBE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D8083696-9023-43C8-BB2B-A0D0BAED0D29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B05A71D4-E5AF-403D-AC20-DA758F664A74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44C873A-542B-4230-B1DA-AC43541EBDE9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E0FCCE7-7647-4D79-8486-17D372A2F810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128D5CA0-C987-45D5-983C-2FB7A874C58E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7BFD39-B517-47D3-9833-40E494F302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F55D152-F72E-4CDA-8A2D-B815920774A5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FFE83936-9AF7-460C-BAE7-BE77411D02A9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7BD0D71-21B5-4F80-8964-09096D9958A3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197BFC5-0221-4492-916B-B308D9C1E48A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AB77E58-5769-4C27-97F8-A3541EBB0DE3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3D7B53C1-9E10-4BEC-B66E-05B39F44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34" y="1545539"/>
            <a:ext cx="4395202" cy="4351338"/>
          </a:xfrm>
        </p:spPr>
      </p:pic>
    </p:spTree>
    <p:extLst>
      <p:ext uri="{BB962C8B-B14F-4D97-AF65-F5344CB8AC3E}">
        <p14:creationId xmlns:p14="http://schemas.microsoft.com/office/powerpoint/2010/main" val="342365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F98542-5E04-EE53-27DB-833444BFB842}"/>
              </a:ext>
            </a:extLst>
          </p:cNvPr>
          <p:cNvSpPr/>
          <p:nvPr/>
        </p:nvSpPr>
        <p:spPr>
          <a:xfrm>
            <a:off x="5317316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72C51-5080-A208-CF7F-84906185DC8E}"/>
              </a:ext>
            </a:extLst>
          </p:cNvPr>
          <p:cNvSpPr/>
          <p:nvPr/>
        </p:nvSpPr>
        <p:spPr>
          <a:xfrm>
            <a:off x="6235768" y="2146699"/>
            <a:ext cx="928077" cy="424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CD60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타임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C70E46-2000-1891-8349-8C0C4D136611}"/>
              </a:ext>
            </a:extLst>
          </p:cNvPr>
          <p:cNvSpPr/>
          <p:nvPr/>
        </p:nvSpPr>
        <p:spPr>
          <a:xfrm>
            <a:off x="7163845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9DA07-D4E7-C09B-C613-93FF31B02DD8}"/>
              </a:ext>
            </a:extLst>
          </p:cNvPr>
          <p:cNvSpPr/>
          <p:nvPr/>
        </p:nvSpPr>
        <p:spPr>
          <a:xfrm>
            <a:off x="8091922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순서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3455469" y="2570929"/>
            <a:ext cx="587722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2302495" y="2972722"/>
            <a:ext cx="7587009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6600" b="1" i="1" kern="0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C6DDDC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992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A774044-EF29-4CC8-92F7-9B8484463B16}"/>
              </a:ext>
            </a:extLst>
          </p:cNvPr>
          <p:cNvGrpSpPr/>
          <p:nvPr/>
        </p:nvGrpSpPr>
        <p:grpSpPr>
          <a:xfrm>
            <a:off x="0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399C076B-EE77-4006-9237-19905C38BF3A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FCEFBCE6-96BA-422A-BB7B-DCB098EE9B68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52724020-6D02-4E1D-9B5B-5364FCB36D1E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F0F2CC0-324C-4700-B972-50303017A87E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C022DD7-F98A-4D14-9EE4-225E8372C011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F6CDFED-8750-4666-A663-4BCD36AE93F0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BC8EF2-6B4A-4BE6-B1F1-B97E1D489821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DAAE6CE9-42B6-4848-89CA-5CA7F4FA649F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7D6DBF8-E939-401F-949C-398B6015EF1D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A8E1BF5-A2C2-44BF-8098-3E15F77E1F86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8706CC7-AFDD-4934-B544-679F2C2C8764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D322E3B-E368-42A0-922A-7CBDD29F404A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A7E71144-CF97-4646-8B85-580B19454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74" y="2098438"/>
            <a:ext cx="3248025" cy="75247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AA4F1A-498C-4017-8939-B80470B70D7D}"/>
              </a:ext>
            </a:extLst>
          </p:cNvPr>
          <p:cNvSpPr txBox="1"/>
          <p:nvPr/>
        </p:nvSpPr>
        <p:spPr>
          <a:xfrm>
            <a:off x="1145406" y="1433568"/>
            <a:ext cx="40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 err="1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푸아송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이상치 제거 후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E17C8AE-62EC-4EAE-8539-73F96D69F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11" y="4025329"/>
            <a:ext cx="1333500" cy="666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33F9108-6A21-4763-AAC6-5D575168D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74" y="3056959"/>
            <a:ext cx="2657475" cy="8382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F05B41C-3A57-456D-987C-02C353EF8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11" y="4831776"/>
            <a:ext cx="2181225" cy="752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E7A3F6-8207-4DE6-BF1E-4BA403A3E8F3}"/>
              </a:ext>
            </a:extLst>
          </p:cNvPr>
          <p:cNvSpPr txBox="1"/>
          <p:nvPr/>
        </p:nvSpPr>
        <p:spPr>
          <a:xfrm>
            <a:off x="4649510" y="3291393"/>
            <a:ext cx="699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이상치 제거 후의 값들이 더 좋아진 것을 확인 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1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F11738-CACA-4E7F-96B5-E34C8AC6EA50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46FB3C14-C408-4A52-8F3A-67A0E78B3F5C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다리꼴 18">
              <a:extLst>
                <a:ext uri="{FF2B5EF4-FFF2-40B4-BE49-F238E27FC236}">
                  <a16:creationId xmlns:a16="http://schemas.microsoft.com/office/drawing/2014/main" id="{E88F4B77-05F7-41BA-A2B2-A6D05780E90C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2EC3B2F6-520D-4F4E-8CA8-089121B37B50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71E15A4-E422-4054-BD93-6E727FAFC822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CC1E9D98-7A6D-43BC-8BA1-B8DE1ACA9D36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FA7E12A-E916-4E18-9E50-02B8731FD897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F2F670A-3041-4C68-8854-5819DFAB0C95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C31677E-82ED-4523-BA8D-0E8097A839FD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2B9C0AF8-34AB-409B-8A4B-DE7AE4AF1BB9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7E9392A-6FA8-4BA0-90C7-3354B6D5D9DD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7CDA431-C30B-4157-A0A7-4E0196A04C14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CBA093A2-D0A3-49BE-BC60-8A40BC2F4C44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0" name="내용 개체 틀 17">
            <a:extLst>
              <a:ext uri="{FF2B5EF4-FFF2-40B4-BE49-F238E27FC236}">
                <a16:creationId xmlns:a16="http://schemas.microsoft.com/office/drawing/2014/main" id="{558BD531-87FE-467F-8E10-370A8FA3A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4" y="2140786"/>
            <a:ext cx="10515600" cy="2975475"/>
          </a:xfrm>
        </p:spPr>
      </p:pic>
    </p:spTree>
    <p:extLst>
      <p:ext uri="{BB962C8B-B14F-4D97-AF65-F5344CB8AC3E}">
        <p14:creationId xmlns:p14="http://schemas.microsoft.com/office/powerpoint/2010/main" val="3521991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63CF88-2639-4943-AB1F-4EDEC096547C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11987B0F-522C-41A2-B73B-2DD58665DAE3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4F865BCA-8358-42AA-82C8-BA854C74AA1D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C0256979-6C18-4E6B-BAAE-2F6DC276093B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F5559E-9EC4-4C5B-94D7-82BEDA098F1B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121C9B0-AFC5-4F0E-AF9B-85DC0530DABD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81B3E1E-5A2D-4528-B8AA-B0E7087CA686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8362E91-5D61-4B4A-B18F-33B19C554694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DE1C589-69DF-4C93-91A6-0BB61DCDE6DB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3E1224E-F24F-4074-B0A2-201ECA2BC94F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E39713-5428-452E-854E-3D6A94E757E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B34D7F8-ECE6-4DF3-B54D-36685946E535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C9AC4-8FC4-467E-820C-253FEDADD799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1FA942A4-D922-482D-9FBE-DBC2EB24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2" y="1505418"/>
            <a:ext cx="10834485" cy="401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4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878C88E-A457-4AE5-8C0D-771A0470FFE2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328B12EE-DF45-43AE-B88C-528EA68A1DF6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F7248AC7-DF70-4B0C-A3D0-67383A0FD53D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1F00BCE-41BC-460C-8F62-2C0C1DB06DF4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FA28F60-B994-4091-BF7C-1101083BB288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9D564CA-6774-4AE3-8191-125D89D32C46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5A1E7B79-0617-42A9-AEE7-07A42ADE8A8F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985618A-66AF-411B-BC72-475DA30A21BF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EE03786-EF28-4126-AE02-6C6C3947AD00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E84EABD-7EEB-4559-8753-25B00A84BB6B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30225CB-4345-40FE-8628-D88F7BCC86A1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E93FD2E5-7F64-4716-BA55-3BF94C8730DD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2545F463-1582-4D5B-9C90-DB7743634A4A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9576FED-C701-46B9-899A-0C6C52D14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83" y="1339830"/>
            <a:ext cx="6640647" cy="45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2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ADB50C9-A57B-4737-A496-6DB53A2630D0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10056C4C-6971-4270-8528-6180DD7D9AE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24673203-7810-48C3-A9EB-CE914E41F19D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66047815-DD33-4882-A300-9067B432240B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278758-C46C-4C8E-9BDF-967E58B88185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FDBE4CA-0B4A-43AC-B248-6A9BC22E19D8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F487AA1-5CC7-4F22-A323-3CFCC64E3CB7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9B9160C-8A3A-4094-98C7-1FB6D3310A68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EC8AC4F-830E-4563-8537-1279F0CF3BE1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9B5CC21-1DD7-463F-BFB5-B3426973BDDF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D8047D6-EC4B-4527-99D2-D7B89BF0E2F5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9F21407-4750-4D0F-8A3D-D176704DC1FF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D0C0FB7-D98F-48BD-A852-725FFCEB1E2A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0EE48D0E-1794-49F9-81BA-64000CE02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3" y="1331355"/>
            <a:ext cx="4395202" cy="4351338"/>
          </a:xfrm>
        </p:spPr>
      </p:pic>
    </p:spTree>
    <p:extLst>
      <p:ext uri="{BB962C8B-B14F-4D97-AF65-F5344CB8AC3E}">
        <p14:creationId xmlns:p14="http://schemas.microsoft.com/office/powerpoint/2010/main" val="574733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AC5DB0-59A3-4932-8C8D-E4515E4825EF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33C3D520-B826-445A-91BA-0CDD664F7AFE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다리꼴 18">
              <a:extLst>
                <a:ext uri="{FF2B5EF4-FFF2-40B4-BE49-F238E27FC236}">
                  <a16:creationId xmlns:a16="http://schemas.microsoft.com/office/drawing/2014/main" id="{29261695-E2E1-44D0-BE50-A8EE16758D78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EF28EC19-14BD-40F1-A2E0-7E500EB0D776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857F26-484D-44CA-AE8A-ED6569A08E87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D858640-E385-409B-AA39-0735717BE4C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C76CA4DB-3C42-4FBC-B00E-C1128D5F408C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1A7FD82-8F8D-4F1B-8616-7AE72A1B1606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6414596-97A1-4CA3-B510-36AA3D98C8A0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40136C7-0C48-4895-AAB7-FC34642001C1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E88F580-3437-482E-A78B-C3458913DEBF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C37D802-703B-4001-96C0-F24455F747B6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F97B76A5-15BD-417D-B016-1A81FB33EADF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3FFF1D-878A-43A5-A3CE-F6F98B3F2E3D}"/>
              </a:ext>
            </a:extLst>
          </p:cNvPr>
          <p:cNvSpPr txBox="1"/>
          <p:nvPr/>
        </p:nvSpPr>
        <p:spPr>
          <a:xfrm>
            <a:off x="1145406" y="1433568"/>
            <a:ext cx="516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Shapley Value(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참고자료 참조</a:t>
            </a:r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C7C6D-1B18-44AD-86C2-7BF8A17FE684}"/>
              </a:ext>
            </a:extLst>
          </p:cNvPr>
          <p:cNvSpPr txBox="1"/>
          <p:nvPr/>
        </p:nvSpPr>
        <p:spPr>
          <a:xfrm>
            <a:off x="1367423" y="3431444"/>
            <a:ext cx="961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2012</a:t>
            </a:r>
            <a:r>
              <a:rPr lang="ko-KR" altLang="en-US" sz="2000" dirty="0"/>
              <a:t>년 노벨 경제학상 수상자 로이드 </a:t>
            </a:r>
            <a:r>
              <a:rPr lang="ko-KR" altLang="en-US" sz="2000" dirty="0" err="1"/>
              <a:t>샤플리의</a:t>
            </a:r>
            <a:r>
              <a:rPr lang="ko-KR" altLang="en-US" sz="2000" dirty="0"/>
              <a:t> 게임이론을 기반으로 한 공식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EAD990-916E-48A5-A61B-E0B4ECF9B601}"/>
              </a:ext>
            </a:extLst>
          </p:cNvPr>
          <p:cNvSpPr txBox="1"/>
          <p:nvPr/>
        </p:nvSpPr>
        <p:spPr>
          <a:xfrm>
            <a:off x="1379949" y="3987184"/>
            <a:ext cx="961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특성간 조합에서 각 특성의 기여도를 바탕으로 </a:t>
            </a:r>
            <a:r>
              <a:rPr lang="ko-KR" altLang="en-US" sz="2000" dirty="0" err="1"/>
              <a:t>계산값이</a:t>
            </a:r>
            <a:r>
              <a:rPr lang="ko-KR" altLang="en-US" sz="2000" dirty="0"/>
              <a:t> 산출된다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524A60-F8C9-4B4E-A644-DAE8129289DF}"/>
              </a:ext>
            </a:extLst>
          </p:cNvPr>
          <p:cNvSpPr txBox="1"/>
          <p:nvPr/>
        </p:nvSpPr>
        <p:spPr>
          <a:xfrm>
            <a:off x="5033299" y="2599472"/>
            <a:ext cx="1693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샤플리</a:t>
            </a:r>
            <a:r>
              <a:rPr lang="ko-KR" altLang="en-US" sz="25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18492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96BEA9-72FF-47AA-A30F-A300DE498CFE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A6C1DD0-D4F1-46BF-B5CA-F29E2FE4FE5F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C445F84C-11BB-43AF-B28E-82A928ABDF97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7E954720-D724-46D1-9C34-EB158C9BB58B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4C1A7E-2ABE-4C78-A211-A6CAA297090C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02F241B-071D-43EF-BB8F-E1023E070F6E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FAB90344-B4F9-4F78-9D7F-9043671D371F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8B78022-FD96-49B5-B955-7779791E1C18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9070337-45C2-4F58-B717-1162E90871C5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3EBC1D7-800F-49C2-9E42-C24A6D10D2DB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F708A0-12D1-4911-8F4B-6E6D6B2B8579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D67021E8-5568-4E5B-9080-B9D43C3A8D7D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F011740-9C4F-4221-BB2D-EEF90F06B70A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9ADC44A-EBC0-4E51-84B8-4AF0E39A5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53" y="1204869"/>
            <a:ext cx="2912861" cy="20778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B69F223-4B74-46F4-94E5-5346C9E42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93" y="3593865"/>
            <a:ext cx="2887846" cy="20317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4ED3CD6-272B-4D11-B35F-98B532A54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0" y="1204869"/>
            <a:ext cx="2824870" cy="21049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A97B740-41AC-4F7A-BB7A-592E2B699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44" y="3504340"/>
            <a:ext cx="2887846" cy="22680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C9ADD20-0F88-449C-8FA7-B3531923A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28" y="3669865"/>
            <a:ext cx="3082470" cy="204610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9C6BD54-A275-4A6D-B420-9A59425D0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17" y="1242671"/>
            <a:ext cx="2684200" cy="191473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86D336-3F2C-4179-8682-B30905286728}"/>
              </a:ext>
            </a:extLst>
          </p:cNvPr>
          <p:cNvSpPr/>
          <p:nvPr/>
        </p:nvSpPr>
        <p:spPr>
          <a:xfrm>
            <a:off x="1399778" y="438184"/>
            <a:ext cx="10316300" cy="43562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latinLnBrk="0">
              <a:defRPr/>
            </a:pPr>
            <a:r>
              <a:rPr lang="en-US" altLang="ko-KR" sz="2000" i="1" kern="0" dirty="0">
                <a:ln w="15875">
                  <a:noFill/>
                </a:ln>
                <a:solidFill>
                  <a:srgbClr val="44546A">
                    <a:lumMod val="50000"/>
                  </a:srgbClr>
                </a:solidFill>
                <a:ea typeface="Tmon몬소리 Black" panose="02000A03000000000000" pitchFamily="2" charset="-127"/>
              </a:rPr>
              <a:t>Modeling</a:t>
            </a:r>
            <a:r>
              <a:rPr lang="ko-KR" altLang="en-US" sz="2000" i="1" kern="0" dirty="0">
                <a:ln w="15875">
                  <a:noFill/>
                </a:ln>
                <a:solidFill>
                  <a:srgbClr val="44546A">
                    <a:lumMod val="50000"/>
                  </a:srgbClr>
                </a:solidFill>
                <a:ea typeface="Tmon몬소리 Black" panose="02000A03000000000000" pitchFamily="2" charset="-127"/>
              </a:rPr>
              <a:t> 및 평가</a:t>
            </a:r>
            <a:endParaRPr lang="ko-KR" altLang="en-US" sz="14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95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F05531-F1AC-4D67-8F85-EDE1976C78CB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C61D7A3-F7C5-4993-88E5-EB6E2FBAC816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D85434E8-0AF3-4C29-915E-78A1E3252C74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F3E494D3-1F0D-4512-9D35-3E8D4A969D83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F5B17DC-D44C-440A-8ED2-EB818949AC8E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B02DE306-6FC1-48F0-988C-320603954E3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DC77ED8-6710-48B8-ABA4-C22E5ACC57A5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672EA07-4CAE-4DBD-B9DC-35018FEDF693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636BB91-539F-4A47-8632-F9303AFF289F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DC2000F-FB4C-41E4-AB0D-7271D0443062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F942EC9-037B-41F6-AE9C-6919058ED195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C4C2752-FD10-45B3-A28E-865821828C87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4816473-066E-4945-86C1-D015FFFE7ADA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900CCEB-7103-43D1-A2BE-9D1BF5838009}"/>
              </a:ext>
            </a:extLst>
          </p:cNvPr>
          <p:cNvSpPr txBox="1"/>
          <p:nvPr/>
        </p:nvSpPr>
        <p:spPr>
          <a:xfrm>
            <a:off x="1007349" y="1255020"/>
            <a:ext cx="40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감마 분포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61B1A0-1CD4-4721-ABBD-ECD93CB6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02" y="1827785"/>
            <a:ext cx="4299387" cy="39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77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 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DE5E6E-C70D-3396-1E61-18E20086A5D9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5B4E5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 Tweedie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B1A8B8-D2B5-44A2-AAF9-912860FB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43" y="2121537"/>
            <a:ext cx="9170205" cy="3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51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8C6B167-2E84-4B34-8020-D0025F4C9472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CCC4921F-D066-4B67-B893-2FB84DF16CD8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307BB4FB-F879-4854-BFBB-A8CAAD37A764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F333AD41-87F2-41AD-9743-88705463B34E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3B7B4-ED59-4C03-93D2-15B7492A65C9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1406E73-1991-4C65-9479-B52F193756BD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7FDAA06-6CAA-495E-B454-74B9093D66ED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28C06F6-2D3C-4715-ACD1-07800AEC3062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67B9EC0-5ACE-45C6-B65E-4ADB88C6FC80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2247500-5C54-4280-8547-A47392DB6DE9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AAA72A-5F95-470D-AC78-CF3DE457F52E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354448B2-6477-4D06-B8B7-7A8C22226D58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50A8AE8-7332-483B-8884-17DB42CD7AA4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DF337946-2EE0-45C2-98CC-9CDFBB2F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06" y="2309311"/>
            <a:ext cx="4235902" cy="11049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71253F-CA6A-4CBF-976E-ABE5E77FD9C6}"/>
              </a:ext>
            </a:extLst>
          </p:cNvPr>
          <p:cNvSpPr txBox="1"/>
          <p:nvPr/>
        </p:nvSpPr>
        <p:spPr>
          <a:xfrm>
            <a:off x="1145406" y="1433568"/>
            <a:ext cx="40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Tweedie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F530FFA-1EBB-4536-9162-EFDCCAFC6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24" y="1841609"/>
            <a:ext cx="4235901" cy="12601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54A21-9409-478C-B245-D78C0DCB0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06" y="3821956"/>
            <a:ext cx="4235902" cy="1219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90DE625-4996-4A87-B880-9A62AB1C0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2894"/>
            <a:ext cx="5102276" cy="21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01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Introduction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2139A3CE-B56A-C32E-915C-5E9C8D4C8132}"/>
              </a:ext>
            </a:extLst>
          </p:cNvPr>
          <p:cNvSpPr/>
          <p:nvPr/>
        </p:nvSpPr>
        <p:spPr>
          <a:xfrm rot="16198127" flipV="1">
            <a:off x="6892083" y="3193575"/>
            <a:ext cx="887803" cy="758788"/>
          </a:xfrm>
          <a:prstGeom prst="triangle">
            <a:avLst/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93ECF93-51E4-0B1E-ACCE-72FFD96DB432}"/>
              </a:ext>
            </a:extLst>
          </p:cNvPr>
          <p:cNvSpPr/>
          <p:nvPr/>
        </p:nvSpPr>
        <p:spPr>
          <a:xfrm>
            <a:off x="5156083" y="2162309"/>
            <a:ext cx="2194217" cy="2923172"/>
          </a:xfrm>
          <a:prstGeom prst="roundRect">
            <a:avLst>
              <a:gd name="adj" fmla="val 5702"/>
            </a:avLst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5105BE68-C682-740D-3AB7-B6CFC5460E86}"/>
              </a:ext>
            </a:extLst>
          </p:cNvPr>
          <p:cNvSpPr/>
          <p:nvPr/>
        </p:nvSpPr>
        <p:spPr>
          <a:xfrm flipV="1">
            <a:off x="5959326" y="3838060"/>
            <a:ext cx="587729" cy="384498"/>
          </a:xfrm>
          <a:prstGeom prst="triangle">
            <a:avLst/>
          </a:prstGeom>
          <a:solidFill>
            <a:srgbClr val="4E5DA7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8F3D85A-2FB5-4FF9-E80D-DBAFEC72F1B3}"/>
              </a:ext>
            </a:extLst>
          </p:cNvPr>
          <p:cNvSpPr/>
          <p:nvPr/>
        </p:nvSpPr>
        <p:spPr>
          <a:xfrm>
            <a:off x="5370692" y="1950991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7280FC0-D02E-FF81-B125-F10C63F2F24F}"/>
              </a:ext>
            </a:extLst>
          </p:cNvPr>
          <p:cNvSpPr/>
          <p:nvPr/>
        </p:nvSpPr>
        <p:spPr>
          <a:xfrm>
            <a:off x="5966131" y="1679791"/>
            <a:ext cx="574118" cy="576000"/>
          </a:xfrm>
          <a:prstGeom prst="ellipse">
            <a:avLst/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김정우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0806BF-C165-CBEA-177B-E6F8E44EE9D2}"/>
              </a:ext>
            </a:extLst>
          </p:cNvPr>
          <p:cNvSpPr txBox="1"/>
          <p:nvPr/>
        </p:nvSpPr>
        <p:spPr>
          <a:xfrm>
            <a:off x="5235076" y="4290832"/>
            <a:ext cx="68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5AFE25-AE87-1635-9FA4-70D3ADDA2896}"/>
              </a:ext>
            </a:extLst>
          </p:cNvPr>
          <p:cNvSpPr txBox="1"/>
          <p:nvPr/>
        </p:nvSpPr>
        <p:spPr>
          <a:xfrm>
            <a:off x="5860358" y="4289505"/>
            <a:ext cx="1546469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파이썬 </a:t>
            </a:r>
            <a:r>
              <a:rPr lang="ko-KR" altLang="en-US" sz="1000" b="1" dirty="0" err="1">
                <a:solidFill>
                  <a:prstClr val="white"/>
                </a:solidFill>
              </a:rPr>
              <a:t>메인코더</a:t>
            </a:r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파이썬</a:t>
            </a:r>
            <a:r>
              <a:rPr lang="en-US" altLang="ko-KR" sz="1000" b="1" dirty="0">
                <a:solidFill>
                  <a:prstClr val="white"/>
                </a:solidFill>
              </a:rPr>
              <a:t>ML </a:t>
            </a:r>
            <a:r>
              <a:rPr lang="ko-KR" altLang="en-US" sz="1000" b="1" dirty="0" err="1">
                <a:solidFill>
                  <a:prstClr val="white"/>
                </a:solidFill>
              </a:rPr>
              <a:t>모델러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서브</a:t>
            </a:r>
            <a:r>
              <a:rPr lang="en-US" altLang="ko-KR" sz="1000" b="1" dirty="0">
                <a:solidFill>
                  <a:prstClr val="white"/>
                </a:solidFill>
              </a:rPr>
              <a:t>PT</a:t>
            </a: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2B27C78C-EDE8-F782-3359-8499F9530A2C}"/>
              </a:ext>
            </a:extLst>
          </p:cNvPr>
          <p:cNvSpPr/>
          <p:nvPr/>
        </p:nvSpPr>
        <p:spPr>
          <a:xfrm rot="16198127" flipV="1">
            <a:off x="3836037" y="3193575"/>
            <a:ext cx="887803" cy="758788"/>
          </a:xfrm>
          <a:prstGeom prst="triangle">
            <a:avLst/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7942614-4CB9-0987-D5E9-2676AC88E991}"/>
              </a:ext>
            </a:extLst>
          </p:cNvPr>
          <p:cNvSpPr/>
          <p:nvPr/>
        </p:nvSpPr>
        <p:spPr>
          <a:xfrm>
            <a:off x="2100037" y="2162309"/>
            <a:ext cx="2194217" cy="3461034"/>
          </a:xfrm>
          <a:prstGeom prst="roundRect">
            <a:avLst>
              <a:gd name="adj" fmla="val 5702"/>
            </a:avLst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D5739164-5DC6-8A5D-5BE2-574333CAFB8B}"/>
              </a:ext>
            </a:extLst>
          </p:cNvPr>
          <p:cNvSpPr/>
          <p:nvPr/>
        </p:nvSpPr>
        <p:spPr>
          <a:xfrm flipV="1">
            <a:off x="2903280" y="3838060"/>
            <a:ext cx="587729" cy="384498"/>
          </a:xfrm>
          <a:prstGeom prst="triangle">
            <a:avLst/>
          </a:prstGeom>
          <a:solidFill>
            <a:srgbClr val="9CAAD8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6724C7-D4B7-D884-26C1-396231FB90A1}"/>
              </a:ext>
            </a:extLst>
          </p:cNvPr>
          <p:cNvSpPr/>
          <p:nvPr/>
        </p:nvSpPr>
        <p:spPr>
          <a:xfrm>
            <a:off x="2314646" y="1950991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8E7DC3-DA6A-A1B4-B144-AA1BEE551F95}"/>
              </a:ext>
            </a:extLst>
          </p:cNvPr>
          <p:cNvSpPr txBox="1"/>
          <p:nvPr/>
        </p:nvSpPr>
        <p:spPr>
          <a:xfrm>
            <a:off x="2179030" y="4290832"/>
            <a:ext cx="68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817209-419F-7086-1DF1-8191B093CCEA}"/>
              </a:ext>
            </a:extLst>
          </p:cNvPr>
          <p:cNvSpPr txBox="1"/>
          <p:nvPr/>
        </p:nvSpPr>
        <p:spPr>
          <a:xfrm>
            <a:off x="2708437" y="4202735"/>
            <a:ext cx="1546469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기획 및 도메인 담당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R</a:t>
            </a:r>
            <a:r>
              <a:rPr lang="ko-KR" altLang="en-US" sz="1000" b="1" dirty="0" err="1">
                <a:solidFill>
                  <a:schemeClr val="bg1"/>
                </a:solidFill>
              </a:rPr>
              <a:t>코더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</a:rPr>
              <a:t>R ML </a:t>
            </a:r>
            <a:r>
              <a:rPr lang="ko-KR" altLang="en-US" sz="1000" b="1" dirty="0" err="1">
                <a:solidFill>
                  <a:schemeClr val="bg1"/>
                </a:solidFill>
              </a:rPr>
              <a:t>모델러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파이썬 </a:t>
            </a:r>
            <a:r>
              <a:rPr lang="ko-KR" altLang="en-US" sz="1000" b="1" dirty="0" err="1">
                <a:solidFill>
                  <a:schemeClr val="bg1"/>
                </a:solidFill>
              </a:rPr>
              <a:t>서브코더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파이썬</a:t>
            </a:r>
            <a:r>
              <a:rPr lang="en-US" altLang="ko-KR" sz="1000" b="1" dirty="0">
                <a:solidFill>
                  <a:schemeClr val="bg1"/>
                </a:solidFill>
              </a:rPr>
              <a:t>ML </a:t>
            </a:r>
            <a:r>
              <a:rPr lang="ko-KR" altLang="en-US" sz="1000" b="1" dirty="0" err="1">
                <a:solidFill>
                  <a:schemeClr val="bg1"/>
                </a:solidFill>
              </a:rPr>
              <a:t>모델러</a:t>
            </a:r>
            <a:endParaRPr lang="ko-KR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메인 </a:t>
            </a:r>
            <a:r>
              <a:rPr lang="en-US" altLang="ko-KR" sz="1000" b="1" dirty="0">
                <a:solidFill>
                  <a:schemeClr val="bg1"/>
                </a:solidFill>
              </a:rPr>
              <a:t>PT2</a:t>
            </a:r>
            <a:endParaRPr lang="ko-KR" altLang="en-US" sz="300" dirty="0">
              <a:solidFill>
                <a:schemeClr val="bg1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A4DC7A1D-A290-C886-9324-14EE87D07D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8"/>
          <a:stretch/>
        </p:blipFill>
        <p:spPr>
          <a:xfrm>
            <a:off x="2414113" y="2402625"/>
            <a:ext cx="1546469" cy="1567909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5389AC42-DFBC-9710-661E-149C18528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68" y="2404627"/>
            <a:ext cx="1574523" cy="1574523"/>
          </a:xfrm>
          <a:prstGeom prst="rect">
            <a:avLst/>
          </a:prstGeom>
        </p:spPr>
      </p:pic>
      <p:cxnSp>
        <p:nvCxnSpPr>
          <p:cNvPr id="91" name="꺾인 연결선 2">
            <a:extLst>
              <a:ext uri="{FF2B5EF4-FFF2-40B4-BE49-F238E27FC236}">
                <a16:creationId xmlns:a16="http://schemas.microsoft.com/office/drawing/2014/main" id="{76627A88-9BA0-D33D-D0AC-BCB4A14840DA}"/>
              </a:ext>
            </a:extLst>
          </p:cNvPr>
          <p:cNvCxnSpPr>
            <a:cxnSpLocks/>
          </p:cNvCxnSpPr>
          <p:nvPr/>
        </p:nvCxnSpPr>
        <p:spPr>
          <a:xfrm flipH="1">
            <a:off x="2045430" y="3530679"/>
            <a:ext cx="8626929" cy="13762"/>
          </a:xfrm>
          <a:prstGeom prst="bentConnector5">
            <a:avLst>
              <a:gd name="adj1" fmla="val -2650"/>
              <a:gd name="adj2" fmla="val 16331936"/>
              <a:gd name="adj3" fmla="val 104748"/>
            </a:avLst>
          </a:prstGeom>
          <a:ln w="19050">
            <a:solidFill>
              <a:srgbClr val="5B4E5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B03D5EB2-21F4-FFE1-ADF1-231A44CD82EF}"/>
              </a:ext>
            </a:extLst>
          </p:cNvPr>
          <p:cNvSpPr/>
          <p:nvPr/>
        </p:nvSpPr>
        <p:spPr>
          <a:xfrm>
            <a:off x="5300788" y="5623343"/>
            <a:ext cx="1904804" cy="365505"/>
          </a:xfrm>
          <a:prstGeom prst="roundRect">
            <a:avLst>
              <a:gd name="adj" fmla="val 50000"/>
            </a:avLst>
          </a:prstGeom>
          <a:solidFill>
            <a:srgbClr val="5B4E55"/>
          </a:solidFill>
          <a:ln>
            <a:solidFill>
              <a:srgbClr val="264DA8"/>
            </a:solidFill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Virtuous circle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93" name="꺾인 연결선 46">
            <a:extLst>
              <a:ext uri="{FF2B5EF4-FFF2-40B4-BE49-F238E27FC236}">
                <a16:creationId xmlns:a16="http://schemas.microsoft.com/office/drawing/2014/main" id="{1AB0C181-BCB6-43F5-CEC9-19489A88BED0}"/>
              </a:ext>
            </a:extLst>
          </p:cNvPr>
          <p:cNvCxnSpPr>
            <a:cxnSpLocks/>
          </p:cNvCxnSpPr>
          <p:nvPr/>
        </p:nvCxnSpPr>
        <p:spPr>
          <a:xfrm flipV="1">
            <a:off x="4681561" y="1679791"/>
            <a:ext cx="4605446" cy="1892971"/>
          </a:xfrm>
          <a:prstGeom prst="bentConnector4">
            <a:avLst>
              <a:gd name="adj1" fmla="val 4819"/>
              <a:gd name="adj2" fmla="val 112076"/>
            </a:avLst>
          </a:prstGeom>
          <a:ln w="9525">
            <a:solidFill>
              <a:srgbClr val="5B4E55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49">
            <a:extLst>
              <a:ext uri="{FF2B5EF4-FFF2-40B4-BE49-F238E27FC236}">
                <a16:creationId xmlns:a16="http://schemas.microsoft.com/office/drawing/2014/main" id="{BBD025E8-48E2-4C61-B985-1AAB7CE91E98}"/>
              </a:ext>
            </a:extLst>
          </p:cNvPr>
          <p:cNvSpPr/>
          <p:nvPr/>
        </p:nvSpPr>
        <p:spPr>
          <a:xfrm>
            <a:off x="7991384" y="1350817"/>
            <a:ext cx="618413" cy="199505"/>
          </a:xfrm>
          <a:prstGeom prst="roundRect">
            <a:avLst>
              <a:gd name="adj" fmla="val 50000"/>
            </a:avLst>
          </a:prstGeom>
          <a:solidFill>
            <a:srgbClr val="5B4E55"/>
          </a:solidFill>
          <a:ln>
            <a:solidFill>
              <a:srgbClr val="5B4E55"/>
            </a:solidFill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Direct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3C532EA-70CE-0039-C299-8F2162DDF7A4}"/>
              </a:ext>
            </a:extLst>
          </p:cNvPr>
          <p:cNvSpPr/>
          <p:nvPr/>
        </p:nvSpPr>
        <p:spPr>
          <a:xfrm>
            <a:off x="2937437" y="1738893"/>
            <a:ext cx="574118" cy="576000"/>
          </a:xfrm>
          <a:prstGeom prst="ellipse">
            <a:avLst/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 dirty="0" err="1">
                <a:solidFill>
                  <a:prstClr val="white"/>
                </a:solidFill>
              </a:rPr>
              <a:t>임대혁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AFD310DD-AF77-184D-FE83-617EBAFE33B3}"/>
              </a:ext>
            </a:extLst>
          </p:cNvPr>
          <p:cNvSpPr/>
          <p:nvPr/>
        </p:nvSpPr>
        <p:spPr>
          <a:xfrm rot="16198127" flipV="1">
            <a:off x="9927815" y="3193575"/>
            <a:ext cx="887803" cy="758788"/>
          </a:xfrm>
          <a:prstGeom prst="triangle">
            <a:avLst/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92FD1D3-6BBF-91E3-5083-AC9DB3A0B97E}"/>
              </a:ext>
            </a:extLst>
          </p:cNvPr>
          <p:cNvSpPr/>
          <p:nvPr/>
        </p:nvSpPr>
        <p:spPr>
          <a:xfrm>
            <a:off x="8191815" y="2162309"/>
            <a:ext cx="2194217" cy="2882275"/>
          </a:xfrm>
          <a:prstGeom prst="roundRect">
            <a:avLst>
              <a:gd name="adj" fmla="val 5702"/>
            </a:avLst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BB3D7CE-B6D0-9455-FC6A-8054682A618E}"/>
              </a:ext>
            </a:extLst>
          </p:cNvPr>
          <p:cNvSpPr/>
          <p:nvPr/>
        </p:nvSpPr>
        <p:spPr>
          <a:xfrm flipV="1">
            <a:off x="8995058" y="3838060"/>
            <a:ext cx="587729" cy="384498"/>
          </a:xfrm>
          <a:prstGeom prst="triangle">
            <a:avLst/>
          </a:prstGeom>
          <a:solidFill>
            <a:srgbClr val="B690C2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4CBABBA-8214-8A92-6BFB-A6E86AA9010C}"/>
              </a:ext>
            </a:extLst>
          </p:cNvPr>
          <p:cNvSpPr/>
          <p:nvPr/>
        </p:nvSpPr>
        <p:spPr>
          <a:xfrm>
            <a:off x="8406424" y="1950991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645102-E93A-743D-C62B-821406DB12E4}"/>
              </a:ext>
            </a:extLst>
          </p:cNvPr>
          <p:cNvSpPr/>
          <p:nvPr/>
        </p:nvSpPr>
        <p:spPr>
          <a:xfrm>
            <a:off x="9001863" y="1679791"/>
            <a:ext cx="574118" cy="576000"/>
          </a:xfrm>
          <a:prstGeom prst="ellipse">
            <a:avLst/>
          </a:prstGeom>
          <a:solidFill>
            <a:srgbClr val="5B4E55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신민경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8019D-17C1-C00C-414F-438E07E19B11}"/>
              </a:ext>
            </a:extLst>
          </p:cNvPr>
          <p:cNvSpPr txBox="1"/>
          <p:nvPr/>
        </p:nvSpPr>
        <p:spPr>
          <a:xfrm>
            <a:off x="8270808" y="4290832"/>
            <a:ext cx="68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89034-69AF-907C-4134-BC13CE4C6F84}"/>
              </a:ext>
            </a:extLst>
          </p:cNvPr>
          <p:cNvSpPr txBox="1"/>
          <p:nvPr/>
        </p:nvSpPr>
        <p:spPr>
          <a:xfrm>
            <a:off x="8800215" y="4240313"/>
            <a:ext cx="1546469" cy="845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파이썬 </a:t>
            </a:r>
            <a:r>
              <a:rPr lang="ko-KR" altLang="en-US" sz="1000" b="1" dirty="0" err="1">
                <a:solidFill>
                  <a:prstClr val="white"/>
                </a:solidFill>
              </a:rPr>
              <a:t>메인코더</a:t>
            </a:r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파이썬</a:t>
            </a:r>
            <a:r>
              <a:rPr lang="en-US" altLang="ko-KR" sz="1000" b="1" dirty="0">
                <a:solidFill>
                  <a:prstClr val="white"/>
                </a:solidFill>
              </a:rPr>
              <a:t>ML </a:t>
            </a:r>
            <a:r>
              <a:rPr lang="ko-KR" altLang="en-US" sz="1000" b="1" dirty="0" err="1">
                <a:solidFill>
                  <a:prstClr val="white"/>
                </a:solidFill>
              </a:rPr>
              <a:t>모델러</a:t>
            </a:r>
            <a:endParaRPr lang="ko-KR" altLang="en-US" sz="1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메인 </a:t>
            </a:r>
            <a:r>
              <a:rPr lang="en-US" altLang="ko-KR" sz="1000" b="1" dirty="0">
                <a:solidFill>
                  <a:prstClr val="white"/>
                </a:solidFill>
              </a:rPr>
              <a:t>PT1</a:t>
            </a:r>
          </a:p>
          <a:p>
            <a:pPr>
              <a:lnSpc>
                <a:spcPct val="150000"/>
              </a:lnSpc>
              <a:defRPr/>
            </a:pPr>
            <a:endParaRPr lang="ko-KR" altLang="en-US" sz="300" dirty="0">
              <a:solidFill>
                <a:prstClr val="white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5B7CC9C-DA08-4600-425A-860FD4DB0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52" y="2458144"/>
            <a:ext cx="1504028" cy="15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5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C68D301-CE87-4C5A-B271-8F8E3274B683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84E4BD7-1D67-4EB3-BDD2-100BC8007065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92A8D5E6-5CFC-4652-A4C8-7D61AC2FC559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6324C4A8-7FAC-4A09-838E-AE72ACE1B2A9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A819F7E-6693-4CE1-B8DE-D0F02EF7AC86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FDAA86B-BC1E-4304-936C-1249D21FA5C3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990206DB-F770-487E-BF89-DEBE3A00D1B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A64D4B-9743-48DE-A07C-9B5E9F5587EC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6FC84BC-F2FE-4DBE-93D1-0B33BE481173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C72E2CA-44E1-40F8-9436-2D2145F08B2B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A9B2BEB-D8AD-4AC5-99D7-87B8B02FE4B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995A94F2-C93B-4F2A-B9DD-53E58B4B40E3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D39F41E-9341-47D0-A683-D0B7D8FA059F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DF692BF-70B7-491E-B857-C5F78AC3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66" y="1092193"/>
            <a:ext cx="9438005" cy="49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8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73778F-7A0F-4C42-9505-12A4B61E124D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17127647-61D7-415B-96F6-C8AB67FD8EFE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6B0AD5C0-02E1-4AB0-8992-42B7208466B5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1824D20E-371B-4A3C-BCED-D593F81EC35B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99F8F7B-D557-4F78-8AA3-8169E77C5941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206FA01-C66C-4F85-BB5B-A6281DA85CB2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F1D6CF7-7BEA-4372-ACC6-67940B9BAA7F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F5E4415-7AFC-40DD-A6CE-26A4E0DBE0B1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AB4CE-CC08-4D39-8E3A-0AD79469A4AF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561068C-C78E-4B67-9B3E-A9B87C727B61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FFD53C9-4BB6-47F3-867C-34C2403DE105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145D5FB-55C2-453F-BE12-3B059ECF6550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A58A874-E2DE-4B88-8EE4-382F359A4FE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F3BC46FF-2306-44F8-8B86-5D098E95D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19" y="1502059"/>
            <a:ext cx="10398211" cy="3853882"/>
          </a:xfrm>
        </p:spPr>
      </p:pic>
    </p:spTree>
    <p:extLst>
      <p:ext uri="{BB962C8B-B14F-4D97-AF65-F5344CB8AC3E}">
        <p14:creationId xmlns:p14="http://schemas.microsoft.com/office/powerpoint/2010/main" val="2598647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D0ABDFB-C774-4C9A-AA9C-CD33386BD0FC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FDDFD3-6816-44E9-B723-A1A1FC5806DB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288EB116-F4B0-424C-971B-861E5F920BD8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632C48C5-3F19-4620-A9D4-E5DD5E8DCCF5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F195A6B-47A4-4B8A-83D0-4A4E4980AA3E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AC29931-5A48-4AFE-879C-7D6A3DEDA776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62A3F2E7-9409-4D02-9C01-A5B925277B94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04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E035F47-21E1-4367-8E50-D359D941A8D3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B5504F50-4430-4D29-913E-0CD11BD48446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720D64C-B542-474F-9F63-7869408B1707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Modeling</a:t>
                </a: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 및 평가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14710DA-A510-4B76-9226-B87268AE29E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8AE0FEB7-2412-44C8-BAD4-E31928310E23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57704292-01EE-4F28-B853-09B5CC4B787D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B34CA292-7379-4FF4-B3B6-50432E188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68" y="1430342"/>
            <a:ext cx="4265512" cy="4351338"/>
          </a:xfrm>
        </p:spPr>
      </p:pic>
    </p:spTree>
    <p:extLst>
      <p:ext uri="{BB962C8B-B14F-4D97-AF65-F5344CB8AC3E}">
        <p14:creationId xmlns:p14="http://schemas.microsoft.com/office/powerpoint/2010/main" val="2255420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E199641-32EB-4DC5-96F9-B30637BF9A7D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382E2533-57FB-442A-9085-6C3E4C87E0A3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FA71B30A-EE6B-451C-9021-3D238CC71F8A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0D4F132B-79A5-47E9-94E6-9F663E612EEF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FE0A07A-D70D-4DFB-8001-DFF456207992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8481133-DA56-403B-8E4C-230B4D144CE2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36A7196-2DE3-4163-BC21-9D8D7FAE3F21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05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DCF118E-FD19-4DBA-ABCC-7549CB011661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6C43C66-350D-4754-A6D6-4CE16E619844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90B1BCE-0A13-4246-98C1-D6B9866C2F65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한계점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0DA0BA-7F4D-4007-AD57-37AA11D7AFEA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3EFA81B-9767-43E1-854D-C0E5CDA4D6BF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C761647-A022-43AA-91F0-BFC7CD08FB1C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A626E77-DDEB-4FC4-BF28-7F98C53D8D54}"/>
              </a:ext>
            </a:extLst>
          </p:cNvPr>
          <p:cNvSpPr txBox="1"/>
          <p:nvPr/>
        </p:nvSpPr>
        <p:spPr>
          <a:xfrm>
            <a:off x="1145406" y="1433568"/>
            <a:ext cx="383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5B4E5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 Tweedie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</a:t>
            </a:r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</a:t>
            </a:r>
            <a:endParaRPr lang="en-US" altLang="ko-KR" sz="28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FE38607-03B5-49FE-969D-F0194124C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44" y="2279297"/>
            <a:ext cx="4759017" cy="265085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838DCA-5E19-404B-8F38-B2D1C2B2D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42" y="4387557"/>
            <a:ext cx="2933225" cy="122112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126334E-4D7D-40A9-8F50-FC5C8D1D2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5" y="2010454"/>
            <a:ext cx="5484497" cy="18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59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4DB472B-9E7B-4D83-8DD5-97D96E8623B6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BC6FD48F-CF87-4AA3-B6B9-D47D47FE2D11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60AC1F0E-754A-42FC-9031-7B2887083553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55C874EC-5D09-409D-81A5-672E7E82075D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440FC6D-0993-4882-827C-25FA92895408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371D721-39DF-47A4-847C-0E9E62D213CB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2463764-734C-4316-8E1E-B4F157FCBA07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05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78E81A-1061-4AFD-B88C-417A69F900E1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EEECB5A9-46A4-489B-B5C6-85B879CA4D36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F44B53C-77CD-440A-8A7B-5C60EAF018AD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한계점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2EBCA43-CDD8-443F-8D44-9283ACC11BC3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30C67D08-3E82-4F44-8732-D844FBBEA9F4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EAF73B2-15C1-4436-B248-C986862BE110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8B963DF4-A0A2-47DD-81D3-84D8ED57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168" y="2880068"/>
            <a:ext cx="9104870" cy="200497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severity </a:t>
            </a:r>
            <a:r>
              <a:rPr lang="ko-KR" altLang="en-US" dirty="0"/>
              <a:t>데이터의 부족 </a:t>
            </a:r>
            <a:r>
              <a:rPr lang="en-US" altLang="ko-KR" dirty="0"/>
              <a:t>-&gt; 1% </a:t>
            </a:r>
            <a:r>
              <a:rPr lang="ko-KR" altLang="en-US" dirty="0"/>
              <a:t>미만</a:t>
            </a:r>
            <a:r>
              <a:rPr lang="en-US" altLang="ko-KR" dirty="0"/>
              <a:t>, 60</a:t>
            </a:r>
            <a:r>
              <a:rPr lang="ko-KR" altLang="en-US" dirty="0"/>
              <a:t>만개 이상의 데이터가 있어야 유의미한 결과값을 도출 가능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해외데이터</a:t>
            </a:r>
          </a:p>
          <a:p>
            <a:endParaRPr lang="ko-KR" altLang="en-US" dirty="0"/>
          </a:p>
        </p:txBody>
      </p:sp>
      <p:sp>
        <p:nvSpPr>
          <p:cNvPr id="22" name="내용 개체 틀 18">
            <a:extLst>
              <a:ext uri="{FF2B5EF4-FFF2-40B4-BE49-F238E27FC236}">
                <a16:creationId xmlns:a16="http://schemas.microsoft.com/office/drawing/2014/main" id="{40C4F47E-BB70-43C5-8081-463AC3D3DDB6}"/>
              </a:ext>
            </a:extLst>
          </p:cNvPr>
          <p:cNvSpPr txBox="1">
            <a:spLocks/>
          </p:cNvSpPr>
          <p:nvPr/>
        </p:nvSpPr>
        <p:spPr>
          <a:xfrm>
            <a:off x="4363092" y="2035917"/>
            <a:ext cx="2976821" cy="74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한계점 및 </a:t>
            </a: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Insight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6832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CCED1-8830-4B8D-B256-415AAAC2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B7D47-9779-4E72-9AE0-BA49D192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ABF29-9A32-4FED-AE36-EE534EEA244B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BF1E9DC-8A6D-49C6-92FC-B35ABE58F4DC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4EF014C5-7B68-4D42-B168-0DEE03C70AEB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FFFC45DC-DD06-4CC2-B8EE-58F695C48067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DC050E4-8A20-4233-ACCF-EF03156C6CE7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88E9506F-4D03-4774-95EE-1A975090BEA2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5AC770B4-1738-4636-84FF-CA804793FE3E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05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72BFE5B-8DA6-41FC-B973-C3E6ADB5419E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FC8D0CC-ACFC-4FA4-9525-BD61D6172EEE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B5852DF-5F9E-4D48-8F28-F469286EAC68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 err="1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자료출처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F1D1606-493C-4D0A-A862-2E785B3A2E15}"/>
                </a:ext>
              </a:extLst>
            </p:cNvPr>
            <p:cNvSpPr/>
            <p:nvPr/>
          </p:nvSpPr>
          <p:spPr>
            <a:xfrm>
              <a:off x="549274" y="1076320"/>
              <a:ext cx="11160126" cy="5146675"/>
            </a:xfrm>
            <a:prstGeom prst="roundRect">
              <a:avLst>
                <a:gd name="adj" fmla="val 2828"/>
              </a:avLst>
            </a:prstGeom>
            <a:solidFill>
              <a:schemeClr val="bg1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A94118-3420-4028-93B0-AA3FA2896144}"/>
              </a:ext>
            </a:extLst>
          </p:cNvPr>
          <p:cNvSpPr txBox="1"/>
          <p:nvPr/>
        </p:nvSpPr>
        <p:spPr>
          <a:xfrm>
            <a:off x="1647668" y="1525998"/>
            <a:ext cx="93552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-SSRN-id4294965</a:t>
            </a:r>
          </a:p>
          <a:p>
            <a:r>
              <a:rPr lang="en-US" altLang="ko-KR" sz="1500" dirty="0"/>
              <a:t>https://ssrn.com/abstract=4294965</a:t>
            </a:r>
          </a:p>
          <a:p>
            <a:endParaRPr lang="en-US" altLang="ko-KR" sz="1500" dirty="0"/>
          </a:p>
          <a:p>
            <a:r>
              <a:rPr lang="en-US" altLang="ko-KR" sz="1500" dirty="0"/>
              <a:t>-</a:t>
            </a:r>
            <a:r>
              <a:rPr lang="en-US" altLang="ko-KR" sz="1500" dirty="0" err="1"/>
              <a:t>CASdatasets</a:t>
            </a:r>
            <a:endParaRPr lang="en-US" altLang="ko-KR" sz="1500" dirty="0"/>
          </a:p>
          <a:p>
            <a:r>
              <a:rPr lang="en-US" altLang="ko-KR" sz="1500" dirty="0"/>
              <a:t>http://dutangc.free.fr/pub/RRepos/web/CASdatasets- index.html, </a:t>
            </a:r>
          </a:p>
          <a:p>
            <a:r>
              <a:rPr lang="en-US" altLang="ko-KR" sz="1500" dirty="0"/>
              <a:t>http://cas.uqam.ca/,</a:t>
            </a:r>
          </a:p>
          <a:p>
            <a:r>
              <a:rPr lang="en-US" altLang="ko-KR" sz="1500" dirty="0"/>
              <a:t>http://dutangc.perso.math.cnrs.fr/RRepository/</a:t>
            </a:r>
          </a:p>
          <a:p>
            <a:endParaRPr lang="en-US" altLang="ko-KR" sz="1500" dirty="0"/>
          </a:p>
          <a:p>
            <a:r>
              <a:rPr lang="en-US" altLang="ko-KR" sz="1500" dirty="0"/>
              <a:t>-Various modeling approaches in auto insurance pricing(pdf </a:t>
            </a:r>
            <a:r>
              <a:rPr lang="ko-KR" altLang="en-US" sz="1500" dirty="0"/>
              <a:t>참고자료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Journal of the Korean Data &amp; </a:t>
            </a:r>
          </a:p>
          <a:p>
            <a:r>
              <a:rPr lang="en-US" altLang="ko-KR" sz="1500" dirty="0"/>
              <a:t>Information Science Society </a:t>
            </a:r>
          </a:p>
          <a:p>
            <a:r>
              <a:rPr lang="en-US" altLang="ko-KR" sz="1500" dirty="0"/>
              <a:t>2009(</a:t>
            </a:r>
            <a:r>
              <a:rPr lang="ko-KR" altLang="en-US" sz="1500" dirty="0" err="1"/>
              <a:t>한국데이터정보과학회지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r>
              <a:rPr lang="en-US" altLang="ko-KR" sz="1500" dirty="0"/>
              <a:t>-</a:t>
            </a:r>
            <a:r>
              <a:rPr lang="en-US" altLang="ko-KR" sz="1500" dirty="0" err="1"/>
              <a:t>about_shapley</a:t>
            </a:r>
            <a:r>
              <a:rPr lang="en-US" altLang="ko-KR" sz="1500" dirty="0"/>
              <a:t>(pdf </a:t>
            </a:r>
            <a:r>
              <a:rPr lang="ko-KR" altLang="en-US" sz="1500" dirty="0"/>
              <a:t>참고자료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http://contents.kocw.or.kr › </a:t>
            </a:r>
            <a:r>
              <a:rPr lang="en-US" altLang="ko-KR" sz="1500" dirty="0" err="1"/>
              <a:t>ChungBuk</a:t>
            </a:r>
            <a:r>
              <a:rPr lang="en-US" altLang="ko-KR" sz="1500" dirty="0"/>
              <a:t> › chapter5</a:t>
            </a:r>
          </a:p>
          <a:p>
            <a:endParaRPr lang="en-US" altLang="ko-KR" sz="1500" dirty="0"/>
          </a:p>
          <a:p>
            <a:r>
              <a:rPr lang="en-US" altLang="ko-KR" sz="1500" dirty="0"/>
              <a:t>-computational-actuarial-science-with-</a:t>
            </a:r>
            <a:r>
              <a:rPr lang="en-US" altLang="ko-KR" sz="1500" dirty="0" err="1"/>
              <a:t>r_compress</a:t>
            </a:r>
            <a:endParaRPr lang="en-US" altLang="ko-KR" sz="1500" dirty="0"/>
          </a:p>
          <a:p>
            <a:r>
              <a:rPr lang="en-US" altLang="ko-KR" sz="1500" dirty="0"/>
              <a:t>https://www.routledge.com/Computational-Actuarial-Science-with-R/Charpentier/p/book/9781138033788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71447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B38AD30-F175-45F4-960C-22A130BB2FEF}"/>
              </a:ext>
            </a:extLst>
          </p:cNvPr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8FD27150-7BA1-4471-A4ED-F3D474510205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845C0772-A253-4417-8E0B-073EDEEA2907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E0D047BF-1D49-4B94-876A-3569D0C700D0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408EA75-CA50-40F1-ABFE-0E33E6576D4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6DEC48C6-47A8-46B9-A021-BD95C113ADDA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C24F002-E3A5-4F92-8DC9-7AAF53A7D700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06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16494FE-14E9-4568-8155-4BB05823C542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4C57F09-2403-4868-B9C3-E537D888AE4A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56D73C6-86D2-40EB-9BEF-58046BF1EA9A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마무리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4FFD900-257C-4EDA-8948-DF0DC96D2F9E}"/>
                </a:ext>
              </a:extLst>
            </p:cNvPr>
            <p:cNvSpPr/>
            <p:nvPr/>
          </p:nvSpPr>
          <p:spPr>
            <a:xfrm>
              <a:off x="549274" y="1076320"/>
              <a:ext cx="11160126" cy="5146675"/>
            </a:xfrm>
            <a:prstGeom prst="roundRect">
              <a:avLst>
                <a:gd name="adj" fmla="val 2828"/>
              </a:avLst>
            </a:prstGeom>
            <a:solidFill>
              <a:schemeClr val="bg1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7334250-F71E-4D6E-A8AB-919177FC0F0E}"/>
              </a:ext>
            </a:extLst>
          </p:cNvPr>
          <p:cNvSpPr txBox="1"/>
          <p:nvPr/>
        </p:nvSpPr>
        <p:spPr>
          <a:xfrm>
            <a:off x="4463375" y="3166280"/>
            <a:ext cx="31526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>
                <a:effectLst>
                  <a:outerShdw blurRad="63500" dist="114300" dir="2700000" algn="tl" rotWithShape="0">
                    <a:prstClr val="black">
                      <a:alpha val="40000"/>
                    </a:prstClr>
                  </a:outerShdw>
                </a:effectLst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73388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01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Introduction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5A2AFF-F963-178F-F06B-CEBF07B80201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 err="1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CURE</a:t>
            </a:r>
            <a:endParaRPr lang="ko-KR" altLang="en-US" sz="2800" b="1" dirty="0">
              <a:solidFill>
                <a:srgbClr val="5B4E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816C29-A9B5-E99A-62C4-BEA6DC32D1C7}"/>
              </a:ext>
            </a:extLst>
          </p:cNvPr>
          <p:cNvGrpSpPr/>
          <p:nvPr/>
        </p:nvGrpSpPr>
        <p:grpSpPr>
          <a:xfrm>
            <a:off x="2191999" y="2096485"/>
            <a:ext cx="3726943" cy="3467644"/>
            <a:chOff x="4102813" y="1521504"/>
            <a:chExt cx="4616387" cy="4476738"/>
          </a:xfrm>
        </p:grpSpPr>
        <p:sp>
          <p:nvSpPr>
            <p:cNvPr id="29" name="자유형: 도형 11">
              <a:extLst>
                <a:ext uri="{FF2B5EF4-FFF2-40B4-BE49-F238E27FC236}">
                  <a16:creationId xmlns:a16="http://schemas.microsoft.com/office/drawing/2014/main" id="{50D14FC2-D8A7-432F-AD02-CED7C7E49458}"/>
                </a:ext>
              </a:extLst>
            </p:cNvPr>
            <p:cNvSpPr/>
            <p:nvPr/>
          </p:nvSpPr>
          <p:spPr>
            <a:xfrm>
              <a:off x="4886325" y="1521504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solidFill>
              <a:srgbClr val="FCE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12">
              <a:extLst>
                <a:ext uri="{FF2B5EF4-FFF2-40B4-BE49-F238E27FC236}">
                  <a16:creationId xmlns:a16="http://schemas.microsoft.com/office/drawing/2014/main" id="{582BC181-CDF0-12BB-C9CB-D26E7FF1D467}"/>
                </a:ext>
              </a:extLst>
            </p:cNvPr>
            <p:cNvSpPr/>
            <p:nvPr/>
          </p:nvSpPr>
          <p:spPr>
            <a:xfrm rot="14400000">
              <a:off x="4022217" y="3116562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solidFill>
              <a:srgbClr val="5B4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1" name="자유형: 도형 13">
              <a:extLst>
                <a:ext uri="{FF2B5EF4-FFF2-40B4-BE49-F238E27FC236}">
                  <a16:creationId xmlns:a16="http://schemas.microsoft.com/office/drawing/2014/main" id="{4C2A497E-FC63-A7F4-C889-F4CDC877280B}"/>
                </a:ext>
              </a:extLst>
            </p:cNvPr>
            <p:cNvSpPr/>
            <p:nvPr/>
          </p:nvSpPr>
          <p:spPr>
            <a:xfrm rot="7200000">
              <a:off x="5837521" y="3073019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E9DD7B25-7D7C-EC0A-94ED-BADC14F8132A}"/>
                </a:ext>
              </a:extLst>
            </p:cNvPr>
            <p:cNvSpPr/>
            <p:nvPr/>
          </p:nvSpPr>
          <p:spPr>
            <a:xfrm>
              <a:off x="4893218" y="2730185"/>
              <a:ext cx="1507138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8E93EE-F0F7-326C-2DCA-2AFE82945297}"/>
                </a:ext>
              </a:extLst>
            </p:cNvPr>
            <p:cNvSpPr/>
            <p:nvPr/>
          </p:nvSpPr>
          <p:spPr>
            <a:xfrm rot="14400000">
              <a:off x="5172618" y="4852904"/>
              <a:ext cx="1507138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05B134-F026-3214-BADC-C618E3F5C40A}"/>
                </a:ext>
              </a:extLst>
            </p:cNvPr>
            <p:cNvSpPr/>
            <p:nvPr/>
          </p:nvSpPr>
          <p:spPr>
            <a:xfrm rot="7200000">
              <a:off x="6864636" y="3557070"/>
              <a:ext cx="1507139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26FCD7-9785-3A60-3D27-6ABD4E4C2A05}"/>
              </a:ext>
            </a:extLst>
          </p:cNvPr>
          <p:cNvSpPr/>
          <p:nvPr/>
        </p:nvSpPr>
        <p:spPr>
          <a:xfrm>
            <a:off x="3522895" y="2598881"/>
            <a:ext cx="980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5B4E55"/>
                </a:solidFill>
              </a:rPr>
              <a:t>보험사</a:t>
            </a:r>
            <a:endParaRPr lang="en-US" altLang="ko-KR" sz="2000" b="1" kern="0" dirty="0">
              <a:solidFill>
                <a:srgbClr val="5B4E55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5A82B5-41FE-F2BA-5416-50B25091F4F7}"/>
              </a:ext>
            </a:extLst>
          </p:cNvPr>
          <p:cNvSpPr/>
          <p:nvPr/>
        </p:nvSpPr>
        <p:spPr>
          <a:xfrm>
            <a:off x="4776453" y="4396101"/>
            <a:ext cx="824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</a:rPr>
              <a:t>사회</a:t>
            </a:r>
            <a:endParaRPr lang="en-US" altLang="ko-KR" sz="2000" b="1" kern="0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4F6A91-4B70-0FFE-5DB8-8C8C0AD78596}"/>
              </a:ext>
            </a:extLst>
          </p:cNvPr>
          <p:cNvSpPr/>
          <p:nvPr/>
        </p:nvSpPr>
        <p:spPr>
          <a:xfrm>
            <a:off x="2417182" y="4350215"/>
            <a:ext cx="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kern="0" dirty="0">
                <a:solidFill>
                  <a:prstClr val="white"/>
                </a:solidFill>
              </a:rPr>
              <a:t>가입자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ECD70-94EB-4CB7-A553-2F9DBFF5D13D}"/>
              </a:ext>
            </a:extLst>
          </p:cNvPr>
          <p:cNvSpPr txBox="1"/>
          <p:nvPr/>
        </p:nvSpPr>
        <p:spPr>
          <a:xfrm>
            <a:off x="7324659" y="3174179"/>
            <a:ext cx="2245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Computational</a:t>
            </a:r>
            <a:r>
              <a:rPr lang="en-US" altLang="ko-KR" sz="2000" dirty="0"/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536E2B-7129-4303-9CB4-0047F5FF0F15}"/>
              </a:ext>
            </a:extLst>
          </p:cNvPr>
          <p:cNvSpPr/>
          <p:nvPr/>
        </p:nvSpPr>
        <p:spPr>
          <a:xfrm>
            <a:off x="7574730" y="2523725"/>
            <a:ext cx="19900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b="1" kern="0" dirty="0">
                <a:solidFill>
                  <a:srgbClr val="5B4E55"/>
                </a:solidFill>
              </a:rPr>
              <a:t>C.U.R.E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81EDD3-8EC3-451C-8C8B-8A10764412C5}"/>
              </a:ext>
            </a:extLst>
          </p:cNvPr>
          <p:cNvSpPr txBox="1"/>
          <p:nvPr/>
        </p:nvSpPr>
        <p:spPr>
          <a:xfrm>
            <a:off x="7312561" y="3502068"/>
            <a:ext cx="240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Utilliztion</a:t>
            </a:r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about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91F242-206F-44D2-B36B-462419698F89}"/>
              </a:ext>
            </a:extLst>
          </p:cNvPr>
          <p:cNvSpPr txBox="1"/>
          <p:nvPr/>
        </p:nvSpPr>
        <p:spPr>
          <a:xfrm>
            <a:off x="7329927" y="4222171"/>
            <a:ext cx="209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Evaluating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0AC61-14A3-4CAE-B79E-D1543AD56CB0}"/>
              </a:ext>
            </a:extLst>
          </p:cNvPr>
          <p:cNvSpPr txBox="1"/>
          <p:nvPr/>
        </p:nvSpPr>
        <p:spPr>
          <a:xfrm>
            <a:off x="7324660" y="3869046"/>
            <a:ext cx="209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Risk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1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1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01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Introduction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CDA7C6-F7C8-C47C-C83B-451D9DD8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02126"/>
              </p:ext>
            </p:extLst>
          </p:nvPr>
        </p:nvGraphicFramePr>
        <p:xfrm>
          <a:off x="711602" y="1522726"/>
          <a:ext cx="10931124" cy="4392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09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0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2/10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2/13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2/14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2/15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2/16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2/17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2/18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2/19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2/20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2/21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2/22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643916"/>
                          </a:solidFill>
                        </a:rPr>
                        <a:t>2/23</a:t>
                      </a:r>
                      <a:endParaRPr lang="ko-KR" altLang="en-US" sz="14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1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A0D93F3-E3DB-3202-2D3A-FCAEA2ECD55D}"/>
              </a:ext>
            </a:extLst>
          </p:cNvPr>
          <p:cNvSpPr/>
          <p:nvPr/>
        </p:nvSpPr>
        <p:spPr>
          <a:xfrm>
            <a:off x="711604" y="2724293"/>
            <a:ext cx="2325167" cy="104933"/>
          </a:xfrm>
          <a:prstGeom prst="roundRect">
            <a:avLst>
              <a:gd name="adj" fmla="val 50000"/>
            </a:avLst>
          </a:prstGeom>
          <a:solidFill>
            <a:srgbClr val="FCE3EC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CCA850-2C87-E0B3-8622-095268F56794}"/>
              </a:ext>
            </a:extLst>
          </p:cNvPr>
          <p:cNvSpPr/>
          <p:nvPr/>
        </p:nvSpPr>
        <p:spPr>
          <a:xfrm>
            <a:off x="1325643" y="2609497"/>
            <a:ext cx="62942" cy="343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설명선: 굽은 선(테두리 없음) 14">
            <a:extLst>
              <a:ext uri="{FF2B5EF4-FFF2-40B4-BE49-F238E27FC236}">
                <a16:creationId xmlns:a16="http://schemas.microsoft.com/office/drawing/2014/main" id="{13D4C558-4480-A242-5CEE-FBE8F3744754}"/>
              </a:ext>
            </a:extLst>
          </p:cNvPr>
          <p:cNvSpPr/>
          <p:nvPr/>
        </p:nvSpPr>
        <p:spPr>
          <a:xfrm>
            <a:off x="1934715" y="2165597"/>
            <a:ext cx="1851993" cy="272129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rgbClr val="64391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 및 데이터수집</a:t>
            </a:r>
            <a:endParaRPr lang="ko-KR" altLang="en-US" sz="1100" dirty="0">
              <a:solidFill>
                <a:srgbClr val="64391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6BB744-3111-CDF4-ECB2-FA6E196EEFF1}"/>
              </a:ext>
            </a:extLst>
          </p:cNvPr>
          <p:cNvSpPr/>
          <p:nvPr/>
        </p:nvSpPr>
        <p:spPr>
          <a:xfrm>
            <a:off x="2804931" y="3092318"/>
            <a:ext cx="3025089" cy="104933"/>
          </a:xfrm>
          <a:prstGeom prst="roundRect">
            <a:avLst>
              <a:gd name="adj" fmla="val 50000"/>
            </a:avLst>
          </a:prstGeom>
          <a:solidFill>
            <a:srgbClr val="FCE3EC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2D4242-33B4-C719-7ED3-6ED85FA37E2C}"/>
              </a:ext>
            </a:extLst>
          </p:cNvPr>
          <p:cNvSpPr/>
          <p:nvPr/>
        </p:nvSpPr>
        <p:spPr>
          <a:xfrm>
            <a:off x="4711963" y="2972972"/>
            <a:ext cx="62942" cy="343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설명선: 굽은 선(테두리 없음) 17">
            <a:extLst>
              <a:ext uri="{FF2B5EF4-FFF2-40B4-BE49-F238E27FC236}">
                <a16:creationId xmlns:a16="http://schemas.microsoft.com/office/drawing/2014/main" id="{1CFA9D3B-532C-DB29-3F7A-812178F41D9A}"/>
              </a:ext>
            </a:extLst>
          </p:cNvPr>
          <p:cNvSpPr/>
          <p:nvPr/>
        </p:nvSpPr>
        <p:spPr>
          <a:xfrm>
            <a:off x="5082740" y="2492629"/>
            <a:ext cx="1085721" cy="21202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rgbClr val="64391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100" b="1" dirty="0" err="1">
                <a:solidFill>
                  <a:srgbClr val="64391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1100" b="1" dirty="0">
              <a:solidFill>
                <a:srgbClr val="64391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BD780F-D067-64A9-A162-D2E7556494F3}"/>
              </a:ext>
            </a:extLst>
          </p:cNvPr>
          <p:cNvSpPr/>
          <p:nvPr/>
        </p:nvSpPr>
        <p:spPr>
          <a:xfrm>
            <a:off x="5822749" y="3928361"/>
            <a:ext cx="3955564" cy="100967"/>
          </a:xfrm>
          <a:prstGeom prst="roundRect">
            <a:avLst>
              <a:gd name="adj" fmla="val 50000"/>
            </a:avLst>
          </a:prstGeom>
          <a:solidFill>
            <a:srgbClr val="FCE3EC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DC08C1-E349-C8D5-D543-42532C56B6D8}"/>
              </a:ext>
            </a:extLst>
          </p:cNvPr>
          <p:cNvSpPr/>
          <p:nvPr/>
        </p:nvSpPr>
        <p:spPr>
          <a:xfrm>
            <a:off x="8574751" y="3803734"/>
            <a:ext cx="70376" cy="355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설명선: 굽은 선(테두리 없음) 20">
            <a:extLst>
              <a:ext uri="{FF2B5EF4-FFF2-40B4-BE49-F238E27FC236}">
                <a16:creationId xmlns:a16="http://schemas.microsoft.com/office/drawing/2014/main" id="{81D6F4F6-E376-3DC5-A753-2505A69E58E3}"/>
              </a:ext>
            </a:extLst>
          </p:cNvPr>
          <p:cNvSpPr/>
          <p:nvPr/>
        </p:nvSpPr>
        <p:spPr>
          <a:xfrm>
            <a:off x="9156062" y="3437423"/>
            <a:ext cx="1864896" cy="21202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rgbClr val="64391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endParaRPr lang="ko-KR" altLang="en-US" sz="1100" b="1" dirty="0">
              <a:solidFill>
                <a:srgbClr val="64391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681EBE5-2A2E-AD2B-C256-2955B3094857}"/>
              </a:ext>
            </a:extLst>
          </p:cNvPr>
          <p:cNvSpPr/>
          <p:nvPr/>
        </p:nvSpPr>
        <p:spPr>
          <a:xfrm>
            <a:off x="9053418" y="5165315"/>
            <a:ext cx="1586188" cy="106593"/>
          </a:xfrm>
          <a:prstGeom prst="roundRect">
            <a:avLst>
              <a:gd name="adj" fmla="val 50000"/>
            </a:avLst>
          </a:prstGeom>
          <a:solidFill>
            <a:srgbClr val="FCE3EC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67734B-4C11-51D3-A8D3-A2512EAA4F7D}"/>
              </a:ext>
            </a:extLst>
          </p:cNvPr>
          <p:cNvSpPr/>
          <p:nvPr/>
        </p:nvSpPr>
        <p:spPr>
          <a:xfrm>
            <a:off x="9788797" y="5046799"/>
            <a:ext cx="62942" cy="3436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설명선: 굽은 선(테두리 없음) 23">
            <a:extLst>
              <a:ext uri="{FF2B5EF4-FFF2-40B4-BE49-F238E27FC236}">
                <a16:creationId xmlns:a16="http://schemas.microsoft.com/office/drawing/2014/main" id="{11F2AD15-E675-DAF1-AC60-77815B6B002C}"/>
              </a:ext>
            </a:extLst>
          </p:cNvPr>
          <p:cNvSpPr/>
          <p:nvPr/>
        </p:nvSpPr>
        <p:spPr>
          <a:xfrm>
            <a:off x="10238107" y="4701767"/>
            <a:ext cx="1437946" cy="159410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643916"/>
                </a:solidFill>
              </a:rPr>
              <a:t>PPT </a:t>
            </a:r>
            <a:r>
              <a:rPr lang="ko-KR" altLang="en-US" sz="1100" b="1" dirty="0">
                <a:solidFill>
                  <a:srgbClr val="643916"/>
                </a:solidFill>
              </a:rPr>
              <a:t>및 가입자 선별</a:t>
            </a:r>
            <a:endParaRPr lang="ko-KR" altLang="en-US" sz="1100" dirty="0">
              <a:solidFill>
                <a:srgbClr val="643916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7BF4793-62E5-6C9F-529B-A2D666085C0D}"/>
              </a:ext>
            </a:extLst>
          </p:cNvPr>
          <p:cNvSpPr/>
          <p:nvPr/>
        </p:nvSpPr>
        <p:spPr>
          <a:xfrm>
            <a:off x="10584355" y="5560329"/>
            <a:ext cx="1058371" cy="106593"/>
          </a:xfrm>
          <a:prstGeom prst="roundRect">
            <a:avLst>
              <a:gd name="adj" fmla="val 50000"/>
            </a:avLst>
          </a:prstGeom>
          <a:solidFill>
            <a:srgbClr val="FCE3EC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설명선: 굽은 선(테두리 없음) 25">
            <a:extLst>
              <a:ext uri="{FF2B5EF4-FFF2-40B4-BE49-F238E27FC236}">
                <a16:creationId xmlns:a16="http://schemas.microsoft.com/office/drawing/2014/main" id="{294AE6E2-93F5-743F-9B49-F9C081B94DFA}"/>
              </a:ext>
            </a:extLst>
          </p:cNvPr>
          <p:cNvSpPr/>
          <p:nvPr/>
        </p:nvSpPr>
        <p:spPr>
          <a:xfrm>
            <a:off x="11020958" y="5092627"/>
            <a:ext cx="1085720" cy="242046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rgbClr val="64391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최종발표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FB4348-1943-B4AA-5402-572DB02593F2}"/>
              </a:ext>
            </a:extLst>
          </p:cNvPr>
          <p:cNvSpPr/>
          <p:nvPr/>
        </p:nvSpPr>
        <p:spPr>
          <a:xfrm>
            <a:off x="5279890" y="3653027"/>
            <a:ext cx="888572" cy="80192"/>
          </a:xfrm>
          <a:prstGeom prst="roundRect">
            <a:avLst>
              <a:gd name="adj" fmla="val 50000"/>
            </a:avLst>
          </a:prstGeom>
          <a:solidFill>
            <a:srgbClr val="FCE3EC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설명선: 굽은 선(테두리 없음) 29">
            <a:extLst>
              <a:ext uri="{FF2B5EF4-FFF2-40B4-BE49-F238E27FC236}">
                <a16:creationId xmlns:a16="http://schemas.microsoft.com/office/drawing/2014/main" id="{9752D052-D10B-F7BF-6FDA-84BAF2B92614}"/>
              </a:ext>
            </a:extLst>
          </p:cNvPr>
          <p:cNvSpPr/>
          <p:nvPr/>
        </p:nvSpPr>
        <p:spPr>
          <a:xfrm>
            <a:off x="5822749" y="3204935"/>
            <a:ext cx="1085720" cy="242046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rgbClr val="64391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중간발표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6104431-B987-4D3D-9F55-644FC14E00BE}"/>
              </a:ext>
            </a:extLst>
          </p:cNvPr>
          <p:cNvSpPr/>
          <p:nvPr/>
        </p:nvSpPr>
        <p:spPr>
          <a:xfrm>
            <a:off x="5822749" y="4539739"/>
            <a:ext cx="4816857" cy="100967"/>
          </a:xfrm>
          <a:prstGeom prst="roundRect">
            <a:avLst>
              <a:gd name="adj" fmla="val 50000"/>
            </a:avLst>
          </a:prstGeom>
          <a:solidFill>
            <a:srgbClr val="FCE3EC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A2C4CDF-A6F7-4A08-9849-A1338B04CF81}"/>
              </a:ext>
            </a:extLst>
          </p:cNvPr>
          <p:cNvSpPr/>
          <p:nvPr/>
        </p:nvSpPr>
        <p:spPr>
          <a:xfrm>
            <a:off x="9349109" y="4444733"/>
            <a:ext cx="70375" cy="355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643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설명선: 굽은 선(테두리 없음) 33">
            <a:extLst>
              <a:ext uri="{FF2B5EF4-FFF2-40B4-BE49-F238E27FC236}">
                <a16:creationId xmlns:a16="http://schemas.microsoft.com/office/drawing/2014/main" id="{CC5138D1-925B-410D-9608-503180ECAA8E}"/>
              </a:ext>
            </a:extLst>
          </p:cNvPr>
          <p:cNvSpPr/>
          <p:nvPr/>
        </p:nvSpPr>
        <p:spPr>
          <a:xfrm>
            <a:off x="9917105" y="4069174"/>
            <a:ext cx="1909749" cy="21202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rgbClr val="64391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rgbClr val="64391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도메인 및 분석 이론 </a:t>
            </a:r>
            <a:r>
              <a:rPr lang="en-US" altLang="ko-KR" sz="1050" b="1" dirty="0">
                <a:solidFill>
                  <a:srgbClr val="64391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Digging</a:t>
            </a:r>
            <a:endParaRPr lang="ko-KR" altLang="en-US" sz="1050" b="1" dirty="0">
              <a:solidFill>
                <a:srgbClr val="64391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94A3C80-D599-4F91-BE7D-FAE13AB9C7A2}"/>
              </a:ext>
            </a:extLst>
          </p:cNvPr>
          <p:cNvCxnSpPr/>
          <p:nvPr/>
        </p:nvCxnSpPr>
        <p:spPr>
          <a:xfrm>
            <a:off x="6623222" y="4069174"/>
            <a:ext cx="0" cy="3755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571221-45FC-420C-81CB-87CFB2D51C75}"/>
              </a:ext>
            </a:extLst>
          </p:cNvPr>
          <p:cNvSpPr txBox="1"/>
          <p:nvPr/>
        </p:nvSpPr>
        <p:spPr>
          <a:xfrm>
            <a:off x="6719623" y="4067384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FAA96A-400F-4975-9CC4-A4BCBD768BA0}"/>
              </a:ext>
            </a:extLst>
          </p:cNvPr>
          <p:cNvCxnSpPr/>
          <p:nvPr/>
        </p:nvCxnSpPr>
        <p:spPr>
          <a:xfrm>
            <a:off x="9237082" y="4697643"/>
            <a:ext cx="0" cy="3755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4015FF-1C4B-43D1-99D7-FF67CB2178B8}"/>
              </a:ext>
            </a:extLst>
          </p:cNvPr>
          <p:cNvSpPr txBox="1"/>
          <p:nvPr/>
        </p:nvSpPr>
        <p:spPr>
          <a:xfrm>
            <a:off x="8069850" y="4685608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3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01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en-US" altLang="ko-KR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Introduction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4598"/>
              <a:ext cx="11160126" cy="5249995"/>
              <a:chOff x="1054099" y="854404"/>
              <a:chExt cx="1073151" cy="540995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404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6ECF0C-BE4A-C1B9-BB91-EA2B8451B1A3}"/>
              </a:ext>
            </a:extLst>
          </p:cNvPr>
          <p:cNvSpPr/>
          <p:nvPr/>
        </p:nvSpPr>
        <p:spPr>
          <a:xfrm>
            <a:off x="789272" y="1332061"/>
            <a:ext cx="2329313" cy="454410"/>
          </a:xfrm>
          <a:prstGeom prst="rect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수집 </a:t>
            </a:r>
            <a:r>
              <a:rPr lang="en-US" altLang="ko-KR" b="1" dirty="0">
                <a:solidFill>
                  <a:schemeClr val="bg1"/>
                </a:solidFill>
              </a:rPr>
              <a:t>* </a:t>
            </a:r>
            <a:r>
              <a:rPr lang="ko-KR" altLang="en-US" b="1" dirty="0" err="1">
                <a:solidFill>
                  <a:schemeClr val="bg1"/>
                </a:solidFill>
              </a:rPr>
              <a:t>전처리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F14B2FD-18CD-C56C-F011-EDCF4D088DA6}"/>
              </a:ext>
            </a:extLst>
          </p:cNvPr>
          <p:cNvSpPr/>
          <p:nvPr/>
        </p:nvSpPr>
        <p:spPr>
          <a:xfrm>
            <a:off x="789272" y="2053957"/>
            <a:ext cx="2329313" cy="1771048"/>
          </a:xfrm>
          <a:prstGeom prst="roundRect">
            <a:avLst/>
          </a:prstGeom>
          <a:ln>
            <a:solidFill>
              <a:srgbClr val="5B4E5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5B4E55"/>
                </a:solidFill>
              </a:rPr>
              <a:t>test_swmotorcycle</a:t>
            </a:r>
            <a:endParaRPr lang="en-US" altLang="ko-KR" dirty="0">
              <a:solidFill>
                <a:srgbClr val="5B4E55"/>
              </a:solidFill>
            </a:endParaRPr>
          </a:p>
          <a:p>
            <a:pPr algn="ctr"/>
            <a:r>
              <a:rPr lang="en-US" altLang="ko-KR" sz="1100" dirty="0">
                <a:solidFill>
                  <a:srgbClr val="5B4E55"/>
                </a:solidFill>
              </a:rPr>
              <a:t>(</a:t>
            </a:r>
            <a:r>
              <a:rPr lang="en-US" altLang="ko-KR" sz="1100" dirty="0">
                <a:solidFill>
                  <a:srgbClr val="5B4E5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 </a:t>
            </a:r>
            <a:r>
              <a:rPr lang="en-US" altLang="ko-KR" sz="1100" dirty="0" err="1">
                <a:solidFill>
                  <a:srgbClr val="5B4E5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CASdatasets</a:t>
            </a:r>
            <a:r>
              <a:rPr lang="en-US" altLang="ko-KR" sz="1100" dirty="0">
                <a:solidFill>
                  <a:srgbClr val="5B4E5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B4E55"/>
                </a:solidFill>
              </a:rPr>
              <a:t>데이터 </a:t>
            </a:r>
            <a:r>
              <a:rPr lang="en-US" altLang="ko-KR" dirty="0">
                <a:solidFill>
                  <a:srgbClr val="5B4E55"/>
                </a:solidFill>
              </a:rPr>
              <a:t>64548</a:t>
            </a:r>
            <a:r>
              <a:rPr lang="ko-KR" altLang="en-US" dirty="0">
                <a:solidFill>
                  <a:srgbClr val="5B4E55"/>
                </a:solidFill>
              </a:rPr>
              <a:t>개</a:t>
            </a:r>
            <a:endParaRPr lang="en-US" altLang="ko-KR" dirty="0">
              <a:solidFill>
                <a:srgbClr val="5B4E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B4E55"/>
                </a:solidFill>
              </a:rPr>
              <a:t>컬럼 </a:t>
            </a:r>
            <a:r>
              <a:rPr lang="en-US" altLang="ko-KR" dirty="0">
                <a:solidFill>
                  <a:srgbClr val="5B4E55"/>
                </a:solidFill>
              </a:rPr>
              <a:t>9</a:t>
            </a:r>
            <a:r>
              <a:rPr lang="ko-KR" altLang="en-US" dirty="0">
                <a:solidFill>
                  <a:srgbClr val="5B4E55"/>
                </a:solidFill>
              </a:rPr>
              <a:t>개</a:t>
            </a:r>
            <a:endParaRPr lang="en-US" altLang="ko-KR" dirty="0">
              <a:solidFill>
                <a:srgbClr val="5B4E55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30F87A-35BE-E31D-22C1-CD30AD8F3D72}"/>
              </a:ext>
            </a:extLst>
          </p:cNvPr>
          <p:cNvSpPr/>
          <p:nvPr/>
        </p:nvSpPr>
        <p:spPr>
          <a:xfrm>
            <a:off x="1406873" y="1922934"/>
            <a:ext cx="1076445" cy="323527"/>
          </a:xfrm>
          <a:prstGeom prst="rect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B4E55"/>
                </a:solidFill>
              </a:rPr>
              <a:t>데이터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2C89E67F-7A57-2230-A3FE-1AFAA0B4BE5D}"/>
              </a:ext>
            </a:extLst>
          </p:cNvPr>
          <p:cNvSpPr/>
          <p:nvPr/>
        </p:nvSpPr>
        <p:spPr>
          <a:xfrm rot="5400000">
            <a:off x="1784267" y="3865476"/>
            <a:ext cx="340905" cy="356133"/>
          </a:xfrm>
          <a:prstGeom prst="chevron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8B966001-4622-52B3-F622-9371C3885A94}"/>
              </a:ext>
            </a:extLst>
          </p:cNvPr>
          <p:cNvSpPr/>
          <p:nvPr/>
        </p:nvSpPr>
        <p:spPr>
          <a:xfrm rot="5400000">
            <a:off x="1784267" y="4124194"/>
            <a:ext cx="340905" cy="356133"/>
          </a:xfrm>
          <a:prstGeom prst="chevron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919D0B4-F5C3-3AEC-4B5A-C6A3BFF7CDB6}"/>
              </a:ext>
            </a:extLst>
          </p:cNvPr>
          <p:cNvSpPr/>
          <p:nvPr/>
        </p:nvSpPr>
        <p:spPr>
          <a:xfrm>
            <a:off x="789271" y="4653708"/>
            <a:ext cx="2329313" cy="1494810"/>
          </a:xfrm>
          <a:prstGeom prst="roundRect">
            <a:avLst/>
          </a:prstGeom>
          <a:ln>
            <a:solidFill>
              <a:srgbClr val="5B4E5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rgbClr val="5B4E55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B4E55"/>
                </a:solidFill>
              </a:rPr>
              <a:t>EDA</a:t>
            </a:r>
            <a:r>
              <a:rPr lang="en-US" altLang="ko-KR" sz="1100" dirty="0">
                <a:solidFill>
                  <a:srgbClr val="5B4E55"/>
                </a:solidFill>
              </a:rPr>
              <a:t>(boxplot </a:t>
            </a:r>
            <a:r>
              <a:rPr lang="en-US" altLang="ko-KR" sz="1100" dirty="0" err="1">
                <a:solidFill>
                  <a:srgbClr val="5B4E55"/>
                </a:solidFill>
              </a:rPr>
              <a:t>etc</a:t>
            </a:r>
            <a:r>
              <a:rPr lang="en-US" altLang="ko-KR" sz="1100" dirty="0">
                <a:solidFill>
                  <a:srgbClr val="5B4E5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B4E55"/>
                </a:solidFill>
              </a:rPr>
              <a:t>이상치 제거</a:t>
            </a:r>
            <a:endParaRPr lang="en-US" altLang="ko-KR" dirty="0">
              <a:solidFill>
                <a:srgbClr val="5B4E55"/>
              </a:solidFill>
            </a:endParaRPr>
          </a:p>
          <a:p>
            <a:r>
              <a:rPr lang="en-US" altLang="ko-KR" sz="1100" dirty="0">
                <a:solidFill>
                  <a:srgbClr val="5B4E55"/>
                </a:solidFill>
              </a:rPr>
              <a:t>      (</a:t>
            </a:r>
            <a:r>
              <a:rPr lang="ko-KR" altLang="en-US" sz="1100" dirty="0" err="1">
                <a:solidFill>
                  <a:srgbClr val="5B4E55"/>
                </a:solidFill>
              </a:rPr>
              <a:t>결측치</a:t>
            </a:r>
            <a:r>
              <a:rPr lang="ko-KR" altLang="en-US" sz="1100" dirty="0">
                <a:solidFill>
                  <a:srgbClr val="5B4E55"/>
                </a:solidFill>
              </a:rPr>
              <a:t> 제거</a:t>
            </a:r>
            <a:r>
              <a:rPr lang="en-US" altLang="ko-KR" sz="1100" dirty="0">
                <a:solidFill>
                  <a:srgbClr val="5B4E55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5B4E55"/>
                </a:solidFill>
              </a:rPr>
              <a:t>다중공선성</a:t>
            </a:r>
            <a:r>
              <a:rPr lang="en-US" altLang="ko-KR" sz="1100" dirty="0">
                <a:solidFill>
                  <a:srgbClr val="5B4E55"/>
                </a:solidFill>
              </a:rPr>
              <a:t>(</a:t>
            </a:r>
            <a:r>
              <a:rPr lang="en-US" altLang="ko-KR" sz="1100" dirty="0" err="1">
                <a:solidFill>
                  <a:srgbClr val="5B4E55"/>
                </a:solidFill>
              </a:rPr>
              <a:t>Heatmap,VIF</a:t>
            </a:r>
            <a:r>
              <a:rPr lang="en-US" altLang="ko-KR" sz="1100" dirty="0">
                <a:solidFill>
                  <a:srgbClr val="5B4E55"/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D6C22B-0082-66CF-55ED-B227E5A0195E}"/>
              </a:ext>
            </a:extLst>
          </p:cNvPr>
          <p:cNvSpPr/>
          <p:nvPr/>
        </p:nvSpPr>
        <p:spPr>
          <a:xfrm>
            <a:off x="1406872" y="4522684"/>
            <a:ext cx="1076445" cy="323527"/>
          </a:xfrm>
          <a:prstGeom prst="rect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5B4E55"/>
                </a:solidFill>
              </a:rPr>
              <a:t>전처리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54ACB96-866B-238B-8748-1A4DFFBB629C}"/>
              </a:ext>
            </a:extLst>
          </p:cNvPr>
          <p:cNvSpPr/>
          <p:nvPr/>
        </p:nvSpPr>
        <p:spPr>
          <a:xfrm rot="5400000">
            <a:off x="3171416" y="1397281"/>
            <a:ext cx="454410" cy="365760"/>
          </a:xfrm>
          <a:prstGeom prst="triangle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066FF7-DD14-924B-35DA-02F4B7F99311}"/>
              </a:ext>
            </a:extLst>
          </p:cNvPr>
          <p:cNvSpPr/>
          <p:nvPr/>
        </p:nvSpPr>
        <p:spPr>
          <a:xfrm>
            <a:off x="3678657" y="1330354"/>
            <a:ext cx="4931844" cy="454410"/>
          </a:xfrm>
          <a:prstGeom prst="rect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Feature </a:t>
            </a:r>
            <a:r>
              <a:rPr lang="ko-KR" altLang="en-US" b="1" dirty="0">
                <a:solidFill>
                  <a:schemeClr val="bg1"/>
                </a:solidFill>
              </a:rPr>
              <a:t>선정 </a:t>
            </a:r>
            <a:r>
              <a:rPr lang="en-US" altLang="ko-KR" b="1" dirty="0">
                <a:solidFill>
                  <a:schemeClr val="bg1"/>
                </a:solidFill>
              </a:rPr>
              <a:t>+ </a:t>
            </a:r>
            <a:r>
              <a:rPr lang="ko-KR" altLang="en-US" b="1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88961180-9A52-145B-95B9-B27E7F8F6278}"/>
              </a:ext>
            </a:extLst>
          </p:cNvPr>
          <p:cNvSpPr/>
          <p:nvPr/>
        </p:nvSpPr>
        <p:spPr>
          <a:xfrm rot="5400000">
            <a:off x="8664235" y="1397281"/>
            <a:ext cx="454410" cy="365760"/>
          </a:xfrm>
          <a:prstGeom prst="triangle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589733-CAE3-F835-6B14-0C31B93BB29A}"/>
              </a:ext>
            </a:extLst>
          </p:cNvPr>
          <p:cNvSpPr/>
          <p:nvPr/>
        </p:nvSpPr>
        <p:spPr>
          <a:xfrm>
            <a:off x="9221908" y="1330355"/>
            <a:ext cx="2264943" cy="454410"/>
          </a:xfrm>
          <a:prstGeom prst="rect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평가 및 검증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AEA467-DA9A-C89B-3986-795BD8C6AEA3}"/>
              </a:ext>
            </a:extLst>
          </p:cNvPr>
          <p:cNvSpPr/>
          <p:nvPr/>
        </p:nvSpPr>
        <p:spPr>
          <a:xfrm>
            <a:off x="3581501" y="2053957"/>
            <a:ext cx="2329313" cy="1551421"/>
          </a:xfrm>
          <a:prstGeom prst="roundRect">
            <a:avLst/>
          </a:prstGeom>
          <a:noFill/>
          <a:ln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B4E55"/>
                </a:solidFill>
              </a:rPr>
              <a:t>파생변수 생성</a:t>
            </a:r>
            <a:endParaRPr lang="en-US" altLang="ko-KR" dirty="0">
              <a:solidFill>
                <a:srgbClr val="5B4E55"/>
              </a:solidFill>
            </a:endParaRPr>
          </a:p>
          <a:p>
            <a:pPr algn="ctr"/>
            <a:r>
              <a:rPr lang="en-US" altLang="ko-KR" sz="1400" dirty="0">
                <a:solidFill>
                  <a:srgbClr val="5B4E55"/>
                </a:solidFill>
              </a:rPr>
              <a:t>[Frequency]</a:t>
            </a:r>
          </a:p>
          <a:p>
            <a:pPr algn="ctr"/>
            <a:r>
              <a:rPr lang="en-US" altLang="ko-KR" sz="1400" dirty="0" err="1">
                <a:solidFill>
                  <a:srgbClr val="5B4E55"/>
                </a:solidFill>
              </a:rPr>
              <a:t>ClaimNb</a:t>
            </a:r>
            <a:r>
              <a:rPr lang="en-US" altLang="ko-KR" sz="1400" dirty="0">
                <a:solidFill>
                  <a:srgbClr val="5B4E55"/>
                </a:solidFill>
              </a:rPr>
              <a:t>/Exposure</a:t>
            </a:r>
          </a:p>
          <a:p>
            <a:pPr algn="ctr"/>
            <a:r>
              <a:rPr lang="en-US" altLang="ko-KR" sz="1400" dirty="0">
                <a:solidFill>
                  <a:srgbClr val="5B4E55"/>
                </a:solidFill>
              </a:rPr>
              <a:t>[Severity]</a:t>
            </a:r>
          </a:p>
          <a:p>
            <a:pPr algn="ctr"/>
            <a:r>
              <a:rPr lang="en-US" altLang="ko-KR" sz="1400" dirty="0" err="1">
                <a:solidFill>
                  <a:srgbClr val="5B4E55"/>
                </a:solidFill>
              </a:rPr>
              <a:t>ClaimAmount</a:t>
            </a:r>
            <a:r>
              <a:rPr lang="en-US" altLang="ko-KR" sz="1400" dirty="0">
                <a:solidFill>
                  <a:srgbClr val="5B4E55"/>
                </a:solidFill>
              </a:rPr>
              <a:t>/</a:t>
            </a:r>
            <a:r>
              <a:rPr lang="en-US" altLang="ko-KR" sz="1400" dirty="0" err="1">
                <a:solidFill>
                  <a:srgbClr val="5B4E55"/>
                </a:solidFill>
              </a:rPr>
              <a:t>ClaimNb</a:t>
            </a:r>
            <a:endParaRPr lang="ko-KR" altLang="en-US" sz="1400" dirty="0">
              <a:solidFill>
                <a:srgbClr val="5B4E55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AEA98-8EDC-9D02-7027-17B9A8A338EF}"/>
              </a:ext>
            </a:extLst>
          </p:cNvPr>
          <p:cNvSpPr/>
          <p:nvPr/>
        </p:nvSpPr>
        <p:spPr>
          <a:xfrm>
            <a:off x="6373730" y="2041295"/>
            <a:ext cx="2329313" cy="1564083"/>
          </a:xfrm>
          <a:prstGeom prst="roundRect">
            <a:avLst/>
          </a:prstGeom>
          <a:noFill/>
          <a:ln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B4E55"/>
                </a:solidFill>
              </a:rPr>
              <a:t>모델링</a:t>
            </a:r>
            <a:endParaRPr lang="en-US" altLang="ko-KR" dirty="0">
              <a:solidFill>
                <a:srgbClr val="5B4E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5B4E55"/>
                </a:solidFill>
              </a:rPr>
              <a:t>여러 계열의 모델 중 최적의 모델 선정  </a:t>
            </a: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F5A7652F-B437-7424-EFB5-7EF92E47CD13}"/>
              </a:ext>
            </a:extLst>
          </p:cNvPr>
          <p:cNvSpPr/>
          <p:nvPr/>
        </p:nvSpPr>
        <p:spPr>
          <a:xfrm rot="5400000">
            <a:off x="5958957" y="3495693"/>
            <a:ext cx="474507" cy="826452"/>
          </a:xfrm>
          <a:prstGeom prst="chevron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FEECA9C-85A6-D539-47C4-F734BB01B9D6}"/>
              </a:ext>
            </a:extLst>
          </p:cNvPr>
          <p:cNvSpPr/>
          <p:nvPr/>
        </p:nvSpPr>
        <p:spPr>
          <a:xfrm>
            <a:off x="3341426" y="4232100"/>
            <a:ext cx="3070459" cy="1931572"/>
          </a:xfrm>
          <a:prstGeom prst="roundRect">
            <a:avLst/>
          </a:prstGeom>
          <a:ln>
            <a:solidFill>
              <a:srgbClr val="5B4E5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olidFill>
                  <a:srgbClr val="5B4E55"/>
                </a:solidFill>
              </a:rPr>
              <a:t>ImbalancedData</a:t>
            </a:r>
            <a:endParaRPr lang="en-US" altLang="ko-KR" sz="1500" dirty="0">
              <a:solidFill>
                <a:srgbClr val="5B4E55"/>
              </a:solidFill>
            </a:endParaRPr>
          </a:p>
          <a:p>
            <a:r>
              <a:rPr lang="en-US" altLang="ko-KR" sz="1100" dirty="0">
                <a:solidFill>
                  <a:srgbClr val="5B4E55"/>
                </a:solidFill>
              </a:rPr>
              <a:t>      -&gt; </a:t>
            </a:r>
            <a:r>
              <a:rPr lang="en-US" altLang="ko-KR" sz="1100" dirty="0" err="1">
                <a:solidFill>
                  <a:srgbClr val="5B4E55"/>
                </a:solidFill>
              </a:rPr>
              <a:t>undersampling</a:t>
            </a:r>
            <a:r>
              <a:rPr lang="en-US" altLang="ko-KR" sz="1100" dirty="0">
                <a:solidFill>
                  <a:srgbClr val="5B4E55"/>
                </a:solidFill>
              </a:rPr>
              <a:t> ,oversampling</a:t>
            </a:r>
            <a:endParaRPr lang="en-US" altLang="ko-KR" sz="1500" dirty="0">
              <a:solidFill>
                <a:srgbClr val="5B4E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olidFill>
                  <a:srgbClr val="5B4E55"/>
                </a:solidFill>
              </a:rPr>
              <a:t>StandardScalar</a:t>
            </a:r>
            <a:endParaRPr lang="en-US" altLang="ko-KR" sz="1500" dirty="0">
              <a:solidFill>
                <a:srgbClr val="5B4E5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5B4E55"/>
                </a:solidFill>
              </a:rPr>
              <a:t>Train, Test set split(75:25)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7DEB05-CF12-0202-014F-8FB377EBD49B}"/>
              </a:ext>
            </a:extLst>
          </p:cNvPr>
          <p:cNvSpPr/>
          <p:nvPr/>
        </p:nvSpPr>
        <p:spPr>
          <a:xfrm>
            <a:off x="4248084" y="4070336"/>
            <a:ext cx="1265742" cy="323527"/>
          </a:xfrm>
          <a:prstGeom prst="rect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5B4E55"/>
                </a:solidFill>
              </a:rPr>
              <a:t>DATA SET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C217C6-4878-4892-91A4-0B5161054270}"/>
              </a:ext>
            </a:extLst>
          </p:cNvPr>
          <p:cNvSpPr/>
          <p:nvPr/>
        </p:nvSpPr>
        <p:spPr>
          <a:xfrm>
            <a:off x="9221908" y="2185075"/>
            <a:ext cx="2329313" cy="3864996"/>
          </a:xfrm>
          <a:prstGeom prst="roundRect">
            <a:avLst/>
          </a:prstGeom>
          <a:noFill/>
          <a:ln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5B4E55"/>
                </a:solidFill>
              </a:rPr>
              <a:t>각 변수가 </a:t>
            </a:r>
            <a:r>
              <a:rPr lang="ko-KR" altLang="en-US" dirty="0" err="1">
                <a:solidFill>
                  <a:srgbClr val="5B4E55"/>
                </a:solidFill>
              </a:rPr>
              <a:t>요율산정에</a:t>
            </a:r>
            <a:r>
              <a:rPr lang="ko-KR" altLang="en-US" dirty="0">
                <a:solidFill>
                  <a:srgbClr val="5B4E55"/>
                </a:solidFill>
              </a:rPr>
              <a:t> 미치는 영향 분석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5B4E55"/>
                </a:solidFill>
              </a:rPr>
              <a:t>전통적인 </a:t>
            </a:r>
            <a:r>
              <a:rPr lang="en-US" altLang="ko-KR" sz="1700" dirty="0">
                <a:solidFill>
                  <a:srgbClr val="5B4E55"/>
                </a:solidFill>
              </a:rPr>
              <a:t>Ratemaking and Pricing </a:t>
            </a:r>
            <a:r>
              <a:rPr lang="ko-KR" altLang="en-US" sz="1700" dirty="0">
                <a:solidFill>
                  <a:srgbClr val="5B4E55"/>
                </a:solidFill>
              </a:rPr>
              <a:t>방법론과 </a:t>
            </a:r>
            <a:r>
              <a:rPr lang="en-US" altLang="ko-KR" sz="1700" dirty="0">
                <a:solidFill>
                  <a:srgbClr val="5B4E55"/>
                </a:solidFill>
              </a:rPr>
              <a:t>ML</a:t>
            </a:r>
            <a:r>
              <a:rPr lang="ko-KR" altLang="en-US" sz="1700" dirty="0">
                <a:solidFill>
                  <a:srgbClr val="5B4E55"/>
                </a:solidFill>
              </a:rPr>
              <a:t>을 이용한 </a:t>
            </a:r>
            <a:r>
              <a:rPr lang="en-US" altLang="ko-KR" sz="1700" dirty="0">
                <a:solidFill>
                  <a:srgbClr val="5B4E55"/>
                </a:solidFill>
              </a:rPr>
              <a:t>Ratemaking and Pricing </a:t>
            </a:r>
            <a:r>
              <a:rPr lang="ko-KR" altLang="en-US" sz="1700" dirty="0">
                <a:solidFill>
                  <a:srgbClr val="5B4E55"/>
                </a:solidFill>
              </a:rPr>
              <a:t>비교 및 모델검증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11D4085-BBFC-4F7E-9C08-92846207573F}"/>
              </a:ext>
            </a:extLst>
          </p:cNvPr>
          <p:cNvSpPr/>
          <p:nvPr/>
        </p:nvSpPr>
        <p:spPr>
          <a:xfrm>
            <a:off x="6648631" y="4216946"/>
            <a:ext cx="2329312" cy="1931572"/>
          </a:xfrm>
          <a:prstGeom prst="roundRect">
            <a:avLst/>
          </a:prstGeom>
          <a:noFill/>
          <a:ln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5B4E55"/>
                </a:solidFill>
              </a:rPr>
              <a:t>LGBM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5B4E55"/>
                </a:solidFill>
              </a:rPr>
              <a:t>GLM(Dist. Poisson) about </a:t>
            </a:r>
            <a:r>
              <a:rPr lang="en-US" altLang="ko-KR" sz="1000" dirty="0" err="1">
                <a:solidFill>
                  <a:srgbClr val="5B4E55"/>
                </a:solidFill>
              </a:rPr>
              <a:t>Frequancy</a:t>
            </a:r>
            <a:r>
              <a:rPr lang="en-US" altLang="ko-KR" sz="1000" dirty="0">
                <a:solidFill>
                  <a:srgbClr val="5B4E55"/>
                </a:solidFill>
              </a:rPr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5B4E55"/>
                </a:solidFill>
              </a:rPr>
              <a:t>GLM(Dist. Gamma) about Severity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5B4E55"/>
                </a:solidFill>
              </a:rPr>
              <a:t>GLM(</a:t>
            </a:r>
            <a:r>
              <a:rPr lang="en-US" altLang="ko-KR" sz="1000" dirty="0" err="1">
                <a:solidFill>
                  <a:srgbClr val="5B4E55"/>
                </a:solidFill>
              </a:rPr>
              <a:t>Method:Tweedie</a:t>
            </a:r>
            <a:r>
              <a:rPr lang="en-US" altLang="ko-KR" sz="1000" dirty="0">
                <a:solidFill>
                  <a:srgbClr val="5B4E55"/>
                </a:solidFill>
              </a:rPr>
              <a:t> Regressor) about more </a:t>
            </a:r>
            <a:r>
              <a:rPr lang="en-US" altLang="ko-KR" sz="1000" dirty="0" err="1">
                <a:solidFill>
                  <a:srgbClr val="5B4E55"/>
                </a:solidFill>
              </a:rPr>
              <a:t>evoluated</a:t>
            </a:r>
            <a:r>
              <a:rPr lang="en-US" altLang="ko-KR" sz="1000" dirty="0">
                <a:solidFill>
                  <a:srgbClr val="5B4E55"/>
                </a:solidFill>
              </a:rPr>
              <a:t> Severity Analysis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26559B-7677-41F1-B862-E78BDF8F9F8A}"/>
              </a:ext>
            </a:extLst>
          </p:cNvPr>
          <p:cNvSpPr/>
          <p:nvPr/>
        </p:nvSpPr>
        <p:spPr>
          <a:xfrm>
            <a:off x="7180416" y="4044710"/>
            <a:ext cx="1265742" cy="323527"/>
          </a:xfrm>
          <a:prstGeom prst="rect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B4E55"/>
                </a:solidFill>
              </a:rPr>
              <a:t>사용모델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CC07A1-FC95-44B9-9A03-9C59D89207B7}"/>
              </a:ext>
            </a:extLst>
          </p:cNvPr>
          <p:cNvSpPr/>
          <p:nvPr/>
        </p:nvSpPr>
        <p:spPr>
          <a:xfrm>
            <a:off x="9516372" y="2034091"/>
            <a:ext cx="1719474" cy="323527"/>
          </a:xfrm>
          <a:prstGeom prst="rect">
            <a:avLst/>
          </a:prstGeom>
          <a:solidFill>
            <a:srgbClr val="C6DDDC"/>
          </a:solidFill>
          <a:ln>
            <a:solidFill>
              <a:srgbClr val="C6DDD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5B4E55"/>
                </a:solidFill>
              </a:rPr>
              <a:t>분석 및 평가 검증</a:t>
            </a:r>
          </a:p>
        </p:txBody>
      </p:sp>
    </p:spTree>
    <p:extLst>
      <p:ext uri="{BB962C8B-B14F-4D97-AF65-F5344CB8AC3E}">
        <p14:creationId xmlns:p14="http://schemas.microsoft.com/office/powerpoint/2010/main" val="334715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F98542-5E04-EE53-27DB-833444BFB842}"/>
              </a:ext>
            </a:extLst>
          </p:cNvPr>
          <p:cNvSpPr/>
          <p:nvPr/>
        </p:nvSpPr>
        <p:spPr>
          <a:xfrm>
            <a:off x="5307691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변경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72C51-5080-A208-CF7F-84906185DC8E}"/>
              </a:ext>
            </a:extLst>
          </p:cNvPr>
          <p:cNvSpPr/>
          <p:nvPr/>
        </p:nvSpPr>
        <p:spPr>
          <a:xfrm>
            <a:off x="6235768" y="2146699"/>
            <a:ext cx="928077" cy="424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CD60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C70E46-2000-1891-8349-8C0C4D136611}"/>
              </a:ext>
            </a:extLst>
          </p:cNvPr>
          <p:cNvSpPr/>
          <p:nvPr/>
        </p:nvSpPr>
        <p:spPr>
          <a:xfrm>
            <a:off x="7163845" y="2146699"/>
            <a:ext cx="928077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9DA07-D4E7-C09B-C613-93FF31B02DD8}"/>
              </a:ext>
            </a:extLst>
          </p:cNvPr>
          <p:cNvSpPr/>
          <p:nvPr/>
        </p:nvSpPr>
        <p:spPr>
          <a:xfrm>
            <a:off x="8091922" y="2146699"/>
            <a:ext cx="1148331" cy="42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defRPr/>
            </a:pPr>
            <a:r>
              <a:rPr lang="ko-KR" altLang="en-US" b="1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시나리오</a:t>
            </a:r>
            <a:endParaRPr lang="ko-KR" altLang="en-US" b="1" dirty="0"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3455469" y="2570929"/>
            <a:ext cx="587722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1" y="2972722"/>
            <a:ext cx="12192000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6600" b="1" i="1" kern="0" dirty="0">
                <a:ln w="1905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C6DDDC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주제 선정</a:t>
            </a:r>
            <a:endParaRPr lang="en-US" altLang="ko-KR" sz="6600" b="1" i="1" kern="0" dirty="0">
              <a:ln w="1905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srgbClr val="C6DDDC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06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699" y="0"/>
            <a:ext cx="12192000" cy="6534150"/>
            <a:chOff x="0" y="0"/>
            <a:chExt cx="12192000" cy="653415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F8AC536C-D569-03B2-646A-759746A4CCB2}"/>
                </a:ext>
              </a:extLst>
            </p:cNvPr>
            <p:cNvSpPr/>
            <p:nvPr/>
          </p:nvSpPr>
          <p:spPr>
            <a:xfrm>
              <a:off x="247650" y="279400"/>
              <a:ext cx="11696700" cy="6254750"/>
            </a:xfrm>
            <a:prstGeom prst="round2SameRect">
              <a:avLst>
                <a:gd name="adj1" fmla="val 0"/>
                <a:gd name="adj2" fmla="val 3074"/>
              </a:avLst>
            </a:prstGeom>
            <a:solidFill>
              <a:srgbClr val="C6DDDC"/>
            </a:solidFill>
            <a:ln w="25400">
              <a:solidFill>
                <a:srgbClr val="5B4E55"/>
              </a:solidFill>
            </a:ln>
            <a:effectLst>
              <a:outerShdw dist="88900" dir="5400000" algn="t" rotWithShape="0">
                <a:schemeClr val="bg2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0CA5C993-8E42-20B0-C80C-A5EF4FE53781}"/>
                </a:ext>
              </a:extLst>
            </p:cNvPr>
            <p:cNvSpPr/>
            <p:nvPr/>
          </p:nvSpPr>
          <p:spPr>
            <a:xfrm flipV="1">
              <a:off x="0" y="0"/>
              <a:ext cx="12192000" cy="279400"/>
            </a:xfrm>
            <a:prstGeom prst="trapezoid">
              <a:avLst>
                <a:gd name="adj" fmla="val 89773"/>
              </a:avLst>
            </a:prstGeom>
            <a:solidFill>
              <a:srgbClr val="D6E6E5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9ACC3CC1-77D7-9828-DD48-55AEDF1652BC}"/>
                </a:ext>
              </a:extLst>
            </p:cNvPr>
            <p:cNvSpPr/>
            <p:nvPr/>
          </p:nvSpPr>
          <p:spPr>
            <a:xfrm flipV="1">
              <a:off x="171450" y="0"/>
              <a:ext cx="11849100" cy="139700"/>
            </a:xfrm>
            <a:prstGeom prst="trapezoid">
              <a:avLst>
                <a:gd name="adj" fmla="val 89773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491A7E-22C2-B1B5-6775-711B3C0332BA}"/>
                </a:ext>
              </a:extLst>
            </p:cNvPr>
            <p:cNvGrpSpPr/>
            <p:nvPr/>
          </p:nvGrpSpPr>
          <p:grpSpPr>
            <a:xfrm>
              <a:off x="549275" y="418776"/>
              <a:ext cx="660400" cy="517847"/>
              <a:chOff x="1054100" y="747332"/>
              <a:chExt cx="660400" cy="662369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818D3AC-BEAA-7CDC-DB41-89D28F6825DC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D31C864-81BF-86C9-17E6-690199E01792}"/>
                  </a:ext>
                </a:extLst>
              </p:cNvPr>
              <p:cNvSpPr/>
              <p:nvPr/>
            </p:nvSpPr>
            <p:spPr>
              <a:xfrm>
                <a:off x="1054100" y="747332"/>
                <a:ext cx="660400" cy="5775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b="1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02</a:t>
                </a:r>
                <a:endParaRPr lang="ko-KR" altLang="en-US" sz="1400" b="1" i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E3E6E-C8E9-4BD0-BAF4-C51243F229FB}"/>
                </a:ext>
              </a:extLst>
            </p:cNvPr>
            <p:cNvGrpSpPr/>
            <p:nvPr/>
          </p:nvGrpSpPr>
          <p:grpSpPr>
            <a:xfrm>
              <a:off x="1400174" y="434646"/>
              <a:ext cx="10309205" cy="501977"/>
              <a:chOff x="1054100" y="767631"/>
              <a:chExt cx="660400" cy="6420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27BCB02-44F5-8F8A-2578-7B798392BF99}"/>
                  </a:ext>
                </a:extLst>
              </p:cNvPr>
              <p:cNvSpPr/>
              <p:nvPr/>
            </p:nvSpPr>
            <p:spPr>
              <a:xfrm>
                <a:off x="1054100" y="946319"/>
                <a:ext cx="660400" cy="463382"/>
              </a:xfrm>
              <a:prstGeom prst="roundRect">
                <a:avLst/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A29467-01DA-AB70-049B-3B0CCBFFF543}"/>
                  </a:ext>
                </a:extLst>
              </p:cNvPr>
              <p:cNvSpPr/>
              <p:nvPr/>
            </p:nvSpPr>
            <p:spPr>
              <a:xfrm>
                <a:off x="1054100" y="767631"/>
                <a:ext cx="660400" cy="5572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7800" latinLnBrk="0">
                  <a:defRPr/>
                </a:pPr>
                <a:r>
                  <a:rPr lang="ko-KR" altLang="en-US" sz="2000" i="1" kern="0" dirty="0">
                    <a:ln w="15875"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a typeface="Tmon몬소리 Black" panose="02000A03000000000000" pitchFamily="2" charset="-127"/>
                  </a:rPr>
                  <a:t>주제선정</a:t>
                </a:r>
                <a:endParaRPr lang="ko-KR" altLang="en-US" sz="140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53264-317F-0089-902E-9DCD0DD7FAF0}"/>
                </a:ext>
              </a:extLst>
            </p:cNvPr>
            <p:cNvGrpSpPr/>
            <p:nvPr/>
          </p:nvGrpSpPr>
          <p:grpSpPr>
            <a:xfrm>
              <a:off x="549274" y="1076320"/>
              <a:ext cx="11160126" cy="5248279"/>
              <a:chOff x="1054099" y="854581"/>
              <a:chExt cx="1073151" cy="54081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48C7E7-8CC4-87D9-4E10-16FCE55B7B6E}"/>
                  </a:ext>
                </a:extLst>
              </p:cNvPr>
              <p:cNvSpPr/>
              <p:nvPr/>
            </p:nvSpPr>
            <p:spPr>
              <a:xfrm>
                <a:off x="1054099" y="932017"/>
                <a:ext cx="1073149" cy="463382"/>
              </a:xfrm>
              <a:prstGeom prst="roundRect">
                <a:avLst>
                  <a:gd name="adj" fmla="val 3393"/>
                </a:avLst>
              </a:prstGeom>
              <a:solidFill>
                <a:srgbClr val="FCE3EC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E9977A4-CBF4-3579-4ACA-36261729A0AE}"/>
                  </a:ext>
                </a:extLst>
              </p:cNvPr>
              <p:cNvSpPr/>
              <p:nvPr/>
            </p:nvSpPr>
            <p:spPr>
              <a:xfrm>
                <a:off x="1054099" y="854581"/>
                <a:ext cx="1073151" cy="530348"/>
              </a:xfrm>
              <a:prstGeom prst="roundRect">
                <a:avLst>
                  <a:gd name="adj" fmla="val 2828"/>
                </a:avLst>
              </a:prstGeom>
              <a:solidFill>
                <a:schemeClr val="bg1"/>
              </a:solidFill>
              <a:ln w="25400">
                <a:solidFill>
                  <a:srgbClr val="5B4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86A32F-7335-87A3-3606-FEDB5D40F40F}"/>
              </a:ext>
            </a:extLst>
          </p:cNvPr>
          <p:cNvSpPr txBox="1"/>
          <p:nvPr/>
        </p:nvSpPr>
        <p:spPr>
          <a:xfrm>
            <a:off x="1145406" y="1433568"/>
            <a:ext cx="33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800" b="1" dirty="0">
                <a:solidFill>
                  <a:srgbClr val="5B4E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주제선정배경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FFE7BF9-AD8F-FD84-EB67-D58C0E38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97" y="2629751"/>
            <a:ext cx="7072326" cy="33186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D7EE64-F245-042F-2872-6DAE09688282}"/>
              </a:ext>
            </a:extLst>
          </p:cNvPr>
          <p:cNvSpPr txBox="1"/>
          <p:nvPr/>
        </p:nvSpPr>
        <p:spPr>
          <a:xfrm>
            <a:off x="1216374" y="2156059"/>
            <a:ext cx="3451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B4E55"/>
                </a:solidFill>
              </a:rPr>
              <a:t>지속되는 이륜차</a:t>
            </a:r>
            <a:endParaRPr lang="en-US" altLang="ko-KR" sz="2400" b="1" dirty="0">
              <a:solidFill>
                <a:srgbClr val="5B4E55"/>
              </a:solidFill>
            </a:endParaRPr>
          </a:p>
          <a:p>
            <a:r>
              <a:rPr lang="ko-KR" altLang="en-US" sz="2400" b="1" dirty="0">
                <a:solidFill>
                  <a:srgbClr val="5B4E55"/>
                </a:solidFill>
              </a:rPr>
              <a:t>사건수 및 부상자 증가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4FD92-024E-FD6A-D044-0BF8AB6EA2C6}"/>
              </a:ext>
            </a:extLst>
          </p:cNvPr>
          <p:cNvSpPr txBox="1"/>
          <p:nvPr/>
        </p:nvSpPr>
        <p:spPr>
          <a:xfrm>
            <a:off x="817363" y="5627467"/>
            <a:ext cx="3451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5B4E55"/>
                </a:solidFill>
              </a:rPr>
              <a:t>참고</a:t>
            </a:r>
            <a:endParaRPr lang="en-US" altLang="ko-KR" sz="1100" b="1" dirty="0">
              <a:solidFill>
                <a:srgbClr val="5B4E55"/>
              </a:solidFill>
            </a:endParaRPr>
          </a:p>
          <a:p>
            <a:r>
              <a:rPr lang="en-US" altLang="ko-KR" sz="1100" b="1" dirty="0">
                <a:solidFill>
                  <a:srgbClr val="5B4E55"/>
                </a:solidFill>
              </a:rPr>
              <a:t>TAAS</a:t>
            </a:r>
            <a:r>
              <a:rPr lang="ko-KR" altLang="en-US" sz="1100" b="1" dirty="0">
                <a:solidFill>
                  <a:srgbClr val="5B4E55"/>
                </a:solidFill>
              </a:rPr>
              <a:t> 교통사고분석시스템</a:t>
            </a:r>
          </a:p>
        </p:txBody>
      </p:sp>
    </p:spTree>
    <p:extLst>
      <p:ext uri="{BB962C8B-B14F-4D97-AF65-F5344CB8AC3E}">
        <p14:creationId xmlns:p14="http://schemas.microsoft.com/office/powerpoint/2010/main" val="3257292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977</Words>
  <Application>Microsoft Office PowerPoint</Application>
  <PresentationFormat>와이드스크린</PresentationFormat>
  <Paragraphs>320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-apple-system</vt:lpstr>
      <vt:lpstr>ArialMT</vt:lpstr>
      <vt:lpstr>NanumSquareB</vt:lpstr>
      <vt:lpstr>NimbusRomNo9L-ReguItal</vt:lpstr>
      <vt:lpstr>Tmon몬소리 Black</vt:lpstr>
      <vt:lpstr>나눔고딕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rakes</cp:lastModifiedBy>
  <cp:revision>130</cp:revision>
  <dcterms:created xsi:type="dcterms:W3CDTF">2022-08-29T05:49:02Z</dcterms:created>
  <dcterms:modified xsi:type="dcterms:W3CDTF">2023-02-23T05:50:06Z</dcterms:modified>
</cp:coreProperties>
</file>