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dvent Pro SemiBold"/>
      <p:regular r:id="rId24"/>
      <p:bold r:id="rId25"/>
      <p:italic r:id="rId26"/>
      <p:boldItalic r:id="rId27"/>
    </p:embeddedFont>
    <p:embeddedFont>
      <p:font typeface="Fira Sans Extra Condensed Medium"/>
      <p:regular r:id="rId28"/>
      <p:bold r:id="rId29"/>
      <p:italic r:id="rId30"/>
      <p:boldItalic r:id="rId31"/>
    </p:embeddedFont>
    <p:embeddedFont>
      <p:font typeface="Maven Pro"/>
      <p:regular r:id="rId32"/>
      <p:bold r:id="rId33"/>
    </p:embeddedFont>
    <p:embeddedFont>
      <p:font typeface="Share Tech"/>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Z0KRIL5vHGk9aKO3e58TNfWiA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dventProSemiBol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SemiBold-italic.fntdata"/><Relationship Id="rId25" Type="http://schemas.openxmlformats.org/officeDocument/2006/relationships/font" Target="fonts/AdventProSemiBold-bold.fntdata"/><Relationship Id="rId28" Type="http://schemas.openxmlformats.org/officeDocument/2006/relationships/font" Target="fonts/FiraSansExtraCondensedMedium-regular.fntdata"/><Relationship Id="rId27" Type="http://schemas.openxmlformats.org/officeDocument/2006/relationships/font" Target="fonts/AdventProSemi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33" Type="http://schemas.openxmlformats.org/officeDocument/2006/relationships/font" Target="fonts/MavenPro-bold.fntdata"/><Relationship Id="rId10" Type="http://schemas.openxmlformats.org/officeDocument/2006/relationships/slide" Target="slides/slide6.xml"/><Relationship Id="rId32" Type="http://schemas.openxmlformats.org/officeDocument/2006/relationships/font" Target="fonts/MavenPro-regular.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ShareTech-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3b19f13ac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3b19f13ac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3b19f13ac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43b19f13ac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d4eced3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7d4eced3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d4eced3c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7d4eced3c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d4eced3c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d4eced3c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d4eced3c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d4eced3c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d4eced3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d4eced3c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7d4eced3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7d4eced3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d617118d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7d617118d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3b72ed819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43b72ed819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3b72ed81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43b72ed81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3b72ed81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43b72ed81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3b72ed81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43b72ed81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3b72ed81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43b72ed81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3"/>
          <p:cNvGrpSpPr/>
          <p:nvPr/>
        </p:nvGrpSpPr>
        <p:grpSpPr>
          <a:xfrm>
            <a:off x="8263682" y="-434366"/>
            <a:ext cx="188886" cy="1181532"/>
            <a:chOff x="2877432" y="975334"/>
            <a:chExt cx="188886" cy="1181532"/>
          </a:xfrm>
        </p:grpSpPr>
        <p:sp>
          <p:nvSpPr>
            <p:cNvPr id="18" name="Google Shape;18;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3"/>
          <p:cNvGrpSpPr/>
          <p:nvPr/>
        </p:nvGrpSpPr>
        <p:grpSpPr>
          <a:xfrm>
            <a:off x="3090746" y="-533657"/>
            <a:ext cx="98059" cy="1147595"/>
            <a:chOff x="3347921" y="16006"/>
            <a:chExt cx="98059" cy="1147595"/>
          </a:xfrm>
        </p:grpSpPr>
        <p:sp>
          <p:nvSpPr>
            <p:cNvPr id="23" name="Google Shape;23;p2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23"/>
          <p:cNvGrpSpPr/>
          <p:nvPr/>
        </p:nvGrpSpPr>
        <p:grpSpPr>
          <a:xfrm>
            <a:off x="4892771" y="-340112"/>
            <a:ext cx="121172" cy="760495"/>
            <a:chOff x="5245196" y="3136513"/>
            <a:chExt cx="121172" cy="760495"/>
          </a:xfrm>
        </p:grpSpPr>
        <p:sp>
          <p:nvSpPr>
            <p:cNvPr id="26" name="Google Shape;26;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3"/>
          <p:cNvGrpSpPr/>
          <p:nvPr/>
        </p:nvGrpSpPr>
        <p:grpSpPr>
          <a:xfrm>
            <a:off x="250617" y="2402301"/>
            <a:ext cx="188650" cy="2468355"/>
            <a:chOff x="250617" y="2402301"/>
            <a:chExt cx="188650" cy="2468355"/>
          </a:xfrm>
        </p:grpSpPr>
        <p:sp>
          <p:nvSpPr>
            <p:cNvPr id="29" name="Google Shape;29;p2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2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3"/>
          <p:cNvGrpSpPr/>
          <p:nvPr/>
        </p:nvGrpSpPr>
        <p:grpSpPr>
          <a:xfrm>
            <a:off x="2038689" y="173907"/>
            <a:ext cx="57599" cy="831799"/>
            <a:chOff x="2038689" y="173907"/>
            <a:chExt cx="57599" cy="831799"/>
          </a:xfrm>
        </p:grpSpPr>
        <p:sp>
          <p:nvSpPr>
            <p:cNvPr id="36" name="Google Shape;36;p2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24"/>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2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24"/>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2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25"/>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2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25"/>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25"/>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25"/>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25"/>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25"/>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25"/>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25"/>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25"/>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25"/>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26"/>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26"/>
          <p:cNvGrpSpPr/>
          <p:nvPr/>
        </p:nvGrpSpPr>
        <p:grpSpPr>
          <a:xfrm>
            <a:off x="8263682" y="-434366"/>
            <a:ext cx="188886" cy="1181532"/>
            <a:chOff x="2877432" y="975334"/>
            <a:chExt cx="188886" cy="1181532"/>
          </a:xfrm>
        </p:grpSpPr>
        <p:sp>
          <p:nvSpPr>
            <p:cNvPr id="79" name="Google Shape;79;p2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2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26"/>
          <p:cNvGrpSpPr/>
          <p:nvPr/>
        </p:nvGrpSpPr>
        <p:grpSpPr>
          <a:xfrm>
            <a:off x="3643898" y="-436198"/>
            <a:ext cx="133252" cy="1952377"/>
            <a:chOff x="6780548" y="337714"/>
            <a:chExt cx="133252" cy="1952377"/>
          </a:xfrm>
        </p:grpSpPr>
        <p:sp>
          <p:nvSpPr>
            <p:cNvPr id="84" name="Google Shape;84;p2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26"/>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26"/>
          <p:cNvGrpSpPr/>
          <p:nvPr/>
        </p:nvGrpSpPr>
        <p:grpSpPr>
          <a:xfrm>
            <a:off x="8008096" y="2108910"/>
            <a:ext cx="199001" cy="2139770"/>
            <a:chOff x="8008096" y="2108910"/>
            <a:chExt cx="199001" cy="2139770"/>
          </a:xfrm>
        </p:grpSpPr>
        <p:sp>
          <p:nvSpPr>
            <p:cNvPr id="88" name="Google Shape;88;p2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26"/>
          <p:cNvGrpSpPr/>
          <p:nvPr/>
        </p:nvGrpSpPr>
        <p:grpSpPr>
          <a:xfrm>
            <a:off x="520996" y="1091548"/>
            <a:ext cx="199001" cy="2139770"/>
            <a:chOff x="8008096" y="2108910"/>
            <a:chExt cx="199001" cy="2139770"/>
          </a:xfrm>
        </p:grpSpPr>
        <p:sp>
          <p:nvSpPr>
            <p:cNvPr id="91" name="Google Shape;91;p2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6"/>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94" name="Google Shape;94;p26"/>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95" name="Google Shape;95;p26"/>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8" name="Google Shape;9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9" name="Google Shape;99;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00" name="Shape 1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1" name="Shape 10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35.png"/><Relationship Id="rId6"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32.png"/><Relationship Id="rId6" Type="http://schemas.openxmlformats.org/officeDocument/2006/relationships/image" Target="../media/image31.png"/><Relationship Id="rId7"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6.png"/><Relationship Id="rId8"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1" type="subTitle"/>
          </p:nvPr>
        </p:nvSpPr>
        <p:spPr>
          <a:xfrm>
            <a:off x="2512055" y="2658238"/>
            <a:ext cx="41199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Team 1: </a:t>
            </a:r>
            <a:endParaRPr/>
          </a:p>
          <a:p>
            <a:pPr indent="0" lvl="0" marL="0" rtl="0" algn="ctr">
              <a:lnSpc>
                <a:spcPct val="100000"/>
              </a:lnSpc>
              <a:spcBef>
                <a:spcPts val="0"/>
              </a:spcBef>
              <a:spcAft>
                <a:spcPts val="0"/>
              </a:spcAft>
              <a:buSzPts val="2800"/>
              <a:buNone/>
            </a:pPr>
            <a:r>
              <a:rPr lang="en-US"/>
              <a:t>Don Marco Suhanda</a:t>
            </a:r>
            <a:endParaRPr/>
          </a:p>
          <a:p>
            <a:pPr indent="0" lvl="0" marL="0" rtl="0" algn="ctr">
              <a:lnSpc>
                <a:spcPct val="100000"/>
              </a:lnSpc>
              <a:spcBef>
                <a:spcPts val="0"/>
              </a:spcBef>
              <a:spcAft>
                <a:spcPts val="0"/>
              </a:spcAft>
              <a:buSzPts val="2800"/>
              <a:buNone/>
            </a:pPr>
            <a:r>
              <a:rPr lang="en-US"/>
              <a:t>Ronna Wenas</a:t>
            </a:r>
            <a:endParaRPr/>
          </a:p>
          <a:p>
            <a:pPr indent="0" lvl="0" marL="0" rtl="0" algn="ctr">
              <a:lnSpc>
                <a:spcPct val="100000"/>
              </a:lnSpc>
              <a:spcBef>
                <a:spcPts val="0"/>
              </a:spcBef>
              <a:spcAft>
                <a:spcPts val="0"/>
              </a:spcAft>
              <a:buSzPts val="2800"/>
              <a:buNone/>
            </a:pPr>
            <a:r>
              <a:rPr lang="en-US"/>
              <a:t>Sri Mulyani</a:t>
            </a:r>
            <a:endParaRPr/>
          </a:p>
          <a:p>
            <a:pPr indent="-165100" lvl="0" marL="342900" rtl="0" algn="ctr">
              <a:lnSpc>
                <a:spcPct val="100000"/>
              </a:lnSpc>
              <a:spcBef>
                <a:spcPts val="0"/>
              </a:spcBef>
              <a:spcAft>
                <a:spcPts val="0"/>
              </a:spcAft>
              <a:buSzPts val="2800"/>
              <a:buNone/>
            </a:pPr>
            <a:r>
              <a:t/>
            </a:r>
            <a:endParaRPr/>
          </a:p>
        </p:txBody>
      </p:sp>
      <p:sp>
        <p:nvSpPr>
          <p:cNvPr id="107" name="Google Shape;107;p1"/>
          <p:cNvSpPr txBox="1"/>
          <p:nvPr>
            <p:ph type="ctrTitle"/>
          </p:nvPr>
        </p:nvSpPr>
        <p:spPr>
          <a:xfrm>
            <a:off x="1561655" y="721426"/>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ANALISIS SENTIMENT PADA DATA TWEET</a:t>
            </a:r>
            <a:endParaRPr/>
          </a:p>
        </p:txBody>
      </p:sp>
      <p:sp>
        <p:nvSpPr>
          <p:cNvPr id="108" name="Google Shape;108;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1"/>
          <p:cNvGrpSpPr/>
          <p:nvPr/>
        </p:nvGrpSpPr>
        <p:grpSpPr>
          <a:xfrm>
            <a:off x="6232314" y="3696331"/>
            <a:ext cx="121434" cy="1073147"/>
            <a:chOff x="6232314" y="3696331"/>
            <a:chExt cx="121434" cy="1073147"/>
          </a:xfrm>
        </p:grpSpPr>
        <p:sp>
          <p:nvSpPr>
            <p:cNvPr id="115" name="Google Shape;115;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
          <p:cNvGrpSpPr/>
          <p:nvPr/>
        </p:nvGrpSpPr>
        <p:grpSpPr>
          <a:xfrm>
            <a:off x="6780548" y="337714"/>
            <a:ext cx="133252" cy="1952377"/>
            <a:chOff x="6780548" y="337714"/>
            <a:chExt cx="133252" cy="1952377"/>
          </a:xfrm>
        </p:grpSpPr>
        <p:sp>
          <p:nvSpPr>
            <p:cNvPr id="118" name="Google Shape;118;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1"/>
          <p:cNvGrpSpPr/>
          <p:nvPr/>
        </p:nvGrpSpPr>
        <p:grpSpPr>
          <a:xfrm>
            <a:off x="1608717" y="1280046"/>
            <a:ext cx="199237" cy="2828935"/>
            <a:chOff x="1608717" y="1280046"/>
            <a:chExt cx="199237" cy="2828935"/>
          </a:xfrm>
        </p:grpSpPr>
        <p:sp>
          <p:nvSpPr>
            <p:cNvPr id="121" name="Google Shape;121;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
          <p:cNvGrpSpPr/>
          <p:nvPr/>
        </p:nvGrpSpPr>
        <p:grpSpPr>
          <a:xfrm>
            <a:off x="8008096" y="2108910"/>
            <a:ext cx="199001" cy="2139770"/>
            <a:chOff x="8008096" y="2108910"/>
            <a:chExt cx="199001" cy="2139770"/>
          </a:xfrm>
        </p:grpSpPr>
        <p:sp>
          <p:nvSpPr>
            <p:cNvPr id="127" name="Google Shape;127;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1"/>
          <p:cNvGrpSpPr/>
          <p:nvPr/>
        </p:nvGrpSpPr>
        <p:grpSpPr>
          <a:xfrm>
            <a:off x="4472500" y="3928605"/>
            <a:ext cx="199001" cy="867199"/>
            <a:chOff x="4475150" y="4052605"/>
            <a:chExt cx="199001" cy="867199"/>
          </a:xfrm>
        </p:grpSpPr>
        <p:sp>
          <p:nvSpPr>
            <p:cNvPr id="130" name="Google Shape;130;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
          <p:cNvSpPr txBox="1"/>
          <p:nvPr>
            <p:ph type="ctrTitle"/>
          </p:nvPr>
        </p:nvSpPr>
        <p:spPr>
          <a:xfrm>
            <a:off x="186288" y="264700"/>
            <a:ext cx="3044100" cy="57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sz="2000"/>
              <a:t>CHALLENGE PLATINUM LEVEL</a:t>
            </a:r>
            <a:endParaRPr sz="2000"/>
          </a:p>
          <a:p>
            <a:pPr indent="0" lvl="0" marL="0" rtl="0" algn="l">
              <a:lnSpc>
                <a:spcPct val="100000"/>
              </a:lnSpc>
              <a:spcBef>
                <a:spcPts val="0"/>
              </a:spcBef>
              <a:spcAft>
                <a:spcPts val="0"/>
              </a:spcAft>
              <a:buSzPts val="5200"/>
              <a:buNone/>
            </a:pPr>
            <a:r>
              <a:rPr lang="en-US" sz="2000"/>
              <a:t>DSC BINAR WAVE 10</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g243b19f13ac_2_12"/>
          <p:cNvSpPr txBox="1"/>
          <p:nvPr>
            <p:ph idx="1" type="body"/>
          </p:nvPr>
        </p:nvSpPr>
        <p:spPr>
          <a:xfrm>
            <a:off x="638550" y="2125200"/>
            <a:ext cx="7866900" cy="22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T</a:t>
            </a:r>
            <a:r>
              <a:rPr lang="en-US" sz="1800"/>
              <a:t>ools yang digunakan untuk metode Neural Network adalah Sklearn. </a:t>
            </a:r>
            <a:endParaRPr sz="1800"/>
          </a:p>
          <a:p>
            <a:pPr indent="0" lvl="0" marL="0" rtl="0" algn="ctr">
              <a:spcBef>
                <a:spcPts val="0"/>
              </a:spcBef>
              <a:spcAft>
                <a:spcPts val="0"/>
              </a:spcAft>
              <a:buNone/>
            </a:pPr>
            <a:r>
              <a:rPr lang="en-US" sz="1800"/>
              <a:t>Pada tugas ini memisahkan data test dan training dengan test size sebesar 0.15 dari data. Hal ini dilakukan untuk mendapatkan nilai akurasi sebesar 0.86.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Kemudian dilakukan Cross validation dengan fold sebanyak 10 dan random state = 50, didapatkan rata-rata accuracy sebesar 0.8498.  </a:t>
            </a:r>
            <a:endParaRPr sz="1800"/>
          </a:p>
          <a:p>
            <a:pPr indent="0" lvl="0" marL="0" rtl="0" algn="ctr">
              <a:spcBef>
                <a:spcPts val="0"/>
              </a:spcBef>
              <a:spcAft>
                <a:spcPts val="0"/>
              </a:spcAft>
              <a:buNone/>
            </a:pPr>
            <a:r>
              <a:t/>
            </a:r>
            <a:endParaRPr sz="1800"/>
          </a:p>
        </p:txBody>
      </p:sp>
      <p:sp>
        <p:nvSpPr>
          <p:cNvPr id="257" name="Google Shape;257;g243b19f13ac_2_12"/>
          <p:cNvSpPr txBox="1"/>
          <p:nvPr>
            <p:ph type="ctrTitle"/>
          </p:nvPr>
        </p:nvSpPr>
        <p:spPr>
          <a:xfrm>
            <a:off x="2579250" y="1404850"/>
            <a:ext cx="39855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200"/>
              <a:buNone/>
            </a:pPr>
            <a:r>
              <a:rPr lang="en-US" sz="4800">
                <a:solidFill>
                  <a:srgbClr val="49FEFC"/>
                </a:solidFill>
              </a:rPr>
              <a:t>Neural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43b19f13ac_2_17"/>
          <p:cNvSpPr txBox="1"/>
          <p:nvPr>
            <p:ph idx="1" type="body"/>
          </p:nvPr>
        </p:nvSpPr>
        <p:spPr>
          <a:xfrm>
            <a:off x="638550" y="1653175"/>
            <a:ext cx="78669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Pada Recurrent Neural Network (RNN) menggunakan tools sklearn.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63" name="Google Shape;263;g243b19f13ac_2_17"/>
          <p:cNvSpPr txBox="1"/>
          <p:nvPr>
            <p:ph type="ctrTitle"/>
          </p:nvPr>
        </p:nvSpPr>
        <p:spPr>
          <a:xfrm>
            <a:off x="618825" y="411675"/>
            <a:ext cx="65451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200"/>
              <a:buNone/>
            </a:pPr>
            <a:r>
              <a:rPr lang="en-US" sz="3600">
                <a:solidFill>
                  <a:schemeClr val="lt2"/>
                </a:solidFill>
              </a:rPr>
              <a:t>Hasil Analisis</a:t>
            </a:r>
            <a:endParaRPr sz="3600">
              <a:solidFill>
                <a:schemeClr val="lt2"/>
              </a:solidFill>
            </a:endParaRPr>
          </a:p>
        </p:txBody>
      </p:sp>
      <p:sp>
        <p:nvSpPr>
          <p:cNvPr id="264" name="Google Shape;264;g243b19f13ac_2_17"/>
          <p:cNvSpPr txBox="1"/>
          <p:nvPr>
            <p:ph type="ctrTitle"/>
          </p:nvPr>
        </p:nvSpPr>
        <p:spPr>
          <a:xfrm>
            <a:off x="638550" y="926950"/>
            <a:ext cx="65451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200"/>
              <a:buNone/>
            </a:pPr>
            <a:r>
              <a:rPr lang="en-US">
                <a:solidFill>
                  <a:srgbClr val="49FEFC"/>
                </a:solidFill>
              </a:rPr>
              <a:t>Model Training dan Evaluation (RNN)</a:t>
            </a:r>
            <a:endParaRPr/>
          </a:p>
        </p:txBody>
      </p:sp>
      <p:sp>
        <p:nvSpPr>
          <p:cNvPr id="265" name="Google Shape;265;g243b19f13ac_2_17"/>
          <p:cNvSpPr txBox="1"/>
          <p:nvPr>
            <p:ph idx="1" type="body"/>
          </p:nvPr>
        </p:nvSpPr>
        <p:spPr>
          <a:xfrm>
            <a:off x="3700100" y="2145750"/>
            <a:ext cx="3036000" cy="8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Input Layer = 100</a:t>
            </a:r>
            <a:endParaRPr sz="1500"/>
          </a:p>
          <a:p>
            <a:pPr indent="0" lvl="0" marL="0" rtl="0" algn="l">
              <a:spcBef>
                <a:spcPts val="0"/>
              </a:spcBef>
              <a:spcAft>
                <a:spcPts val="0"/>
              </a:spcAft>
              <a:buNone/>
            </a:pPr>
            <a:r>
              <a:rPr lang="en-US" sz="1500"/>
              <a:t>Unit = 64</a:t>
            </a:r>
            <a:endParaRPr sz="1500"/>
          </a:p>
          <a:p>
            <a:pPr indent="0" lvl="0" marL="0" rtl="0" algn="l">
              <a:spcBef>
                <a:spcPts val="0"/>
              </a:spcBef>
              <a:spcAft>
                <a:spcPts val="0"/>
              </a:spcAft>
              <a:buNone/>
            </a:pPr>
            <a:r>
              <a:rPr lang="en-US" sz="1500"/>
              <a:t>Output = 3 </a:t>
            </a:r>
            <a:endParaRPr sz="1500"/>
          </a:p>
          <a:p>
            <a:pPr indent="0" lvl="0" marL="0" rtl="0" algn="l">
              <a:spcBef>
                <a:spcPts val="0"/>
              </a:spcBef>
              <a:spcAft>
                <a:spcPts val="0"/>
              </a:spcAft>
              <a:buNone/>
            </a:pPr>
            <a:r>
              <a:rPr lang="en-US" sz="1500"/>
              <a:t>Diterpakan pula softmax</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66" name="Google Shape;266;g243b19f13ac_2_17"/>
          <p:cNvPicPr preferRelativeResize="0"/>
          <p:nvPr/>
        </p:nvPicPr>
        <p:blipFill>
          <a:blip r:embed="rId3">
            <a:alphaModFix/>
          </a:blip>
          <a:stretch>
            <a:fillRect/>
          </a:stretch>
        </p:blipFill>
        <p:spPr>
          <a:xfrm>
            <a:off x="239350" y="2145750"/>
            <a:ext cx="2580950" cy="1531075"/>
          </a:xfrm>
          <a:prstGeom prst="rect">
            <a:avLst/>
          </a:prstGeom>
          <a:noFill/>
          <a:ln>
            <a:noFill/>
          </a:ln>
        </p:spPr>
      </p:pic>
      <p:pic>
        <p:nvPicPr>
          <p:cNvPr id="267" name="Google Shape;267;g243b19f13ac_2_17"/>
          <p:cNvPicPr preferRelativeResize="0"/>
          <p:nvPr/>
        </p:nvPicPr>
        <p:blipFill>
          <a:blip r:embed="rId4">
            <a:alphaModFix/>
          </a:blip>
          <a:stretch>
            <a:fillRect/>
          </a:stretch>
        </p:blipFill>
        <p:spPr>
          <a:xfrm>
            <a:off x="2994125" y="3504475"/>
            <a:ext cx="5904775" cy="142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7d4eced3ca_0_11"/>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Pada evaluasi didapatkan hasil sebagai berikut,</a:t>
            </a:r>
            <a:endParaRPr/>
          </a:p>
          <a:p>
            <a:pPr indent="0" lvl="0" marL="0" rtl="0" algn="l">
              <a:spcBef>
                <a:spcPts val="0"/>
              </a:spcBef>
              <a:spcAft>
                <a:spcPts val="0"/>
              </a:spcAft>
              <a:buNone/>
            </a:pPr>
            <a:r>
              <a:rPr lang="en-US"/>
              <a:t>untuk validasi menggunakan k-fold cross validation dengan fold sebanyak 5 dan random state = 42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DIdapatkan rata-rata accuracy 0.725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3" name="Google Shape;273;g27d4eced3ca_0_1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Evaluasi dan Model</a:t>
            </a:r>
            <a:endParaRPr/>
          </a:p>
        </p:txBody>
      </p:sp>
      <p:sp>
        <p:nvSpPr>
          <p:cNvPr id="274" name="Google Shape;274;g27d4eced3ca_0_11"/>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Model yang didapatkan dari hasil evaluasi yaitu</a:t>
            </a:r>
            <a:endParaRPr/>
          </a:p>
          <a:p>
            <a:pPr indent="0" lvl="0" marL="0" rtl="0" algn="l">
              <a:spcBef>
                <a:spcPts val="0"/>
              </a:spcBef>
              <a:spcAft>
                <a:spcPts val="0"/>
              </a:spcAft>
              <a:buNone/>
            </a:pPr>
            <a:r>
              <a:t/>
            </a:r>
            <a:endParaRPr/>
          </a:p>
        </p:txBody>
      </p:sp>
      <p:pic>
        <p:nvPicPr>
          <p:cNvPr id="275" name="Google Shape;275;g27d4eced3ca_0_11"/>
          <p:cNvPicPr preferRelativeResize="0"/>
          <p:nvPr/>
        </p:nvPicPr>
        <p:blipFill>
          <a:blip r:embed="rId3">
            <a:alphaModFix/>
          </a:blip>
          <a:stretch>
            <a:fillRect/>
          </a:stretch>
        </p:blipFill>
        <p:spPr>
          <a:xfrm>
            <a:off x="708650" y="1781175"/>
            <a:ext cx="3686175" cy="960418"/>
          </a:xfrm>
          <a:prstGeom prst="rect">
            <a:avLst/>
          </a:prstGeom>
          <a:noFill/>
          <a:ln>
            <a:noFill/>
          </a:ln>
        </p:spPr>
      </p:pic>
      <p:pic>
        <p:nvPicPr>
          <p:cNvPr id="276" name="Google Shape;276;g27d4eced3ca_0_11"/>
          <p:cNvPicPr preferRelativeResize="0"/>
          <p:nvPr/>
        </p:nvPicPr>
        <p:blipFill>
          <a:blip r:embed="rId4">
            <a:alphaModFix/>
          </a:blip>
          <a:stretch>
            <a:fillRect/>
          </a:stretch>
        </p:blipFill>
        <p:spPr>
          <a:xfrm>
            <a:off x="5356100" y="1410699"/>
            <a:ext cx="2576750" cy="1829200"/>
          </a:xfrm>
          <a:prstGeom prst="rect">
            <a:avLst/>
          </a:prstGeom>
          <a:noFill/>
          <a:ln>
            <a:noFill/>
          </a:ln>
        </p:spPr>
      </p:pic>
      <p:pic>
        <p:nvPicPr>
          <p:cNvPr id="277" name="Google Shape;277;g27d4eced3ca_0_11"/>
          <p:cNvPicPr preferRelativeResize="0"/>
          <p:nvPr/>
        </p:nvPicPr>
        <p:blipFill>
          <a:blip r:embed="rId5">
            <a:alphaModFix/>
          </a:blip>
          <a:stretch>
            <a:fillRect/>
          </a:stretch>
        </p:blipFill>
        <p:spPr>
          <a:xfrm>
            <a:off x="708650" y="3014925"/>
            <a:ext cx="3185225" cy="2064100"/>
          </a:xfrm>
          <a:prstGeom prst="rect">
            <a:avLst/>
          </a:prstGeom>
          <a:noFill/>
          <a:ln>
            <a:noFill/>
          </a:ln>
        </p:spPr>
      </p:pic>
      <p:pic>
        <p:nvPicPr>
          <p:cNvPr id="278" name="Google Shape;278;g27d4eced3ca_0_11"/>
          <p:cNvPicPr preferRelativeResize="0"/>
          <p:nvPr/>
        </p:nvPicPr>
        <p:blipFill rotWithShape="1">
          <a:blip r:embed="rId6">
            <a:alphaModFix/>
          </a:blip>
          <a:srcRect b="9654" l="9429" r="9070" t="10815"/>
          <a:stretch/>
        </p:blipFill>
        <p:spPr>
          <a:xfrm>
            <a:off x="4742600" y="3308497"/>
            <a:ext cx="3686175" cy="16918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7d4eced3ca_0_24"/>
          <p:cNvSpPr txBox="1"/>
          <p:nvPr>
            <p:ph idx="1" type="body"/>
          </p:nvPr>
        </p:nvSpPr>
        <p:spPr>
          <a:xfrm>
            <a:off x="638550" y="1653175"/>
            <a:ext cx="78669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Pada Recurrent Neural Network (RNN) menggunakan tools sklearn.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84" name="Google Shape;284;g27d4eced3ca_0_24"/>
          <p:cNvSpPr txBox="1"/>
          <p:nvPr>
            <p:ph type="ctrTitle"/>
          </p:nvPr>
        </p:nvSpPr>
        <p:spPr>
          <a:xfrm>
            <a:off x="618825" y="411675"/>
            <a:ext cx="65451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200"/>
              <a:buNone/>
            </a:pPr>
            <a:r>
              <a:rPr lang="en-US" sz="3600">
                <a:solidFill>
                  <a:schemeClr val="lt2"/>
                </a:solidFill>
              </a:rPr>
              <a:t>Hasil Analisis</a:t>
            </a:r>
            <a:endParaRPr sz="3600">
              <a:solidFill>
                <a:schemeClr val="lt2"/>
              </a:solidFill>
            </a:endParaRPr>
          </a:p>
        </p:txBody>
      </p:sp>
      <p:sp>
        <p:nvSpPr>
          <p:cNvPr id="285" name="Google Shape;285;g27d4eced3ca_0_24"/>
          <p:cNvSpPr txBox="1"/>
          <p:nvPr>
            <p:ph type="ctrTitle"/>
          </p:nvPr>
        </p:nvSpPr>
        <p:spPr>
          <a:xfrm>
            <a:off x="638550" y="926950"/>
            <a:ext cx="65451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200"/>
              <a:buNone/>
            </a:pPr>
            <a:r>
              <a:rPr lang="en-US">
                <a:solidFill>
                  <a:srgbClr val="49FEFC"/>
                </a:solidFill>
              </a:rPr>
              <a:t>Model Training dan Evaluation (LSTM)</a:t>
            </a:r>
            <a:endParaRPr/>
          </a:p>
        </p:txBody>
      </p:sp>
      <p:sp>
        <p:nvSpPr>
          <p:cNvPr id="286" name="Google Shape;286;g27d4eced3ca_0_24"/>
          <p:cNvSpPr txBox="1"/>
          <p:nvPr>
            <p:ph idx="1" type="body"/>
          </p:nvPr>
        </p:nvSpPr>
        <p:spPr>
          <a:xfrm>
            <a:off x="517925" y="3859225"/>
            <a:ext cx="5679900" cy="8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Input Layer = 100</a:t>
            </a:r>
            <a:endParaRPr sz="1500"/>
          </a:p>
          <a:p>
            <a:pPr indent="0" lvl="0" marL="0" rtl="0" algn="l">
              <a:spcBef>
                <a:spcPts val="0"/>
              </a:spcBef>
              <a:spcAft>
                <a:spcPts val="0"/>
              </a:spcAft>
              <a:buNone/>
            </a:pPr>
            <a:r>
              <a:rPr lang="en-US" sz="1500"/>
              <a:t>Unit = 16</a:t>
            </a:r>
            <a:endParaRPr sz="1500"/>
          </a:p>
          <a:p>
            <a:pPr indent="0" lvl="0" marL="0" rtl="0" algn="l">
              <a:spcBef>
                <a:spcPts val="0"/>
              </a:spcBef>
              <a:spcAft>
                <a:spcPts val="0"/>
              </a:spcAft>
              <a:buNone/>
            </a:pPr>
            <a:r>
              <a:rPr lang="en-US" sz="1500"/>
              <a:t>dropout rate = 0.8</a:t>
            </a:r>
            <a:endParaRPr sz="1500"/>
          </a:p>
          <a:p>
            <a:pPr indent="0" lvl="0" marL="0" rtl="0" algn="l">
              <a:spcBef>
                <a:spcPts val="0"/>
              </a:spcBef>
              <a:spcAft>
                <a:spcPts val="0"/>
              </a:spcAft>
              <a:buNone/>
            </a:pPr>
            <a:r>
              <a:rPr lang="en-US" sz="1500"/>
              <a:t>Diterpakan pula softmax</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87" name="Google Shape;287;g27d4eced3ca_0_24"/>
          <p:cNvPicPr preferRelativeResize="0"/>
          <p:nvPr/>
        </p:nvPicPr>
        <p:blipFill>
          <a:blip r:embed="rId3">
            <a:alphaModFix/>
          </a:blip>
          <a:stretch>
            <a:fillRect/>
          </a:stretch>
        </p:blipFill>
        <p:spPr>
          <a:xfrm>
            <a:off x="517925" y="2135450"/>
            <a:ext cx="7625021" cy="577800"/>
          </a:xfrm>
          <a:prstGeom prst="rect">
            <a:avLst/>
          </a:prstGeom>
          <a:noFill/>
          <a:ln>
            <a:noFill/>
          </a:ln>
        </p:spPr>
      </p:pic>
      <p:pic>
        <p:nvPicPr>
          <p:cNvPr id="288" name="Google Shape;288;g27d4eced3ca_0_24"/>
          <p:cNvPicPr preferRelativeResize="0"/>
          <p:nvPr/>
        </p:nvPicPr>
        <p:blipFill>
          <a:blip r:embed="rId4">
            <a:alphaModFix/>
          </a:blip>
          <a:stretch>
            <a:fillRect/>
          </a:stretch>
        </p:blipFill>
        <p:spPr>
          <a:xfrm>
            <a:off x="517925" y="2954325"/>
            <a:ext cx="8528473" cy="87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7d4eced3ca_0_65"/>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Pada evaluasi didapatkan hasil sebagai berikut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untuk validasi menggunakan k-fold cross validation sebanyak 5 fold dan random state = 42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DIdapatkan rata-rata accuracy 0.7829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4" name="Google Shape;294;g27d4eced3ca_0_6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Evaluasi dan Model</a:t>
            </a:r>
            <a:endParaRPr/>
          </a:p>
        </p:txBody>
      </p:sp>
      <p:sp>
        <p:nvSpPr>
          <p:cNvPr id="295" name="Google Shape;295;g27d4eced3ca_0_65"/>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Model yang didapatkan dari hasil evaluasi yaitu</a:t>
            </a:r>
            <a:endParaRPr/>
          </a:p>
          <a:p>
            <a:pPr indent="0" lvl="0" marL="0" rtl="0" algn="l">
              <a:spcBef>
                <a:spcPts val="0"/>
              </a:spcBef>
              <a:spcAft>
                <a:spcPts val="0"/>
              </a:spcAft>
              <a:buNone/>
            </a:pPr>
            <a:r>
              <a:t/>
            </a:r>
            <a:endParaRPr/>
          </a:p>
        </p:txBody>
      </p:sp>
      <p:pic>
        <p:nvPicPr>
          <p:cNvPr id="296" name="Google Shape;296;g27d4eced3ca_0_65"/>
          <p:cNvPicPr preferRelativeResize="0"/>
          <p:nvPr/>
        </p:nvPicPr>
        <p:blipFill>
          <a:blip r:embed="rId3">
            <a:alphaModFix/>
          </a:blip>
          <a:stretch>
            <a:fillRect/>
          </a:stretch>
        </p:blipFill>
        <p:spPr>
          <a:xfrm>
            <a:off x="708650" y="1410700"/>
            <a:ext cx="3416600" cy="1493175"/>
          </a:xfrm>
          <a:prstGeom prst="rect">
            <a:avLst/>
          </a:prstGeom>
          <a:noFill/>
          <a:ln>
            <a:noFill/>
          </a:ln>
        </p:spPr>
      </p:pic>
      <p:pic>
        <p:nvPicPr>
          <p:cNvPr id="297" name="Google Shape;297;g27d4eced3ca_0_65"/>
          <p:cNvPicPr preferRelativeResize="0"/>
          <p:nvPr/>
        </p:nvPicPr>
        <p:blipFill>
          <a:blip r:embed="rId4">
            <a:alphaModFix/>
          </a:blip>
          <a:stretch>
            <a:fillRect/>
          </a:stretch>
        </p:blipFill>
        <p:spPr>
          <a:xfrm>
            <a:off x="708650" y="3517850"/>
            <a:ext cx="3129400" cy="897650"/>
          </a:xfrm>
          <a:prstGeom prst="rect">
            <a:avLst/>
          </a:prstGeom>
          <a:noFill/>
          <a:ln>
            <a:noFill/>
          </a:ln>
        </p:spPr>
      </p:pic>
      <p:pic>
        <p:nvPicPr>
          <p:cNvPr id="298" name="Google Shape;298;g27d4eced3ca_0_65"/>
          <p:cNvPicPr preferRelativeResize="0"/>
          <p:nvPr/>
        </p:nvPicPr>
        <p:blipFill>
          <a:blip r:embed="rId5">
            <a:alphaModFix/>
          </a:blip>
          <a:stretch>
            <a:fillRect/>
          </a:stretch>
        </p:blipFill>
        <p:spPr>
          <a:xfrm>
            <a:off x="708650" y="4499575"/>
            <a:ext cx="2781300" cy="228600"/>
          </a:xfrm>
          <a:prstGeom prst="rect">
            <a:avLst/>
          </a:prstGeom>
          <a:noFill/>
          <a:ln>
            <a:noFill/>
          </a:ln>
        </p:spPr>
      </p:pic>
      <p:pic>
        <p:nvPicPr>
          <p:cNvPr id="299" name="Google Shape;299;g27d4eced3ca_0_65"/>
          <p:cNvPicPr preferRelativeResize="0"/>
          <p:nvPr/>
        </p:nvPicPr>
        <p:blipFill>
          <a:blip r:embed="rId6">
            <a:alphaModFix/>
          </a:blip>
          <a:stretch>
            <a:fillRect/>
          </a:stretch>
        </p:blipFill>
        <p:spPr>
          <a:xfrm>
            <a:off x="5668100" y="1475975"/>
            <a:ext cx="1952750" cy="1787600"/>
          </a:xfrm>
          <a:prstGeom prst="rect">
            <a:avLst/>
          </a:prstGeom>
          <a:noFill/>
          <a:ln>
            <a:noFill/>
          </a:ln>
        </p:spPr>
      </p:pic>
      <p:pic>
        <p:nvPicPr>
          <p:cNvPr id="300" name="Google Shape;300;g27d4eced3ca_0_65"/>
          <p:cNvPicPr preferRelativeResize="0"/>
          <p:nvPr/>
        </p:nvPicPr>
        <p:blipFill>
          <a:blip r:embed="rId7">
            <a:alphaModFix/>
          </a:blip>
          <a:stretch>
            <a:fillRect/>
          </a:stretch>
        </p:blipFill>
        <p:spPr>
          <a:xfrm>
            <a:off x="4969400" y="3365025"/>
            <a:ext cx="3629425" cy="16031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
          <p:cNvSpPr txBox="1"/>
          <p:nvPr>
            <p:ph type="ctrTitle"/>
          </p:nvPr>
        </p:nvSpPr>
        <p:spPr>
          <a:xfrm>
            <a:off x="178280" y="196725"/>
            <a:ext cx="8098200" cy="8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None/>
            </a:pPr>
            <a:r>
              <a:rPr lang="en-US">
                <a:solidFill>
                  <a:srgbClr val="FBB5C7"/>
                </a:solidFill>
              </a:rPr>
              <a:t>03. Hasil dan Kesimpulan</a:t>
            </a:r>
            <a:endParaRPr>
              <a:solidFill>
                <a:srgbClr val="FBB5C7"/>
              </a:solidFill>
            </a:endParaRPr>
          </a:p>
        </p:txBody>
      </p:sp>
      <p:sp>
        <p:nvSpPr>
          <p:cNvPr id="306" name="Google Shape;306;p6"/>
          <p:cNvSpPr txBox="1"/>
          <p:nvPr>
            <p:ph idx="1" type="subTitle"/>
          </p:nvPr>
        </p:nvSpPr>
        <p:spPr>
          <a:xfrm>
            <a:off x="324356" y="929600"/>
            <a:ext cx="8036700" cy="3776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000"/>
              <a:buNone/>
            </a:pPr>
            <a:r>
              <a:rPr lang="en-US"/>
              <a:t>     HASIL</a:t>
            </a:r>
            <a:endParaRPr/>
          </a:p>
          <a:p>
            <a:pPr indent="-342900" lvl="0" marL="457200" rtl="0" algn="l">
              <a:lnSpc>
                <a:spcPct val="100000"/>
              </a:lnSpc>
              <a:spcBef>
                <a:spcPts val="0"/>
              </a:spcBef>
              <a:spcAft>
                <a:spcPts val="0"/>
              </a:spcAft>
              <a:buClr>
                <a:srgbClr val="000000"/>
              </a:buClr>
              <a:buSzPts val="1000"/>
              <a:buNone/>
            </a:pPr>
            <a:r>
              <a:rPr lang="en-US"/>
              <a:t>D</a:t>
            </a:r>
            <a:r>
              <a:rPr lang="en-US"/>
              <a:t>ari hasil </a:t>
            </a:r>
            <a:r>
              <a:rPr lang="en-US"/>
              <a:t>evaluasi dua metode yang dilakukan yaitu RNN memiliki nilai</a:t>
            </a:r>
            <a:endParaRPr/>
          </a:p>
          <a:p>
            <a:pPr indent="-342900" lvl="0" marL="457200" rtl="0" algn="l">
              <a:lnSpc>
                <a:spcPct val="100000"/>
              </a:lnSpc>
              <a:spcBef>
                <a:spcPts val="0"/>
              </a:spcBef>
              <a:spcAft>
                <a:spcPts val="0"/>
              </a:spcAft>
              <a:buClr>
                <a:srgbClr val="000000"/>
              </a:buClr>
              <a:buSzPts val="1000"/>
              <a:buNone/>
            </a:pPr>
            <a:r>
              <a:rPr lang="en-US"/>
              <a:t>akurasi sebesar 0.725, dan LSTM memiliki nilai akurasi sebesar 0.7829</a:t>
            </a:r>
            <a:endParaRPr/>
          </a:p>
          <a:p>
            <a:pPr indent="-342900" lvl="0" marL="457200" rtl="0" algn="l">
              <a:lnSpc>
                <a:spcPct val="100000"/>
              </a:lnSpc>
              <a:spcBef>
                <a:spcPts val="0"/>
              </a:spcBef>
              <a:spcAft>
                <a:spcPts val="0"/>
              </a:spcAft>
              <a:buClr>
                <a:srgbClr val="000000"/>
              </a:buClr>
              <a:buSzPts val="1000"/>
              <a:buNone/>
            </a:pPr>
            <a:r>
              <a:rPr lang="en-US"/>
              <a:t>Sehingga pada model training yang dilakukan lebih baik menggunakan …</a:t>
            </a:r>
            <a:endParaRPr/>
          </a:p>
          <a:p>
            <a:pPr indent="-342900" lvl="0" marL="457200" rtl="0" algn="l">
              <a:lnSpc>
                <a:spcPct val="100000"/>
              </a:lnSpc>
              <a:spcBef>
                <a:spcPts val="0"/>
              </a:spcBef>
              <a:spcAft>
                <a:spcPts val="0"/>
              </a:spcAft>
              <a:buClr>
                <a:srgbClr val="000000"/>
              </a:buClr>
              <a:buSzPts val="1000"/>
              <a:buNone/>
            </a:pPr>
            <a:r>
              <a:rPr lang="en-US"/>
              <a:t>Kemudian dari grafik model training pada RNN dan LSTM masih</a:t>
            </a:r>
            <a:endParaRPr/>
          </a:p>
          <a:p>
            <a:pPr indent="-342900" lvl="0" marL="457200" rtl="0" algn="l">
              <a:lnSpc>
                <a:spcPct val="100000"/>
              </a:lnSpc>
              <a:spcBef>
                <a:spcPts val="0"/>
              </a:spcBef>
              <a:spcAft>
                <a:spcPts val="0"/>
              </a:spcAft>
              <a:buClr>
                <a:srgbClr val="000000"/>
              </a:buClr>
              <a:buSzPts val="1000"/>
              <a:buNone/>
            </a:pPr>
            <a:r>
              <a:rPr lang="en-US"/>
              <a:t>didapatkan nilai underfitting. </a:t>
            </a:r>
            <a:endParaRPr/>
          </a:p>
          <a:p>
            <a:pPr indent="-342900" lvl="0" marL="457200" rtl="0" algn="l">
              <a:lnSpc>
                <a:spcPct val="100000"/>
              </a:lnSpc>
              <a:spcBef>
                <a:spcPts val="0"/>
              </a:spcBef>
              <a:spcAft>
                <a:spcPts val="0"/>
              </a:spcAft>
              <a:buClr>
                <a:srgbClr val="000000"/>
              </a:buClr>
              <a:buSzPts val="1000"/>
              <a:buNone/>
            </a:pPr>
            <a:r>
              <a:t/>
            </a:r>
            <a:endParaRPr/>
          </a:p>
          <a:p>
            <a:pPr indent="-342900" lvl="0" marL="457200" rtl="0" algn="l">
              <a:lnSpc>
                <a:spcPct val="100000"/>
              </a:lnSpc>
              <a:spcBef>
                <a:spcPts val="0"/>
              </a:spcBef>
              <a:spcAft>
                <a:spcPts val="0"/>
              </a:spcAft>
              <a:buClr>
                <a:srgbClr val="000000"/>
              </a:buClr>
              <a:buSzPts val="1000"/>
              <a:buNone/>
            </a:pPr>
            <a:r>
              <a:rPr lang="en-US"/>
              <a:t>     KESIMPULAN</a:t>
            </a:r>
            <a:endParaRPr/>
          </a:p>
          <a:p>
            <a:pPr indent="-342900" lvl="0" marL="457200" rtl="0" algn="l">
              <a:lnSpc>
                <a:spcPct val="100000"/>
              </a:lnSpc>
              <a:spcBef>
                <a:spcPts val="0"/>
              </a:spcBef>
              <a:spcAft>
                <a:spcPts val="0"/>
              </a:spcAft>
              <a:buClr>
                <a:srgbClr val="000000"/>
              </a:buClr>
              <a:buSzPts val="1000"/>
              <a:buNone/>
            </a:pPr>
            <a:r>
              <a:rPr lang="en-US"/>
              <a:t>Kesimpulan yang bisa didapatkan dari pengerjaan challenge kali ini yaitu</a:t>
            </a:r>
            <a:endParaRPr/>
          </a:p>
          <a:p>
            <a:pPr indent="-342900" lvl="0" marL="457200" rtl="0" algn="l">
              <a:lnSpc>
                <a:spcPct val="100000"/>
              </a:lnSpc>
              <a:spcBef>
                <a:spcPts val="0"/>
              </a:spcBef>
              <a:spcAft>
                <a:spcPts val="0"/>
              </a:spcAft>
              <a:buClr>
                <a:srgbClr val="000000"/>
              </a:buClr>
              <a:buSzPts val="1000"/>
              <a:buNone/>
            </a:pPr>
            <a:r>
              <a:rPr lang="en-US"/>
              <a:t>analisis sentimen menggunakan LSTM lebih baik dibandingkan dengan</a:t>
            </a:r>
            <a:endParaRPr/>
          </a:p>
          <a:p>
            <a:pPr indent="-342900" lvl="0" marL="457200" rtl="0" algn="l">
              <a:lnSpc>
                <a:spcPct val="100000"/>
              </a:lnSpc>
              <a:spcBef>
                <a:spcPts val="0"/>
              </a:spcBef>
              <a:spcAft>
                <a:spcPts val="0"/>
              </a:spcAft>
              <a:buClr>
                <a:srgbClr val="000000"/>
              </a:buClr>
              <a:buSzPts val="1000"/>
              <a:buNone/>
            </a:pPr>
            <a:r>
              <a:rPr lang="en-US"/>
              <a:t>RNN, hal ini dikarenakan nilai akurasi LSTM lebih tinggi.</a:t>
            </a:r>
            <a:endParaRPr/>
          </a:p>
          <a:p>
            <a:pPr indent="-342900" lvl="0" marL="457200" rtl="0" algn="l">
              <a:lnSpc>
                <a:spcPct val="100000"/>
              </a:lnSpc>
              <a:spcBef>
                <a:spcPts val="0"/>
              </a:spcBef>
              <a:spcAft>
                <a:spcPts val="0"/>
              </a:spcAft>
              <a:buClr>
                <a:srgbClr val="000000"/>
              </a:buClr>
              <a:buSzPts val="1000"/>
              <a:buNone/>
            </a:pPr>
            <a:r>
              <a:rPr lang="en-US"/>
              <a:t>Sebagai saran pada pengerjaan ataupun pengujian kembali masih harus</a:t>
            </a:r>
            <a:endParaRPr/>
          </a:p>
          <a:p>
            <a:pPr indent="-342900" lvl="0" marL="457200" rtl="0" algn="l">
              <a:lnSpc>
                <a:spcPct val="100000"/>
              </a:lnSpc>
              <a:spcBef>
                <a:spcPts val="0"/>
              </a:spcBef>
              <a:spcAft>
                <a:spcPts val="0"/>
              </a:spcAft>
              <a:buClr>
                <a:srgbClr val="000000"/>
              </a:buClr>
              <a:buSzPts val="1000"/>
              <a:buNone/>
            </a:pPr>
            <a:r>
              <a:rPr lang="en-US"/>
              <a:t>dilakukan optimasi pada model yang dibuat agar mendapatkan nilai</a:t>
            </a:r>
            <a:endParaRPr/>
          </a:p>
          <a:p>
            <a:pPr indent="-342900" lvl="0" marL="457200" rtl="0" algn="l">
              <a:lnSpc>
                <a:spcPct val="100000"/>
              </a:lnSpc>
              <a:spcBef>
                <a:spcPts val="0"/>
              </a:spcBef>
              <a:spcAft>
                <a:spcPts val="0"/>
              </a:spcAft>
              <a:buClr>
                <a:srgbClr val="000000"/>
              </a:buClr>
              <a:buSzPts val="1000"/>
              <a:buNone/>
            </a:pPr>
            <a:r>
              <a:rPr lang="en-US"/>
              <a:t>akurasi yang lebih baik dan grafik model training yang Good fit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7d4eced3ca_0_39"/>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Tampilan awal</a:t>
            </a:r>
            <a:endParaRPr/>
          </a:p>
          <a:p>
            <a:pPr indent="0" lvl="0" marL="0" rtl="0" algn="l">
              <a:spcBef>
                <a:spcPts val="0"/>
              </a:spcBef>
              <a:spcAft>
                <a:spcPts val="0"/>
              </a:spcAft>
              <a:buNone/>
            </a:pPr>
            <a:r>
              <a:t/>
            </a:r>
            <a:endParaRPr/>
          </a:p>
        </p:txBody>
      </p:sp>
      <p:sp>
        <p:nvSpPr>
          <p:cNvPr id="312" name="Google Shape;312;g27d4eced3ca_0_3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API</a:t>
            </a:r>
            <a:endParaRPr/>
          </a:p>
        </p:txBody>
      </p:sp>
      <p:pic>
        <p:nvPicPr>
          <p:cNvPr id="313" name="Google Shape;313;g27d4eced3ca_0_39"/>
          <p:cNvPicPr preferRelativeResize="0"/>
          <p:nvPr/>
        </p:nvPicPr>
        <p:blipFill>
          <a:blip r:embed="rId3">
            <a:alphaModFix/>
          </a:blip>
          <a:stretch>
            <a:fillRect/>
          </a:stretch>
        </p:blipFill>
        <p:spPr>
          <a:xfrm>
            <a:off x="1406750" y="1474800"/>
            <a:ext cx="5629674" cy="296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7d4eced3ca_0_47"/>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Sentimen Analysis menggunakan RNN </a:t>
            </a:r>
            <a:endParaRPr/>
          </a:p>
        </p:txBody>
      </p:sp>
      <p:sp>
        <p:nvSpPr>
          <p:cNvPr id="319" name="Google Shape;319;g27d4eced3ca_0_4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API - RNN</a:t>
            </a:r>
            <a:endParaRPr/>
          </a:p>
        </p:txBody>
      </p:sp>
      <p:sp>
        <p:nvSpPr>
          <p:cNvPr id="320" name="Google Shape;320;g27d4eced3ca_0_47"/>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Sentimen Analysis menggunakan RNN dengan Upload File</a:t>
            </a:r>
            <a:endParaRPr/>
          </a:p>
          <a:p>
            <a:pPr indent="0" lvl="0" marL="0" rtl="0" algn="l">
              <a:spcBef>
                <a:spcPts val="0"/>
              </a:spcBef>
              <a:spcAft>
                <a:spcPts val="0"/>
              </a:spcAft>
              <a:buNone/>
            </a:pPr>
            <a:r>
              <a:t/>
            </a:r>
            <a:endParaRPr/>
          </a:p>
        </p:txBody>
      </p:sp>
      <p:pic>
        <p:nvPicPr>
          <p:cNvPr id="321" name="Google Shape;321;g27d4eced3ca_0_47"/>
          <p:cNvPicPr preferRelativeResize="0"/>
          <p:nvPr/>
        </p:nvPicPr>
        <p:blipFill>
          <a:blip r:embed="rId3">
            <a:alphaModFix/>
          </a:blip>
          <a:stretch>
            <a:fillRect/>
          </a:stretch>
        </p:blipFill>
        <p:spPr>
          <a:xfrm>
            <a:off x="4951225" y="1631195"/>
            <a:ext cx="3908701" cy="2543705"/>
          </a:xfrm>
          <a:prstGeom prst="rect">
            <a:avLst/>
          </a:prstGeom>
          <a:noFill/>
          <a:ln>
            <a:noFill/>
          </a:ln>
        </p:spPr>
      </p:pic>
      <p:pic>
        <p:nvPicPr>
          <p:cNvPr id="322" name="Google Shape;322;g27d4eced3ca_0_47"/>
          <p:cNvPicPr preferRelativeResize="0"/>
          <p:nvPr/>
        </p:nvPicPr>
        <p:blipFill>
          <a:blip r:embed="rId4">
            <a:alphaModFix/>
          </a:blip>
          <a:stretch>
            <a:fillRect/>
          </a:stretch>
        </p:blipFill>
        <p:spPr>
          <a:xfrm>
            <a:off x="477816" y="1574450"/>
            <a:ext cx="4147824" cy="26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7d4eced3ca_0_55"/>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Sentimen Analysis menggunakan LSTM</a:t>
            </a:r>
            <a:endParaRPr/>
          </a:p>
          <a:p>
            <a:pPr indent="0" lvl="0" marL="0" rtl="0" algn="l">
              <a:spcBef>
                <a:spcPts val="0"/>
              </a:spcBef>
              <a:spcAft>
                <a:spcPts val="0"/>
              </a:spcAft>
              <a:buNone/>
            </a:pPr>
            <a:r>
              <a:t/>
            </a:r>
            <a:endParaRPr/>
          </a:p>
        </p:txBody>
      </p:sp>
      <p:sp>
        <p:nvSpPr>
          <p:cNvPr id="328" name="Google Shape;328;g27d4eced3ca_0_5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API - LSTM</a:t>
            </a:r>
            <a:endParaRPr/>
          </a:p>
        </p:txBody>
      </p:sp>
      <p:sp>
        <p:nvSpPr>
          <p:cNvPr id="329" name="Google Shape;329;g27d4eced3ca_0_55"/>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Sentimen Analysis menggunakan LSTM dengan Upload file</a:t>
            </a:r>
            <a:endParaRPr/>
          </a:p>
          <a:p>
            <a:pPr indent="0" lvl="0" marL="0" rtl="0" algn="l">
              <a:spcBef>
                <a:spcPts val="0"/>
              </a:spcBef>
              <a:spcAft>
                <a:spcPts val="0"/>
              </a:spcAft>
              <a:buNone/>
            </a:pPr>
            <a:r>
              <a:t/>
            </a:r>
            <a:endParaRPr/>
          </a:p>
        </p:txBody>
      </p:sp>
      <p:pic>
        <p:nvPicPr>
          <p:cNvPr id="330" name="Google Shape;330;g27d4eced3ca_0_55"/>
          <p:cNvPicPr preferRelativeResize="0"/>
          <p:nvPr/>
        </p:nvPicPr>
        <p:blipFill>
          <a:blip r:embed="rId3">
            <a:alphaModFix/>
          </a:blip>
          <a:stretch>
            <a:fillRect/>
          </a:stretch>
        </p:blipFill>
        <p:spPr>
          <a:xfrm>
            <a:off x="395137" y="1638462"/>
            <a:ext cx="4182624" cy="2637026"/>
          </a:xfrm>
          <a:prstGeom prst="rect">
            <a:avLst/>
          </a:prstGeom>
          <a:noFill/>
          <a:ln>
            <a:noFill/>
          </a:ln>
        </p:spPr>
      </p:pic>
      <p:pic>
        <p:nvPicPr>
          <p:cNvPr id="331" name="Google Shape;331;g27d4eced3ca_0_55"/>
          <p:cNvPicPr preferRelativeResize="0"/>
          <p:nvPr/>
        </p:nvPicPr>
        <p:blipFill>
          <a:blip r:embed="rId4">
            <a:alphaModFix/>
          </a:blip>
          <a:stretch>
            <a:fillRect/>
          </a:stretch>
        </p:blipFill>
        <p:spPr>
          <a:xfrm>
            <a:off x="4783250" y="1638450"/>
            <a:ext cx="4182624" cy="2682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7d617118dd_0_7"/>
          <p:cNvSpPr txBox="1"/>
          <p:nvPr>
            <p:ph type="ctrTitle"/>
          </p:nvPr>
        </p:nvSpPr>
        <p:spPr>
          <a:xfrm>
            <a:off x="1561650" y="2177251"/>
            <a:ext cx="6020700" cy="78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TERIMA KASIH!</a:t>
            </a:r>
            <a:endParaRPr/>
          </a:p>
        </p:txBody>
      </p:sp>
      <p:sp>
        <p:nvSpPr>
          <p:cNvPr id="337" name="Google Shape;337;g27d617118dd_0_7"/>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27d617118dd_0_7"/>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27d617118dd_0_7"/>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27d617118dd_0_7"/>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7d617118dd_0_7"/>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7d617118dd_0_7"/>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g27d617118dd_0_7"/>
          <p:cNvGrpSpPr/>
          <p:nvPr/>
        </p:nvGrpSpPr>
        <p:grpSpPr>
          <a:xfrm>
            <a:off x="6232314" y="3696331"/>
            <a:ext cx="121434" cy="1073147"/>
            <a:chOff x="6232314" y="3696331"/>
            <a:chExt cx="121434" cy="1073147"/>
          </a:xfrm>
        </p:grpSpPr>
        <p:sp>
          <p:nvSpPr>
            <p:cNvPr id="344" name="Google Shape;344;g27d617118dd_0_7"/>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7d617118dd_0_7"/>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g27d617118dd_0_7"/>
          <p:cNvGrpSpPr/>
          <p:nvPr/>
        </p:nvGrpSpPr>
        <p:grpSpPr>
          <a:xfrm>
            <a:off x="6780548" y="337714"/>
            <a:ext cx="133252" cy="1952377"/>
            <a:chOff x="6780548" y="337714"/>
            <a:chExt cx="133252" cy="1952377"/>
          </a:xfrm>
        </p:grpSpPr>
        <p:sp>
          <p:nvSpPr>
            <p:cNvPr id="347" name="Google Shape;347;g27d617118dd_0_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27d617118dd_0_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g27d617118dd_0_7"/>
          <p:cNvGrpSpPr/>
          <p:nvPr/>
        </p:nvGrpSpPr>
        <p:grpSpPr>
          <a:xfrm>
            <a:off x="1608717" y="1280046"/>
            <a:ext cx="199237" cy="2828935"/>
            <a:chOff x="1608717" y="1280046"/>
            <a:chExt cx="199237" cy="2828935"/>
          </a:xfrm>
        </p:grpSpPr>
        <p:sp>
          <p:nvSpPr>
            <p:cNvPr id="350" name="Google Shape;350;g27d617118dd_0_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7d617118dd_0_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7d617118dd_0_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g27d617118dd_0_7"/>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7d617118dd_0_7"/>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5" name="Google Shape;355;g27d617118dd_0_7"/>
          <p:cNvGrpSpPr/>
          <p:nvPr/>
        </p:nvGrpSpPr>
        <p:grpSpPr>
          <a:xfrm>
            <a:off x="8008096" y="2108910"/>
            <a:ext cx="199001" cy="2139770"/>
            <a:chOff x="8008096" y="2108910"/>
            <a:chExt cx="199001" cy="2139770"/>
          </a:xfrm>
        </p:grpSpPr>
        <p:sp>
          <p:nvSpPr>
            <p:cNvPr id="356" name="Google Shape;356;g27d617118dd_0_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7d617118dd_0_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g27d617118dd_0_7"/>
          <p:cNvGrpSpPr/>
          <p:nvPr/>
        </p:nvGrpSpPr>
        <p:grpSpPr>
          <a:xfrm>
            <a:off x="4472500" y="3928605"/>
            <a:ext cx="199001" cy="867199"/>
            <a:chOff x="4475150" y="4052605"/>
            <a:chExt cx="199001" cy="867199"/>
          </a:xfrm>
        </p:grpSpPr>
        <p:sp>
          <p:nvSpPr>
            <p:cNvPr id="359" name="Google Shape;359;g27d617118dd_0_7"/>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27d617118dd_0_7"/>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27d617118dd_0_7"/>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idx="13" type="ctrTitle"/>
          </p:nvPr>
        </p:nvSpPr>
        <p:spPr>
          <a:xfrm>
            <a:off x="6282612" y="3433781"/>
            <a:ext cx="12909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t>Hasil dan kesimpulan</a:t>
            </a:r>
            <a:endParaRPr/>
          </a:p>
        </p:txBody>
      </p:sp>
      <p:sp>
        <p:nvSpPr>
          <p:cNvPr id="139" name="Google Shape;139;p3"/>
          <p:cNvSpPr txBox="1"/>
          <p:nvPr>
            <p:ph idx="4" type="ctrTitle"/>
          </p:nvPr>
        </p:nvSpPr>
        <p:spPr>
          <a:xfrm>
            <a:off x="3291380" y="3326670"/>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t>Metode Penelitian</a:t>
            </a:r>
            <a:endParaRPr/>
          </a:p>
        </p:txBody>
      </p:sp>
      <p:sp>
        <p:nvSpPr>
          <p:cNvPr id="140" name="Google Shape;140;p3"/>
          <p:cNvSpPr txBox="1"/>
          <p:nvPr>
            <p:ph type="ctrTitle"/>
          </p:nvPr>
        </p:nvSpPr>
        <p:spPr>
          <a:xfrm>
            <a:off x="866220" y="3303282"/>
            <a:ext cx="1633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t>Pendahuluan</a:t>
            </a:r>
            <a:endParaRPr/>
          </a:p>
        </p:txBody>
      </p:sp>
      <p:sp>
        <p:nvSpPr>
          <p:cNvPr id="141" name="Google Shape;141;p3"/>
          <p:cNvSpPr txBox="1"/>
          <p:nvPr>
            <p:ph idx="3" type="title"/>
          </p:nvPr>
        </p:nvSpPr>
        <p:spPr>
          <a:xfrm>
            <a:off x="1241826" y="2672640"/>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01</a:t>
            </a:r>
            <a:endParaRPr/>
          </a:p>
        </p:txBody>
      </p:sp>
      <p:sp>
        <p:nvSpPr>
          <p:cNvPr id="142" name="Google Shape;142;p3"/>
          <p:cNvSpPr txBox="1"/>
          <p:nvPr>
            <p:ph idx="6" type="title"/>
          </p:nvPr>
        </p:nvSpPr>
        <p:spPr>
          <a:xfrm>
            <a:off x="3615505" y="2696039"/>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02</a:t>
            </a:r>
            <a:endParaRPr/>
          </a:p>
        </p:txBody>
      </p:sp>
      <p:sp>
        <p:nvSpPr>
          <p:cNvPr id="143" name="Google Shape;143;p3"/>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Content</a:t>
            </a:r>
            <a:endParaRPr/>
          </a:p>
        </p:txBody>
      </p:sp>
      <p:sp>
        <p:nvSpPr>
          <p:cNvPr id="144" name="Google Shape;144;p3"/>
          <p:cNvSpPr txBox="1"/>
          <p:nvPr>
            <p:ph idx="9" type="title"/>
          </p:nvPr>
        </p:nvSpPr>
        <p:spPr>
          <a:xfrm>
            <a:off x="6379637" y="267262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03</a:t>
            </a:r>
            <a:endParaRPr/>
          </a:p>
        </p:txBody>
      </p:sp>
      <p:sp>
        <p:nvSpPr>
          <p:cNvPr id="145" name="Google Shape;145;p3"/>
          <p:cNvSpPr/>
          <p:nvPr/>
        </p:nvSpPr>
        <p:spPr>
          <a:xfrm>
            <a:off x="1241826" y="1589503"/>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3615505" y="1612902"/>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6379637" y="158949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3"/>
          <p:cNvCxnSpPr>
            <a:stCxn id="145" idx="1"/>
            <a:endCxn id="141" idx="1"/>
          </p:cNvCxnSpPr>
          <p:nvPr/>
        </p:nvCxnSpPr>
        <p:spPr>
          <a:xfrm>
            <a:off x="1241826" y="2001553"/>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149" name="Google Shape;149;p3"/>
          <p:cNvCxnSpPr>
            <a:stCxn id="146" idx="1"/>
            <a:endCxn id="142" idx="1"/>
          </p:cNvCxnSpPr>
          <p:nvPr/>
        </p:nvCxnSpPr>
        <p:spPr>
          <a:xfrm>
            <a:off x="3615505" y="2024952"/>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150" name="Google Shape;150;p3"/>
          <p:cNvCxnSpPr>
            <a:stCxn id="147" idx="1"/>
            <a:endCxn id="144" idx="1"/>
          </p:cNvCxnSpPr>
          <p:nvPr/>
        </p:nvCxnSpPr>
        <p:spPr>
          <a:xfrm>
            <a:off x="6379637" y="200154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151" name="Google Shape;151;p3"/>
          <p:cNvSpPr/>
          <p:nvPr/>
        </p:nvSpPr>
        <p:spPr>
          <a:xfrm>
            <a:off x="3134728" y="1123885"/>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7203741" y="241360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1365275" y="1696020"/>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3"/>
          <p:cNvGrpSpPr/>
          <p:nvPr/>
        </p:nvGrpSpPr>
        <p:grpSpPr>
          <a:xfrm>
            <a:off x="3748244" y="1734807"/>
            <a:ext cx="577211" cy="580283"/>
            <a:chOff x="3095745" y="3805393"/>
            <a:chExt cx="352840" cy="354718"/>
          </a:xfrm>
        </p:grpSpPr>
        <p:sp>
          <p:nvSpPr>
            <p:cNvPr id="155" name="Google Shape;155;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3"/>
          <p:cNvSpPr/>
          <p:nvPr/>
        </p:nvSpPr>
        <p:spPr>
          <a:xfrm>
            <a:off x="8324676" y="241362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3"/>
          <p:cNvGrpSpPr/>
          <p:nvPr/>
        </p:nvGrpSpPr>
        <p:grpSpPr>
          <a:xfrm>
            <a:off x="6513097" y="1748227"/>
            <a:ext cx="557151" cy="506594"/>
            <a:chOff x="6639652" y="4323777"/>
            <a:chExt cx="426315" cy="332826"/>
          </a:xfrm>
        </p:grpSpPr>
        <p:sp>
          <p:nvSpPr>
            <p:cNvPr id="163" name="Google Shape;163;p3"/>
            <p:cNvSpPr/>
            <p:nvPr/>
          </p:nvSpPr>
          <p:spPr>
            <a:xfrm>
              <a:off x="6639652" y="4323777"/>
              <a:ext cx="426315" cy="332826"/>
            </a:xfrm>
            <a:custGeom>
              <a:rect b="b" l="l" r="r" t="t"/>
              <a:pathLst>
                <a:path extrusionOk="0" h="8562" w="10967">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6830793" y="4458937"/>
              <a:ext cx="41244" cy="85675"/>
            </a:xfrm>
            <a:custGeom>
              <a:rect b="b" l="l" r="r" t="t"/>
              <a:pathLst>
                <a:path extrusionOk="0" h="2204" w="1061">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6879423" y="4426556"/>
              <a:ext cx="41205" cy="118522"/>
            </a:xfrm>
            <a:custGeom>
              <a:rect b="b" l="l" r="r" t="t"/>
              <a:pathLst>
                <a:path extrusionOk="0" h="3049" w="106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6927549" y="4443194"/>
              <a:ext cx="41205" cy="101418"/>
            </a:xfrm>
            <a:custGeom>
              <a:rect b="b" l="l" r="r" t="t"/>
              <a:pathLst>
                <a:path extrusionOk="0" h="2609" w="106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6976141" y="4387645"/>
              <a:ext cx="41244" cy="156967"/>
            </a:xfrm>
            <a:custGeom>
              <a:rect b="b" l="l" r="r" t="t"/>
              <a:pathLst>
                <a:path extrusionOk="0" h="4038" w="1061">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6745193" y="4404321"/>
              <a:ext cx="50029" cy="13916"/>
            </a:xfrm>
            <a:custGeom>
              <a:rect b="b" l="l" r="r" t="t"/>
              <a:pathLst>
                <a:path extrusionOk="0" h="358" w="1287">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6745193" y="4426090"/>
              <a:ext cx="69465" cy="13916"/>
            </a:xfrm>
            <a:custGeom>
              <a:rect b="b" l="l" r="r" t="t"/>
              <a:pathLst>
                <a:path extrusionOk="0" h="358" w="1787">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6745193" y="4447353"/>
              <a:ext cx="69465" cy="13955"/>
            </a:xfrm>
            <a:custGeom>
              <a:rect b="b" l="l" r="r" t="t"/>
              <a:pathLst>
                <a:path extrusionOk="0" h="359" w="1787">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6745193" y="4468189"/>
              <a:ext cx="69465" cy="13916"/>
            </a:xfrm>
            <a:custGeom>
              <a:rect b="b" l="l" r="r" t="t"/>
              <a:pathLst>
                <a:path extrusionOk="0" h="358" w="1787">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6684551" y="4528830"/>
              <a:ext cx="83809" cy="83809"/>
            </a:xfrm>
            <a:custGeom>
              <a:rect b="b" l="l" r="r" t="t"/>
              <a:pathLst>
                <a:path extrusionOk="0" h="2156" w="2156">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idx="1" type="body"/>
          </p:nvPr>
        </p:nvSpPr>
        <p:spPr>
          <a:xfrm>
            <a:off x="638550" y="1919700"/>
            <a:ext cx="7866900" cy="207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600"/>
              </a:spcBef>
              <a:spcAft>
                <a:spcPts val="1600"/>
              </a:spcAft>
              <a:buSzPts val="1000"/>
              <a:buNone/>
            </a:pPr>
            <a:r>
              <a:rPr lang="en-US" sz="1800"/>
              <a:t>Analisis sentiment adalah studi komputasi mengenai pendapat, perilaku, dan emosi seseorang terhadap entitas. Entitas tersebut dapat menggambarkan individu, kejadian, ataupun topik. Oleh karena itu analisis sentimen merupakan salah satu solusi mengatasi masalah untuk mengelompokkan opini atau review menjadi opini positif, negatif, maupun netral. Pada analisis sentiment ini akan menggunakan metode Neural Network dan LSTM. </a:t>
            </a:r>
            <a:endParaRPr sz="1800"/>
          </a:p>
        </p:txBody>
      </p:sp>
      <p:sp>
        <p:nvSpPr>
          <p:cNvPr id="178" name="Google Shape;178;p2"/>
          <p:cNvSpPr txBox="1"/>
          <p:nvPr>
            <p:ph type="ctrTitle"/>
          </p:nvPr>
        </p:nvSpPr>
        <p:spPr>
          <a:xfrm>
            <a:off x="2460600" y="1341900"/>
            <a:ext cx="42228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en-US" sz="4800">
                <a:solidFill>
                  <a:srgbClr val="49FEFC"/>
                </a:solidFill>
              </a:rPr>
              <a:t>01. Pendahuluan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43b72ed819_1_6"/>
          <p:cNvSpPr txBox="1"/>
          <p:nvPr>
            <p:ph idx="1" type="body"/>
          </p:nvPr>
        </p:nvSpPr>
        <p:spPr>
          <a:xfrm>
            <a:off x="638550" y="2182250"/>
            <a:ext cx="7866900" cy="21063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1600"/>
              </a:spcBef>
              <a:spcAft>
                <a:spcPts val="0"/>
              </a:spcAft>
              <a:buSzPts val="2000"/>
              <a:buAutoNum type="arabicPeriod"/>
            </a:pPr>
            <a:r>
              <a:rPr lang="en-US" sz="2000"/>
              <a:t>Mengidentifikasi sebaran data tweet positif, negatif, dan netral</a:t>
            </a:r>
            <a:endParaRPr sz="2000"/>
          </a:p>
          <a:p>
            <a:pPr indent="-355600" lvl="0" marL="457200" rtl="0" algn="just">
              <a:lnSpc>
                <a:spcPct val="100000"/>
              </a:lnSpc>
              <a:spcBef>
                <a:spcPts val="0"/>
              </a:spcBef>
              <a:spcAft>
                <a:spcPts val="0"/>
              </a:spcAft>
              <a:buSzPts val="2000"/>
              <a:buAutoNum type="arabicPeriod"/>
            </a:pPr>
            <a:r>
              <a:rPr lang="en-US" sz="2000"/>
              <a:t>Membuat model yang optimal untuk memprediksi sentimen dari sebuah teks</a:t>
            </a:r>
            <a:endParaRPr sz="2000"/>
          </a:p>
          <a:p>
            <a:pPr indent="-355600" lvl="0" marL="457200" rtl="0" algn="just">
              <a:lnSpc>
                <a:spcPct val="100000"/>
              </a:lnSpc>
              <a:spcBef>
                <a:spcPts val="0"/>
              </a:spcBef>
              <a:spcAft>
                <a:spcPts val="0"/>
              </a:spcAft>
              <a:buSzPts val="2000"/>
              <a:buAutoNum type="arabicPeriod"/>
            </a:pPr>
            <a:r>
              <a:rPr lang="en-US" sz="2000"/>
              <a:t>Membuat API yang dapat mengklarifikasikan sentimen yang dihasilkan</a:t>
            </a:r>
            <a:endParaRPr sz="2000"/>
          </a:p>
        </p:txBody>
      </p:sp>
      <p:sp>
        <p:nvSpPr>
          <p:cNvPr id="184" name="Google Shape;184;g243b72ed819_1_6"/>
          <p:cNvSpPr txBox="1"/>
          <p:nvPr>
            <p:ph type="ctrTitle"/>
          </p:nvPr>
        </p:nvSpPr>
        <p:spPr>
          <a:xfrm>
            <a:off x="597375" y="1450500"/>
            <a:ext cx="4727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en-US" sz="4800">
                <a:solidFill>
                  <a:srgbClr val="49FEFC"/>
                </a:solidFill>
              </a:rPr>
              <a:t>Tujuan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ctrTitle"/>
          </p:nvPr>
        </p:nvSpPr>
        <p:spPr>
          <a:xfrm>
            <a:off x="882104" y="3515191"/>
            <a:ext cx="7516800" cy="8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C1AB"/>
                </a:solidFill>
              </a:rPr>
              <a:t>02. </a:t>
            </a:r>
            <a:r>
              <a:rPr lang="en-US" sz="4400">
                <a:solidFill>
                  <a:srgbClr val="FFC1AB"/>
                </a:solidFill>
              </a:rPr>
              <a:t>Metode Penelitian</a:t>
            </a:r>
            <a:endParaRPr>
              <a:solidFill>
                <a:srgbClr val="FFC1AB"/>
              </a:solidFill>
            </a:endParaRPr>
          </a:p>
        </p:txBody>
      </p:sp>
      <p:sp>
        <p:nvSpPr>
          <p:cNvPr id="190" name="Google Shape;190;p5"/>
          <p:cNvSpPr txBox="1"/>
          <p:nvPr>
            <p:ph idx="1" type="subTitle"/>
          </p:nvPr>
        </p:nvSpPr>
        <p:spPr>
          <a:xfrm>
            <a:off x="1812450" y="1822350"/>
            <a:ext cx="5519100" cy="14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000"/>
              <a:buNone/>
            </a:pPr>
            <a:r>
              <a:rPr lang="en-US"/>
              <a:t>Metode yang digunakan untuk training pada tugas kali ini yaitu : </a:t>
            </a:r>
            <a:endParaRPr/>
          </a:p>
          <a:p>
            <a:pPr indent="-342900" lvl="0" marL="457200" rtl="0" algn="l">
              <a:lnSpc>
                <a:spcPct val="100000"/>
              </a:lnSpc>
              <a:spcBef>
                <a:spcPts val="0"/>
              </a:spcBef>
              <a:spcAft>
                <a:spcPts val="0"/>
              </a:spcAft>
              <a:buClr>
                <a:schemeClr val="lt1"/>
              </a:buClr>
              <a:buSzPts val="1800"/>
              <a:buAutoNum type="arabicPeriod"/>
            </a:pPr>
            <a:r>
              <a:rPr lang="en-US"/>
              <a:t>Recurrent Neural Network (RNN) </a:t>
            </a:r>
            <a:endParaRPr/>
          </a:p>
          <a:p>
            <a:pPr indent="-342900" lvl="0" marL="457200" rtl="0" algn="l">
              <a:lnSpc>
                <a:spcPct val="100000"/>
              </a:lnSpc>
              <a:spcBef>
                <a:spcPts val="0"/>
              </a:spcBef>
              <a:spcAft>
                <a:spcPts val="0"/>
              </a:spcAft>
              <a:buClr>
                <a:schemeClr val="lt1"/>
              </a:buClr>
              <a:buSzPts val="1800"/>
              <a:buAutoNum type="arabicPeriod"/>
            </a:pPr>
            <a:r>
              <a:rPr lang="en-US"/>
              <a:t>Long-Short Term Memory (LSTM)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43b72ed819_1_17"/>
          <p:cNvSpPr txBox="1"/>
          <p:nvPr>
            <p:ph type="ctrTitle"/>
          </p:nvPr>
        </p:nvSpPr>
        <p:spPr>
          <a:xfrm>
            <a:off x="3878652" y="67975"/>
            <a:ext cx="4237800" cy="8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C1AB"/>
                </a:solidFill>
              </a:rPr>
              <a:t>Data Preparation</a:t>
            </a:r>
            <a:endParaRPr>
              <a:solidFill>
                <a:srgbClr val="FFC1AB"/>
              </a:solidFill>
            </a:endParaRPr>
          </a:p>
        </p:txBody>
      </p:sp>
      <p:pic>
        <p:nvPicPr>
          <p:cNvPr id="196" name="Google Shape;196;g243b72ed819_1_17"/>
          <p:cNvPicPr preferRelativeResize="0"/>
          <p:nvPr/>
        </p:nvPicPr>
        <p:blipFill>
          <a:blip r:embed="rId3">
            <a:alphaModFix/>
          </a:blip>
          <a:stretch>
            <a:fillRect/>
          </a:stretch>
        </p:blipFill>
        <p:spPr>
          <a:xfrm>
            <a:off x="106438" y="985200"/>
            <a:ext cx="3453119" cy="4005901"/>
          </a:xfrm>
          <a:prstGeom prst="rect">
            <a:avLst/>
          </a:prstGeom>
          <a:noFill/>
          <a:ln>
            <a:noFill/>
          </a:ln>
        </p:spPr>
      </p:pic>
      <p:pic>
        <p:nvPicPr>
          <p:cNvPr id="197" name="Google Shape;197;g243b72ed819_1_17"/>
          <p:cNvPicPr preferRelativeResize="0"/>
          <p:nvPr/>
        </p:nvPicPr>
        <p:blipFill>
          <a:blip r:embed="rId4">
            <a:alphaModFix/>
          </a:blip>
          <a:stretch>
            <a:fillRect/>
          </a:stretch>
        </p:blipFill>
        <p:spPr>
          <a:xfrm>
            <a:off x="191850" y="1109425"/>
            <a:ext cx="3282299" cy="2030775"/>
          </a:xfrm>
          <a:prstGeom prst="rect">
            <a:avLst/>
          </a:prstGeom>
          <a:noFill/>
          <a:ln>
            <a:noFill/>
          </a:ln>
        </p:spPr>
      </p:pic>
      <p:pic>
        <p:nvPicPr>
          <p:cNvPr id="198" name="Google Shape;198;g243b72ed819_1_17"/>
          <p:cNvPicPr preferRelativeResize="0"/>
          <p:nvPr/>
        </p:nvPicPr>
        <p:blipFill>
          <a:blip r:embed="rId5">
            <a:alphaModFix/>
          </a:blip>
          <a:stretch>
            <a:fillRect/>
          </a:stretch>
        </p:blipFill>
        <p:spPr>
          <a:xfrm>
            <a:off x="191850" y="2960326"/>
            <a:ext cx="2680325" cy="1404600"/>
          </a:xfrm>
          <a:prstGeom prst="rect">
            <a:avLst/>
          </a:prstGeom>
          <a:noFill/>
          <a:ln>
            <a:noFill/>
          </a:ln>
        </p:spPr>
      </p:pic>
      <p:pic>
        <p:nvPicPr>
          <p:cNvPr id="199" name="Google Shape;199;g243b72ed819_1_17"/>
          <p:cNvPicPr preferRelativeResize="0"/>
          <p:nvPr/>
        </p:nvPicPr>
        <p:blipFill>
          <a:blip r:embed="rId6">
            <a:alphaModFix/>
          </a:blip>
          <a:stretch>
            <a:fillRect/>
          </a:stretch>
        </p:blipFill>
        <p:spPr>
          <a:xfrm>
            <a:off x="127024" y="4039899"/>
            <a:ext cx="3411952" cy="837300"/>
          </a:xfrm>
          <a:prstGeom prst="rect">
            <a:avLst/>
          </a:prstGeom>
          <a:noFill/>
          <a:ln>
            <a:noFill/>
          </a:ln>
        </p:spPr>
      </p:pic>
      <p:sp>
        <p:nvSpPr>
          <p:cNvPr id="200" name="Google Shape;200;g243b72ed819_1_17"/>
          <p:cNvSpPr txBox="1"/>
          <p:nvPr>
            <p:ph idx="4294967295" type="body"/>
          </p:nvPr>
        </p:nvSpPr>
        <p:spPr>
          <a:xfrm>
            <a:off x="3696025" y="1109425"/>
            <a:ext cx="5275500" cy="374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600"/>
              </a:spcBef>
              <a:spcAft>
                <a:spcPts val="0"/>
              </a:spcAft>
              <a:buNone/>
            </a:pPr>
            <a:r>
              <a:rPr lang="en-US" sz="3000">
                <a:solidFill>
                  <a:srgbClr val="FFFF00"/>
                </a:solidFill>
              </a:rPr>
              <a:t> 11.000			2</a:t>
            </a:r>
            <a:endParaRPr sz="3000">
              <a:solidFill>
                <a:srgbClr val="FFFF00"/>
              </a:solidFill>
            </a:endParaRPr>
          </a:p>
          <a:p>
            <a:pPr indent="0" lvl="0" marL="0" rtl="0" algn="just">
              <a:lnSpc>
                <a:spcPct val="100000"/>
              </a:lnSpc>
              <a:spcBef>
                <a:spcPts val="1600"/>
              </a:spcBef>
              <a:spcAft>
                <a:spcPts val="0"/>
              </a:spcAft>
              <a:buNone/>
            </a:pPr>
            <a:r>
              <a:rPr lang="en-US" sz="1400"/>
              <a:t>Baris data				Kolom.</a:t>
            </a:r>
            <a:endParaRPr sz="1400"/>
          </a:p>
          <a:p>
            <a:pPr indent="0" lvl="0" marL="0" rtl="0" algn="just">
              <a:lnSpc>
                <a:spcPct val="100000"/>
              </a:lnSpc>
              <a:spcBef>
                <a:spcPts val="1600"/>
              </a:spcBef>
              <a:spcAft>
                <a:spcPts val="0"/>
              </a:spcAft>
              <a:buNone/>
            </a:pPr>
            <a:r>
              <a:rPr lang="en-US" sz="1400"/>
              <a:t>					Tweet Bahasa Indonesia</a:t>
            </a:r>
            <a:endParaRPr sz="1400"/>
          </a:p>
          <a:p>
            <a:pPr indent="0" lvl="0" marL="0" rtl="0" algn="just">
              <a:lnSpc>
                <a:spcPct val="100000"/>
              </a:lnSpc>
              <a:spcBef>
                <a:spcPts val="1600"/>
              </a:spcBef>
              <a:spcAft>
                <a:spcPts val="0"/>
              </a:spcAft>
              <a:buNone/>
            </a:pPr>
            <a:r>
              <a:rPr lang="en-US" sz="1400"/>
              <a:t>					Label positif</a:t>
            </a:r>
            <a:r>
              <a:rPr lang="en-US" sz="1400"/>
              <a:t>, </a:t>
            </a:r>
            <a:r>
              <a:rPr lang="en-US" sz="1400"/>
              <a:t>negatif</a:t>
            </a:r>
            <a:r>
              <a:rPr lang="en-US" sz="1400"/>
              <a:t>, </a:t>
            </a:r>
            <a:r>
              <a:rPr lang="en-US" sz="1400"/>
              <a:t>neutra</a:t>
            </a:r>
            <a:r>
              <a:rPr lang="en-US" sz="1400"/>
              <a:t>l</a:t>
            </a:r>
            <a:endParaRPr sz="1400"/>
          </a:p>
          <a:p>
            <a:pPr indent="0" lvl="0" marL="0" rtl="0" algn="just">
              <a:lnSpc>
                <a:spcPct val="100000"/>
              </a:lnSpc>
              <a:spcBef>
                <a:spcPts val="1600"/>
              </a:spcBef>
              <a:spcAft>
                <a:spcPts val="0"/>
              </a:spcAft>
              <a:buNone/>
            </a:pPr>
            <a:r>
              <a:t/>
            </a:r>
            <a:endParaRPr sz="2000"/>
          </a:p>
          <a:p>
            <a:pPr indent="0" lvl="0" marL="0" rtl="0" algn="just">
              <a:lnSpc>
                <a:spcPct val="100000"/>
              </a:lnSpc>
              <a:spcBef>
                <a:spcPts val="1600"/>
              </a:spcBef>
              <a:spcAft>
                <a:spcPts val="0"/>
              </a:spcAft>
              <a:buNone/>
            </a:pPr>
            <a:r>
              <a:rPr lang="en-US" sz="3000">
                <a:solidFill>
                  <a:srgbClr val="FFFF00"/>
                </a:solidFill>
              </a:rPr>
              <a:t>0					67</a:t>
            </a:r>
            <a:endParaRPr sz="3000">
              <a:solidFill>
                <a:srgbClr val="FFFF00"/>
              </a:solidFill>
            </a:endParaRPr>
          </a:p>
          <a:p>
            <a:pPr indent="0" lvl="0" marL="0" rtl="0" algn="just">
              <a:lnSpc>
                <a:spcPct val="100000"/>
              </a:lnSpc>
              <a:spcBef>
                <a:spcPts val="1600"/>
              </a:spcBef>
              <a:spcAft>
                <a:spcPts val="1600"/>
              </a:spcAft>
              <a:buNone/>
            </a:pPr>
            <a:r>
              <a:rPr lang="en-US" sz="1400"/>
              <a:t>Missing Values			Data duplikat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43b72ed819_1_36"/>
          <p:cNvSpPr txBox="1"/>
          <p:nvPr>
            <p:ph type="ctrTitle"/>
          </p:nvPr>
        </p:nvSpPr>
        <p:spPr>
          <a:xfrm>
            <a:off x="191854" y="147891"/>
            <a:ext cx="7516800" cy="8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C1AB"/>
                </a:solidFill>
              </a:rPr>
              <a:t>Exploratory Data Analysis</a:t>
            </a:r>
            <a:endParaRPr>
              <a:solidFill>
                <a:srgbClr val="FFC1AB"/>
              </a:solidFill>
            </a:endParaRPr>
          </a:p>
        </p:txBody>
      </p:sp>
      <p:pic>
        <p:nvPicPr>
          <p:cNvPr id="206" name="Google Shape;206;g243b72ed819_1_36"/>
          <p:cNvPicPr preferRelativeResize="0"/>
          <p:nvPr/>
        </p:nvPicPr>
        <p:blipFill>
          <a:blip r:embed="rId3">
            <a:alphaModFix/>
          </a:blip>
          <a:stretch>
            <a:fillRect/>
          </a:stretch>
        </p:blipFill>
        <p:spPr>
          <a:xfrm>
            <a:off x="152400" y="1137591"/>
            <a:ext cx="3701251" cy="3853508"/>
          </a:xfrm>
          <a:prstGeom prst="rect">
            <a:avLst/>
          </a:prstGeom>
          <a:noFill/>
          <a:ln>
            <a:noFill/>
          </a:ln>
        </p:spPr>
      </p:pic>
      <p:pic>
        <p:nvPicPr>
          <p:cNvPr id="207" name="Google Shape;207;g243b72ed819_1_36"/>
          <p:cNvPicPr preferRelativeResize="0"/>
          <p:nvPr/>
        </p:nvPicPr>
        <p:blipFill>
          <a:blip r:embed="rId4">
            <a:alphaModFix/>
          </a:blip>
          <a:stretch>
            <a:fillRect/>
          </a:stretch>
        </p:blipFill>
        <p:spPr>
          <a:xfrm>
            <a:off x="347137" y="1178838"/>
            <a:ext cx="3311774" cy="2785815"/>
          </a:xfrm>
          <a:prstGeom prst="rect">
            <a:avLst/>
          </a:prstGeom>
          <a:noFill/>
          <a:ln>
            <a:noFill/>
          </a:ln>
        </p:spPr>
      </p:pic>
      <p:pic>
        <p:nvPicPr>
          <p:cNvPr id="208" name="Google Shape;208;g243b72ed819_1_36"/>
          <p:cNvPicPr preferRelativeResize="0"/>
          <p:nvPr/>
        </p:nvPicPr>
        <p:blipFill rotWithShape="1">
          <a:blip r:embed="rId5">
            <a:alphaModFix/>
          </a:blip>
          <a:srcRect b="59692" l="82533" r="-22320" t="-17077"/>
          <a:stretch/>
        </p:blipFill>
        <p:spPr>
          <a:xfrm>
            <a:off x="184000" y="3416001"/>
            <a:ext cx="3638049" cy="1575100"/>
          </a:xfrm>
          <a:prstGeom prst="rect">
            <a:avLst/>
          </a:prstGeom>
          <a:noFill/>
          <a:ln>
            <a:noFill/>
          </a:ln>
        </p:spPr>
      </p:pic>
      <p:pic>
        <p:nvPicPr>
          <p:cNvPr id="209" name="Google Shape;209;g243b72ed819_1_36"/>
          <p:cNvPicPr preferRelativeResize="0"/>
          <p:nvPr/>
        </p:nvPicPr>
        <p:blipFill>
          <a:blip r:embed="rId5">
            <a:alphaModFix/>
          </a:blip>
          <a:stretch>
            <a:fillRect/>
          </a:stretch>
        </p:blipFill>
        <p:spPr>
          <a:xfrm>
            <a:off x="183987" y="3778476"/>
            <a:ext cx="3638049" cy="1092051"/>
          </a:xfrm>
          <a:prstGeom prst="rect">
            <a:avLst/>
          </a:prstGeom>
          <a:noFill/>
          <a:ln>
            <a:noFill/>
          </a:ln>
        </p:spPr>
      </p:pic>
      <p:pic>
        <p:nvPicPr>
          <p:cNvPr id="210" name="Google Shape;210;g243b72ed819_1_36"/>
          <p:cNvPicPr preferRelativeResize="0"/>
          <p:nvPr/>
        </p:nvPicPr>
        <p:blipFill>
          <a:blip r:embed="rId6">
            <a:alphaModFix/>
          </a:blip>
          <a:stretch>
            <a:fillRect/>
          </a:stretch>
        </p:blipFill>
        <p:spPr>
          <a:xfrm>
            <a:off x="4006051" y="1137591"/>
            <a:ext cx="3685367" cy="3853510"/>
          </a:xfrm>
          <a:prstGeom prst="rect">
            <a:avLst/>
          </a:prstGeom>
          <a:noFill/>
          <a:ln>
            <a:noFill/>
          </a:ln>
        </p:spPr>
      </p:pic>
      <p:pic>
        <p:nvPicPr>
          <p:cNvPr id="211" name="Google Shape;211;g243b72ed819_1_36"/>
          <p:cNvPicPr preferRelativeResize="0"/>
          <p:nvPr/>
        </p:nvPicPr>
        <p:blipFill>
          <a:blip r:embed="rId7">
            <a:alphaModFix/>
          </a:blip>
          <a:stretch>
            <a:fillRect/>
          </a:stretch>
        </p:blipFill>
        <p:spPr>
          <a:xfrm>
            <a:off x="4105700" y="1178850"/>
            <a:ext cx="3538400" cy="2338850"/>
          </a:xfrm>
          <a:prstGeom prst="rect">
            <a:avLst/>
          </a:prstGeom>
          <a:noFill/>
          <a:ln>
            <a:noFill/>
          </a:ln>
        </p:spPr>
      </p:pic>
      <p:pic>
        <p:nvPicPr>
          <p:cNvPr id="212" name="Google Shape;212;g243b72ed819_1_36"/>
          <p:cNvPicPr preferRelativeResize="0"/>
          <p:nvPr/>
        </p:nvPicPr>
        <p:blipFill>
          <a:blip r:embed="rId8">
            <a:alphaModFix/>
          </a:blip>
          <a:stretch>
            <a:fillRect/>
          </a:stretch>
        </p:blipFill>
        <p:spPr>
          <a:xfrm>
            <a:off x="4057500" y="3711351"/>
            <a:ext cx="3634797" cy="109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43b72ed819_1_41"/>
          <p:cNvSpPr txBox="1"/>
          <p:nvPr>
            <p:ph type="ctrTitle"/>
          </p:nvPr>
        </p:nvSpPr>
        <p:spPr>
          <a:xfrm>
            <a:off x="191854" y="147891"/>
            <a:ext cx="7516800" cy="8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C1AB"/>
                </a:solidFill>
              </a:rPr>
              <a:t>Text Normalization</a:t>
            </a:r>
            <a:endParaRPr>
              <a:solidFill>
                <a:srgbClr val="FFC1AB"/>
              </a:solidFill>
            </a:endParaRPr>
          </a:p>
        </p:txBody>
      </p:sp>
      <p:pic>
        <p:nvPicPr>
          <p:cNvPr id="218" name="Google Shape;218;g243b72ed819_1_41"/>
          <p:cNvPicPr preferRelativeResize="0"/>
          <p:nvPr/>
        </p:nvPicPr>
        <p:blipFill>
          <a:blip r:embed="rId3">
            <a:alphaModFix/>
          </a:blip>
          <a:stretch>
            <a:fillRect/>
          </a:stretch>
        </p:blipFill>
        <p:spPr>
          <a:xfrm>
            <a:off x="841800" y="1076252"/>
            <a:ext cx="837279" cy="837300"/>
          </a:xfrm>
          <a:prstGeom prst="rect">
            <a:avLst/>
          </a:prstGeom>
          <a:noFill/>
          <a:ln>
            <a:noFill/>
          </a:ln>
        </p:spPr>
      </p:pic>
      <p:pic>
        <p:nvPicPr>
          <p:cNvPr id="219" name="Google Shape;219;g243b72ed819_1_41"/>
          <p:cNvPicPr preferRelativeResize="0"/>
          <p:nvPr/>
        </p:nvPicPr>
        <p:blipFill rotWithShape="1">
          <a:blip r:embed="rId4">
            <a:alphaModFix/>
          </a:blip>
          <a:srcRect b="0" l="0" r="0" t="0"/>
          <a:stretch/>
        </p:blipFill>
        <p:spPr>
          <a:xfrm>
            <a:off x="1864150" y="1353154"/>
            <a:ext cx="1073400" cy="283497"/>
          </a:xfrm>
          <a:prstGeom prst="rect">
            <a:avLst/>
          </a:prstGeom>
          <a:noFill/>
          <a:ln>
            <a:noFill/>
          </a:ln>
        </p:spPr>
      </p:pic>
      <p:pic>
        <p:nvPicPr>
          <p:cNvPr id="220" name="Google Shape;220;g243b72ed819_1_41"/>
          <p:cNvPicPr preferRelativeResize="0"/>
          <p:nvPr/>
        </p:nvPicPr>
        <p:blipFill>
          <a:blip r:embed="rId5">
            <a:alphaModFix/>
          </a:blip>
          <a:stretch>
            <a:fillRect/>
          </a:stretch>
        </p:blipFill>
        <p:spPr>
          <a:xfrm>
            <a:off x="2937538" y="1076263"/>
            <a:ext cx="837275" cy="837275"/>
          </a:xfrm>
          <a:prstGeom prst="rect">
            <a:avLst/>
          </a:prstGeom>
          <a:noFill/>
          <a:ln>
            <a:noFill/>
          </a:ln>
        </p:spPr>
      </p:pic>
      <p:pic>
        <p:nvPicPr>
          <p:cNvPr id="221" name="Google Shape;221;g243b72ed819_1_41"/>
          <p:cNvPicPr preferRelativeResize="0"/>
          <p:nvPr/>
        </p:nvPicPr>
        <p:blipFill>
          <a:blip r:embed="rId6">
            <a:alphaModFix/>
          </a:blip>
          <a:stretch>
            <a:fillRect/>
          </a:stretch>
        </p:blipFill>
        <p:spPr>
          <a:xfrm>
            <a:off x="5033300" y="1076264"/>
            <a:ext cx="837275" cy="837275"/>
          </a:xfrm>
          <a:prstGeom prst="rect">
            <a:avLst/>
          </a:prstGeom>
          <a:noFill/>
          <a:ln>
            <a:noFill/>
          </a:ln>
        </p:spPr>
      </p:pic>
      <p:pic>
        <p:nvPicPr>
          <p:cNvPr id="222" name="Google Shape;222;g243b72ed819_1_41"/>
          <p:cNvPicPr preferRelativeResize="0"/>
          <p:nvPr/>
        </p:nvPicPr>
        <p:blipFill>
          <a:blip r:embed="rId7">
            <a:alphaModFix/>
          </a:blip>
          <a:stretch>
            <a:fillRect/>
          </a:stretch>
        </p:blipFill>
        <p:spPr>
          <a:xfrm>
            <a:off x="7129050" y="1007807"/>
            <a:ext cx="974175" cy="974185"/>
          </a:xfrm>
          <a:prstGeom prst="rect">
            <a:avLst/>
          </a:prstGeom>
          <a:noFill/>
          <a:ln>
            <a:noFill/>
          </a:ln>
        </p:spPr>
      </p:pic>
      <p:pic>
        <p:nvPicPr>
          <p:cNvPr id="223" name="Google Shape;223;g243b72ed819_1_41"/>
          <p:cNvPicPr preferRelativeResize="0"/>
          <p:nvPr/>
        </p:nvPicPr>
        <p:blipFill rotWithShape="1">
          <a:blip r:embed="rId4">
            <a:alphaModFix/>
          </a:blip>
          <a:srcRect b="0" l="0" r="0" t="0"/>
          <a:stretch/>
        </p:blipFill>
        <p:spPr>
          <a:xfrm>
            <a:off x="3959887" y="1353141"/>
            <a:ext cx="1073400" cy="283497"/>
          </a:xfrm>
          <a:prstGeom prst="rect">
            <a:avLst/>
          </a:prstGeom>
          <a:noFill/>
          <a:ln>
            <a:noFill/>
          </a:ln>
        </p:spPr>
      </p:pic>
      <p:pic>
        <p:nvPicPr>
          <p:cNvPr id="224" name="Google Shape;224;g243b72ed819_1_41"/>
          <p:cNvPicPr preferRelativeResize="0"/>
          <p:nvPr/>
        </p:nvPicPr>
        <p:blipFill rotWithShape="1">
          <a:blip r:embed="rId4">
            <a:alphaModFix/>
          </a:blip>
          <a:srcRect b="0" l="0" r="0" t="0"/>
          <a:stretch/>
        </p:blipFill>
        <p:spPr>
          <a:xfrm>
            <a:off x="6055637" y="1353154"/>
            <a:ext cx="1073400" cy="283497"/>
          </a:xfrm>
          <a:prstGeom prst="rect">
            <a:avLst/>
          </a:prstGeom>
          <a:noFill/>
          <a:ln>
            <a:noFill/>
          </a:ln>
        </p:spPr>
      </p:pic>
      <p:sp>
        <p:nvSpPr>
          <p:cNvPr id="225" name="Google Shape;225;g243b72ed819_1_41"/>
          <p:cNvSpPr txBox="1"/>
          <p:nvPr/>
        </p:nvSpPr>
        <p:spPr>
          <a:xfrm>
            <a:off x="669638" y="1809625"/>
            <a:ext cx="1645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Data Training</a:t>
            </a:r>
            <a:endParaRPr>
              <a:solidFill>
                <a:schemeClr val="lt1"/>
              </a:solidFill>
              <a:latin typeface="Maven Pro"/>
              <a:ea typeface="Maven Pro"/>
              <a:cs typeface="Maven Pro"/>
              <a:sym typeface="Maven Pro"/>
            </a:endParaRPr>
          </a:p>
        </p:txBody>
      </p:sp>
      <p:sp>
        <p:nvSpPr>
          <p:cNvPr id="226" name="Google Shape;226;g243b72ed819_1_41"/>
          <p:cNvSpPr txBox="1"/>
          <p:nvPr/>
        </p:nvSpPr>
        <p:spPr>
          <a:xfrm>
            <a:off x="2714913" y="1809625"/>
            <a:ext cx="1645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Text Processing</a:t>
            </a:r>
            <a:endParaRPr>
              <a:solidFill>
                <a:schemeClr val="lt1"/>
              </a:solidFill>
              <a:latin typeface="Maven Pro"/>
              <a:ea typeface="Maven Pro"/>
              <a:cs typeface="Maven Pro"/>
              <a:sym typeface="Maven Pro"/>
            </a:endParaRPr>
          </a:p>
        </p:txBody>
      </p:sp>
      <p:sp>
        <p:nvSpPr>
          <p:cNvPr id="227" name="Google Shape;227;g243b72ed819_1_41"/>
          <p:cNvSpPr txBox="1"/>
          <p:nvPr/>
        </p:nvSpPr>
        <p:spPr>
          <a:xfrm>
            <a:off x="2024406" y="2149100"/>
            <a:ext cx="2439600" cy="415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Maven Pro"/>
              <a:buChar char="-"/>
            </a:pPr>
            <a:r>
              <a:rPr lang="en-US" sz="1300">
                <a:solidFill>
                  <a:schemeClr val="lt1"/>
                </a:solidFill>
                <a:latin typeface="Maven Pro"/>
                <a:ea typeface="Maven Pro"/>
                <a:cs typeface="Maven Pro"/>
                <a:sym typeface="Maven Pro"/>
              </a:rPr>
              <a:t>Membersihkan teks menggunakan library Regex</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US" sz="1300">
                <a:solidFill>
                  <a:schemeClr val="lt1"/>
                </a:solidFill>
                <a:latin typeface="Maven Pro"/>
                <a:ea typeface="Maven Pro"/>
                <a:cs typeface="Maven Pro"/>
                <a:sym typeface="Maven Pro"/>
              </a:rPr>
              <a:t>Mengganti kata alay dengan dictionary ‘kamusalay’</a:t>
            </a:r>
            <a:endParaRPr sz="1300">
              <a:solidFill>
                <a:schemeClr val="lt1"/>
              </a:solidFill>
              <a:latin typeface="Maven Pro"/>
              <a:ea typeface="Maven Pro"/>
              <a:cs typeface="Maven Pro"/>
              <a:sym typeface="Maven Pro"/>
            </a:endParaRPr>
          </a:p>
        </p:txBody>
      </p:sp>
      <p:sp>
        <p:nvSpPr>
          <p:cNvPr id="228" name="Google Shape;228;g243b72ed819_1_41"/>
          <p:cNvSpPr txBox="1"/>
          <p:nvPr/>
        </p:nvSpPr>
        <p:spPr>
          <a:xfrm>
            <a:off x="4921975" y="1809625"/>
            <a:ext cx="1645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Cleaned Data</a:t>
            </a:r>
            <a:endParaRPr>
              <a:solidFill>
                <a:schemeClr val="lt1"/>
              </a:solidFill>
              <a:latin typeface="Maven Pro"/>
              <a:ea typeface="Maven Pro"/>
              <a:cs typeface="Maven Pro"/>
              <a:sym typeface="Maven Pro"/>
            </a:endParaRPr>
          </a:p>
        </p:txBody>
      </p:sp>
      <p:sp>
        <p:nvSpPr>
          <p:cNvPr id="229" name="Google Shape;229;g243b72ed819_1_41"/>
          <p:cNvSpPr txBox="1"/>
          <p:nvPr/>
        </p:nvSpPr>
        <p:spPr>
          <a:xfrm>
            <a:off x="7025138" y="1809625"/>
            <a:ext cx="1645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Data Store</a:t>
            </a:r>
            <a:endParaRPr>
              <a:solidFill>
                <a:schemeClr val="lt1"/>
              </a:solidFill>
              <a:latin typeface="Maven Pro"/>
              <a:ea typeface="Maven Pro"/>
              <a:cs typeface="Maven Pro"/>
              <a:sym typeface="Maven Pro"/>
            </a:endParaRPr>
          </a:p>
        </p:txBody>
      </p:sp>
      <p:sp>
        <p:nvSpPr>
          <p:cNvPr id="230" name="Google Shape;230;g243b72ed819_1_41"/>
          <p:cNvSpPr txBox="1"/>
          <p:nvPr/>
        </p:nvSpPr>
        <p:spPr>
          <a:xfrm>
            <a:off x="669638" y="3728500"/>
            <a:ext cx="1645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Hasil Cleaning</a:t>
            </a:r>
            <a:endParaRPr>
              <a:solidFill>
                <a:schemeClr val="lt1"/>
              </a:solidFill>
              <a:latin typeface="Maven Pro"/>
              <a:ea typeface="Maven Pro"/>
              <a:cs typeface="Maven Pro"/>
              <a:sym typeface="Maven Pro"/>
            </a:endParaRPr>
          </a:p>
        </p:txBody>
      </p:sp>
      <p:pic>
        <p:nvPicPr>
          <p:cNvPr id="231" name="Google Shape;231;g243b72ed819_1_41"/>
          <p:cNvPicPr preferRelativeResize="0"/>
          <p:nvPr/>
        </p:nvPicPr>
        <p:blipFill>
          <a:blip r:embed="rId8">
            <a:alphaModFix/>
          </a:blip>
          <a:stretch>
            <a:fillRect/>
          </a:stretch>
        </p:blipFill>
        <p:spPr>
          <a:xfrm>
            <a:off x="754254" y="4144000"/>
            <a:ext cx="7273011" cy="415500"/>
          </a:xfrm>
          <a:prstGeom prst="rect">
            <a:avLst/>
          </a:prstGeom>
          <a:noFill/>
          <a:ln>
            <a:noFill/>
          </a:ln>
        </p:spPr>
      </p:pic>
      <p:pic>
        <p:nvPicPr>
          <p:cNvPr id="232" name="Google Shape;232;g243b72ed819_1_41"/>
          <p:cNvPicPr preferRelativeResize="0"/>
          <p:nvPr/>
        </p:nvPicPr>
        <p:blipFill>
          <a:blip r:embed="rId9">
            <a:alphaModFix/>
          </a:blip>
          <a:stretch>
            <a:fillRect/>
          </a:stretch>
        </p:blipFill>
        <p:spPr>
          <a:xfrm>
            <a:off x="4464000" y="2524525"/>
            <a:ext cx="3254332" cy="1320075"/>
          </a:xfrm>
          <a:prstGeom prst="rect">
            <a:avLst/>
          </a:prstGeom>
          <a:noFill/>
          <a:ln>
            <a:noFill/>
          </a:ln>
        </p:spPr>
      </p:pic>
      <p:pic>
        <p:nvPicPr>
          <p:cNvPr id="233" name="Google Shape;233;g243b72ed819_1_41"/>
          <p:cNvPicPr preferRelativeResize="0"/>
          <p:nvPr/>
        </p:nvPicPr>
        <p:blipFill rotWithShape="1">
          <a:blip r:embed="rId4">
            <a:alphaModFix/>
          </a:blip>
          <a:srcRect b="0" l="0" r="0" t="0"/>
          <a:stretch/>
        </p:blipFill>
        <p:spPr>
          <a:xfrm rot="5400000">
            <a:off x="5330338" y="2270623"/>
            <a:ext cx="367674" cy="17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43b72ed819_1_46"/>
          <p:cNvSpPr txBox="1"/>
          <p:nvPr>
            <p:ph type="ctrTitle"/>
          </p:nvPr>
        </p:nvSpPr>
        <p:spPr>
          <a:xfrm>
            <a:off x="191854" y="147891"/>
            <a:ext cx="7516800" cy="8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C1AB"/>
                </a:solidFill>
              </a:rPr>
              <a:t>Machine Learning Preparation</a:t>
            </a:r>
            <a:endParaRPr>
              <a:solidFill>
                <a:srgbClr val="FFC1AB"/>
              </a:solidFill>
            </a:endParaRPr>
          </a:p>
        </p:txBody>
      </p:sp>
      <p:sp>
        <p:nvSpPr>
          <p:cNvPr id="239" name="Google Shape;239;g243b72ed819_1_46"/>
          <p:cNvSpPr txBox="1"/>
          <p:nvPr/>
        </p:nvSpPr>
        <p:spPr>
          <a:xfrm>
            <a:off x="700525" y="1189375"/>
            <a:ext cx="1436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Maven Pro"/>
                <a:ea typeface="Maven Pro"/>
                <a:cs typeface="Maven Pro"/>
                <a:sym typeface="Maven Pro"/>
              </a:rPr>
              <a:t>Klasifikasi </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rPr b="1" lang="en-US">
                <a:solidFill>
                  <a:schemeClr val="lt1"/>
                </a:solidFill>
                <a:latin typeface="Maven Pro"/>
                <a:ea typeface="Maven Pro"/>
                <a:cs typeface="Maven Pro"/>
                <a:sym typeface="Maven Pro"/>
              </a:rPr>
              <a:t>Label Feature</a:t>
            </a:r>
            <a:endParaRPr b="1">
              <a:solidFill>
                <a:schemeClr val="lt1"/>
              </a:solidFill>
              <a:latin typeface="Maven Pro"/>
              <a:ea typeface="Maven Pro"/>
              <a:cs typeface="Maven Pro"/>
              <a:sym typeface="Maven Pro"/>
            </a:endParaRPr>
          </a:p>
        </p:txBody>
      </p:sp>
      <p:pic>
        <p:nvPicPr>
          <p:cNvPr id="240" name="Google Shape;240;g243b72ed819_1_46"/>
          <p:cNvPicPr preferRelativeResize="0"/>
          <p:nvPr/>
        </p:nvPicPr>
        <p:blipFill rotWithShape="1">
          <a:blip r:embed="rId3">
            <a:alphaModFix/>
          </a:blip>
          <a:srcRect b="0" l="0" r="0" t="0"/>
          <a:stretch/>
        </p:blipFill>
        <p:spPr>
          <a:xfrm>
            <a:off x="2211925" y="1334879"/>
            <a:ext cx="1073400" cy="283497"/>
          </a:xfrm>
          <a:prstGeom prst="rect">
            <a:avLst/>
          </a:prstGeom>
          <a:noFill/>
          <a:ln>
            <a:noFill/>
          </a:ln>
        </p:spPr>
      </p:pic>
      <p:sp>
        <p:nvSpPr>
          <p:cNvPr id="241" name="Google Shape;241;g243b72ed819_1_46"/>
          <p:cNvSpPr txBox="1"/>
          <p:nvPr/>
        </p:nvSpPr>
        <p:spPr>
          <a:xfrm>
            <a:off x="3739225" y="1189375"/>
            <a:ext cx="12852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Maven Pro"/>
                <a:ea typeface="Maven Pro"/>
                <a:cs typeface="Maven Pro"/>
                <a:sym typeface="Maven Pro"/>
              </a:rPr>
              <a:t>Feature</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rPr b="1" lang="en-US">
                <a:solidFill>
                  <a:schemeClr val="lt1"/>
                </a:solidFill>
                <a:latin typeface="Maven Pro"/>
                <a:ea typeface="Maven Pro"/>
                <a:cs typeface="Maven Pro"/>
                <a:sym typeface="Maven Pro"/>
              </a:rPr>
              <a:t>Extraction</a:t>
            </a:r>
            <a:endParaRPr b="1">
              <a:solidFill>
                <a:schemeClr val="lt1"/>
              </a:solidFill>
              <a:latin typeface="Maven Pro"/>
              <a:ea typeface="Maven Pro"/>
              <a:cs typeface="Maven Pro"/>
              <a:sym typeface="Maven Pro"/>
            </a:endParaRPr>
          </a:p>
        </p:txBody>
      </p:sp>
      <p:pic>
        <p:nvPicPr>
          <p:cNvPr id="242" name="Google Shape;242;g243b72ed819_1_46"/>
          <p:cNvPicPr preferRelativeResize="0"/>
          <p:nvPr/>
        </p:nvPicPr>
        <p:blipFill rotWithShape="1">
          <a:blip r:embed="rId3">
            <a:alphaModFix/>
          </a:blip>
          <a:srcRect b="0" l="0" r="0" t="0"/>
          <a:stretch/>
        </p:blipFill>
        <p:spPr>
          <a:xfrm>
            <a:off x="5250850" y="1334879"/>
            <a:ext cx="1073400" cy="283497"/>
          </a:xfrm>
          <a:prstGeom prst="rect">
            <a:avLst/>
          </a:prstGeom>
          <a:noFill/>
          <a:ln>
            <a:noFill/>
          </a:ln>
        </p:spPr>
      </p:pic>
      <p:sp>
        <p:nvSpPr>
          <p:cNvPr id="243" name="Google Shape;243;g243b72ed819_1_46"/>
          <p:cNvSpPr txBox="1"/>
          <p:nvPr/>
        </p:nvSpPr>
        <p:spPr>
          <a:xfrm>
            <a:off x="6777925" y="1189375"/>
            <a:ext cx="12852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Maven Pro"/>
                <a:ea typeface="Maven Pro"/>
                <a:cs typeface="Maven Pro"/>
                <a:sym typeface="Maven Pro"/>
              </a:rPr>
              <a:t>Train - Test</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rPr b="1" lang="en-US">
                <a:solidFill>
                  <a:schemeClr val="lt1"/>
                </a:solidFill>
                <a:latin typeface="Maven Pro"/>
                <a:ea typeface="Maven Pro"/>
                <a:cs typeface="Maven Pro"/>
                <a:sym typeface="Maven Pro"/>
              </a:rPr>
              <a:t>Data Split</a:t>
            </a:r>
            <a:endParaRPr b="1">
              <a:solidFill>
                <a:schemeClr val="lt1"/>
              </a:solidFill>
              <a:latin typeface="Maven Pro"/>
              <a:ea typeface="Maven Pro"/>
              <a:cs typeface="Maven Pro"/>
              <a:sym typeface="Maven Pro"/>
            </a:endParaRPr>
          </a:p>
        </p:txBody>
      </p:sp>
      <p:sp>
        <p:nvSpPr>
          <p:cNvPr id="244" name="Google Shape;244;g243b72ed819_1_46"/>
          <p:cNvSpPr txBox="1"/>
          <p:nvPr/>
        </p:nvSpPr>
        <p:spPr>
          <a:xfrm>
            <a:off x="700525" y="1763875"/>
            <a:ext cx="15876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Memisahkan fitur (x) dan label (Y) pada dataset</a:t>
            </a:r>
            <a:endParaRPr>
              <a:solidFill>
                <a:schemeClr val="lt1"/>
              </a:solidFill>
              <a:latin typeface="Maven Pro"/>
              <a:ea typeface="Maven Pro"/>
              <a:cs typeface="Maven Pro"/>
              <a:sym typeface="Maven Pro"/>
            </a:endParaRPr>
          </a:p>
        </p:txBody>
      </p:sp>
      <p:sp>
        <p:nvSpPr>
          <p:cNvPr id="245" name="Google Shape;245;g243b72ed819_1_46"/>
          <p:cNvSpPr txBox="1"/>
          <p:nvPr/>
        </p:nvSpPr>
        <p:spPr>
          <a:xfrm>
            <a:off x="3323200" y="1763875"/>
            <a:ext cx="20415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Mengesktraksi fitur dan mengubah data teks menjadi bilangan vector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US">
                <a:solidFill>
                  <a:schemeClr val="lt1"/>
                </a:solidFill>
                <a:latin typeface="Maven Pro"/>
                <a:ea typeface="Maven Pro"/>
                <a:cs typeface="Maven Pro"/>
                <a:sym typeface="Maven Pro"/>
              </a:rPr>
              <a:t>(Tokenizer dan Pad Sequence)</a:t>
            </a:r>
            <a:endParaRPr>
              <a:solidFill>
                <a:schemeClr val="lt1"/>
              </a:solidFill>
              <a:latin typeface="Maven Pro"/>
              <a:ea typeface="Maven Pro"/>
              <a:cs typeface="Maven Pro"/>
              <a:sym typeface="Maven Pro"/>
            </a:endParaRPr>
          </a:p>
        </p:txBody>
      </p:sp>
      <p:sp>
        <p:nvSpPr>
          <p:cNvPr id="246" name="Google Shape;246;g243b72ed819_1_46"/>
          <p:cNvSpPr txBox="1"/>
          <p:nvPr/>
        </p:nvSpPr>
        <p:spPr>
          <a:xfrm>
            <a:off x="6399775" y="1763875"/>
            <a:ext cx="20415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Membagi data menjadi data train dan data test dengan perbandingan 80:20</a:t>
            </a:r>
            <a:endParaRPr>
              <a:solidFill>
                <a:schemeClr val="lt1"/>
              </a:solidFill>
              <a:latin typeface="Maven Pro"/>
              <a:ea typeface="Maven Pro"/>
              <a:cs typeface="Maven Pro"/>
              <a:sym typeface="Maven Pro"/>
            </a:endParaRPr>
          </a:p>
        </p:txBody>
      </p:sp>
      <p:pic>
        <p:nvPicPr>
          <p:cNvPr id="247" name="Google Shape;247;g243b72ed819_1_46"/>
          <p:cNvPicPr preferRelativeResize="0"/>
          <p:nvPr/>
        </p:nvPicPr>
        <p:blipFill>
          <a:blip r:embed="rId4">
            <a:alphaModFix/>
          </a:blip>
          <a:stretch>
            <a:fillRect/>
          </a:stretch>
        </p:blipFill>
        <p:spPr>
          <a:xfrm>
            <a:off x="3176774" y="3217312"/>
            <a:ext cx="3601150" cy="900287"/>
          </a:xfrm>
          <a:prstGeom prst="rect">
            <a:avLst/>
          </a:prstGeom>
          <a:noFill/>
          <a:ln>
            <a:noFill/>
          </a:ln>
        </p:spPr>
      </p:pic>
      <p:pic>
        <p:nvPicPr>
          <p:cNvPr id="248" name="Google Shape;248;g243b72ed819_1_46"/>
          <p:cNvPicPr preferRelativeResize="0"/>
          <p:nvPr/>
        </p:nvPicPr>
        <p:blipFill>
          <a:blip r:embed="rId5">
            <a:alphaModFix/>
          </a:blip>
          <a:stretch>
            <a:fillRect/>
          </a:stretch>
        </p:blipFill>
        <p:spPr>
          <a:xfrm>
            <a:off x="5377450" y="4242725"/>
            <a:ext cx="3588400" cy="837300"/>
          </a:xfrm>
          <a:prstGeom prst="rect">
            <a:avLst/>
          </a:prstGeom>
          <a:noFill/>
          <a:ln>
            <a:noFill/>
          </a:ln>
        </p:spPr>
      </p:pic>
      <p:pic>
        <p:nvPicPr>
          <p:cNvPr id="249" name="Google Shape;249;g243b72ed819_1_46"/>
          <p:cNvPicPr preferRelativeResize="0"/>
          <p:nvPr/>
        </p:nvPicPr>
        <p:blipFill rotWithShape="1">
          <a:blip r:embed="rId3">
            <a:alphaModFix/>
          </a:blip>
          <a:srcRect b="0" l="0" r="0" t="0"/>
          <a:stretch/>
        </p:blipFill>
        <p:spPr>
          <a:xfrm rot="5400000">
            <a:off x="6349587" y="3400367"/>
            <a:ext cx="1531775" cy="283500"/>
          </a:xfrm>
          <a:prstGeom prst="rect">
            <a:avLst/>
          </a:prstGeom>
          <a:noFill/>
          <a:ln>
            <a:noFill/>
          </a:ln>
        </p:spPr>
      </p:pic>
      <p:pic>
        <p:nvPicPr>
          <p:cNvPr id="250" name="Google Shape;250;g243b72ed819_1_46"/>
          <p:cNvPicPr preferRelativeResize="0"/>
          <p:nvPr/>
        </p:nvPicPr>
        <p:blipFill rotWithShape="1">
          <a:blip r:embed="rId3">
            <a:alphaModFix/>
          </a:blip>
          <a:srcRect b="0" l="0" r="0" t="0"/>
          <a:stretch/>
        </p:blipFill>
        <p:spPr>
          <a:xfrm rot="5400000">
            <a:off x="1188225" y="2642075"/>
            <a:ext cx="461000" cy="283500"/>
          </a:xfrm>
          <a:prstGeom prst="rect">
            <a:avLst/>
          </a:prstGeom>
          <a:noFill/>
          <a:ln>
            <a:noFill/>
          </a:ln>
        </p:spPr>
      </p:pic>
      <p:pic>
        <p:nvPicPr>
          <p:cNvPr id="251" name="Google Shape;251;g243b72ed819_1_46"/>
          <p:cNvPicPr preferRelativeResize="0"/>
          <p:nvPr/>
        </p:nvPicPr>
        <p:blipFill>
          <a:blip r:embed="rId6">
            <a:alphaModFix/>
          </a:blip>
          <a:stretch>
            <a:fillRect/>
          </a:stretch>
        </p:blipFill>
        <p:spPr>
          <a:xfrm>
            <a:off x="271175" y="3014325"/>
            <a:ext cx="2607039" cy="194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coreProperties>
</file>