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</p:sldMasterIdLst>
  <p:notesMasterIdLst>
    <p:notesMasterId r:id="rId36"/>
  </p:notesMasterIdLst>
  <p:handoutMasterIdLst>
    <p:handoutMasterId r:id="rId37"/>
  </p:handoutMasterIdLst>
  <p:sldIdLst>
    <p:sldId id="697" r:id="rId5"/>
    <p:sldId id="344" r:id="rId6"/>
    <p:sldId id="713" r:id="rId7"/>
    <p:sldId id="694" r:id="rId8"/>
    <p:sldId id="710" r:id="rId9"/>
    <p:sldId id="630" r:id="rId10"/>
    <p:sldId id="712" r:id="rId11"/>
    <p:sldId id="711" r:id="rId12"/>
    <p:sldId id="705" r:id="rId13"/>
    <p:sldId id="686" r:id="rId14"/>
    <p:sldId id="653" r:id="rId15"/>
    <p:sldId id="654" r:id="rId16"/>
    <p:sldId id="706" r:id="rId17"/>
    <p:sldId id="692" r:id="rId18"/>
    <p:sldId id="657" r:id="rId19"/>
    <p:sldId id="708" r:id="rId20"/>
    <p:sldId id="707" r:id="rId21"/>
    <p:sldId id="662" r:id="rId22"/>
    <p:sldId id="716" r:id="rId23"/>
    <p:sldId id="714" r:id="rId24"/>
    <p:sldId id="665" r:id="rId25"/>
    <p:sldId id="666" r:id="rId26"/>
    <p:sldId id="667" r:id="rId27"/>
    <p:sldId id="668" r:id="rId28"/>
    <p:sldId id="673" r:id="rId29"/>
    <p:sldId id="674" r:id="rId30"/>
    <p:sldId id="676" r:id="rId31"/>
    <p:sldId id="709" r:id="rId32"/>
    <p:sldId id="677" r:id="rId33"/>
    <p:sldId id="678" r:id="rId34"/>
    <p:sldId id="679" r:id="rId35"/>
  </p:sldIdLst>
  <p:sldSz cx="9144000" cy="6858000" type="screen4x3"/>
  <p:notesSz cx="6873875" cy="100615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9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1D4575"/>
    <a:srgbClr val="1F497D"/>
    <a:srgbClr val="E65D00"/>
    <a:srgbClr val="EE6000"/>
    <a:srgbClr val="F664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73392" autoAdjust="0"/>
  </p:normalViewPr>
  <p:slideViewPr>
    <p:cSldViewPr>
      <p:cViewPr varScale="1">
        <p:scale>
          <a:sx n="97" d="100"/>
          <a:sy n="97" d="100"/>
        </p:scale>
        <p:origin x="208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0"/>
    </p:cViewPr>
  </p:sorterViewPr>
  <p:notesViewPr>
    <p:cSldViewPr>
      <p:cViewPr varScale="1">
        <p:scale>
          <a:sx n="56" d="100"/>
          <a:sy n="56" d="100"/>
        </p:scale>
        <p:origin x="-1524" y="-78"/>
      </p:cViewPr>
      <p:guideLst>
        <p:guide orient="horz" pos="3169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sson, Kristjan" userId="ae739e12-3550-4246-9745-1b78ac40fc21" providerId="ADAL" clId="{7CCFA5A3-513A-48F3-B0F4-87D66E4A0319}"/>
    <pc:docChg chg="modSld">
      <pc:chgData name="Sigurdsson, Kristjan" userId="ae739e12-3550-4246-9745-1b78ac40fc21" providerId="ADAL" clId="{7CCFA5A3-513A-48F3-B0F4-87D66E4A0319}" dt="2024-09-11T11:28:18.640" v="1" actId="20577"/>
      <pc:docMkLst>
        <pc:docMk/>
      </pc:docMkLst>
      <pc:sldChg chg="modSp mod">
        <pc:chgData name="Sigurdsson, Kristjan" userId="ae739e12-3550-4246-9745-1b78ac40fc21" providerId="ADAL" clId="{7CCFA5A3-513A-48F3-B0F4-87D66E4A0319}" dt="2024-09-11T11:28:18.640" v="1" actId="20577"/>
        <pc:sldMkLst>
          <pc:docMk/>
          <pc:sldMk cId="0" sldId="697"/>
        </pc:sldMkLst>
        <pc:spChg chg="mod">
          <ac:chgData name="Sigurdsson, Kristjan" userId="ae739e12-3550-4246-9745-1b78ac40fc21" providerId="ADAL" clId="{7CCFA5A3-513A-48F3-B0F4-87D66E4A0319}" dt="2024-09-11T11:28:18.640" v="1" actId="20577"/>
          <ac:spMkLst>
            <pc:docMk/>
            <pc:sldMk cId="0" sldId="697"/>
            <ac:spMk id="59395" creationId="{3160F946-5EA7-4900-A659-7D18BA1E32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EF2395-FA13-4D1E-9418-809DDD11F3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B4B9-3206-4376-8849-AB9003702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4138" y="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792A851B-BC65-458A-AA0B-01252B3A1A3B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A73C5-5007-495A-B5B0-026626C5B0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675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617BA-FE61-4262-974C-8023F0910F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4138" y="9556750"/>
            <a:ext cx="2978150" cy="503238"/>
          </a:xfrm>
          <a:prstGeom prst="rect">
            <a:avLst/>
          </a:prstGeom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C557992-251C-4A0D-B3A3-F3ABE295638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7E6AAA-3235-437C-A0AE-64DC155A26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BF4D67-E06C-4401-884D-EC2BEA15D7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03AD8B32-CBC1-4AA9-A679-4B4EC0B07A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54063"/>
            <a:ext cx="5032375" cy="377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7BCD79F-5128-4FDB-BE15-208A2C51B8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EB78701-CD54-4BF4-AF2D-E3AEDD94CC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8338"/>
            <a:ext cx="2978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F6B2AB7-49BE-419F-A837-4D3252B61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8338"/>
            <a:ext cx="29781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19FC24B-BAAD-4597-B3A6-E7724FEABDE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41C3F6CB-4572-4FD9-8775-D35BA02C86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F34C9612-3EAE-4DF3-A5E4-E3984B41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9CB0087B-E22F-4FA5-9294-D70CF0FBA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902B1B-0F16-4F8A-8D61-01D06295CE29}" type="slidenum">
              <a:rPr lang="en-US" altLang="is-IS" smtClean="0"/>
              <a:pPr>
                <a:spcBef>
                  <a:spcPct val="0"/>
                </a:spcBef>
              </a:pPr>
              <a:t>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6C0B09DB-53D7-41FA-99AF-3BA64FEB1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1F98F4D3-B85A-439C-A1BD-C829D262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- ef við seljum fyrir 100k þá er líklegt að 5% af þessu verður ekki greitt</a:t>
            </a:r>
          </a:p>
          <a:p>
            <a:pPr eaLnBrk="1" hangingPunct="1"/>
            <a:r>
              <a:rPr lang="is-IS" altLang="is-IS" sz="1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- efnahagsreikningsaðferð er miklu meira notuð, yfirleitt gerð aldursgreining á kröfum. </a:t>
            </a:r>
          </a:p>
          <a:p>
            <a:pPr eaLnBrk="1" hangingPunct="1"/>
            <a:r>
              <a:rPr lang="is-IS" altLang="is-IS" sz="1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- spá í hversu gamlar kröfur eru, því eldra því ólíklegra að því verði greitt </a:t>
            </a:r>
          </a:p>
          <a:p>
            <a:pPr eaLnBrk="1" hangingPunct="1"/>
            <a:r>
              <a:rPr lang="is-IS" altLang="is-IS" sz="1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- 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31826644-55DA-44BD-979D-ADFA48BCA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13FA7B-AEEF-4FFF-A150-E71C15A418CF}" type="slidenum">
              <a:rPr lang="en-US" altLang="is-IS" smtClean="0"/>
              <a:pPr>
                <a:spcBef>
                  <a:spcPct val="0"/>
                </a:spcBef>
              </a:pPr>
              <a:t>10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65714FB-92FB-444D-978B-369A08B9C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16C157-3604-473A-B463-8E34E4D41AB4}" type="slidenum">
              <a:rPr lang="en-US" altLang="is-IS" smtClean="0"/>
              <a:pPr>
                <a:spcBef>
                  <a:spcPct val="0"/>
                </a:spcBef>
              </a:pPr>
              <a:t>11</a:t>
            </a:fld>
            <a:endParaRPr lang="en-US" altLang="is-I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2E682AC-7290-4BB8-A16C-99A996CB9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93B98A0-691D-4370-AD42-1B388C832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Current dálkur, kröfur ekki kominn á gjalddaga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Lengra til hliðar er minni líkur að þú fáir það greitt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J. Davis – enginn áhætta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B. Dimond er komin í 0-30, lítil áhætta (dálkur 1) Past due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B. Gilman – d´lak 3 og 4 – meira líkur áhættu </a:t>
            </a: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lægstu á kröfur ekki komin á gjaldaga, hæstu kröfur á kröfur komin í mestan gjaldaga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C45B0AEA-5A02-469C-A634-28153AF72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B6AE7549-DA87-4129-8633-0719271D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Aðferð til að reikna út áætlað niðurfærsla vkr.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Minnsta áhættan að tapa kröfum sem er ekki kominn á gjaldaga 1%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Því hærra fjölda daga frá gjaldaga því meira % á áætlað tapi (ekki 100% bara áætlun)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Hérna ertu bara að spá í hvað þú ert ekki búin að fá greitt og áætla þar af leiðandi líkurnar á hvort að vkr verði greitt eða ekki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DABA71C7-ED4E-4D87-93FE-BE33C16B3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93D6E2-26ED-401C-8410-3F0560E3623E}" type="slidenum">
              <a:rPr lang="en-US" altLang="is-IS" smtClean="0"/>
              <a:pPr>
                <a:spcBef>
                  <a:spcPct val="0"/>
                </a:spcBef>
              </a:pPr>
              <a:t>12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D32C9A71-6E0E-48A2-A2D1-56168831F8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D25F7ADE-A425-4651-98B1-C2457EE6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Staðan fyrir uppgjör er kredit 500 á niðurfærslu vkr.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árslok viljum við hafa hana 3260 – debit á afskriftir vkr – (eigið fé), kreditfærsla á móti )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að því að aukning á niðurfærslum á milli ára er 3250kr og það fer í rekstur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A207752F-6839-4830-B978-F79BB5783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2CFCAF-CF66-411C-9EA3-90A1E89F60CE}" type="slidenum">
              <a:rPr lang="en-US" altLang="is-IS" smtClean="0"/>
              <a:pPr>
                <a:spcBef>
                  <a:spcPct val="0"/>
                </a:spcBef>
              </a:pPr>
              <a:t>13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8295B525-493A-4CE3-890B-E933631864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A001F280-0DB7-443A-AB53-C5CA3FAB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altLang="is-I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Efnhahagsreikning aðferð </a:t>
            </a:r>
          </a:p>
          <a:p>
            <a:r>
              <a:rPr lang="is-IS" altLang="is-IS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- 500 í debet</a:t>
            </a:r>
          </a:p>
          <a:p>
            <a:r>
              <a:rPr lang="is-IS" altLang="is-IS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4260 í kredit til þess að enda í 3760 í árslok </a:t>
            </a:r>
          </a:p>
          <a:p>
            <a:r>
              <a:rPr lang="is-IS" altLang="is-IS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erum alltaf að meta stöðu niðurfærsla vkr ár eftir ár – debit eða kredit (það sem það á við ) </a:t>
            </a: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C0091770-A79B-4F49-917E-5F86E7959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C78A23-99DC-4BD2-A4C0-FD79BF303D48}" type="slidenum">
              <a:rPr lang="en-US" altLang="is-IS" smtClean="0"/>
              <a:pPr>
                <a:spcBef>
                  <a:spcPct val="0"/>
                </a:spcBef>
              </a:pPr>
              <a:t>14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240EE0D1-3CDF-49C8-BC0B-B3A87CB394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D62FE6E7-7B3D-4783-A1B0-10DE8046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Beint afskriftaraðferð – Direct Write-Off Method </a:t>
            </a:r>
            <a:endParaRPr lang="is-IS" altLang="is-IS" sz="1100" b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þegar þú tapar henni þá gjaldfæriru það </a:t>
            </a:r>
            <a:endParaRPr lang="is-IS" altLang="is-IS" sz="11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sz="11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 </a:t>
            </a:r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þú ert ekki me neina niðurfærslu, gjaldfærir bara jafnóðum </a:t>
            </a:r>
          </a:p>
          <a:p>
            <a:pPr eaLnBrk="1" hangingPunct="1"/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mátt ekki nota þessa aðferð nema vkr séu frekar litlar í fyrirtækinu </a:t>
            </a:r>
          </a:p>
          <a:p>
            <a:pPr eaLnBrk="1" hangingPunct="1"/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Ekki algengt venga þess að þú situr inni með vkr þangað til það er alveg tapað </a:t>
            </a:r>
          </a:p>
          <a:p>
            <a:pPr eaLnBrk="1" hangingPunct="1"/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óveruleg = stór hluti af tekjunum, hefur lítið áhrif, í hlutfalli rekstrar reiknings félags. </a:t>
            </a:r>
          </a:p>
          <a:p>
            <a:pPr eaLnBrk="1" hangingPunct="1"/>
            <a:endParaRPr lang="is-IS" altLang="is-IS" sz="1100" b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01F30020-A454-4F17-9732-503778E7B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4881E0-9D4E-47FC-AA0F-CCC72AF0B935}" type="slidenum">
              <a:rPr lang="en-US" altLang="is-IS" smtClean="0"/>
              <a:pPr>
                <a:spcBef>
                  <a:spcPct val="0"/>
                </a:spcBef>
              </a:pPr>
              <a:t>15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A01F840D-FB2A-46BC-9C9E-ACCB49C45D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EE044E1D-E2EB-4B53-B804-EF4F77ED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vkr – kreditumfærum lækkum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afskriftir vkr – debit – gjaldfærum strax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BF864CB1-A560-4D8B-99E3-8A89A3B0A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80E964-C94A-40CB-838B-6A52F48389F1}" type="slidenum">
              <a:rPr lang="en-US" altLang="is-IS" smtClean="0"/>
              <a:pPr>
                <a:spcBef>
                  <a:spcPct val="0"/>
                </a:spcBef>
              </a:pPr>
              <a:t>16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97582FF2-23A1-4AEB-88A6-7643D0AACD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35C45C56-8D28-4D62-A0AB-A55FFF13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CDCEE25E-5572-4213-9B21-83C282FC8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B087F1-6680-48AC-841B-3019240C6DC3}" type="slidenum">
              <a:rPr lang="en-US" altLang="is-IS" smtClean="0"/>
              <a:pPr>
                <a:spcBef>
                  <a:spcPct val="0"/>
                </a:spcBef>
              </a:pPr>
              <a:t>17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8441C897-1164-4611-8725-1C5576F0F0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C455E664-EE61-4A78-BD8D-DBA68D0C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Miklu algengara að fólk noti greiðslufrest eða greislðu eð kreditkorti en greiðsl, víxli + skuldabréfi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C0006B8D-B2D2-4E4F-A51E-F0B06DFC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6F119B-54EA-4EC5-B556-3B1FB2BD79FE}" type="slidenum">
              <a:rPr lang="en-US" altLang="is-IS" smtClean="0"/>
              <a:pPr>
                <a:spcBef>
                  <a:spcPct val="0"/>
                </a:spcBef>
              </a:pPr>
              <a:t>18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E2554638-15D8-41E3-B438-BC2E57C4E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B4136054-CE13-473C-AE95-A83F326D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12EFEAFA-DD5F-4FF6-96E9-BF269ED33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B5FF12-76D3-4E46-9BD3-DF7F2BF4DE77}" type="slidenum">
              <a:rPr lang="en-US" altLang="is-IS" smtClean="0"/>
              <a:pPr>
                <a:spcBef>
                  <a:spcPct val="0"/>
                </a:spcBef>
              </a:pPr>
              <a:t>19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398A7C53-30D9-421D-8FE5-0CCEEBC8E9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8DAE400-CB93-4C5C-BF5B-72A218DC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7F4C8A72-6B71-42AB-8540-8D2800EF8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566552-1801-4199-8094-B7FC51F62F85}" type="slidenum">
              <a:rPr lang="en-US" altLang="is-IS" smtClean="0"/>
              <a:pPr>
                <a:spcBef>
                  <a:spcPct val="0"/>
                </a:spcBef>
              </a:pPr>
              <a:t>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1A567407-F394-453B-8B38-9409F66C52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5398FDD8-9777-4EE3-A064-6CF74B0E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Í grunnin það sama nema víxli er til styttri tíma </a:t>
            </a:r>
          </a:p>
          <a:p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39ADA905-745B-4BA1-9091-79F1E471E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CC9E05-9DA6-430D-8AA6-B8CF77B21EBE}" type="slidenum">
              <a:rPr lang="en-US" altLang="is-I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is-I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F1E50DDB-4E5E-4DAF-B023-0FC25A7B8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3A62E4-7447-4C6E-B404-1A57A825A3B6}" type="slidenum">
              <a:rPr lang="en-US" altLang="is-IS" smtClean="0"/>
              <a:pPr>
                <a:spcBef>
                  <a:spcPct val="0"/>
                </a:spcBef>
              </a:pPr>
              <a:t>21</a:t>
            </a:fld>
            <a:endParaRPr lang="en-US" altLang="is-I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C861EEF-C678-4CFD-B7F5-7F214AED3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93ED79F-BEA8-4EA6-970C-A3232584A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Við værum ATS – lántaki er Standford Cummings</a:t>
            </a: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FB754D6-1802-4C4B-A4ED-771204F5E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264C73-4E5C-4403-9C4E-C3D45196C6CE}" type="slidenum">
              <a:rPr lang="en-US" altLang="is-IS" smtClean="0"/>
              <a:pPr>
                <a:spcBef>
                  <a:spcPct val="0"/>
                </a:spcBef>
              </a:pPr>
              <a:t>22</a:t>
            </a:fld>
            <a:endParaRPr lang="en-US" altLang="is-I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75C00F9A-78BD-4ABB-9FF4-60C6B6483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7EA4A86-1DF6-48A3-B4AB-E050D82D2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Plain vanilla – einfaldasta form af skuldabréf </a:t>
            </a: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Ekkert sjóðstreymisáhrif – fáum í nóvember í næstaári þess vegna er enginn hreyfing á cash flow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C8A45FB4-C85B-4F11-88B4-FD1470A22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5810EB-FF27-4FD0-8D8B-DB0BE863DF60}" type="slidenum">
              <a:rPr lang="en-US" altLang="is-IS" smtClean="0"/>
              <a:pPr>
                <a:spcBef>
                  <a:spcPct val="0"/>
                </a:spcBef>
              </a:pPr>
              <a:t>23</a:t>
            </a:fld>
            <a:endParaRPr lang="en-US" altLang="is-I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7F25892-BF23-47B5-8EE6-4FBEE5704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00F0C40C-428F-4539-9E7A-FAF57C3DF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CDD71B58-8C60-4DAF-9A79-0967C900A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5A2B-4DB4-4C48-9458-90AD1330D782}" type="slidenum">
              <a:rPr lang="en-US" altLang="is-IS" smtClean="0"/>
              <a:pPr>
                <a:spcBef>
                  <a:spcPct val="0"/>
                </a:spcBef>
              </a:pPr>
              <a:t>24</a:t>
            </a:fld>
            <a:endParaRPr lang="en-US" altLang="is-I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8F2A040-6123-4503-80E2-80095955E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3C104BB-F7E4-47BB-A4CF-56061E73C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6A761614-E3A4-4560-8ADD-54C52B358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642898-1D3D-4FE5-93B3-ABB39CCEC55C}" type="slidenum">
              <a:rPr lang="en-US" altLang="is-IS" smtClean="0"/>
              <a:pPr>
                <a:spcBef>
                  <a:spcPct val="0"/>
                </a:spcBef>
              </a:pPr>
              <a:t>25</a:t>
            </a:fld>
            <a:endParaRPr lang="en-US" altLang="is-I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7C17C9-8D52-47C2-9C53-C71AE9BC2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61B1092-187F-408F-BE64-3457291BF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DEC36A2-0A9D-4A5E-96B2-1A1F5FCAE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3B7B9E-0A53-48FA-91F7-1EB5C15EEECA}" type="slidenum">
              <a:rPr lang="en-US" altLang="is-IS" smtClean="0"/>
              <a:pPr>
                <a:spcBef>
                  <a:spcPct val="0"/>
                </a:spcBef>
              </a:pPr>
              <a:t>26</a:t>
            </a:fld>
            <a:endParaRPr lang="en-US" altLang="is-I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71E76035-8CBD-445C-8E6B-25CF40A24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F69E78A-2900-49A9-8BEB-4C3D45832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B627817C-1A3E-4C4B-AFB4-353322F465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4AE9496F-B306-42B0-BD4A-E3758755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Gallinn viið lánssölu -&gt; Mikið af peningunum er bundið við vkr en getur ekki nýtt það til hagsmuna áfram – fyrr en þú færð það greitt. </a:t>
            </a: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31F8A376-0922-419D-AC18-2CA0C3626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B1D6DC-2BBA-4080-8648-B9736B77A6A9}" type="slidenum">
              <a:rPr lang="en-US" altLang="is-IS" smtClean="0"/>
              <a:pPr>
                <a:spcBef>
                  <a:spcPct val="0"/>
                </a:spcBef>
              </a:pPr>
              <a:t>27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F7944421-E6B5-45FD-8DFE-31FB224046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EDAE1CBD-2F08-4774-A65B-69E2FA89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16499D1E-E410-42B5-B9C3-17E11A80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917E2-EF73-430F-B683-0C7CB2EE469B}" type="slidenum">
              <a:rPr lang="en-US" altLang="is-IS" smtClean="0"/>
              <a:pPr>
                <a:spcBef>
                  <a:spcPct val="0"/>
                </a:spcBef>
              </a:pPr>
              <a:t>28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EA67134-51DB-48EA-B21B-2D295429C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9207D7-3A69-4090-B602-0E132690B577}" type="slidenum">
              <a:rPr lang="en-US" altLang="is-IS" smtClean="0"/>
              <a:pPr>
                <a:spcBef>
                  <a:spcPct val="0"/>
                </a:spcBef>
              </a:pPr>
              <a:t>29</a:t>
            </a:fld>
            <a:endParaRPr lang="en-US" altLang="is-I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336504DC-06D0-41A1-ACF7-014B87686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6D4A816-4638-49D2-BD76-8799E715F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u="sng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DD1AABE2-08B4-49F3-A8F6-D9313D7E0B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525DE319-B475-4276-8FB4-549BA4EA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- svo vv þurfi ekki að leggja allt út núna </a:t>
            </a:r>
          </a:p>
          <a:p>
            <a:pPr eaLnBrk="1" hangingPunct="1"/>
            <a:r>
              <a:rPr lang="is-IS" altLang="is-IS" sz="1000" dirty="0"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- færð meira viskipti, ýtir undir kauphegðun hjá fólki </a:t>
            </a:r>
          </a:p>
          <a:p>
            <a:pPr eaLnBrk="1" hangingPunct="1"/>
            <a:endParaRPr lang="is-IS" altLang="is-IS" sz="100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44ABDAD9-AEA3-408F-97E4-2C0BA9826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041AA4-570D-4314-92CA-DB4F6555B894}" type="slidenum">
              <a:rPr lang="en-US" altLang="is-IS" smtClean="0"/>
              <a:pPr>
                <a:spcBef>
                  <a:spcPct val="0"/>
                </a:spcBef>
              </a:pPr>
              <a:t>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410DEE35-75AF-46B7-B37E-BFA5D6A099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BCC73D-5C3A-40CE-B138-3D3BE2410DAF}" type="slidenum">
              <a:rPr lang="en-US" altLang="is-IS" smtClean="0"/>
              <a:pPr>
                <a:spcBef>
                  <a:spcPct val="0"/>
                </a:spcBef>
              </a:pPr>
              <a:t>30</a:t>
            </a:fld>
            <a:endParaRPr lang="en-US" altLang="is-I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1B9EB142-B291-4A97-91FC-8B6A28BAD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6B331A5A-AB33-47AC-98A4-6C89941EB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5ABFD167-5E29-416A-8F63-393238FCD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66E3356-00CC-4A7A-8228-778515E2DB36}" type="slidenum">
              <a:rPr lang="en-US" altLang="is-IS" smtClean="0"/>
              <a:pPr>
                <a:spcBef>
                  <a:spcPct val="0"/>
                </a:spcBef>
              </a:pPr>
              <a:t>31</a:t>
            </a:fld>
            <a:endParaRPr lang="en-US" altLang="is-I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E045A2F9-6A03-4E6C-B5E5-C008C5BF4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0404DA4E-77D5-406B-A2C2-0B49B3E92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1F9E05E1-CEB9-4094-B3A3-E651F91E0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F53FB7E7-9493-4442-B14B-DBECAC28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niðurfærslu krafna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ekki til dagverð á kröfum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lánar 100 aðilum þúsund kall, færð ekki alltaf allan pening tilbaka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Líkurnar á því að 5% ná ekki að greiða þér, þegar ég skoða kröfurnar mínar á árslok færa sirka 5% af kröfunum niður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Ný fyrirtæki, viðmið er sirka 5% niðurfærsla eftir ár, en niðurgreiðsla krafa fer mjög mikið eftir bransa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Getur tryggt kröfu.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“skulu sæta“, verður að gera það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743BF40-ACD5-41BE-864F-E8F18D91B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E8629A-86C2-4C94-B5AC-8CBECB757581}" type="slidenum">
              <a:rPr lang="en-US" altLang="is-IS" smtClean="0"/>
              <a:pPr>
                <a:spcBef>
                  <a:spcPct val="0"/>
                </a:spcBef>
              </a:pPr>
              <a:t>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E86D0863-1ACE-4974-8DC2-609163F4CB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E0BDD8F0-1084-4D74-BAB6-99DE9E5C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afskrifa, færa niður áætlaðar tapaðar kröfur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mikilvægt að hafa í huga að þetta er áætlin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tölfræðilega eru líkur á því að ég fái t.d 5% krfana ekki tilabka,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ert ekki að gefa eftir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E64F9377-28F4-4D15-AD6F-79EF3ACAE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EECB11-AD4A-4C2A-9216-619D2CBDC441}" type="slidenum">
              <a:rPr lang="en-US" altLang="is-IS" smtClean="0"/>
              <a:pPr>
                <a:spcBef>
                  <a:spcPct val="0"/>
                </a:spcBef>
              </a:pPr>
              <a:t>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75D31AC9-F92E-432B-852B-A5CC098F85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7E62020F-63DD-40A8-861A-EF0A10F1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Afskriftir viðskiptakrafna (uncollectible accounts expense ) – </a:t>
            </a:r>
            <a:r>
              <a:rPr lang="is-IS" altLang="is-IS" sz="11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Gjöld í rekstrarreikningi </a:t>
            </a:r>
          </a:p>
          <a:p>
            <a:pPr marL="171450" indent="-171450">
              <a:buFontTx/>
              <a:buChar char="•"/>
            </a:pPr>
            <a:r>
              <a:rPr lang="is-IS" altLang="is-IS" sz="11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Niðurfærslureikningur viðskiptakrafna (Allowance for doubtful accounts) </a:t>
            </a:r>
            <a:r>
              <a:rPr lang="is-IS" altLang="is-IS" sz="11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– Öfugt við eignareikning, Eignareikning með kredistöðu í EHR 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42804FC7-1F37-4003-8F8D-A87E7030B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5D32D1-8AA0-4D5F-AE9F-E29C5C56DB16}" type="slidenum">
              <a:rPr lang="en-US" altLang="is-IS" smtClean="0"/>
              <a:pPr>
                <a:spcBef>
                  <a:spcPct val="0"/>
                </a:spcBef>
              </a:pPr>
              <a:t>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9E20344E-D522-4619-AFED-8117AA27B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8E4AF8A6-42D1-42A9-BCB6-28B11E37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fer undir rekstarkostnað EHR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kredit á niðufræslu vkr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debet á Afskriftir vkr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Afh er þetta á sér reikning ?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Tengdar vv kerfi, og vv kerfi segir að þessi skuldar x og hinn skuldar x, sem er óbreytt. Vilt að það stemmi 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8776F73-2256-4794-985F-3724EF9A0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5A38D9-395B-4AE7-90A3-DDCF1204390C}" type="slidenum">
              <a:rPr lang="en-US" altLang="is-IS" smtClean="0"/>
              <a:pPr>
                <a:spcBef>
                  <a:spcPct val="0"/>
                </a:spcBef>
              </a:pPr>
              <a:t>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F55C0178-132B-4E5D-AE25-80256036F2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58EDDDB7-B847-49F0-A47F-73A88503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</a:t>
            </a:r>
            <a:r>
              <a:rPr lang="is-IS" altLang="is-IS" sz="11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Endanlega </a:t>
            </a:r>
            <a:endParaRPr lang="is-IS" altLang="is-IS" sz="1100" b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sz="1100" b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	Kredit vkr – debit vkr = hefur ekki áhrif á rekstarrekning, því þú varst búin að áætla þessu tapi þannig ef það kemur þá kemur það ekki á óvart á rekstarreikning. </a:t>
            </a:r>
          </a:p>
          <a:p>
            <a:pPr eaLnBrk="1" hangingPunct="1"/>
            <a:endParaRPr lang="is-IS" altLang="is-IS" sz="1100" b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60C49085-832B-4B43-BE93-4426AD0A9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A5B063-6D0F-4E1F-BF67-52B745B2B862}" type="slidenum">
              <a:rPr lang="en-US" altLang="is-IS" smtClean="0"/>
              <a:pPr>
                <a:spcBef>
                  <a:spcPct val="0"/>
                </a:spcBef>
              </a:pPr>
              <a:t>8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047E6EF3-EDB1-48E0-8604-FE0D6739E2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A0BF2F27-3DDA-4A5A-848E-C0F9A103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151E437C-122C-462E-AAE7-2C1363F3B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E2656-9142-4976-BAEB-D1FF5E079C89}" type="slidenum">
              <a:rPr lang="en-US" altLang="is-IS" smtClean="0"/>
              <a:pPr>
                <a:spcBef>
                  <a:spcPct val="0"/>
                </a:spcBef>
              </a:pPr>
              <a:t>9</a:t>
            </a:fld>
            <a:endParaRPr lang="en-US" altLang="is-I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>
            <a:extLst>
              <a:ext uri="{FF2B5EF4-FFF2-40B4-BE49-F238E27FC236}">
                <a16:creationId xmlns:a16="http://schemas.microsoft.com/office/drawing/2014/main" id="{52F043EC-7651-418D-88AB-5A352E269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8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63E3-CE48-4946-9D6A-A4D340D91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7CDA-8899-44ED-BDA3-F3EAA2258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DE9C-1599-4B4E-83A8-B68EB3E2C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961D6-5CE0-47C0-B951-506312CA6C1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9551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6BC1A-EF97-4D3D-8E48-F0C56CB4D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B705-6445-4C20-853F-997DB666A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9ACB-35B1-4BD0-A0C0-FA2059474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B7900-2267-4A46-8E66-BFD92572145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10600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5A2F2D-1041-49A4-A6C6-B723B59DF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DCE993-D48E-432F-8A6E-8A86846293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807040-798A-49A8-9BDC-71C95DBB9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0F4E0-A83D-49DE-BD0B-D049D2259AB9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51788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465D62-3737-43B5-AA35-17B03587E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DB973A-F6FB-47B0-B6BD-6E8477847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B2AB16-8064-4300-A8E9-D9E6A67C3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3D7D-FE4F-422D-9C67-1B91E212991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259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31B6E555-5A12-44DF-8953-5A224AF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3071-505E-4519-8C92-57A89EC892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3CB42-6761-44F1-B374-76221D111D2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2BE2-21E5-4647-A2E8-E66D02D2FD7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B670E8-98E7-44F6-84CE-4A15A2986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6542FD-DAA3-4B40-B07E-58DC8D0CD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428070-B1A6-4A91-8524-4C6A6DFB25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97CA5-2AD6-44E0-BE0C-A6124A6E5E6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64594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2CE57-C1B2-4021-9F6E-8FF5E92212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1F992CFE-09ED-4BEC-97A9-9B4D3F4F8584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B6EFF4-900F-46D3-9A92-186B52B76A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91F0439B-B306-4C45-B454-6F5EBB38725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60772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986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798638"/>
            <a:ext cx="40386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4137025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A861-78AE-4DB7-9E38-7779259D67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8-</a:t>
            </a:r>
            <a:fld id="{32008710-C704-4C8C-8439-C5EDCDAA42F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71813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>
            <a:extLst>
              <a:ext uri="{FF2B5EF4-FFF2-40B4-BE49-F238E27FC236}">
                <a16:creationId xmlns:a16="http://schemas.microsoft.com/office/drawing/2014/main" id="{B2CA904C-0218-4F87-8740-3157B66FF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57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04A2B7-0C26-4138-A845-09249E79DAB4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1DF81-EC98-49B8-B066-6EF6917B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B932C4-0508-4906-BF9B-E2F4305F7318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F896BB-4059-4317-B149-75E5F9AEC68C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E4C65A-E204-498E-9CC7-3A66716CF4A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69C0C-769B-416A-9D3A-FD877DAAB0D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9145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847CB-7465-467B-BBFF-1517170DCD57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5FF68-7615-4E0C-8BBB-D3BAAEEC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FB0548-D887-4962-A4E1-B685B3E39CFA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33D418C-23CA-4E33-8694-DE2A4DF83484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4DDB5E-03C7-4752-B116-8C0BC63E535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EB929-7B14-4A41-8B4F-EEB6E69E55C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814649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62B33FE9-D3AE-408B-9A26-03E06445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CF08C2-DCA4-40A8-9A09-89C3B31F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6CA78E83-D598-4B4E-A6AB-9AC9D243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77C158-4633-4A4A-92C8-75E4E0A5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1E93F04-A898-4F7C-B50B-CD0A99C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159C5-A70C-404B-9355-F0071D0E04B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4265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01E7AE-9999-454B-AC5F-0C397D4EDE79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C09D-AE1A-4C02-8CB7-AE59E12C7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46357D-5EDC-4260-BB1F-7D0C630FB708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8A08F4-F1BA-4FDF-B2DA-51C3E8A6EAD6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2E53BA5-FD10-4D40-B74F-0390AF1EAA1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D082-7CE1-47E0-93E3-98C015F1DFC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59512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0C0014-DEED-4606-BB87-599299FB4AB1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6EC3-6DDA-4749-ADDD-3D41CAE2A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B8391C-917E-42C0-95BB-ADFC9EF598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E25897B-226A-4F48-91AC-1714FD53B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DFE70-0AFE-4402-8F12-5FCD4AA5E12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802124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D522D-8628-4809-9A1F-415AEB0DE156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A5F8B-BB8D-471E-B2ED-8FE1B84E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>
            <a:extLst>
              <a:ext uri="{FF2B5EF4-FFF2-40B4-BE49-F238E27FC236}">
                <a16:creationId xmlns:a16="http://schemas.microsoft.com/office/drawing/2014/main" id="{7D037FA6-FF44-4568-B8EE-8229357F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9F789B-AFD9-4BFB-95EA-8ED0B75EF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394CF53-58ED-4488-BD1D-4EDE7562A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16C921D-46E9-471F-B9A9-A8A4907FB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EE5E93-E28A-4A41-A9F5-43598176CCF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27460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37A89-FC00-4D22-BD96-DB45F77D1528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77AE4-8F54-4C00-98D4-E9937A40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>
            <a:extLst>
              <a:ext uri="{FF2B5EF4-FFF2-40B4-BE49-F238E27FC236}">
                <a16:creationId xmlns:a16="http://schemas.microsoft.com/office/drawing/2014/main" id="{40FEBE6D-DB08-4038-98F7-E213C0D7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7296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8CF760B5-C872-4983-A68E-89E8ADE7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C2589D9-2453-4EC1-B061-23B37511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E38130A-2096-4D29-AE04-E56A8E38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6EB1-29C8-48AE-A5F2-983EAEFD65C3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6976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EFB3-C251-417B-A7BF-BDFF3B048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ECF5-4F99-43C6-8678-25C9D303D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1DEA-10B7-4A79-A7B4-67F10C29B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6E80B-D1E8-4F5E-9453-E0FAEF462E2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66698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A6EA-8B0F-42FD-A391-05CC76F5A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6D63-414F-42FC-84B0-677D33D55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DBD6-5619-4BFF-B714-B8FD61D1B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2ECE8-CE8D-4379-BCAB-CD00B338947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79785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03261-EA2B-41A7-BE27-0F389BC48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A010-9F37-404D-8662-700B57724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9DC0-F1E6-4B93-980F-3CC5DECBB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FE1AB-43AD-4FA2-8DA3-D3CC2524ACD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841267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77C7A0-0BEF-4973-BFF0-7FEE060DF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E01DA5-0852-44B0-AB7B-ADA2FD12D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08D4DC-251C-491F-BC1F-0E961241F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1F93B-5DE0-43EA-A028-540732E1569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720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B01AE658-A65B-4C6B-BA4A-A79DB5FF5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7F1082-9D1E-40AB-94EC-F88FDBE3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9A4E10E-B025-457A-AC26-B09FC063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F2C27CC-E198-4A86-95D5-92DDEAE9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A772000-C631-4008-BE04-4589B8AC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21184-78BC-4B4B-981D-BFCB079C6E1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21665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E991CE-1409-455B-A70C-FEA27EEAC9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B3FA5-ADC8-4751-B003-496546CF7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2242DA-14A2-4CDC-97AD-98C46D75F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33A43-620C-4460-B7A1-03598538525E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6898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C137F77-6DEA-426E-9321-559BEA73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59DBA-E085-4AAA-B9DC-32C3CF8371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4E6ED-5899-4CD8-9248-D590FB97F7AA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8A4C9-35A4-4457-B076-8C9D08B8D12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83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CBB19F-5BFF-490D-9705-D252FC8B7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EFDB41-F4BC-4CAA-9937-9F7E4453F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899AAE-6D3A-4A41-B5A6-ABEE35026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AFA2-1D82-4C4E-81EA-ADB26EBF17F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0067355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5F6B08C-0323-442F-87D0-DD18ED525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046984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330C9AA-F5C9-4BDA-B071-CDA28350F1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5B481FE0-5E74-443F-B7ED-A26ED533CB35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FD22876-C891-45BC-9152-7D8F41CE33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AD14E0F0-F1DE-4DA8-898C-CD81FB742B8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17929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2895CF2-F683-4BD7-83A4-4B98E9B885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70793E90-BAC1-4F44-BF3B-A34FCBB0598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4F3FD9-9C32-4761-93B8-6E0B94D892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BA242A1D-0902-4C98-8AD9-C31E93A909A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657348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>
            <a:extLst>
              <a:ext uri="{FF2B5EF4-FFF2-40B4-BE49-F238E27FC236}">
                <a16:creationId xmlns:a16="http://schemas.microsoft.com/office/drawing/2014/main" id="{9B15EFED-A6FD-4A98-A728-ADF35CE9C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293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E888A-3552-4BFC-ADA9-312E084B7E3C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08372-F4BD-4A14-AC03-44078108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51C1C9-FD4B-45D1-9CB9-037CB46B3725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5C651C-AF1C-466B-9DC3-6D248E7F39AD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201B5E-A81A-4140-B327-6580D218CBF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B6D55-4815-4DA3-BCC6-9613E45FC9D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976735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BE8C445F-50FE-4892-905B-A7AEEE7C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2B4550-8D6E-49CC-BDAD-75A3136E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6A45C538-10C5-4CDA-9DFB-44A98094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8AC038E-29E0-4305-B100-A640654B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D1B8AE2-2299-4E37-B973-ADCE6774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4AE5C-3E6B-488E-AB80-700085ABC18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131253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4097DD-FBAF-4C64-A674-66DBC848310D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8B639-7462-492F-966C-8C5D13C9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CFD87-78B8-4725-AD60-872AC536AF68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6D3928-D3A4-461E-A373-7D11B57B1E29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962767-0309-488F-B4D5-098AD454BF48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5ED50-7AD2-4C03-B156-9331B9F3B9A8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877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E7ADCE-B097-4290-82A0-7C14F823CEE7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851C9-3343-4830-BC1D-9BCD8F30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B9F971-BD2E-498C-97F4-E25D84BE5FBD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1AD15E-6FE9-491A-87D5-F28E4B315C1B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7502C4-3A4E-4ADF-8C46-0712836061F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20522-5E78-4CE2-A54A-8F7C8C1C7C8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50747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B66C8-E2CB-48B7-84B2-6029FFF35323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9147-3FA9-4090-8AC1-9FFEF7E97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2BDBF3-7E7A-4588-925F-6A9ED86759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8F60D29-456D-4BA3-99C0-6591187FA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2C621-5913-421A-A005-D91A2A10F9D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75559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1E9941-186D-4D8D-B857-9087CC8EA5FF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BEA2B-48DD-4EED-B564-5F0E35FA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>
            <a:extLst>
              <a:ext uri="{FF2B5EF4-FFF2-40B4-BE49-F238E27FC236}">
                <a16:creationId xmlns:a16="http://schemas.microsoft.com/office/drawing/2014/main" id="{38BCE4A6-BF9F-4145-AE43-DD43A185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144365-75C9-40A1-960F-33098396A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18E5AE-89DB-474E-9674-001AF70E6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488781-555D-4A1C-8094-BDC6EA0E8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149D260-64F2-4C50-80CF-8C2314E105BC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08722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2E4F1B-034F-4104-AB3B-E3EB0B47758D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0C27D-2EB6-4D15-873B-ECABB420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>
            <a:extLst>
              <a:ext uri="{FF2B5EF4-FFF2-40B4-BE49-F238E27FC236}">
                <a16:creationId xmlns:a16="http://schemas.microsoft.com/office/drawing/2014/main" id="{35352836-6E0D-4BB0-8FF3-49BE0CB0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121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341842FC-B851-4AD2-9B40-115B9280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C78C6D-F453-406F-AF17-CA0D2183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8C10203-2F5E-4815-A46B-8CA5559D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478A8-BCCE-45E8-BEA1-1D967FCE31E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604616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07F0D-3224-4DCD-ADBE-233CC33E7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B0E5-1098-4CA4-B543-A20243CD1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2DF3-2994-451F-AB78-26A225986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730C-E815-415F-AAF2-5120E7E70AF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0088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B534-991E-40CF-8F01-F43D415BF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BC25B-8A63-430B-A483-A70E3AEC2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C3715-A0AE-490F-9750-C54B0D3A8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5B5D8-98DD-4A12-B04F-056599D5002B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4592312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AB967-2009-446E-A02D-72C86B7BD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0A940-619D-4FA7-B0C7-778CEBE79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F739-0C77-4119-B98F-3E87FDC5C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42EE2-044B-44FE-B75D-1C568E2CB9C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484780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235878-3A2F-4670-B83B-DBA9827F0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4106BC-500F-423E-A400-9DAC8E9C0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28862A-A96C-4740-8737-B8DED76C7E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99C5A-C9DD-43A9-A48F-55E9204BE31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743896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C77445-5058-424C-A524-F1DA968D1A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AEAAC0-A676-46B8-96C1-D6C9E302F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818F00-47A4-4F84-BBF1-56AE53D9F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2A8EC-3B8B-4371-B195-644DA85F3D7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75921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507C23E-1444-4617-A01C-40DF69BD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BF5E8-DA66-432B-82FA-E52B791D4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4D62D-3D95-4120-B17B-1B5FA6D4ECB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B974A-5286-43FA-A4B8-9B80FBC91CD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9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8BB9A-B576-4525-9402-4377F9B54E2E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2AB9-1E25-4849-9D68-D4D1B26B4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9FA1A5-E5CB-425A-A39C-A37FE7B49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BC92CF4-252A-4613-BBEB-6836E8EC5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1DAEB-16EB-4884-821E-70315454C62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176374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1A6987-571E-43FF-8FAC-5D9FFEAE2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6F2BAB-DBF6-4C21-8072-66336C77AA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4D17EB-F3CA-4FDB-80B2-2AF6E65AF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C80FD-15A8-4FD2-BED9-BBE02D84A33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001839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608CFE5-D4BF-4DA0-AFD3-647006579C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9846077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E4F63EA-D11C-4930-85AA-2A234E9BF3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130C0EF8-C9B4-41AB-97B2-A1616597830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D91F6DE-9269-4E07-90BA-CFEE5B6077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0194B2E6-B260-481F-9F6F-F3C34CA8C10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92968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3E0410E-0D2A-4173-A2CA-C2D43D5F69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  </a:t>
            </a:r>
            <a:fld id="{DD00F070-4F77-407B-B267-957C1FFDFEBD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818D5F-4875-4882-9B8A-CC31578BE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s-IS"/>
              <a:t>1-</a:t>
            </a:r>
            <a:fld id="{B505CFB2-4AF9-469B-B554-D5836A43103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083899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06C8-2248-4709-862B-9E56CE12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2C49-E435-40E7-8C7E-4174DE62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EFEC-BB21-4273-8645-90D9CF32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554E0-782A-4D3B-AB3F-F889C5307F1D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699244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95A9-DD71-4674-ACFE-396FF20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E232A-6E9C-4090-91AA-2A64FF5A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B90A-C062-40A3-9B04-60EA181B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4CF1-520F-4497-91E8-533B6718826F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2424773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6700-DC86-49AE-B3FA-98CDE8C3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71EB-D277-4EE9-89DC-002B4B45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C4F5-B6D7-4A9D-BE6F-37D2D19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93920-41CA-4123-A6F2-8D0B2339F088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56684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1F47-8F33-435A-A628-53C05315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9C0612-A8FF-47FB-A6B4-6CB4623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523D09-7984-49DA-B9F8-E8CFA3AC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74FDC-03BC-4BF0-9574-523984F24F1E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6285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638DA3-5030-49ED-8BD1-75004704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95D699-FBFE-4FDE-AE01-D9EA8095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0F1424-59EE-4722-AFEF-29AED633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4EC88-DE7C-4BD5-937B-E11E035619A4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13243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43A618-6E31-4818-8A5C-20DA5038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FA36F0-5753-4300-B503-502C7BE1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64AFF2-5838-49A0-B718-0BE9FC49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6CFC9-11D4-4B75-B06D-78B5D3BACA64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73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261521-8375-4CB7-B3B9-7DD52BF3860F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8121E-CDAD-412F-A4A0-9EF90C34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>
            <a:extLst>
              <a:ext uri="{FF2B5EF4-FFF2-40B4-BE49-F238E27FC236}">
                <a16:creationId xmlns:a16="http://schemas.microsoft.com/office/drawing/2014/main" id="{8C658155-92DB-4013-A49B-A8248F1E1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E948AC-C580-4EE1-BA44-EE622C92B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B98C26-0EBF-4B97-999F-1C3C0AAED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2C1112-8367-4C65-8D87-AC26A0E74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B21226-08AD-4430-9385-E5FADAAE2912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8340382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2FEA1F4-FA59-48B0-AA15-0F0A1DA5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A9525C6-0FCB-4A65-A6BC-0B4D4E2A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0B187E-8B9E-4DA7-89D4-E1E6C7F1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4FF81-73FF-4534-A557-931913B12DAA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592622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C0B607-A389-419D-9C46-5C29BBAA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43FF14-E99E-43A7-B2FC-EB7DF86B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A5CC6-A6DF-48A0-8160-02818F7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B7A29-CCD4-4134-835D-D746B412C0F7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621115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11179B-927D-455C-A24F-4E251089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CA2D8F-F9C3-462A-89BC-E54A8E4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337A63-85A7-4AA6-A7D4-E4F0A8E8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DBDCB-FB73-4987-8588-8E22146CBA9D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99291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29FC-2960-4B6D-8F7A-B7EA070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841B-F827-421F-9C47-93960978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7B83-5460-4592-B491-D7440B95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332B0-21E6-4173-A805-6B69F43C5B26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587176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0F6E-C5D9-4B78-87B0-544208A7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BC75-1C4F-42DF-8712-8E2A40E7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A8E6-46FD-416A-B507-4D3FFE8B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3D2B8-7AE2-4E7F-B66A-CD374C430952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1689679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>
            <a:extLst>
              <a:ext uri="{FF2B5EF4-FFF2-40B4-BE49-F238E27FC236}">
                <a16:creationId xmlns:a16="http://schemas.microsoft.com/office/drawing/2014/main" id="{400FDF33-DB84-4506-AEE6-3D727677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136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E0EFDC-F443-481D-87D5-17CA4E55B60D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D85F7-19BD-460C-B7E2-D356194F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>
            <a:extLst>
              <a:ext uri="{FF2B5EF4-FFF2-40B4-BE49-F238E27FC236}">
                <a16:creationId xmlns:a16="http://schemas.microsoft.com/office/drawing/2014/main" id="{48D56DDC-DDA8-4D4F-A979-C57861F7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3341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2DD851C-B430-4B3E-BA08-B00A06A9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C818C3C-7D4D-4A3F-9DFA-F9FEF552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7978EC9-F9DC-4F31-8C42-738EEC5B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D4C31-323B-4521-9797-9252978F9897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65939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5507-FE35-4FA1-8EE8-78488EFE58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FFC27-1B19-4F87-A92C-07ED61161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305D-D1B4-4D8F-8BAF-7126F25C92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01EBF-CDFC-4BC4-B8AD-B6DB28994B3F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964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AB84CA0-5E2B-4862-8017-EC7B7140D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E83D8C-C7B2-4492-9550-005F4F30A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B98ACD1-2DBB-4A03-89E8-A885353736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04915C-08D3-4E47-BFDD-A9095BEB27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EB0B2F7-4AC6-43A5-965E-90220746E9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5ADF361-7366-41DF-AD7E-8EA9342D7876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508" r:id="rId1"/>
    <p:sldLayoutId id="2147490509" r:id="rId2"/>
    <p:sldLayoutId id="2147490510" r:id="rId3"/>
    <p:sldLayoutId id="2147490511" r:id="rId4"/>
    <p:sldLayoutId id="2147490512" r:id="rId5"/>
    <p:sldLayoutId id="2147490513" r:id="rId6"/>
    <p:sldLayoutId id="2147490514" r:id="rId7"/>
    <p:sldLayoutId id="2147490515" r:id="rId8"/>
    <p:sldLayoutId id="2147490516" r:id="rId9"/>
    <p:sldLayoutId id="2147490517" r:id="rId10"/>
    <p:sldLayoutId id="2147490518" r:id="rId11"/>
    <p:sldLayoutId id="2147490519" r:id="rId12"/>
    <p:sldLayoutId id="2147490520" r:id="rId13"/>
    <p:sldLayoutId id="2147490521" r:id="rId14"/>
    <p:sldLayoutId id="2147490494" r:id="rId15"/>
    <p:sldLayoutId id="2147490522" r:id="rId16"/>
    <p:sldLayoutId id="2147490523" r:id="rId17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1D5895F-AF9A-45E2-B790-139266932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F587EAE-F4CB-4F7B-A9FC-424BE81D6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FC34A03-1F1C-4E2D-9AC1-82A8D5EB6E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33AE8B-A19F-4DA8-A4C4-D2A9C8E9A3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229A34-A422-4D09-BB6F-5B3933A0E0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60476B3-E42D-4D9B-908A-968BC6384CD1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2055" name="Picture 2" descr="http://www.tskoli.is/media/skjol/medium/eldur.png">
            <a:extLst>
              <a:ext uri="{FF2B5EF4-FFF2-40B4-BE49-F238E27FC236}">
                <a16:creationId xmlns:a16="http://schemas.microsoft.com/office/drawing/2014/main" id="{95CDA87F-EF7E-440D-85DC-626EF544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524" r:id="rId1"/>
    <p:sldLayoutId id="2147490525" r:id="rId2"/>
    <p:sldLayoutId id="2147490526" r:id="rId3"/>
    <p:sldLayoutId id="2147490527" r:id="rId4"/>
    <p:sldLayoutId id="2147490528" r:id="rId5"/>
    <p:sldLayoutId id="2147490529" r:id="rId6"/>
    <p:sldLayoutId id="2147490530" r:id="rId7"/>
    <p:sldLayoutId id="2147490531" r:id="rId8"/>
    <p:sldLayoutId id="2147490532" r:id="rId9"/>
    <p:sldLayoutId id="2147490533" r:id="rId10"/>
    <p:sldLayoutId id="2147490534" r:id="rId11"/>
    <p:sldLayoutId id="2147490535" r:id="rId12"/>
    <p:sldLayoutId id="2147490536" r:id="rId13"/>
    <p:sldLayoutId id="2147490537" r:id="rId14"/>
    <p:sldLayoutId id="2147490495" r:id="rId15"/>
    <p:sldLayoutId id="2147490538" r:id="rId16"/>
    <p:sldLayoutId id="2147490539" r:id="rId17"/>
    <p:sldLayoutId id="2147490540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25C745F-9827-416A-9C23-5659A08D5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9BDAD59-B46E-4440-911E-A4302173E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B831593-C37E-4AB3-BD2A-DDFF558179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4C29A5-8EE0-4C97-B8DB-9AEC96C9E1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DBE65A-C963-4F48-B755-F5F9A046BE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26700A4-6DBB-4300-88DD-730A00DA4BA0}" type="slidenum">
              <a:rPr lang="en-US" altLang="is-IS"/>
              <a:pPr>
                <a:defRPr/>
              </a:pPr>
              <a:t>‹#›</a:t>
            </a:fld>
            <a:endParaRPr lang="en-US" altLang="is-IS"/>
          </a:p>
        </p:txBody>
      </p:sp>
      <p:pic>
        <p:nvPicPr>
          <p:cNvPr id="3079" name="Picture 9" descr="HR_Logo_CMYK.jpg">
            <a:extLst>
              <a:ext uri="{FF2B5EF4-FFF2-40B4-BE49-F238E27FC236}">
                <a16:creationId xmlns:a16="http://schemas.microsoft.com/office/drawing/2014/main" id="{9870B811-FB05-49EA-85B8-815F69B8A5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541" r:id="rId1"/>
    <p:sldLayoutId id="2147490542" r:id="rId2"/>
    <p:sldLayoutId id="2147490543" r:id="rId3"/>
    <p:sldLayoutId id="2147490544" r:id="rId4"/>
    <p:sldLayoutId id="2147490545" r:id="rId5"/>
    <p:sldLayoutId id="2147490546" r:id="rId6"/>
    <p:sldLayoutId id="2147490547" r:id="rId7"/>
    <p:sldLayoutId id="2147490548" r:id="rId8"/>
    <p:sldLayoutId id="2147490549" r:id="rId9"/>
    <p:sldLayoutId id="2147490550" r:id="rId10"/>
    <p:sldLayoutId id="2147490551" r:id="rId11"/>
    <p:sldLayoutId id="2147490552" r:id="rId12"/>
    <p:sldLayoutId id="2147490553" r:id="rId13"/>
    <p:sldLayoutId id="2147490554" r:id="rId14"/>
    <p:sldLayoutId id="2147490496" r:id="rId15"/>
    <p:sldLayoutId id="2147490555" r:id="rId16"/>
    <p:sldLayoutId id="2147490556" r:id="rId17"/>
    <p:sldLayoutId id="2147490557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6FC8C785-C05D-46C0-9991-99EDA30620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E4F0D74E-F506-491E-B3AA-8EE442BDBB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1F1E-74A2-44CE-90FB-051CEE6F1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C20D-95C2-4A6C-AF0B-91A8F9897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C5F8-3F66-46C6-8B7D-6A4F1DDA5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4AF5C0-501C-4833-A4F1-23116D7360C9}" type="slidenum">
              <a:rPr lang="is-IS" altLang="is-IS"/>
              <a:pPr>
                <a:defRPr/>
              </a:pPr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97" r:id="rId1"/>
    <p:sldLayoutId id="2147490498" r:id="rId2"/>
    <p:sldLayoutId id="2147490499" r:id="rId3"/>
    <p:sldLayoutId id="2147490500" r:id="rId4"/>
    <p:sldLayoutId id="2147490501" r:id="rId5"/>
    <p:sldLayoutId id="2147490502" r:id="rId6"/>
    <p:sldLayoutId id="2147490503" r:id="rId7"/>
    <p:sldLayoutId id="2147490504" r:id="rId8"/>
    <p:sldLayoutId id="2147490505" r:id="rId9"/>
    <p:sldLayoutId id="2147490506" r:id="rId10"/>
    <p:sldLayoutId id="2147490507" r:id="rId11"/>
    <p:sldLayoutId id="214749055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>
            <a:extLst>
              <a:ext uri="{FF2B5EF4-FFF2-40B4-BE49-F238E27FC236}">
                <a16:creationId xmlns:a16="http://schemas.microsoft.com/office/drawing/2014/main" id="{FBECFDE2-1C06-4B0A-B47B-526613F2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49950"/>
            <a:ext cx="6172200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s-IS" altLang="is-IS" sz="1400" dirty="0" err="1">
                <a:latin typeface="Arial" panose="020B0604020202020204" pitchFamily="34" charset="0"/>
              </a:rPr>
              <a:t>SB</a:t>
            </a:r>
            <a:r>
              <a:rPr lang="is-IS" altLang="is-IS" sz="1400" dirty="0">
                <a:latin typeface="Arial" panose="020B0604020202020204" pitchFamily="34" charset="0"/>
              </a:rPr>
              <a:t>-V-108-</a:t>
            </a:r>
            <a:r>
              <a:rPr lang="is-IS" altLang="is-IS" sz="1400" dirty="0" err="1">
                <a:latin typeface="Arial" panose="020B0604020202020204" pitchFamily="34" charset="0"/>
              </a:rPr>
              <a:t>REHA</a:t>
            </a:r>
            <a:endParaRPr lang="is-IS" altLang="is-IS" sz="1400" dirty="0">
              <a:latin typeface="Arial" panose="020B0604020202020204" pitchFamily="34" charset="0"/>
            </a:endParaRP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3160F946-5EA7-4900-A659-7D18BA1E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836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s-IS" altLang="is-IS" sz="2400" b="1" dirty="0">
                <a:latin typeface="Arial" panose="020B0604020202020204" pitchFamily="34" charset="0"/>
                <a:cs typeface="Arial" panose="020B0604020202020204" pitchFamily="34" charset="0"/>
              </a:rPr>
              <a:t>Reikningshald </a:t>
            </a:r>
            <a:r>
              <a:rPr lang="is-IS" altLang="is-IS" sz="2400" b="1">
                <a:latin typeface="Arial" panose="020B0604020202020204" pitchFamily="34" charset="0"/>
                <a:cs typeface="Arial" panose="020B0604020202020204" pitchFamily="34" charset="0"/>
              </a:rPr>
              <a:t>haustönn 2024</a:t>
            </a:r>
            <a:endParaRPr lang="is-IS" altLang="is-I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D5AFF844-849C-4D6A-AB05-C8F8ADE4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92150"/>
            <a:ext cx="7848600" cy="936625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</a:rPr>
              <a:t>Niðurfærsla krafna – óbein afskriftaraðferð</a:t>
            </a:r>
          </a:p>
          <a:p>
            <a:pPr algn="ctr" eaLnBrk="1" hangingPunct="1">
              <a:buFontTx/>
              <a:buNone/>
              <a:defRPr/>
            </a:pPr>
            <a:r>
              <a:rPr lang="is-IS" sz="2400" b="1" dirty="0">
                <a:solidFill>
                  <a:srgbClr val="C00000"/>
                </a:solidFill>
              </a:rPr>
              <a:t>„Efnahagsreikningsaðferð“</a:t>
            </a:r>
            <a:endParaRPr lang="en-GB" sz="2400" dirty="0">
              <a:solidFill>
                <a:srgbClr val="000000"/>
              </a:solidFill>
              <a:cs typeface="+mn-cs"/>
            </a:endParaRPr>
          </a:p>
          <a:p>
            <a:pPr algn="ctr" eaLnBrk="1" hangingPunct="1">
              <a:buFontTx/>
              <a:buNone/>
              <a:defRPr/>
            </a:pPr>
            <a:r>
              <a:rPr lang="is-IS" altLang="is-IS" sz="2400" b="1" i="1" dirty="0">
                <a:solidFill>
                  <a:srgbClr val="C00000"/>
                </a:solidFill>
              </a:rPr>
              <a:t>(the percent of receivables method)</a:t>
            </a:r>
            <a:endParaRPr lang="en-GB" sz="2400" b="1" i="1" dirty="0">
              <a:solidFill>
                <a:srgbClr val="C00000"/>
              </a:solidFill>
            </a:endParaRP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EA7EFDB1-71F5-4970-B603-354BE6E418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187116-F980-4467-AB20-9AFB9DBD2213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8B6C8D80-2972-4845-B1B0-CA7A9F56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33600"/>
            <a:ext cx="8064500" cy="475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is-IS" altLang="is-I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Aðferð byggist á því að áætla tapaðar kröfur sem hlutfall af</a:t>
            </a: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stöðu viðskiptakrafna 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í árslok.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Yfirleitt er þá gerð </a:t>
            </a: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aldursgreining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200" i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latin typeface="Arial" panose="020B0604020202020204" pitchFamily="34" charset="0"/>
              </a:rPr>
              <a:t>aging</a:t>
            </a:r>
            <a:r>
              <a:rPr lang="is-IS" altLang="is-IS" sz="22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200" i="1" dirty="0" err="1">
                <a:solidFill>
                  <a:schemeClr val="tx1"/>
                </a:solidFill>
                <a:latin typeface="Arial" panose="020B0604020202020204" pitchFamily="34" charset="0"/>
              </a:rPr>
              <a:t>schedule</a:t>
            </a:r>
            <a:r>
              <a:rPr lang="is-IS" altLang="is-IS" sz="2200" i="1" dirty="0">
                <a:solidFill>
                  <a:schemeClr val="tx1"/>
                </a:solidFill>
                <a:latin typeface="Arial" panose="020B0604020202020204" pitchFamily="34" charset="0"/>
              </a:rPr>
              <a:t>) 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á kröfunum þar sem talið er að mesta áhættan á tapi liggi í elstu kröfunum.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Þessi aðferð er miklu meira notuð en rekstrarreikningsaðferðin, sjá næstu glæru að framan.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is-IS" altLang="is-IS" sz="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endParaRPr lang="is-IS" altLang="is-IS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7F9678C7-248E-4234-906A-787786102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A1FEE3-DBAD-4EFA-8279-5DCD3C123128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6BB510F-C412-46E7-B239-613EBDB4F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424863" cy="649287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Aldursgreining viðskiptakrafna</a:t>
            </a:r>
            <a:br>
              <a:rPr lang="is-IS" sz="2000" b="1" dirty="0">
                <a:solidFill>
                  <a:srgbClr val="C00000"/>
                </a:solidFill>
                <a:ea typeface="+mn-ea"/>
              </a:rPr>
            </a:br>
            <a:endParaRPr lang="is-IS" sz="2000" b="1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A7E70D7E-0870-4A5F-BE25-060FFEDC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89281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64">
            <a:extLst>
              <a:ext uri="{FF2B5EF4-FFF2-40B4-BE49-F238E27FC236}">
                <a16:creationId xmlns:a16="http://schemas.microsoft.com/office/drawing/2014/main" id="{DD73B7CE-5B90-4C29-B5E4-8A25D33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33375"/>
            <a:ext cx="8424862" cy="1439863"/>
          </a:xfrm>
        </p:spPr>
        <p:txBody>
          <a:bodyPr/>
          <a:lstStyle/>
          <a:p>
            <a:pPr eaLnBrk="1" hangingPunct="1">
              <a:defRPr/>
            </a:pPr>
            <a:r>
              <a:rPr lang="is-IS" sz="2400" b="1" dirty="0">
                <a:solidFill>
                  <a:srgbClr val="C00000"/>
                </a:solidFill>
                <a:ea typeface="+mn-ea"/>
              </a:rPr>
              <a:t>Útreikningur á lokaniðurstöðu bókhaldsreikningsins</a:t>
            </a:r>
            <a:r>
              <a:rPr lang="is-IS" sz="2400" b="1" u="sng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Niðurfærslureikningur viðskiptakrafna </a:t>
            </a:r>
            <a:r>
              <a:rPr lang="is-IS" sz="1400" b="1" dirty="0">
                <a:solidFill>
                  <a:srgbClr val="C00000"/>
                </a:solidFill>
                <a:ea typeface="+mn-ea"/>
              </a:rPr>
              <a:t>(</a:t>
            </a:r>
            <a:r>
              <a:rPr lang="is-IS" sz="1400" b="1" i="1" dirty="0">
                <a:solidFill>
                  <a:srgbClr val="C00000"/>
                </a:solidFill>
                <a:ea typeface="+mn-ea"/>
              </a:rPr>
              <a:t>bls. 376, </a:t>
            </a:r>
            <a:r>
              <a:rPr lang="is-IS" sz="1400" b="1" i="1" dirty="0" err="1">
                <a:solidFill>
                  <a:srgbClr val="C00000"/>
                </a:solidFill>
                <a:ea typeface="+mn-ea"/>
              </a:rPr>
              <a:t>9.útg</a:t>
            </a:r>
            <a:r>
              <a:rPr lang="is-IS" sz="1400" b="1" i="1" dirty="0">
                <a:solidFill>
                  <a:srgbClr val="C00000"/>
                </a:solidFill>
                <a:ea typeface="+mn-ea"/>
              </a:rPr>
              <a:t>.</a:t>
            </a:r>
            <a:r>
              <a:rPr lang="is-IS" sz="1400" b="1" dirty="0">
                <a:solidFill>
                  <a:srgbClr val="C00000"/>
                </a:solidFill>
              </a:rPr>
              <a:t> ; bls. 374, 10.útg., bls. 380 í 11. útg. kennslubókar) </a:t>
            </a:r>
            <a:r>
              <a:rPr lang="is-IS" sz="2000" b="1" i="1" dirty="0">
                <a:solidFill>
                  <a:srgbClr val="C00000"/>
                </a:solidFill>
                <a:ea typeface="+mn-ea"/>
              </a:rPr>
              <a:t>: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6DEB33C6-F144-45C3-97F8-2BFE9702A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9AF890-E78F-4824-885F-B2E5A81ED79B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3972" name="Picture 5">
            <a:extLst>
              <a:ext uri="{FF2B5EF4-FFF2-40B4-BE49-F238E27FC236}">
                <a16:creationId xmlns:a16="http://schemas.microsoft.com/office/drawing/2014/main" id="{0FE052E3-2D46-49EA-8E86-739E56BB5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989138"/>
            <a:ext cx="7561262" cy="403225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1B3591E7-F9BB-450C-B977-6FECB7F0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92150"/>
            <a:ext cx="8135937" cy="1008063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Uppgjörsfærslan eftir útreikning </a:t>
            </a:r>
            <a:r>
              <a:rPr lang="is-IS" b="1" u="sng" dirty="0">
                <a:solidFill>
                  <a:srgbClr val="C00000"/>
                </a:solidFill>
              </a:rPr>
              <a:t>stöðu</a:t>
            </a:r>
            <a:r>
              <a:rPr lang="is-IS" b="1" dirty="0">
                <a:solidFill>
                  <a:srgbClr val="C00000"/>
                </a:solidFill>
              </a:rPr>
              <a:t> á </a:t>
            </a:r>
            <a:r>
              <a:rPr lang="is-IS" b="1" i="1" dirty="0">
                <a:solidFill>
                  <a:srgbClr val="C00000"/>
                </a:solidFill>
              </a:rPr>
              <a:t>niðurfærslureikningi viðskiptakrafna</a:t>
            </a:r>
            <a:r>
              <a:rPr lang="is-IS" b="1" dirty="0">
                <a:solidFill>
                  <a:srgbClr val="C00000"/>
                </a:solidFill>
              </a:rPr>
              <a:t> í árslok </a:t>
            </a:r>
            <a:endParaRPr lang="is-I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86019" name="Slide Number Placeholder 4">
            <a:extLst>
              <a:ext uri="{FF2B5EF4-FFF2-40B4-BE49-F238E27FC236}">
                <a16:creationId xmlns:a16="http://schemas.microsoft.com/office/drawing/2014/main" id="{61EB3974-7D89-4D04-B854-CA8D570D1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3AD0E8-0662-487F-A120-3DA18392B844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6020" name="Picture 2">
            <a:extLst>
              <a:ext uri="{FF2B5EF4-FFF2-40B4-BE49-F238E27FC236}">
                <a16:creationId xmlns:a16="http://schemas.microsoft.com/office/drawing/2014/main" id="{0F5A1BFE-6F65-478F-A0F3-F94F96F57D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133600"/>
            <a:ext cx="7272338" cy="3598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33580D7F-3DF2-4378-B7AA-18324DBD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04813"/>
            <a:ext cx="8569325" cy="12954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Uppgjörsfærslan í árslok </a:t>
            </a:r>
            <a:r>
              <a:rPr lang="is-IS" sz="2400" b="1" u="sng" dirty="0">
                <a:solidFill>
                  <a:srgbClr val="C00000"/>
                </a:solidFill>
              </a:rPr>
              <a:t>ef</a:t>
            </a:r>
            <a:r>
              <a:rPr lang="is-IS" sz="2400" b="1" dirty="0">
                <a:solidFill>
                  <a:srgbClr val="C00000"/>
                </a:solidFill>
              </a:rPr>
              <a:t> staðan á </a:t>
            </a:r>
            <a:r>
              <a:rPr lang="is-IS" sz="2400" b="1" i="1" dirty="0">
                <a:solidFill>
                  <a:srgbClr val="C00000"/>
                </a:solidFill>
              </a:rPr>
              <a:t>niðurfærslureikningi viðskiptakrafna</a:t>
            </a:r>
            <a:r>
              <a:rPr lang="is-IS" sz="2400" b="1" dirty="0">
                <a:solidFill>
                  <a:srgbClr val="C00000"/>
                </a:solidFill>
              </a:rPr>
              <a:t> hefði verið </a:t>
            </a:r>
            <a:r>
              <a:rPr lang="is-IS" sz="2400" b="1" u="sng" dirty="0">
                <a:solidFill>
                  <a:srgbClr val="C00000"/>
                </a:solidFill>
              </a:rPr>
              <a:t>debet 500</a:t>
            </a:r>
            <a:r>
              <a:rPr lang="is-IS" sz="2400" b="1" dirty="0">
                <a:solidFill>
                  <a:srgbClr val="C00000"/>
                </a:solidFill>
              </a:rPr>
              <a:t> fyrir uppgjör</a:t>
            </a:r>
            <a:endParaRPr lang="is-I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88067" name="Slide Number Placeholder 4">
            <a:extLst>
              <a:ext uri="{FF2B5EF4-FFF2-40B4-BE49-F238E27FC236}">
                <a16:creationId xmlns:a16="http://schemas.microsoft.com/office/drawing/2014/main" id="{5AC7899D-37F3-421A-BCBB-E07ABB955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E58F9E-E5BA-4A5D-9295-CFBAD876D20F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8068" name="Picture 5">
            <a:extLst>
              <a:ext uri="{FF2B5EF4-FFF2-40B4-BE49-F238E27FC236}">
                <a16:creationId xmlns:a16="http://schemas.microsoft.com/office/drawing/2014/main" id="{9B34B71F-4EBC-4437-A0F2-52E8FA898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916113"/>
            <a:ext cx="7561262" cy="3889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D5EA4FA8-E265-40CE-842B-B3B40C4C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61963"/>
            <a:ext cx="7777163" cy="8636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Bein afskriftaraðferð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-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Direct Write-Off Method</a:t>
            </a:r>
            <a:br>
              <a:rPr lang="en-US" sz="2400" b="1" i="1" dirty="0">
                <a:solidFill>
                  <a:srgbClr val="C00000"/>
                </a:solidFill>
                <a:ea typeface="+mn-ea"/>
              </a:rPr>
            </a:br>
            <a:r>
              <a:rPr lang="is-IS" sz="2000" b="1" i="1" dirty="0">
                <a:solidFill>
                  <a:srgbClr val="C00000"/>
                </a:solidFill>
                <a:ea typeface="+mn-ea"/>
              </a:rPr>
              <a:t>bls. 377-378, </a:t>
            </a:r>
            <a:r>
              <a:rPr lang="is-IS" sz="2000" b="1" i="1" dirty="0" err="1">
                <a:solidFill>
                  <a:srgbClr val="C00000"/>
                </a:solidFill>
                <a:ea typeface="+mn-ea"/>
              </a:rPr>
              <a:t>9.útg</a:t>
            </a:r>
            <a:r>
              <a:rPr lang="is-IS" sz="2000" b="1" i="1" dirty="0">
                <a:solidFill>
                  <a:srgbClr val="C00000"/>
                </a:solidFill>
                <a:ea typeface="+mn-ea"/>
              </a:rPr>
              <a:t>. ; bls. 375-376, 10.útg., bls. 381-382 í 11. útg.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406A1DEF-ACF4-4D55-9CD3-9DAE8351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412875"/>
            <a:ext cx="7704138" cy="3816350"/>
          </a:xfrm>
        </p:spPr>
        <p:txBody>
          <a:bodyPr/>
          <a:lstStyle/>
          <a:p>
            <a:pPr>
              <a:buClr>
                <a:srgbClr val="C00000"/>
              </a:buClr>
              <a:defRPr/>
            </a:pPr>
            <a:r>
              <a:rPr lang="is-IS" sz="2400" dirty="0"/>
              <a:t>Samkvæmt þessari afskriftaraðferð er engin gjaldfærsla færð í rekstrarreikning fyrr en krafa er talin vera ,</a:t>
            </a:r>
            <a:r>
              <a:rPr lang="is-IS" sz="2400" i="1" dirty="0"/>
              <a:t>sannanlega</a:t>
            </a:r>
            <a:r>
              <a:rPr lang="is-IS" sz="2400" dirty="0"/>
              <a:t> töpuð</a:t>
            </a:r>
            <a:r>
              <a:rPr lang="is-IS" sz="2200" dirty="0"/>
              <a:t> </a:t>
            </a:r>
            <a:r>
              <a:rPr lang="is-IS" sz="2200" i="1" dirty="0"/>
              <a:t>(uncollectible)</a:t>
            </a:r>
          </a:p>
          <a:p>
            <a:pPr marL="0" indent="0">
              <a:buClr>
                <a:srgbClr val="C00000"/>
              </a:buClr>
              <a:buFontTx/>
              <a:buNone/>
              <a:defRPr/>
            </a:pPr>
            <a:endParaRPr lang="is-IS" sz="2200" i="1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Bókhaldsreikningurinn „Niðurfærslureikningur viðskiptakrafna” </a:t>
            </a:r>
            <a:r>
              <a:rPr lang="is-IS" sz="2200" i="1" dirty="0"/>
              <a:t>(allowance for doubtful account) </a:t>
            </a:r>
            <a:r>
              <a:rPr lang="is-IS" sz="2400" dirty="0"/>
              <a:t>er ekki til í bókhaldi fyrirtækja sem nota þessa aðferð</a:t>
            </a:r>
          </a:p>
          <a:p>
            <a:pPr marL="0" indent="0">
              <a:buClr>
                <a:srgbClr val="C00000"/>
              </a:buClr>
              <a:buFontTx/>
              <a:buNone/>
              <a:defRPr/>
            </a:pPr>
            <a:endParaRPr lang="is-IS" sz="2400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Aðferðin getur verið ásættanleg </a:t>
            </a:r>
            <a:r>
              <a:rPr lang="is-IS" sz="2400" u="sng" dirty="0"/>
              <a:t>ef</a:t>
            </a:r>
            <a:r>
              <a:rPr lang="is-IS" sz="2400" dirty="0"/>
              <a:t> viðskiptakröfur eru </a:t>
            </a:r>
            <a:r>
              <a:rPr lang="is-IS" sz="2400" u="sng" dirty="0"/>
              <a:t>óverulegur</a:t>
            </a:r>
            <a:r>
              <a:rPr lang="is-IS" sz="2400" dirty="0"/>
              <a:t> liður í reikningsskilum.</a:t>
            </a:r>
          </a:p>
        </p:txBody>
      </p:sp>
      <p:sp>
        <p:nvSpPr>
          <p:cNvPr id="90116" name="Slide Number Placeholder 4">
            <a:extLst>
              <a:ext uri="{FF2B5EF4-FFF2-40B4-BE49-F238E27FC236}">
                <a16:creationId xmlns:a16="http://schemas.microsoft.com/office/drawing/2014/main" id="{555153B5-67AC-4341-9351-028C7BA70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C557BB-3054-4471-88D6-0274B4973EE2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D080316A-92BE-4FFA-B36D-D996747A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49275"/>
            <a:ext cx="7777163" cy="8636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Bein afskriftaraðferð 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-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Direct Write-Off Method</a:t>
            </a:r>
            <a:endParaRPr lang="is-IS" sz="20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92163" name="Slide Number Placeholder 4">
            <a:extLst>
              <a:ext uri="{FF2B5EF4-FFF2-40B4-BE49-F238E27FC236}">
                <a16:creationId xmlns:a16="http://schemas.microsoft.com/office/drawing/2014/main" id="{60EDA3FD-E270-4E45-BE3E-BDE7FD171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2F365E-60D7-47DF-AF82-DCF1E975BCF8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2164" name="Picture 3">
            <a:extLst>
              <a:ext uri="{FF2B5EF4-FFF2-40B4-BE49-F238E27FC236}">
                <a16:creationId xmlns:a16="http://schemas.microsoft.com/office/drawing/2014/main" id="{B060027A-B986-4B50-B343-13DCC8281C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2060575"/>
            <a:ext cx="6769100" cy="3240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362169E0-DB7E-4AC9-88DD-394CED09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908050"/>
            <a:ext cx="8569325" cy="7207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defRPr/>
            </a:pPr>
            <a:br>
              <a:rPr lang="is-IS" b="1" dirty="0">
                <a:solidFill>
                  <a:srgbClr val="C00000"/>
                </a:solidFill>
              </a:rPr>
            </a:br>
            <a:br>
              <a:rPr lang="is-IS" b="1" dirty="0">
                <a:solidFill>
                  <a:srgbClr val="C00000"/>
                </a:solidFill>
              </a:rPr>
            </a:br>
            <a:r>
              <a:rPr lang="is-IS" b="1" dirty="0">
                <a:solidFill>
                  <a:srgbClr val="C00000"/>
                </a:solidFill>
              </a:rPr>
              <a:t>Verkefni 7.2 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b="1" dirty="0">
                <a:solidFill>
                  <a:srgbClr val="C00000"/>
                </a:solidFill>
              </a:rPr>
              <a:t>Niðurfærsla krafna – óbein afskriftaraðferð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sz="2400" b="1" i="1" dirty="0">
                <a:solidFill>
                  <a:srgbClr val="C00000"/>
                </a:solidFill>
              </a:rPr>
              <a:t>(Allowance method)</a:t>
            </a:r>
            <a:br>
              <a:rPr lang="is-IS" b="1" dirty="0">
                <a:solidFill>
                  <a:srgbClr val="C00000"/>
                </a:solidFill>
              </a:rPr>
            </a:br>
            <a:br>
              <a:rPr lang="en-US" sz="2400" b="1" i="1" dirty="0">
                <a:solidFill>
                  <a:srgbClr val="C00000"/>
                </a:solidFill>
              </a:rPr>
            </a:b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94211" name="Slide Number Placeholder 4">
            <a:extLst>
              <a:ext uri="{FF2B5EF4-FFF2-40B4-BE49-F238E27FC236}">
                <a16:creationId xmlns:a16="http://schemas.microsoft.com/office/drawing/2014/main" id="{DFAEBEE8-6B71-439D-B633-B62E79037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95122B-1426-4110-8F03-6A2943EFFDEE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Content Placeholder 4">
            <a:extLst>
              <a:ext uri="{FF2B5EF4-FFF2-40B4-BE49-F238E27FC236}">
                <a16:creationId xmlns:a16="http://schemas.microsoft.com/office/drawing/2014/main" id="{C887ECC9-4338-467A-9B7F-4C6AE544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916113"/>
            <a:ext cx="7777162" cy="4537075"/>
          </a:xfrm>
          <a:ln/>
        </p:spPr>
        <p:txBody>
          <a:bodyPr/>
          <a:lstStyle/>
          <a:p>
            <a:pPr marL="0" indent="0" algn="ctr">
              <a:lnSpc>
                <a:spcPct val="150000"/>
              </a:lnSpc>
              <a:buFontTx/>
              <a:buNone/>
            </a:pPr>
            <a:endParaRPr lang="is-IS" altLang="is-IS" sz="2000" i="1" dirty="0"/>
          </a:p>
          <a:p>
            <a:pPr marL="0" indent="0" algn="ctr">
              <a:lnSpc>
                <a:spcPct val="150000"/>
              </a:lnSpc>
              <a:buFontTx/>
              <a:buNone/>
            </a:pPr>
            <a:endParaRPr lang="is-IS" altLang="is-IS" sz="2000" i="1" dirty="0"/>
          </a:p>
          <a:p>
            <a:pPr marL="0" indent="0" algn="ctr">
              <a:lnSpc>
                <a:spcPct val="150000"/>
              </a:lnSpc>
              <a:buFontTx/>
              <a:buNone/>
            </a:pPr>
            <a:r>
              <a:rPr lang="is-IS" altLang="is-IS" sz="2000" i="1" dirty="0"/>
              <a:t>„</a:t>
            </a:r>
            <a:r>
              <a:rPr lang="is-IS" altLang="is-IS" sz="2400" dirty="0">
                <a:latin typeface="Arial" panose="020B0604020202020204" pitchFamily="34" charset="0"/>
              </a:rPr>
              <a:t>Efnahagsreikningsaðferð”</a:t>
            </a:r>
            <a:r>
              <a:rPr lang="is-IS" altLang="is-IS" sz="2400" i="1" dirty="0">
                <a:latin typeface="Arial" panose="020B0604020202020204" pitchFamily="34" charset="0"/>
              </a:rPr>
              <a:t> </a:t>
            </a:r>
            <a:r>
              <a:rPr lang="is-IS" altLang="is-IS" sz="2200" i="1" dirty="0">
                <a:latin typeface="Arial" panose="020B0604020202020204" pitchFamily="34" charset="0"/>
              </a:rPr>
              <a:t>(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the</a:t>
            </a:r>
            <a:r>
              <a:rPr lang="is-IS" altLang="is-IS" sz="2200" b="1" i="1" dirty="0">
                <a:latin typeface="Arial" panose="020B0604020202020204" pitchFamily="34" charset="0"/>
              </a:rPr>
              <a:t> 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percent</a:t>
            </a:r>
            <a:r>
              <a:rPr lang="is-IS" altLang="is-IS" sz="2200" b="1" i="1" dirty="0">
                <a:latin typeface="Arial" panose="020B0604020202020204" pitchFamily="34" charset="0"/>
              </a:rPr>
              <a:t> of 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receivables</a:t>
            </a:r>
            <a:r>
              <a:rPr lang="is-IS" altLang="is-IS" sz="2200" b="1" i="1" dirty="0">
                <a:latin typeface="Arial" panose="020B0604020202020204" pitchFamily="34" charset="0"/>
              </a:rPr>
              <a:t> 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method</a:t>
            </a:r>
            <a:r>
              <a:rPr lang="is-IS" altLang="is-IS" sz="2000" b="1" i="1" dirty="0">
                <a:latin typeface="Arial" panose="020B0604020202020204" pitchFamily="34" charset="0"/>
              </a:rPr>
              <a:t>)</a:t>
            </a:r>
            <a:r>
              <a:rPr lang="is-IS" altLang="is-IS" sz="2000" i="1" dirty="0">
                <a:latin typeface="Arial" panose="020B0604020202020204" pitchFamily="34" charset="0"/>
              </a:rPr>
              <a:t> </a:t>
            </a:r>
            <a:r>
              <a:rPr lang="is-IS" altLang="is-IS" sz="2400" dirty="0">
                <a:latin typeface="Arial" panose="020B0604020202020204" pitchFamily="34" charset="0"/>
              </a:rPr>
              <a:t>er notuð í þessu verkefni til að áætla tapaðar kröfur</a:t>
            </a:r>
          </a:p>
          <a:p>
            <a:pPr marL="0" indent="0" algn="ctr">
              <a:lnSpc>
                <a:spcPct val="150000"/>
              </a:lnSpc>
              <a:buFontTx/>
              <a:buNone/>
            </a:pPr>
            <a:endParaRPr lang="is-IS" altLang="is-IS" sz="2400" dirty="0">
              <a:latin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Tx/>
              <a:buNone/>
            </a:pPr>
            <a:r>
              <a:rPr lang="is-IS" altLang="is-IS" sz="2000" b="1" i="1" dirty="0"/>
              <a:t>(vinnublað fyrir verkefnið er í </a:t>
            </a:r>
            <a:r>
              <a:rPr lang="is-IS" altLang="is-IS" sz="2000" b="1" i="1" dirty="0" err="1"/>
              <a:t>Canvas</a:t>
            </a:r>
            <a:r>
              <a:rPr lang="is-IS" altLang="is-IS" sz="2000" b="1" i="1" dirty="0"/>
              <a:t>)</a:t>
            </a:r>
            <a:endParaRPr lang="is-IS" altLang="is-IS" sz="2400" b="1" dirty="0"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64">
            <a:extLst>
              <a:ext uri="{FF2B5EF4-FFF2-40B4-BE49-F238E27FC236}">
                <a16:creationId xmlns:a16="http://schemas.microsoft.com/office/drawing/2014/main" id="{4FC2608B-959D-4449-B88C-8D230230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04813"/>
            <a:ext cx="7920038" cy="1008062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Aðeins nánar um </a:t>
            </a:r>
            <a:r>
              <a:rPr lang="is-IS" b="1" i="1" dirty="0">
                <a:solidFill>
                  <a:srgbClr val="C00000"/>
                </a:solidFill>
                <a:ea typeface="+mn-ea"/>
              </a:rPr>
              <a:t>kröfur</a:t>
            </a:r>
            <a:r>
              <a:rPr lang="is-IS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(receivables) 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AB8C4899-F757-4199-9EBA-72FD935A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00213"/>
            <a:ext cx="7992814" cy="4177059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s-IS" sz="2400" dirty="0"/>
              <a:t>	</a:t>
            </a:r>
            <a:r>
              <a:rPr lang="is-IS" sz="2400" i="1" dirty="0"/>
              <a:t>Kröfur</a:t>
            </a:r>
            <a:r>
              <a:rPr lang="is-IS" sz="2400" dirty="0"/>
              <a:t> eru eignareikningar í EHR og verða t.d. til þegar vara er seld eða þjónusta er veitt:</a:t>
            </a:r>
          </a:p>
          <a:p>
            <a:pPr>
              <a:buFontTx/>
              <a:buNone/>
              <a:defRPr/>
            </a:pPr>
            <a:r>
              <a:rPr lang="is-IS" sz="2400" dirty="0"/>
              <a:t>	 	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is-IS" sz="2400" b="1" dirty="0">
                <a:solidFill>
                  <a:schemeClr val="tx1"/>
                </a:solidFill>
              </a:rPr>
              <a:t>gegn greiðslufresti </a:t>
            </a:r>
            <a:r>
              <a:rPr lang="is-IS" sz="2200" b="1" i="1" dirty="0">
                <a:solidFill>
                  <a:schemeClr val="tx1"/>
                </a:solidFill>
              </a:rPr>
              <a:t>(on account)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is-IS" sz="2400" b="1" dirty="0">
                <a:solidFill>
                  <a:schemeClr val="tx1"/>
                </a:solidFill>
              </a:rPr>
              <a:t>gegn greiðslu með kreditkorti </a:t>
            </a:r>
            <a:r>
              <a:rPr lang="is-IS" sz="2200" b="1" i="1" dirty="0">
                <a:solidFill>
                  <a:schemeClr val="tx1"/>
                </a:solidFill>
              </a:rPr>
              <a:t>(credit card sales)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is-IS" sz="2400" dirty="0">
                <a:solidFill>
                  <a:schemeClr val="tx1"/>
                </a:solidFill>
              </a:rPr>
              <a:t>gegn greiðslu með víxli </a:t>
            </a:r>
            <a:r>
              <a:rPr lang="is-IS" sz="2200" i="1" dirty="0">
                <a:solidFill>
                  <a:schemeClr val="tx1"/>
                </a:solidFill>
              </a:rPr>
              <a:t>(</a:t>
            </a:r>
            <a:r>
              <a:rPr lang="is-IS" sz="2200" i="1" dirty="0" err="1">
                <a:solidFill>
                  <a:schemeClr val="tx1"/>
                </a:solidFill>
              </a:rPr>
              <a:t>notes</a:t>
            </a:r>
            <a:r>
              <a:rPr lang="is-IS" sz="2200" i="1" dirty="0">
                <a:solidFill>
                  <a:schemeClr val="tx1"/>
                </a:solidFill>
              </a:rPr>
              <a:t> </a:t>
            </a:r>
            <a:r>
              <a:rPr lang="is-IS" sz="2200" i="1" dirty="0" err="1">
                <a:solidFill>
                  <a:schemeClr val="tx1"/>
                </a:solidFill>
              </a:rPr>
              <a:t>receivable</a:t>
            </a:r>
            <a:r>
              <a:rPr lang="is-IS" sz="2200" i="1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is-IS" sz="2400" dirty="0">
                <a:solidFill>
                  <a:schemeClr val="tx1"/>
                </a:solidFill>
              </a:rPr>
              <a:t>gegn greiðslu með skuldabréfi </a:t>
            </a:r>
            <a:r>
              <a:rPr lang="is-IS" sz="2200" i="1" dirty="0">
                <a:solidFill>
                  <a:schemeClr val="tx1"/>
                </a:solidFill>
              </a:rPr>
              <a:t>(bonds receivable)</a:t>
            </a:r>
          </a:p>
          <a:p>
            <a:pPr lvl="1">
              <a:buFontTx/>
              <a:buNone/>
              <a:defRPr/>
            </a:pPr>
            <a:endParaRPr lang="is-IS" sz="2400" dirty="0"/>
          </a:p>
          <a:p>
            <a:pPr lvl="1">
              <a:buFontTx/>
              <a:buNone/>
              <a:defRPr/>
            </a:pPr>
            <a:r>
              <a:rPr lang="is-IS" sz="2400" dirty="0"/>
              <a:t>Breiðletrað: miklu algengara en víxill eða skuldabréf.</a:t>
            </a:r>
          </a:p>
          <a:p>
            <a:pPr>
              <a:buFontTx/>
              <a:buNone/>
              <a:defRPr/>
            </a:pPr>
            <a:br>
              <a:rPr lang="is-IS" sz="2400" dirty="0"/>
            </a:br>
            <a:br>
              <a:rPr lang="is-IS" sz="2400" dirty="0"/>
            </a:br>
            <a:endParaRPr lang="is-IS" sz="2400" dirty="0"/>
          </a:p>
          <a:p>
            <a:pPr>
              <a:buFontTx/>
              <a:buNone/>
              <a:defRPr/>
            </a:pPr>
            <a:endParaRPr lang="is-IS" sz="2000" dirty="0"/>
          </a:p>
        </p:txBody>
      </p:sp>
      <p:sp>
        <p:nvSpPr>
          <p:cNvPr id="96260" name="Slide Number Placeholder 4">
            <a:extLst>
              <a:ext uri="{FF2B5EF4-FFF2-40B4-BE49-F238E27FC236}">
                <a16:creationId xmlns:a16="http://schemas.microsoft.com/office/drawing/2014/main" id="{0BEDEC35-E3ED-478A-BA7D-87710C150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66E892-452C-4539-BE4D-AFC8B4916246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64">
            <a:extLst>
              <a:ext uri="{FF2B5EF4-FFF2-40B4-BE49-F238E27FC236}">
                <a16:creationId xmlns:a16="http://schemas.microsoft.com/office/drawing/2014/main" id="{A0DCE227-4DD8-405F-8F0B-3D3E0B9F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36613"/>
            <a:ext cx="8135937" cy="504825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is-IS" altLang="is-IS" b="1">
                <a:solidFill>
                  <a:srgbClr val="C00000"/>
                </a:solidFill>
              </a:rPr>
              <a:t>Víxileignir </a:t>
            </a:r>
            <a:r>
              <a:rPr lang="is-IS" altLang="is-IS" sz="2400" b="1" i="1">
                <a:solidFill>
                  <a:srgbClr val="C00000"/>
                </a:solidFill>
              </a:rPr>
              <a:t>(notes receivable)</a:t>
            </a:r>
            <a:br>
              <a:rPr lang="is-IS" altLang="is-IS" sz="2400" b="1" i="1">
                <a:solidFill>
                  <a:srgbClr val="C00000"/>
                </a:solidFill>
              </a:rPr>
            </a:br>
            <a:r>
              <a:rPr lang="is-IS" altLang="is-IS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16BB98D6-209C-4FF5-B3AB-942D5F15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773238"/>
            <a:ext cx="7416800" cy="4176712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C00000"/>
              </a:buClr>
              <a:buFontTx/>
              <a:buNone/>
              <a:defRPr/>
            </a:pPr>
            <a:r>
              <a:rPr lang="is-IS" sz="2400" dirty="0"/>
              <a:t>Umfjöllun okkar um víxileignir snýr að víxlum í skuldabréfaformi sem eru skuldaviðurkenningar </a:t>
            </a:r>
            <a:r>
              <a:rPr lang="is-IS" sz="2200" i="1" dirty="0"/>
              <a:t>(promissory notes)</a:t>
            </a:r>
            <a:r>
              <a:rPr lang="is-IS" sz="2200" dirty="0"/>
              <a:t> þar sem kemur m.a. fram: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2200" dirty="0">
                <a:solidFill>
                  <a:schemeClr val="tx1"/>
                </a:solidFill>
              </a:rPr>
              <a:t>Útgefandi </a:t>
            </a:r>
            <a:r>
              <a:rPr lang="is-IS" sz="2200" i="1" dirty="0">
                <a:solidFill>
                  <a:schemeClr val="tx1"/>
                </a:solidFill>
              </a:rPr>
              <a:t>(maker) </a:t>
            </a:r>
            <a:r>
              <a:rPr lang="is-IS" sz="2200" dirty="0">
                <a:solidFill>
                  <a:schemeClr val="tx1"/>
                </a:solidFill>
              </a:rPr>
              <a:t>sem er líka greiðandi víxilsins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2200" dirty="0">
                <a:solidFill>
                  <a:schemeClr val="tx1"/>
                </a:solidFill>
              </a:rPr>
              <a:t>Lánveitandi </a:t>
            </a:r>
            <a:r>
              <a:rPr lang="is-IS" sz="2200" i="1" dirty="0">
                <a:solidFill>
                  <a:schemeClr val="tx1"/>
                </a:solidFill>
              </a:rPr>
              <a:t>(payee)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2200" dirty="0">
                <a:solidFill>
                  <a:schemeClr val="tx1"/>
                </a:solidFill>
              </a:rPr>
              <a:t>Lánsfjárhæð </a:t>
            </a:r>
            <a:r>
              <a:rPr lang="is-IS" sz="2200" i="1" dirty="0">
                <a:solidFill>
                  <a:schemeClr val="tx1"/>
                </a:solidFill>
              </a:rPr>
              <a:t>(principal)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2200" dirty="0">
                <a:solidFill>
                  <a:schemeClr val="tx1"/>
                </a:solidFill>
              </a:rPr>
              <a:t>Vextir </a:t>
            </a:r>
            <a:r>
              <a:rPr lang="is-IS" sz="2200" i="1" dirty="0">
                <a:solidFill>
                  <a:schemeClr val="tx1"/>
                </a:solidFill>
              </a:rPr>
              <a:t>(interest)</a:t>
            </a:r>
          </a:p>
          <a:p>
            <a:pPr lvl="1">
              <a:buClr>
                <a:srgbClr val="C00000"/>
              </a:buClr>
              <a:defRPr/>
            </a:pPr>
            <a:r>
              <a:rPr lang="is-IS" sz="2200" dirty="0">
                <a:solidFill>
                  <a:schemeClr val="tx1"/>
                </a:solidFill>
              </a:rPr>
              <a:t>Gjalddagi </a:t>
            </a:r>
            <a:r>
              <a:rPr lang="is-IS" sz="2200" i="1" dirty="0">
                <a:solidFill>
                  <a:schemeClr val="tx1"/>
                </a:solidFill>
              </a:rPr>
              <a:t>(maturity date)</a:t>
            </a:r>
          </a:p>
          <a:p>
            <a:pPr>
              <a:buClr>
                <a:srgbClr val="C00000"/>
              </a:buClr>
              <a:defRPr/>
            </a:pPr>
            <a:endParaRPr lang="is-IS" sz="2400" dirty="0"/>
          </a:p>
        </p:txBody>
      </p:sp>
      <p:sp>
        <p:nvSpPr>
          <p:cNvPr id="100356" name="Slide Number Placeholder 4">
            <a:extLst>
              <a:ext uri="{FF2B5EF4-FFF2-40B4-BE49-F238E27FC236}">
                <a16:creationId xmlns:a16="http://schemas.microsoft.com/office/drawing/2014/main" id="{A193937D-C81E-405C-A23B-EB3147FF3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E9ED04-CC9C-48FA-81ED-8988CD8D13A9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86190350-DD9B-4BBF-9905-DC4324AE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52513"/>
            <a:ext cx="7777163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7.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Bókun viðskiptakrafna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i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Accounting for receivables</a:t>
            </a:r>
            <a:r>
              <a:rPr lang="is-IS" sz="2400" b="1" i="1" dirty="0">
                <a:solidFill>
                  <a:srgbClr val="C00000"/>
                </a:solidFill>
              </a:rPr>
              <a:t>) </a:t>
            </a:r>
            <a:endParaRPr lang="is-IS" sz="2400" b="1" dirty="0">
              <a:solidFill>
                <a:srgbClr val="C000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AE723DCC-063F-4B7D-BA29-83BBEDFC2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F4EC45-CD14-413C-9922-4E6C5DB7B5C4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64">
            <a:extLst>
              <a:ext uri="{FF2B5EF4-FFF2-40B4-BE49-F238E27FC236}">
                <a16:creationId xmlns:a16="http://schemas.microsoft.com/office/drawing/2014/main" id="{F2EE0637-70A2-4C1B-A454-46B31D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20713"/>
            <a:ext cx="8064500" cy="431800"/>
          </a:xfrm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is-IS" altLang="is-IS" b="1">
                <a:solidFill>
                  <a:srgbClr val="C00000"/>
                </a:solidFill>
              </a:rPr>
              <a:t>Nánar um víxileignir </a:t>
            </a:r>
            <a:r>
              <a:rPr lang="is-IS" altLang="is-IS" sz="2400" b="1" i="1">
                <a:solidFill>
                  <a:srgbClr val="C00000"/>
                </a:solidFill>
              </a:rPr>
              <a:t>(notes receivable)</a:t>
            </a:r>
            <a:br>
              <a:rPr lang="is-IS" altLang="is-IS" sz="2400" b="1" i="1">
                <a:solidFill>
                  <a:srgbClr val="C00000"/>
                </a:solidFill>
              </a:rPr>
            </a:br>
            <a:r>
              <a:rPr lang="is-IS" altLang="is-IS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26029F45-494B-4B54-AC89-A519D262E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96975"/>
            <a:ext cx="8424862" cy="4752975"/>
          </a:xfrm>
        </p:spPr>
        <p:txBody>
          <a:bodyPr/>
          <a:lstStyle/>
          <a:p>
            <a:pPr>
              <a:buClr>
                <a:srgbClr val="C00000"/>
              </a:buClr>
              <a:defRPr/>
            </a:pPr>
            <a:r>
              <a:rPr lang="is-IS" sz="2400" dirty="0"/>
              <a:t>Víxileignir eru skuldaviðurkenningar </a:t>
            </a:r>
            <a:r>
              <a:rPr lang="is-IS" sz="2200" i="1" dirty="0"/>
              <a:t>(promissory notes) </a:t>
            </a:r>
            <a:r>
              <a:rPr lang="is-IS" sz="2400" dirty="0"/>
              <a:t>á sama hátt og skuldabréfaeignir </a:t>
            </a:r>
            <a:r>
              <a:rPr lang="is-IS" sz="2200" i="1" dirty="0"/>
              <a:t>(bonds receivable)</a:t>
            </a:r>
          </a:p>
          <a:p>
            <a:pPr marL="0" indent="0">
              <a:buClr>
                <a:srgbClr val="C00000"/>
              </a:buClr>
              <a:buFontTx/>
              <a:buNone/>
              <a:defRPr/>
            </a:pPr>
            <a:endParaRPr lang="is-IS" sz="2200" i="1" dirty="0"/>
          </a:p>
          <a:p>
            <a:pPr marL="0" indent="0">
              <a:buClr>
                <a:srgbClr val="C00000"/>
              </a:buClr>
              <a:buFontTx/>
              <a:buNone/>
              <a:defRPr/>
            </a:pPr>
            <a:endParaRPr lang="is-IS" sz="2200" i="1" dirty="0"/>
          </a:p>
          <a:p>
            <a:pPr marL="0" indent="0">
              <a:buClr>
                <a:srgbClr val="C00000"/>
              </a:buClr>
              <a:buFontTx/>
              <a:buNone/>
              <a:defRPr/>
            </a:pPr>
            <a:endParaRPr lang="is-IS" sz="2400" dirty="0"/>
          </a:p>
          <a:p>
            <a:pPr>
              <a:buFontTx/>
              <a:buNone/>
              <a:defRPr/>
            </a:pPr>
            <a:endParaRPr lang="is-IS" sz="2400" dirty="0"/>
          </a:p>
        </p:txBody>
      </p:sp>
      <p:sp>
        <p:nvSpPr>
          <p:cNvPr id="102404" name="Slide Number Placeholder 4">
            <a:extLst>
              <a:ext uri="{FF2B5EF4-FFF2-40B4-BE49-F238E27FC236}">
                <a16:creationId xmlns:a16="http://schemas.microsoft.com/office/drawing/2014/main" id="{46B9FDB6-157F-495D-A2E9-83CD7B04E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26E407-2ADC-4384-BF8A-52DE3127E478}" type="slidenum">
              <a:rPr lang="en-US" altLang="is-IS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is-I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2">
            <a:extLst>
              <a:ext uri="{FF2B5EF4-FFF2-40B4-BE49-F238E27FC236}">
                <a16:creationId xmlns:a16="http://schemas.microsoft.com/office/drawing/2014/main" id="{16B7D2C0-9EFD-449A-BC40-3151EA28D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472B6B-42A8-42B0-B188-CCCA9A4A2CC9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55EA4CF-2C8A-4F37-BEA4-2253981E5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42938"/>
            <a:ext cx="8351838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Bókun víxileigna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(notes receivable) </a:t>
            </a:r>
            <a:br>
              <a:rPr lang="is-IS" sz="2000" b="1" dirty="0">
                <a:solidFill>
                  <a:srgbClr val="C00000"/>
                </a:solidFill>
                <a:ea typeface="+mn-ea"/>
              </a:rPr>
            </a:br>
            <a:r>
              <a:rPr lang="is-IS" sz="2000" b="1" dirty="0">
                <a:solidFill>
                  <a:srgbClr val="C00000"/>
                </a:solidFill>
                <a:ea typeface="+mn-ea"/>
              </a:rPr>
              <a:t>bls. 379, </a:t>
            </a:r>
            <a:r>
              <a:rPr lang="is-IS" sz="2000" b="1" dirty="0" err="1">
                <a:solidFill>
                  <a:srgbClr val="C00000"/>
                </a:solidFill>
                <a:ea typeface="+mn-ea"/>
              </a:rPr>
              <a:t>9.útg</a:t>
            </a:r>
            <a:r>
              <a:rPr lang="is-IS" sz="2000" b="1" dirty="0">
                <a:solidFill>
                  <a:srgbClr val="C00000"/>
                </a:solidFill>
                <a:ea typeface="+mn-ea"/>
              </a:rPr>
              <a:t>.; bls. 377-378, 10.útg., bls. 382 í 11. útg.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3861C28F-1A3B-4F61-9547-1B7099E12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0213"/>
            <a:ext cx="79248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Event 1:</a:t>
            </a:r>
            <a:r>
              <a:rPr lang="en-US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 </a:t>
            </a:r>
            <a:r>
              <a:rPr lang="en-US" sz="2200" b="1" i="1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Loan of Money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On November 1, 2018, ATS loans $15,000 cash to Stanford Cummings. Cummings issues ATS a note promising to repay the loan, with interest, in one year. </a:t>
            </a:r>
          </a:p>
        </p:txBody>
      </p:sp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35D24BB1-8B80-4DBC-A7A8-6F7D13AE7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076700"/>
          <a:ext cx="827722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72303" imgH="666736" progId="Excel.Sheet.8">
                  <p:embed/>
                </p:oleObj>
              </mc:Choice>
              <mc:Fallback>
                <p:oleObj name="Worksheet" r:id="rId3" imgW="6972303" imgH="666736" progId="Excel.Sheet.8">
                  <p:embed/>
                  <p:pic>
                    <p:nvPicPr>
                      <p:cNvPr id="118788" name="Object 4">
                        <a:extLst>
                          <a:ext uri="{FF2B5EF4-FFF2-40B4-BE49-F238E27FC236}">
                            <a16:creationId xmlns:a16="http://schemas.microsoft.com/office/drawing/2014/main" id="{35D24BB1-8B80-4DBC-A7A8-6F7D13AE76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8277225" cy="165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>
            <a:extLst>
              <a:ext uri="{FF2B5EF4-FFF2-40B4-BE49-F238E27FC236}">
                <a16:creationId xmlns:a16="http://schemas.microsoft.com/office/drawing/2014/main" id="{E9270D2D-3BEE-4DBF-B809-F4EA359FF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EDF778-5FF9-44A5-853E-FD317086AB62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6D07438-3627-46FB-8B24-78D2A3259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280400" cy="649288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u="sng" dirty="0">
                <a:solidFill>
                  <a:srgbClr val="C00000"/>
                </a:solidFill>
              </a:rPr>
              <a:t>Uppgjörsfærsla</a:t>
            </a:r>
            <a:r>
              <a:rPr lang="is-IS" b="1" dirty="0">
                <a:solidFill>
                  <a:srgbClr val="C00000"/>
                </a:solidFill>
              </a:rPr>
              <a:t> </a:t>
            </a:r>
            <a:r>
              <a:rPr lang="is-IS" sz="2400" b="1" dirty="0">
                <a:solidFill>
                  <a:srgbClr val="C00000"/>
                </a:solidFill>
              </a:rPr>
              <a:t>á áföllnum vaxtatekjum í árslok</a:t>
            </a:r>
            <a:r>
              <a:rPr lang="is-IS" sz="2400" b="1" i="1" dirty="0">
                <a:solidFill>
                  <a:srgbClr val="C00000"/>
                </a:solidFill>
              </a:rPr>
              <a:t> </a:t>
            </a:r>
            <a:br>
              <a:rPr lang="is-IS" sz="2400" b="1" dirty="0">
                <a:solidFill>
                  <a:srgbClr val="C00000"/>
                </a:solidFill>
              </a:rPr>
            </a:br>
            <a:endParaRPr lang="en-US" sz="2400" b="1" i="1" dirty="0">
              <a:solidFill>
                <a:srgbClr val="E65D00"/>
              </a:solidFill>
              <a:ea typeface="+mn-ea"/>
            </a:endParaRP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F9DF2900-5718-440C-BA5B-D1449178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5612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Event 2: </a:t>
            </a:r>
            <a:r>
              <a:rPr lang="en-US" sz="2200" b="1" i="1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Recognition of Interest Revenue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At the end </a:t>
            </a:r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of 2018,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ATS must accrue interest on its note receivable.  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18F4001B-37F6-4603-BB24-30603737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41663"/>
            <a:ext cx="6705600" cy="460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Tahoma" panose="020B0604030504040204" pitchFamily="34" charset="0"/>
              </a:rPr>
              <a:t>$15,000 </a:t>
            </a: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6% × 2/12 = $150 interest revenue</a:t>
            </a:r>
          </a:p>
        </p:txBody>
      </p:sp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5355453D-AD17-49D3-AF14-A0BBDC448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221163"/>
          <a:ext cx="83693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29395" imgH="504749" progId="Excel.Sheet.8">
                  <p:embed/>
                </p:oleObj>
              </mc:Choice>
              <mc:Fallback>
                <p:oleObj name="Worksheet" r:id="rId3" imgW="6229395" imgH="504749" progId="Excel.Sheet.8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5355453D-AD17-49D3-AF14-A0BBDC448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21163"/>
                        <a:ext cx="83693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2">
            <a:extLst>
              <a:ext uri="{FF2B5EF4-FFF2-40B4-BE49-F238E27FC236}">
                <a16:creationId xmlns:a16="http://schemas.microsoft.com/office/drawing/2014/main" id="{81F830CB-CC97-4B77-909F-D55F4FF66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617CDE-93B6-4C25-8486-C35AA7AEFC7D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511ACF3-FAA7-41C7-8659-82E43E919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963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Innheimta á víxileign og vaxtatekjum</a:t>
            </a:r>
            <a:br>
              <a:rPr lang="is-IS" b="1" dirty="0">
                <a:solidFill>
                  <a:srgbClr val="C00000"/>
                </a:solidFill>
                <a:ea typeface="+mn-ea"/>
              </a:rPr>
            </a:br>
            <a:endParaRPr lang="is-I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1FE67F82-D84A-4C6D-9A72-6AFF0A55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0213"/>
            <a:ext cx="79248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Event 3: </a:t>
            </a:r>
            <a:r>
              <a:rPr lang="en-US" sz="2200" b="1" i="1" dirty="0">
                <a:solidFill>
                  <a:srgbClr val="1D4575"/>
                </a:solidFill>
                <a:latin typeface="Helvetica" pitchFamily="34" charset="0"/>
                <a:ea typeface="ＭＳ Ｐゴシック"/>
                <a:cs typeface="Helvetica" pitchFamily="34" charset="0"/>
              </a:rPr>
              <a:t>Collection of Principal and Interest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On November 1, 2019, ATS collects the principal and interest due on the note receivable.  </a:t>
            </a:r>
            <a:r>
              <a:rPr lang="en-US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ATS first recognizes interest revenue for the 10 months of 2019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: 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4A4B64FD-97E6-4A40-BC15-58B6873B8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89363"/>
            <a:ext cx="7343775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Tahoma" panose="020B0604030504040204" pitchFamily="34" charset="0"/>
              </a:rPr>
              <a:t>$15,000 </a:t>
            </a: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 6% × 10/12 = $750 interest revenue</a:t>
            </a:r>
          </a:p>
        </p:txBody>
      </p:sp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D91755C5-78C6-4A41-BA3A-50D976F24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8863"/>
          <a:ext cx="83693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29395" imgH="504749" progId="Excel.Sheet.8">
                  <p:embed/>
                </p:oleObj>
              </mc:Choice>
              <mc:Fallback>
                <p:oleObj name="Worksheet" r:id="rId3" imgW="6229395" imgH="504749" progId="Excel.Sheet.8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D91755C5-78C6-4A41-BA3A-50D976F24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83693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2">
            <a:extLst>
              <a:ext uri="{FF2B5EF4-FFF2-40B4-BE49-F238E27FC236}">
                <a16:creationId xmlns:a16="http://schemas.microsoft.com/office/drawing/2014/main" id="{344BDBE5-A8EF-44C4-8C67-4EF77DCD9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425888-5D3D-4B7B-B29D-7743E431B1CA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E8352813-5E4A-490A-BC7B-AE3C9B293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569325" cy="1081088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framhald...innheimta á víxileign og vaxtatekjum</a:t>
            </a:r>
            <a:br>
              <a:rPr lang="is-IS" b="1" dirty="0">
                <a:solidFill>
                  <a:srgbClr val="C00000"/>
                </a:solidFill>
              </a:rPr>
            </a:br>
            <a:endParaRPr lang="en-US" sz="2000" b="1" i="1" dirty="0">
              <a:solidFill>
                <a:srgbClr val="E65D00"/>
              </a:solidFill>
              <a:ea typeface="+mn-ea"/>
            </a:endParaRP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41FE15E4-3122-4A30-804B-1ABFEA48C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92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  <a:ea typeface="ＭＳ Ｐゴシック"/>
                <a:cs typeface="Helvetica" pitchFamily="34" charset="0"/>
              </a:rPr>
              <a:t>Now that the entire $900 of interest receivable has been accrued, ATS records the collection of $15,900 in principal and interest on the note.</a:t>
            </a:r>
          </a:p>
        </p:txBody>
      </p:sp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E565FD30-DBB2-480E-B94C-2043A7D00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52963"/>
          <a:ext cx="83439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29485" imgH="704940" progId="Excel.Sheet.8">
                  <p:embed/>
                </p:oleObj>
              </mc:Choice>
              <mc:Fallback>
                <p:oleObj name="Worksheet" r:id="rId3" imgW="6229485" imgH="704940" progId="Excel.Sheet.8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E565FD30-DBB2-480E-B94C-2043A7D00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52963"/>
                        <a:ext cx="83439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3">
            <a:extLst>
              <a:ext uri="{FF2B5EF4-FFF2-40B4-BE49-F238E27FC236}">
                <a16:creationId xmlns:a16="http://schemas.microsoft.com/office/drawing/2014/main" id="{A49AEC5A-4EA0-4B9E-8FF6-9EEB2D8F3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68638"/>
          <a:ext cx="627062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343190" imgH="762135" progId="Excel.Sheet.8">
                  <p:embed/>
                </p:oleObj>
              </mc:Choice>
              <mc:Fallback>
                <p:oleObj name="Worksheet" r:id="rId5" imgW="3343190" imgH="762135" progId="Excel.Sheet.8">
                  <p:embed/>
                  <p:pic>
                    <p:nvPicPr>
                      <p:cNvPr id="139269" name="Object 3">
                        <a:extLst>
                          <a:ext uri="{FF2B5EF4-FFF2-40B4-BE49-F238E27FC236}">
                            <a16:creationId xmlns:a16="http://schemas.microsoft.com/office/drawing/2014/main" id="{A49AEC5A-4EA0-4B9E-8FF6-9EEB2D8F3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68638"/>
                        <a:ext cx="627062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>
            <a:extLst>
              <a:ext uri="{FF2B5EF4-FFF2-40B4-BE49-F238E27FC236}">
                <a16:creationId xmlns:a16="http://schemas.microsoft.com/office/drawing/2014/main" id="{D6EE77A1-5D2D-40A0-B8B8-73D882D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4388" y="6248400"/>
            <a:ext cx="936625" cy="349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03FB9BBE-309F-4FFD-B2D4-BF85A40D4FC6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CE7FD89-F02D-4C74-BB58-D1DA95D40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42938"/>
            <a:ext cx="8018462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Sala gegn greiðslu með kreditkorti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sz="2000" b="1" i="1" dirty="0">
                <a:solidFill>
                  <a:srgbClr val="C00000"/>
                </a:solidFill>
              </a:rPr>
              <a:t>bls. 383 í 9.útg.</a:t>
            </a:r>
            <a:r>
              <a:rPr lang="is-IS" sz="2000" b="1" dirty="0">
                <a:solidFill>
                  <a:srgbClr val="C00000"/>
                </a:solidFill>
              </a:rPr>
              <a:t>; bls. 381 í 10.útg.; bls. 387 í 11. útg.</a:t>
            </a:r>
            <a:endParaRPr lang="is-IS" sz="2000" b="1" dirty="0">
              <a:solidFill>
                <a:srgbClr val="E65D00"/>
              </a:solidFill>
              <a:ea typeface="+mn-ea"/>
            </a:endParaRPr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ABE2CD25-E8EA-4855-9424-0B6441C2EEF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3141663"/>
          <a:ext cx="835342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24600" imgH="504749" progId="Excel.Sheet.8">
                  <p:embed/>
                </p:oleObj>
              </mc:Choice>
              <mc:Fallback>
                <p:oleObj name="Worksheet" r:id="rId3" imgW="6324600" imgH="504749" progId="Excel.Sheet.8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ABE2CD25-E8EA-4855-9424-0B6441C2EE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1663"/>
                        <a:ext cx="835342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4">
            <a:extLst>
              <a:ext uri="{FF2B5EF4-FFF2-40B4-BE49-F238E27FC236}">
                <a16:creationId xmlns:a16="http://schemas.microsoft.com/office/drawing/2014/main" id="{CD0B9599-C83F-4761-95F7-483B56CF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57338"/>
            <a:ext cx="7845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 b="1">
                <a:solidFill>
                  <a:srgbClr val="1D4575"/>
                </a:solidFill>
                <a:cs typeface="Helvetica" panose="020B0604020202020204" pitchFamily="34" charset="0"/>
              </a:rPr>
              <a:t>Event 1: </a:t>
            </a:r>
            <a:b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</a:br>
            <a: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ATS accepts a credit card in payment for services</a:t>
            </a:r>
            <a:b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</a:br>
            <a: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of $1,000. The credit card company charges a fee of 5%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of the transaction.</a:t>
            </a:r>
          </a:p>
        </p:txBody>
      </p:sp>
      <p:graphicFrame>
        <p:nvGraphicFramePr>
          <p:cNvPr id="143365" name="Object 5">
            <a:extLst>
              <a:ext uri="{FF2B5EF4-FFF2-40B4-BE49-F238E27FC236}">
                <a16:creationId xmlns:a16="http://schemas.microsoft.com/office/drawing/2014/main" id="{FC5FC8F2-A11E-470C-B914-3CB688644F5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4724400"/>
          <a:ext cx="71278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667298" imgH="762095" progId="Excel.Sheet.8">
                  <p:embed/>
                </p:oleObj>
              </mc:Choice>
              <mc:Fallback>
                <p:oleObj name="Worksheet" r:id="rId5" imgW="4667298" imgH="762095" progId="Excel.Sheet.8">
                  <p:embed/>
                  <p:pic>
                    <p:nvPicPr>
                      <p:cNvPr id="143365" name="Object 5">
                        <a:extLst>
                          <a:ext uri="{FF2B5EF4-FFF2-40B4-BE49-F238E27FC236}">
                            <a16:creationId xmlns:a16="http://schemas.microsoft.com/office/drawing/2014/main" id="{FC5FC8F2-A11E-470C-B914-3CB688644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712787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>
            <a:extLst>
              <a:ext uri="{FF2B5EF4-FFF2-40B4-BE49-F238E27FC236}">
                <a16:creationId xmlns:a16="http://schemas.microsoft.com/office/drawing/2014/main" id="{18BBC3BC-6DEE-496F-B329-775DF53A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9563" y="6237288"/>
            <a:ext cx="1447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2735CE93-DA5C-4C9C-B7AB-6E42AD55B754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C34C6A4D-071D-4A5B-BB44-219901BA7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921625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Innborganir frá kreditkortafyrirtæki</a:t>
            </a:r>
            <a:br>
              <a:rPr lang="is-IS" b="1" dirty="0">
                <a:solidFill>
                  <a:srgbClr val="C00000"/>
                </a:solidFill>
                <a:ea typeface="+mn-ea"/>
              </a:rPr>
            </a:br>
            <a:endParaRPr lang="en-US" b="1" dirty="0">
              <a:solidFill>
                <a:srgbClr val="C00000"/>
              </a:solidFill>
              <a:ea typeface="+mn-ea"/>
            </a:endParaRPr>
          </a:p>
        </p:txBody>
      </p:sp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E751C085-DB20-4FD9-BF7D-459D2DF130A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3850" y="2852738"/>
          <a:ext cx="84963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81698" imgH="666736" progId="Excel.Sheet.8">
                  <p:embed/>
                </p:oleObj>
              </mc:Choice>
              <mc:Fallback>
                <p:oleObj name="Worksheet" r:id="rId3" imgW="6581698" imgH="666736" progId="Excel.Sheet.8">
                  <p:embed/>
                  <p:pic>
                    <p:nvPicPr>
                      <p:cNvPr id="145411" name="Object 3">
                        <a:extLst>
                          <a:ext uri="{FF2B5EF4-FFF2-40B4-BE49-F238E27FC236}">
                            <a16:creationId xmlns:a16="http://schemas.microsoft.com/office/drawing/2014/main" id="{E751C085-DB20-4FD9-BF7D-459D2DF130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84963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4">
            <a:extLst>
              <a:ext uri="{FF2B5EF4-FFF2-40B4-BE49-F238E27FC236}">
                <a16:creationId xmlns:a16="http://schemas.microsoft.com/office/drawing/2014/main" id="{5B508A0A-E1C4-4CD6-A728-2F99C302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12875"/>
            <a:ext cx="6913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 b="1">
                <a:solidFill>
                  <a:srgbClr val="1D4575"/>
                </a:solidFill>
                <a:cs typeface="Helvetica" panose="020B0604020202020204" pitchFamily="34" charset="0"/>
              </a:rPr>
              <a:t>Event 2: </a:t>
            </a:r>
            <a:r>
              <a:rPr lang="en-US" altLang="is-IS" sz="2200" b="1" i="1">
                <a:solidFill>
                  <a:srgbClr val="1D4575"/>
                </a:solidFill>
                <a:cs typeface="Helvetica" panose="020B0604020202020204" pitchFamily="34" charset="0"/>
              </a:rPr>
              <a:t>Collection of a credit card receivable</a:t>
            </a:r>
            <a:b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</a:br>
            <a:r>
              <a:rPr lang="en-U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ATS collects the full amount due from the credit card company.</a:t>
            </a:r>
          </a:p>
        </p:txBody>
      </p:sp>
      <p:graphicFrame>
        <p:nvGraphicFramePr>
          <p:cNvPr id="145413" name="Object 5">
            <a:extLst>
              <a:ext uri="{FF2B5EF4-FFF2-40B4-BE49-F238E27FC236}">
                <a16:creationId xmlns:a16="http://schemas.microsoft.com/office/drawing/2014/main" id="{00507BF3-AD7B-4338-988B-3B234282C42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4797425"/>
          <a:ext cx="75596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543425" imgH="600075" progId="Excel.Sheet.8">
                  <p:embed/>
                </p:oleObj>
              </mc:Choice>
              <mc:Fallback>
                <p:oleObj name="Worksheet" r:id="rId5" imgW="4543425" imgH="600075" progId="Excel.Sheet.8">
                  <p:embed/>
                  <p:pic>
                    <p:nvPicPr>
                      <p:cNvPr id="145413" name="Object 5">
                        <a:extLst>
                          <a:ext uri="{FF2B5EF4-FFF2-40B4-BE49-F238E27FC236}">
                            <a16:creationId xmlns:a16="http://schemas.microsoft.com/office/drawing/2014/main" id="{00507BF3-AD7B-4338-988B-3B234282C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7425"/>
                        <a:ext cx="75596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64">
            <a:extLst>
              <a:ext uri="{FF2B5EF4-FFF2-40B4-BE49-F238E27FC236}">
                <a16:creationId xmlns:a16="http://schemas.microsoft.com/office/drawing/2014/main" id="{6FF39B43-AF9F-4A8E-875D-4B43FB17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620713"/>
            <a:ext cx="6985000" cy="936625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Kostnaður við lánssölu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68C83713-5778-48E4-A58C-E585506F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989138"/>
            <a:ext cx="7559675" cy="3816350"/>
          </a:xfrm>
        </p:spPr>
        <p:txBody>
          <a:bodyPr/>
          <a:lstStyle/>
          <a:p>
            <a:pPr>
              <a:buClr>
                <a:srgbClr val="E65D00"/>
              </a:buClr>
              <a:defRPr/>
            </a:pPr>
            <a:r>
              <a:rPr lang="is-IS" sz="2400" dirty="0"/>
              <a:t>Ákveðin hætta á að viðskiptakröfur innheimtist ekki.</a:t>
            </a:r>
          </a:p>
          <a:p>
            <a:pPr>
              <a:buClr>
                <a:srgbClr val="E65D00"/>
              </a:buClr>
              <a:defRPr/>
            </a:pPr>
            <a:endParaRPr lang="is-IS" sz="2400" dirty="0"/>
          </a:p>
          <a:p>
            <a:pPr>
              <a:buClr>
                <a:srgbClr val="E65D00"/>
              </a:buClr>
              <a:defRPr/>
            </a:pPr>
            <a:r>
              <a:rPr lang="is-IS" sz="2400" dirty="0"/>
              <a:t>Kostnaður við að halda utan um viðskiptamanna-bókhald eykst</a:t>
            </a:r>
          </a:p>
          <a:p>
            <a:pPr>
              <a:buClr>
                <a:srgbClr val="E65D00"/>
              </a:buClr>
              <a:defRPr/>
            </a:pPr>
            <a:endParaRPr lang="is-IS" sz="2400" dirty="0"/>
          </a:p>
          <a:p>
            <a:pPr>
              <a:buClr>
                <a:srgbClr val="E65D00"/>
              </a:buClr>
              <a:defRPr/>
            </a:pPr>
            <a:r>
              <a:rPr lang="is-IS" sz="2400" dirty="0"/>
              <a:t>Óbeint </a:t>
            </a:r>
            <a:r>
              <a:rPr lang="is-IS" sz="2000" i="1" dirty="0"/>
              <a:t>(</a:t>
            </a:r>
            <a:r>
              <a:rPr lang="is-IS" sz="2000" i="1" dirty="0" err="1"/>
              <a:t>implicit</a:t>
            </a:r>
            <a:r>
              <a:rPr lang="is-IS" sz="2000" i="1" dirty="0"/>
              <a:t>) </a:t>
            </a:r>
            <a:r>
              <a:rPr lang="is-IS" sz="2400" dirty="0"/>
              <a:t>vaxtatap af því fé sem er bundið í viðskiptakröfum – ekki hægt að nýta það í arðbærar fjárfestingar. </a:t>
            </a:r>
          </a:p>
          <a:p>
            <a:pPr lvl="1">
              <a:buFontTx/>
              <a:buNone/>
              <a:defRPr/>
            </a:pPr>
            <a:endParaRPr lang="is-IS" sz="2400" dirty="0"/>
          </a:p>
          <a:p>
            <a:pPr>
              <a:buFontTx/>
              <a:buNone/>
              <a:defRPr/>
            </a:pPr>
            <a:br>
              <a:rPr lang="is-IS" sz="2400" dirty="0"/>
            </a:br>
            <a:br>
              <a:rPr lang="is-IS" sz="2400" dirty="0"/>
            </a:br>
            <a:endParaRPr lang="is-IS" sz="2400" dirty="0"/>
          </a:p>
          <a:p>
            <a:pPr>
              <a:buFontTx/>
              <a:buNone/>
              <a:defRPr/>
            </a:pPr>
            <a:endParaRPr lang="is-IS" sz="2000" dirty="0"/>
          </a:p>
        </p:txBody>
      </p:sp>
      <p:sp>
        <p:nvSpPr>
          <p:cNvPr id="116740" name="Slide Number Placeholder 4">
            <a:extLst>
              <a:ext uri="{FF2B5EF4-FFF2-40B4-BE49-F238E27FC236}">
                <a16:creationId xmlns:a16="http://schemas.microsoft.com/office/drawing/2014/main" id="{FBAA6C56-CA9B-4ED3-895D-9D0A1EFF3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EB240A-1473-4C15-9136-BD315F5E3CCF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A44C4D9E-F7CD-4365-9377-BCC0C7EF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989138"/>
            <a:ext cx="7632700" cy="3816350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5400" b="1" dirty="0">
                <a:solidFill>
                  <a:srgbClr val="C00000"/>
                </a:solidFill>
              </a:rPr>
              <a:t>Kennitölur </a:t>
            </a:r>
          </a:p>
          <a:p>
            <a:pPr marL="971550" lvl="1" indent="-514350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4000" b="1" i="1" dirty="0">
                <a:solidFill>
                  <a:srgbClr val="C00000"/>
                </a:solidFill>
              </a:rPr>
              <a:t>(ratios)</a:t>
            </a:r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D9AA52DA-BEEB-4C96-9283-0D76B2A97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1D95AD-A0C4-4A7E-A06A-54B9D0CB7770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2">
            <a:extLst>
              <a:ext uri="{FF2B5EF4-FFF2-40B4-BE49-F238E27FC236}">
                <a16:creationId xmlns:a16="http://schemas.microsoft.com/office/drawing/2014/main" id="{D342AD67-F784-491D-8E44-379A8D47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5B83E-CDA4-41B9-8703-242648A9275E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199FA48-38E7-40EE-93E4-C41B73798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42938"/>
            <a:ext cx="7800975" cy="1201737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Veltuhraði viðskiptakrafna</a:t>
            </a:r>
            <a:br>
              <a:rPr lang="is-IS" b="1" dirty="0">
                <a:solidFill>
                  <a:srgbClr val="C00000"/>
                </a:solidFill>
                <a:ea typeface="+mn-ea"/>
              </a:rPr>
            </a:br>
            <a:r>
              <a:rPr lang="en-US" sz="2200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sz="2200" b="1" i="1" dirty="0">
                <a:solidFill>
                  <a:srgbClr val="C00000"/>
                </a:solidFill>
                <a:ea typeface="+mn-ea"/>
              </a:rPr>
              <a:t>(accounts receivable turnover ratio)</a:t>
            </a:r>
            <a:br>
              <a:rPr lang="en-US" sz="2200" b="1" i="1" dirty="0">
                <a:solidFill>
                  <a:srgbClr val="C00000"/>
                </a:solidFill>
                <a:ea typeface="+mn-ea"/>
              </a:rPr>
            </a:br>
            <a:r>
              <a:rPr lang="is-IS" sz="2000" b="1" i="1" dirty="0">
                <a:solidFill>
                  <a:srgbClr val="C00000"/>
                </a:solidFill>
                <a:ea typeface="+mn-ea"/>
              </a:rPr>
              <a:t>bls. 385 í 9.útg.; bls. 383 í 10.útg., bls. 389 í 11 . útg. </a:t>
            </a:r>
          </a:p>
        </p:txBody>
      </p:sp>
      <p:grpSp>
        <p:nvGrpSpPr>
          <p:cNvPr id="120836" name="Group 3">
            <a:extLst>
              <a:ext uri="{FF2B5EF4-FFF2-40B4-BE49-F238E27FC236}">
                <a16:creationId xmlns:a16="http://schemas.microsoft.com/office/drawing/2014/main" id="{92AD5724-31B3-4E35-A1D4-E612248098D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205038"/>
            <a:ext cx="7056437" cy="1368425"/>
            <a:chOff x="576" y="1104"/>
            <a:chExt cx="4176" cy="798"/>
          </a:xfrm>
        </p:grpSpPr>
        <p:sp>
          <p:nvSpPr>
            <p:cNvPr id="120838" name="Rectangle 4">
              <a:extLst>
                <a:ext uri="{FF2B5EF4-FFF2-40B4-BE49-F238E27FC236}">
                  <a16:creationId xmlns:a16="http://schemas.microsoft.com/office/drawing/2014/main" id="{B072A09E-EBBC-46CF-A3A5-6A98DDF4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104"/>
              <a:ext cx="4176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s-IS" altLang="is-I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39" name="Text Box 5">
              <a:extLst>
                <a:ext uri="{FF2B5EF4-FFF2-40B4-BE49-F238E27FC236}">
                  <a16:creationId xmlns:a16="http://schemas.microsoft.com/office/drawing/2014/main" id="{0EBA639B-37DF-40FA-8505-3136A8653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1146"/>
              <a:ext cx="14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 b="1">
                  <a:solidFill>
                    <a:schemeClr val="tx2"/>
                  </a:solidFill>
                  <a:cs typeface="Helvetica" panose="020B0604020202020204" pitchFamily="34" charset="0"/>
                </a:rPr>
                <a:t>Veltuhraði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 b="1">
                  <a:solidFill>
                    <a:schemeClr val="tx2"/>
                  </a:solidFill>
                  <a:cs typeface="Helvetica" panose="020B0604020202020204" pitchFamily="34" charset="0"/>
                </a:rPr>
                <a:t>viðskiptakrafna</a:t>
              </a:r>
              <a:endParaRPr lang="is-IS" altLang="is-IS" sz="2400" b="1">
                <a:solidFill>
                  <a:schemeClr val="tx1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120840" name="Text Box 6">
              <a:extLst>
                <a:ext uri="{FF2B5EF4-FFF2-40B4-BE49-F238E27FC236}">
                  <a16:creationId xmlns:a16="http://schemas.microsoft.com/office/drawing/2014/main" id="{5CE7772E-E5D2-481F-8169-ABF7C5241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1154"/>
              <a:ext cx="2206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400" b="1">
                  <a:solidFill>
                    <a:schemeClr val="tx2"/>
                  </a:solidFill>
                  <a:cs typeface="Helvetica" panose="020B0604020202020204" pitchFamily="34" charset="0"/>
                </a:rPr>
                <a:t>Sala</a:t>
              </a:r>
              <a:br>
                <a:rPr lang="en-US" altLang="is-IS" sz="2400">
                  <a:solidFill>
                    <a:schemeClr val="tx2"/>
                  </a:solidFill>
                  <a:latin typeface="Tahoma" panose="020B0604030504040204" pitchFamily="34" charset="0"/>
                  <a:cs typeface="Helvetica" panose="020B0604020202020204" pitchFamily="34" charset="0"/>
                </a:rPr>
              </a:br>
              <a:r>
                <a:rPr lang="is-IS" altLang="is-IS" sz="2400" b="1">
                  <a:solidFill>
                    <a:schemeClr val="tx2"/>
                  </a:solidFill>
                  <a:cs typeface="Helvetica" panose="020B0604020202020204" pitchFamily="34" charset="0"/>
                </a:rPr>
                <a:t>viðskiptakröfur ,,nettó” </a:t>
              </a:r>
              <a:r>
                <a:rPr lang="is-IS" altLang="is-IS" sz="2400" i="1">
                  <a:solidFill>
                    <a:schemeClr val="tx2"/>
                  </a:solidFill>
                  <a:cs typeface="Helvetica" panose="020B0604020202020204" pitchFamily="34" charset="0"/>
                </a:rPr>
                <a:t>(meðaltal)</a:t>
              </a:r>
            </a:p>
          </p:txBody>
        </p:sp>
        <p:sp>
          <p:nvSpPr>
            <p:cNvPr id="120841" name="Line 7">
              <a:extLst>
                <a:ext uri="{FF2B5EF4-FFF2-40B4-BE49-F238E27FC236}">
                  <a16:creationId xmlns:a16="http://schemas.microsoft.com/office/drawing/2014/main" id="{781805DE-0CD3-49D1-B108-5671C58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1398"/>
              <a:ext cx="198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  <p:sp>
          <p:nvSpPr>
            <p:cNvPr id="120842" name="Text Box 8">
              <a:extLst>
                <a:ext uri="{FF2B5EF4-FFF2-40B4-BE49-F238E27FC236}">
                  <a16:creationId xmlns:a16="http://schemas.microsoft.com/office/drawing/2014/main" id="{5DF9C6C7-6E0B-42F8-900C-DB4048D17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" y="1248"/>
              <a:ext cx="3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chemeClr val="tx2"/>
                  </a:solidFill>
                  <a:latin typeface="Tahoma" panose="020B0604030504040204" pitchFamily="34" charset="0"/>
                </a:rPr>
                <a:t>=</a:t>
              </a:r>
            </a:p>
          </p:txBody>
        </p:sp>
      </p:grpSp>
      <p:sp>
        <p:nvSpPr>
          <p:cNvPr id="120837" name="Text Box 9">
            <a:extLst>
              <a:ext uri="{FF2B5EF4-FFF2-40B4-BE49-F238E27FC236}">
                <a16:creationId xmlns:a16="http://schemas.microsoft.com/office/drawing/2014/main" id="{0C04ABCB-B265-48FB-9399-B2D64E3A3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92600"/>
            <a:ext cx="7777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Kennitalan segir til um hversu hratt viðskiptakröfur innheimtast </a:t>
            </a:r>
            <a:r>
              <a:rPr lang="is-IS" altLang="is-IS" sz="2000" b="1" i="1">
                <a:solidFill>
                  <a:schemeClr val="tx1"/>
                </a:solidFill>
                <a:cs typeface="Helvetica" panose="020B0604020202020204" pitchFamily="34" charset="0"/>
              </a:rPr>
              <a:t>(converted into cash)</a:t>
            </a:r>
            <a:r>
              <a:rPr lang="is-IS" altLang="is-IS" sz="2200" b="1" i="1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á ári</a:t>
            </a:r>
          </a:p>
        </p:txBody>
      </p:sp>
    </p:spTree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30509135-839B-4808-8043-D90E9B01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84313"/>
            <a:ext cx="7777163" cy="44656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</a:rPr>
              <a:t>Af hverju bjóða sum fyrirtæki viðskiptavinum upp á lánssölu?</a:t>
            </a:r>
            <a:r>
              <a:rPr lang="is-IS" sz="2400" b="1" i="1" dirty="0">
                <a:solidFill>
                  <a:schemeClr val="tx1"/>
                </a:solidFill>
              </a:rPr>
              <a:t> </a:t>
            </a:r>
            <a:endParaRPr lang="is-IS" sz="2400" b="1" dirty="0">
              <a:solidFill>
                <a:schemeClr val="tx1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marL="342900" lvl="1" indent="-342900" algn="ctr">
              <a:buFontTx/>
              <a:buNone/>
              <a:defRPr/>
            </a:pPr>
            <a:r>
              <a:rPr lang="is-IS" sz="3200" b="1" i="1" dirty="0">
                <a:solidFill>
                  <a:srgbClr val="C00000"/>
                </a:solidFill>
              </a:rPr>
              <a:t>„kauptu </a:t>
            </a:r>
            <a:r>
              <a:rPr lang="is-IS" sz="3200" b="1" i="1" dirty="0" err="1">
                <a:solidFill>
                  <a:srgbClr val="C00000"/>
                </a:solidFill>
              </a:rPr>
              <a:t>núna–</a:t>
            </a:r>
            <a:r>
              <a:rPr lang="is-IS" sz="3200" b="1" i="1" dirty="0">
                <a:solidFill>
                  <a:srgbClr val="C00000"/>
                </a:solidFill>
              </a:rPr>
              <a:t> greiddu </a:t>
            </a:r>
            <a:r>
              <a:rPr lang="is-IS" sz="3200" b="1" i="1" dirty="0" err="1">
                <a:solidFill>
                  <a:srgbClr val="C00000"/>
                </a:solidFill>
              </a:rPr>
              <a:t>seinna“</a:t>
            </a:r>
            <a:endParaRPr lang="is-IS" sz="2400" b="1" i="1" dirty="0">
              <a:solidFill>
                <a:srgbClr val="C00000"/>
              </a:solidFill>
            </a:endParaRPr>
          </a:p>
          <a:p>
            <a:pPr algn="ctr"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72E94821-CAA1-4FCE-8F2C-0A92F376F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933326-8933-4274-9EE6-4B7A866D0313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>
            <a:extLst>
              <a:ext uri="{FF2B5EF4-FFF2-40B4-BE49-F238E27FC236}">
                <a16:creationId xmlns:a16="http://schemas.microsoft.com/office/drawing/2014/main" id="{DBB479E7-9197-4BC7-801C-1E599983E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7CEF5F-B225-4C13-8D60-0616A19144D1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E3E632A-8BFF-4166-8380-3D5C58683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642938"/>
            <a:ext cx="8207375" cy="105727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Biðtími viðskiptakrafna </a:t>
            </a:r>
            <a:br>
              <a:rPr lang="is-IS" b="1" dirty="0">
                <a:solidFill>
                  <a:srgbClr val="C00000"/>
                </a:solidFill>
                <a:ea typeface="+mn-ea"/>
              </a:rPr>
            </a:br>
            <a:r>
              <a:rPr lang="en-US" sz="2200" b="1" i="1" dirty="0">
                <a:solidFill>
                  <a:srgbClr val="C00000"/>
                </a:solidFill>
                <a:ea typeface="+mn-ea"/>
              </a:rPr>
              <a:t>(days to collect receivable) </a:t>
            </a:r>
            <a:br>
              <a:rPr lang="en-US" sz="2200" b="1" i="1" dirty="0">
                <a:solidFill>
                  <a:srgbClr val="C00000"/>
                </a:solidFill>
                <a:ea typeface="+mn-ea"/>
              </a:rPr>
            </a:br>
            <a:endParaRPr lang="is-I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2884" name="Text Box 3">
            <a:extLst>
              <a:ext uri="{FF2B5EF4-FFF2-40B4-BE49-F238E27FC236}">
                <a16:creationId xmlns:a16="http://schemas.microsoft.com/office/drawing/2014/main" id="{F030348F-94D9-41AF-A7C7-972FA146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65625"/>
            <a:ext cx="7920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Kennitalan segir til um hversu marga daga það tekur að meðaltali að innheimta kröfur frá því þær verða til</a:t>
            </a:r>
          </a:p>
        </p:txBody>
      </p:sp>
      <p:grpSp>
        <p:nvGrpSpPr>
          <p:cNvPr id="122885" name="Group 4">
            <a:extLst>
              <a:ext uri="{FF2B5EF4-FFF2-40B4-BE49-F238E27FC236}">
                <a16:creationId xmlns:a16="http://schemas.microsoft.com/office/drawing/2014/main" id="{66CC08D5-0349-4494-B140-88603EFDC86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492375"/>
            <a:ext cx="7345362" cy="1223963"/>
            <a:chOff x="672" y="1152"/>
            <a:chExt cx="4704" cy="816"/>
          </a:xfrm>
        </p:grpSpPr>
        <p:sp>
          <p:nvSpPr>
            <p:cNvPr id="122886" name="Rectangle 5">
              <a:extLst>
                <a:ext uri="{FF2B5EF4-FFF2-40B4-BE49-F238E27FC236}">
                  <a16:creationId xmlns:a16="http://schemas.microsoft.com/office/drawing/2014/main" id="{9B8DB1CC-D577-44D5-B44E-804E8135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52"/>
              <a:ext cx="470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is-IS" altLang="is-IS" sz="24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2887" name="Group 6">
              <a:extLst>
                <a:ext uri="{FF2B5EF4-FFF2-40B4-BE49-F238E27FC236}">
                  <a16:creationId xmlns:a16="http://schemas.microsoft.com/office/drawing/2014/main" id="{839B184E-FAA1-4FAE-9A99-A0DE10F1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220"/>
              <a:ext cx="4632" cy="677"/>
              <a:chOff x="672" y="1220"/>
              <a:chExt cx="4632" cy="677"/>
            </a:xfrm>
          </p:grpSpPr>
          <p:sp>
            <p:nvSpPr>
              <p:cNvPr id="122888" name="Text Box 7">
                <a:extLst>
                  <a:ext uri="{FF2B5EF4-FFF2-40B4-BE49-F238E27FC236}">
                    <a16:creationId xmlns:a16="http://schemas.microsoft.com/office/drawing/2014/main" id="{2DD83A13-A5E2-4CD3-BB30-FEC42F272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220"/>
                <a:ext cx="1651" cy="6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400" b="1">
                    <a:solidFill>
                      <a:schemeClr val="tx1"/>
                    </a:solidFill>
                    <a:cs typeface="Helvetica" panose="020B0604020202020204" pitchFamily="34" charset="0"/>
                  </a:rPr>
                  <a:t>Biðtími</a:t>
                </a:r>
              </a:p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400" b="1">
                    <a:solidFill>
                      <a:schemeClr val="tx1"/>
                    </a:solidFill>
                    <a:cs typeface="Helvetica" panose="020B0604020202020204" pitchFamily="34" charset="0"/>
                  </a:rPr>
                  <a:t>viðskiptakrafna</a:t>
                </a:r>
              </a:p>
            </p:txBody>
          </p:sp>
          <p:sp>
            <p:nvSpPr>
              <p:cNvPr id="122889" name="Text Box 8">
                <a:extLst>
                  <a:ext uri="{FF2B5EF4-FFF2-40B4-BE49-F238E27FC236}">
                    <a16:creationId xmlns:a16="http://schemas.microsoft.com/office/drawing/2014/main" id="{615421B5-575B-4A36-8DAE-F074F04748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" y="1393"/>
                <a:ext cx="150" cy="3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=</a:t>
                </a:r>
              </a:p>
            </p:txBody>
          </p:sp>
          <p:grpSp>
            <p:nvGrpSpPr>
              <p:cNvPr id="122890" name="Group 9">
                <a:extLst>
                  <a:ext uri="{FF2B5EF4-FFF2-40B4-BE49-F238E27FC236}">
                    <a16:creationId xmlns:a16="http://schemas.microsoft.com/office/drawing/2014/main" id="{DE17AFCF-F338-475C-8EF9-EDB7970B7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4" y="1248"/>
                <a:ext cx="2830" cy="554"/>
                <a:chOff x="2474" y="1248"/>
                <a:chExt cx="2830" cy="554"/>
              </a:xfrm>
            </p:grpSpPr>
            <p:sp>
              <p:nvSpPr>
                <p:cNvPr id="122891" name="Text Box 10">
                  <a:extLst>
                    <a:ext uri="{FF2B5EF4-FFF2-40B4-BE49-F238E27FC236}">
                      <a16:creationId xmlns:a16="http://schemas.microsoft.com/office/drawing/2014/main" id="{1D6D2ADC-905A-4C17-BDF9-F6564ED613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4" y="1248"/>
                  <a:ext cx="2830" cy="55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CD0920"/>
                    </a:buClr>
                    <a:buChar char="•"/>
                    <a:defRPr sz="2500">
                      <a:solidFill>
                        <a:srgbClr val="262626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D0920"/>
                    </a:buClr>
                    <a:buChar char="–"/>
                    <a:defRPr sz="2000">
                      <a:solidFill>
                        <a:srgbClr val="262626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CD0920"/>
                    </a:buClr>
                    <a:buChar char="•"/>
                    <a:defRPr>
                      <a:solidFill>
                        <a:srgbClr val="404040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D0920"/>
                    </a:buClr>
                    <a:buChar char="–"/>
                    <a:defRPr sz="1600">
                      <a:solidFill>
                        <a:srgbClr val="595959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CD0920"/>
                    </a:buClr>
                    <a:buChar char="»"/>
                    <a:defRPr sz="1600">
                      <a:solidFill>
                        <a:srgbClr val="7F7F7F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D0920"/>
                    </a:buClr>
                    <a:buChar char="»"/>
                    <a:defRPr sz="1600">
                      <a:solidFill>
                        <a:srgbClr val="7F7F7F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D0920"/>
                    </a:buClr>
                    <a:buChar char="»"/>
                    <a:defRPr sz="1600">
                      <a:solidFill>
                        <a:srgbClr val="7F7F7F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D0920"/>
                    </a:buClr>
                    <a:buChar char="»"/>
                    <a:defRPr sz="1600">
                      <a:solidFill>
                        <a:srgbClr val="7F7F7F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CD0920"/>
                    </a:buClr>
                    <a:buChar char="»"/>
                    <a:defRPr sz="1600">
                      <a:solidFill>
                        <a:srgbClr val="7F7F7F"/>
                      </a:solidFill>
                      <a:latin typeface="Helvetica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is-IS" sz="2400" b="1">
                      <a:solidFill>
                        <a:schemeClr val="tx1"/>
                      </a:solidFill>
                      <a:cs typeface="Helvetica" panose="020B0604020202020204" pitchFamily="34" charset="0"/>
                    </a:rPr>
                    <a:t>365</a:t>
                  </a:r>
                  <a:br>
                    <a:rPr lang="en-US" altLang="is-IS" sz="2000">
                      <a:solidFill>
                        <a:schemeClr val="tx1"/>
                      </a:solidFill>
                      <a:latin typeface="Tahoma" panose="020B0604030504040204" pitchFamily="34" charset="0"/>
                      <a:cs typeface="Helvetica" panose="020B0604020202020204" pitchFamily="34" charset="0"/>
                    </a:rPr>
                  </a:br>
                  <a:r>
                    <a:rPr lang="is-IS" altLang="is-IS" sz="2400" b="1">
                      <a:solidFill>
                        <a:schemeClr val="tx1"/>
                      </a:solidFill>
                      <a:cs typeface="Helvetica" panose="020B0604020202020204" pitchFamily="34" charset="0"/>
                    </a:rPr>
                    <a:t>Veltuhraði viðskiptakrafna</a:t>
                  </a:r>
                </a:p>
              </p:txBody>
            </p:sp>
            <p:sp>
              <p:nvSpPr>
                <p:cNvPr id="122892" name="Line 11">
                  <a:extLst>
                    <a:ext uri="{FF2B5EF4-FFF2-40B4-BE49-F238E27FC236}">
                      <a16:creationId xmlns:a16="http://schemas.microsoft.com/office/drawing/2014/main" id="{0E3183BE-1F1A-49BF-B707-ED0ADBD59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4" y="1536"/>
                  <a:ext cx="27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is-IS"/>
                </a:p>
              </p:txBody>
            </p:sp>
          </p:grpSp>
        </p:grpSp>
      </p:grpSp>
    </p:spTree>
  </p:cSld>
  <p:clrMapOvr>
    <a:masterClrMapping/>
  </p:clrMapOvr>
  <p:transition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2">
            <a:extLst>
              <a:ext uri="{FF2B5EF4-FFF2-40B4-BE49-F238E27FC236}">
                <a16:creationId xmlns:a16="http://schemas.microsoft.com/office/drawing/2014/main" id="{732DEBF7-56DE-40EA-984F-B173DD9DB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9556A-FB35-4315-8727-8C3C7337ADF7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8EF2B0F-BD4D-4BD5-A286-FFC0A5244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800975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>
                <a:solidFill>
                  <a:srgbClr val="C00000"/>
                </a:solidFill>
                <a:ea typeface="+mn-ea"/>
              </a:rPr>
              <a:t>Rekstrarhringrás</a:t>
            </a:r>
            <a:r>
              <a:rPr lang="en-US" b="1" dirty="0">
                <a:solidFill>
                  <a:srgbClr val="C00000"/>
                </a:solidFill>
                <a:ea typeface="+mn-ea"/>
              </a:rPr>
              <a:t> (Operating Cycle) </a:t>
            </a:r>
            <a:br>
              <a:rPr lang="is-IS" sz="2200" b="1" dirty="0">
                <a:solidFill>
                  <a:srgbClr val="C00000"/>
                </a:solidFill>
                <a:ea typeface="+mn-ea"/>
              </a:rPr>
            </a:br>
            <a:r>
              <a:rPr lang="is-IS" sz="2200" b="1" dirty="0">
                <a:solidFill>
                  <a:srgbClr val="C00000"/>
                </a:solidFill>
                <a:ea typeface="+mn-ea"/>
              </a:rPr>
              <a:t>bls. 386 í 9.útg.; bls. 384 í 10.útg.: bls. 389 í 11. útg. </a:t>
            </a:r>
            <a:endParaRPr lang="is-IS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4932" name="Text Box 3">
            <a:extLst>
              <a:ext uri="{FF2B5EF4-FFF2-40B4-BE49-F238E27FC236}">
                <a16:creationId xmlns:a16="http://schemas.microsoft.com/office/drawing/2014/main" id="{851675EB-F1DB-4B77-8A86-A76572F7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613"/>
            <a:ext cx="82089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200" dirty="0">
                <a:solidFill>
                  <a:schemeClr val="tx1"/>
                </a:solidFill>
                <a:cs typeface="Helvetica" panose="020B0604020202020204" pitchFamily="34" charset="0"/>
              </a:rPr>
              <a:t>The operating cycle is the average time it takes a business to convert inventory to accounts receivable plus the time it takes to convert accounts receivable back into cash.</a:t>
            </a:r>
          </a:p>
        </p:txBody>
      </p:sp>
      <p:pic>
        <p:nvPicPr>
          <p:cNvPr id="124933" name="Picture 5">
            <a:extLst>
              <a:ext uri="{FF2B5EF4-FFF2-40B4-BE49-F238E27FC236}">
                <a16:creationId xmlns:a16="http://schemas.microsoft.com/office/drawing/2014/main" id="{CF97127F-2DA4-4094-9726-4D2201054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7920037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4">
            <a:extLst>
              <a:ext uri="{FF2B5EF4-FFF2-40B4-BE49-F238E27FC236}">
                <a16:creationId xmlns:a16="http://schemas.microsoft.com/office/drawing/2014/main" id="{2A998E5A-3232-4249-B639-58254C0D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20713"/>
            <a:ext cx="7777163" cy="7207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Niðurfærsla krafna</a:t>
            </a:r>
          </a:p>
        </p:txBody>
      </p:sp>
      <p:sp>
        <p:nvSpPr>
          <p:cNvPr id="65539" name="Content Placeholder 65">
            <a:extLst>
              <a:ext uri="{FF2B5EF4-FFF2-40B4-BE49-F238E27FC236}">
                <a16:creationId xmlns:a16="http://schemas.microsoft.com/office/drawing/2014/main" id="{95739BBA-3593-457B-8293-8B8F1AD9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2276475"/>
            <a:ext cx="7488237" cy="3888829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400" b="1" dirty="0"/>
              <a:t>	Úr lögum um ársreikninga  nr. 3 / 2006:</a:t>
            </a:r>
            <a:endParaRPr lang="is-IS" altLang="is-IS" sz="2400" dirty="0"/>
          </a:p>
          <a:p>
            <a:r>
              <a:rPr lang="is-IS" altLang="is-IS" sz="2400" b="1" dirty="0"/>
              <a:t>35. gr.</a:t>
            </a:r>
            <a:r>
              <a:rPr lang="is-IS" altLang="is-IS" sz="2400" dirty="0"/>
              <a:t> </a:t>
            </a:r>
            <a:r>
              <a:rPr lang="is-IS" altLang="is-IS" sz="2400" i="1" dirty="0"/>
              <a:t>,,Skammtímakröfur skulu sæta niðurfærslu ef virði þeirra er lægra en bókfært verð, svo sem vegna hættu á að kröfur muni ekki innheimtast eða af öðrum ástæðum.”</a:t>
            </a:r>
          </a:p>
          <a:p>
            <a:pPr marL="0" indent="0">
              <a:buNone/>
            </a:pPr>
            <a:endParaRPr lang="is-IS" altLang="is-IS" sz="2400" i="1" dirty="0"/>
          </a:p>
          <a:p>
            <a:pPr marL="0" indent="0">
              <a:buNone/>
            </a:pPr>
            <a:r>
              <a:rPr lang="is-IS" altLang="is-IS" sz="2400" dirty="0"/>
              <a:t>Matsbreytinguna skal færa í rekstrarreikning.</a:t>
            </a:r>
          </a:p>
          <a:p>
            <a:pPr>
              <a:buFontTx/>
              <a:buNone/>
            </a:pPr>
            <a:endParaRPr lang="is-IS" altLang="is-IS" sz="2400" dirty="0"/>
          </a:p>
          <a:p>
            <a:pPr>
              <a:buFontTx/>
              <a:buNone/>
            </a:pPr>
            <a:br>
              <a:rPr lang="is-IS" altLang="is-IS" sz="2400" dirty="0"/>
            </a:br>
            <a:br>
              <a:rPr lang="is-IS" altLang="is-IS" sz="2400" dirty="0"/>
            </a:br>
            <a:endParaRPr lang="is-IS" altLang="is-IS" sz="2400" dirty="0"/>
          </a:p>
          <a:p>
            <a:pPr>
              <a:buFontTx/>
              <a:buNone/>
            </a:pPr>
            <a:endParaRPr lang="is-IS" altLang="is-IS" sz="2000" dirty="0"/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C486D09F-B605-4E3C-BBD6-47E41BEA8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A02A30-D1CA-439F-823D-ECF9A577A829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05BDE88B-B4FC-4E32-B984-F62385E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196975"/>
            <a:ext cx="8569325" cy="4318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Niðurfærsla krafna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sz="2400" b="1" i="1" dirty="0">
                <a:solidFill>
                  <a:srgbClr val="C00000"/>
                </a:solidFill>
              </a:rPr>
              <a:t>(allowance method)</a:t>
            </a:r>
            <a:br>
              <a:rPr lang="en-US" sz="2400" b="1" i="1" dirty="0">
                <a:solidFill>
                  <a:srgbClr val="C00000"/>
                </a:solidFill>
              </a:rPr>
            </a:b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ED31C55-DCF5-4F6E-BCA3-5B180CC70A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FD3688-86EF-489A-A17D-ABC28DC1AA4F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Content Placeholder 4">
            <a:extLst>
              <a:ext uri="{FF2B5EF4-FFF2-40B4-BE49-F238E27FC236}">
                <a16:creationId xmlns:a16="http://schemas.microsoft.com/office/drawing/2014/main" id="{EB72B542-EF0A-43E7-987F-116EFCE4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2276475"/>
            <a:ext cx="7129462" cy="4176713"/>
          </a:xfrm>
        </p:spPr>
        <p:txBody>
          <a:bodyPr/>
          <a:lstStyle/>
          <a:p>
            <a:pPr>
              <a:buClr>
                <a:srgbClr val="C00000"/>
              </a:buClr>
              <a:defRPr/>
            </a:pPr>
            <a:endParaRPr lang="is-IS" altLang="is-IS" sz="1000" dirty="0"/>
          </a:p>
          <a:p>
            <a:pPr>
              <a:buClr>
                <a:srgbClr val="C00000"/>
              </a:buClr>
              <a:defRPr/>
            </a:pPr>
            <a:endParaRPr lang="is-IS" altLang="is-IS" sz="10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FontTx/>
              <a:buNone/>
              <a:defRPr/>
            </a:pPr>
            <a:r>
              <a:rPr lang="is-IS" altLang="is-IS" sz="2400" dirty="0"/>
              <a:t>Niðurfærsla krafna er gerð til að </a:t>
            </a:r>
            <a:r>
              <a:rPr lang="is-IS" altLang="is-IS" sz="2400" b="1" dirty="0"/>
              <a:t>afskrifa</a:t>
            </a:r>
            <a:r>
              <a:rPr lang="is-IS" altLang="is-IS" sz="2400" dirty="0"/>
              <a:t> </a:t>
            </a:r>
            <a:r>
              <a:rPr lang="is-IS" altLang="is-IS" sz="2400" i="1" dirty="0"/>
              <a:t>(færa niður) </a:t>
            </a:r>
            <a:r>
              <a:rPr lang="is-IS" altLang="is-IS" sz="2400" b="1" u="sng" dirty="0"/>
              <a:t>áætlaðar</a:t>
            </a:r>
            <a:r>
              <a:rPr lang="is-IS" altLang="is-IS" sz="2400" b="1" dirty="0"/>
              <a:t> tapaðar kröfur </a:t>
            </a:r>
            <a:r>
              <a:rPr lang="is-IS" altLang="is-IS" sz="2400" dirty="0"/>
              <a:t>í samræmi við 35.gr. laga um ársreikninga.</a:t>
            </a:r>
          </a:p>
          <a:p>
            <a:pPr>
              <a:buClr>
                <a:srgbClr val="C00000"/>
              </a:buClr>
              <a:defRPr/>
            </a:pPr>
            <a:endParaRPr lang="is-IS" altLang="is-IS" sz="1000" i="1" dirty="0"/>
          </a:p>
          <a:p>
            <a:pPr marL="0" indent="0">
              <a:buFontTx/>
              <a:buNone/>
              <a:defRPr/>
            </a:pPr>
            <a:endParaRPr lang="is-IS" altLang="is-I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64">
            <a:extLst>
              <a:ext uri="{FF2B5EF4-FFF2-40B4-BE49-F238E27FC236}">
                <a16:creationId xmlns:a16="http://schemas.microsoft.com/office/drawing/2014/main" id="{237E588F-F97F-4E3E-BC0F-7195DF31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eaLnBrk="1" hangingPunct="1"/>
            <a:r>
              <a:rPr lang="is-IS" altLang="is-IS" b="1" dirty="0">
                <a:solidFill>
                  <a:srgbClr val="C00000"/>
                </a:solidFill>
              </a:rPr>
              <a:t>Ný hugtök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E413B517-4195-4B92-91F9-BA24A327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628775"/>
            <a:ext cx="7705725" cy="4537075"/>
          </a:xfrm>
        </p:spPr>
        <p:txBody>
          <a:bodyPr/>
          <a:lstStyle/>
          <a:p>
            <a:pPr>
              <a:buClr>
                <a:srgbClr val="C00000"/>
              </a:buClr>
              <a:defRPr/>
            </a:pPr>
            <a:r>
              <a:rPr lang="is-IS" sz="2400" dirty="0"/>
              <a:t>„Afskriftir </a:t>
            </a:r>
            <a:r>
              <a:rPr lang="is-IS" sz="2400" dirty="0" err="1"/>
              <a:t>viðskiptakrafna“</a:t>
            </a:r>
            <a:r>
              <a:rPr lang="is-IS" sz="2400" dirty="0"/>
              <a:t> </a:t>
            </a:r>
            <a:r>
              <a:rPr lang="en-US" sz="2400" b="1" i="1" dirty="0"/>
              <a:t>(uncollectible accounts expense)</a:t>
            </a:r>
          </a:p>
          <a:p>
            <a:pPr lvl="1">
              <a:buClr>
                <a:srgbClr val="C00000"/>
              </a:buClr>
              <a:defRPr/>
            </a:pPr>
            <a:r>
              <a:rPr lang="is-IS" u="sng" dirty="0">
                <a:solidFill>
                  <a:schemeClr val="tx1"/>
                </a:solidFill>
              </a:rPr>
              <a:t>gjöld</a:t>
            </a:r>
            <a:r>
              <a:rPr lang="is-IS" dirty="0">
                <a:solidFill>
                  <a:schemeClr val="tx1"/>
                </a:solidFill>
              </a:rPr>
              <a:t> í rekstrarreikningi</a:t>
            </a:r>
          </a:p>
          <a:p>
            <a:pPr lvl="1">
              <a:buClr>
                <a:srgbClr val="E65D00"/>
              </a:buClr>
              <a:buFontTx/>
              <a:buNone/>
              <a:defRPr/>
            </a:pPr>
            <a:endParaRPr lang="is-IS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„Niðurfærslureikningur </a:t>
            </a:r>
            <a:r>
              <a:rPr lang="is-IS" sz="2400" dirty="0" err="1"/>
              <a:t>viðskiptakrafna“</a:t>
            </a:r>
            <a:r>
              <a:rPr lang="is-IS" sz="2400" dirty="0"/>
              <a:t> </a:t>
            </a:r>
            <a:r>
              <a:rPr lang="en-US" sz="2400" b="1" i="1" dirty="0"/>
              <a:t>(Allowance for doubtful accounts)</a:t>
            </a:r>
          </a:p>
          <a:p>
            <a:pPr lvl="1">
              <a:buClr>
                <a:srgbClr val="C00000"/>
              </a:buClr>
              <a:defRPr/>
            </a:pPr>
            <a:r>
              <a:rPr lang="is-IS" dirty="0">
                <a:solidFill>
                  <a:schemeClr val="tx1"/>
                </a:solidFill>
              </a:rPr>
              <a:t>,,öfugur </a:t>
            </a:r>
            <a:r>
              <a:rPr lang="is-IS" u="sng" dirty="0" err="1">
                <a:solidFill>
                  <a:schemeClr val="tx1"/>
                </a:solidFill>
              </a:rPr>
              <a:t>eignareikningur</a:t>
            </a:r>
            <a:r>
              <a:rPr lang="is-IS" dirty="0" err="1">
                <a:solidFill>
                  <a:schemeClr val="tx1"/>
                </a:solidFill>
              </a:rPr>
              <a:t>“</a:t>
            </a:r>
            <a:r>
              <a:rPr lang="is-IS" dirty="0">
                <a:solidFill>
                  <a:schemeClr val="tx1"/>
                </a:solidFill>
              </a:rPr>
              <a:t> (þ.e. eignareikningur með kredit-stöðu) í efnahagsreikningi </a:t>
            </a:r>
            <a:r>
              <a:rPr lang="en-US" i="1" dirty="0">
                <a:solidFill>
                  <a:schemeClr val="tx1"/>
                </a:solidFill>
              </a:rPr>
              <a:t>(contra asset account) </a:t>
            </a:r>
          </a:p>
          <a:p>
            <a:pPr>
              <a:buClr>
                <a:srgbClr val="C00000"/>
              </a:buClr>
              <a:defRPr/>
            </a:pPr>
            <a:endParaRPr lang="is-IS" sz="2000" dirty="0"/>
          </a:p>
        </p:txBody>
      </p:sp>
      <p:sp>
        <p:nvSpPr>
          <p:cNvPr id="69636" name="Slide Number Placeholder 4">
            <a:extLst>
              <a:ext uri="{FF2B5EF4-FFF2-40B4-BE49-F238E27FC236}">
                <a16:creationId xmlns:a16="http://schemas.microsoft.com/office/drawing/2014/main" id="{D3B54366-3C7C-40BA-A6FA-017A7A37E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69B6B1-207C-4323-A8C6-C0F660C1CF9D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96C10C65-6A75-40C9-A9F2-5EC78527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549275"/>
            <a:ext cx="8569325" cy="4318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Áætlaðar tapaðar kröfur</a:t>
            </a:r>
            <a:br>
              <a:rPr lang="en-US" sz="2400" b="1" i="1" dirty="0">
                <a:solidFill>
                  <a:srgbClr val="C00000"/>
                </a:solidFill>
              </a:rPr>
            </a:b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0F7DC005-7BF0-495E-AB61-4B8636B01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2022C9-693E-4EA0-B96B-D46C7FC9BBCB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Content Placeholder 4">
            <a:extLst>
              <a:ext uri="{FF2B5EF4-FFF2-40B4-BE49-F238E27FC236}">
                <a16:creationId xmlns:a16="http://schemas.microsoft.com/office/drawing/2014/main" id="{EB159D5A-2ACC-4B98-A74D-DC9F3883B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848600" cy="5400675"/>
          </a:xfrm>
        </p:spPr>
        <p:txBody>
          <a:bodyPr/>
          <a:lstStyle/>
          <a:p>
            <a:pPr marL="0" lvl="1" indent="0">
              <a:buClr>
                <a:srgbClr val="C00000"/>
              </a:buClr>
              <a:buFontTx/>
              <a:buNone/>
              <a:defRPr/>
            </a:pPr>
            <a:r>
              <a:rPr lang="is-IS" altLang="is-IS" sz="1600" dirty="0">
                <a:solidFill>
                  <a:schemeClr val="tx1"/>
                </a:solidFill>
              </a:rPr>
              <a:t>Niðurfærsla krafna er </a:t>
            </a:r>
            <a:r>
              <a:rPr lang="is-IS" altLang="is-IS" sz="1600" b="1" u="sng" dirty="0">
                <a:solidFill>
                  <a:schemeClr val="tx1"/>
                </a:solidFill>
              </a:rPr>
              <a:t>óbein</a:t>
            </a:r>
            <a:r>
              <a:rPr lang="is-IS" altLang="is-IS" sz="1600" u="sng" dirty="0">
                <a:solidFill>
                  <a:schemeClr val="tx1"/>
                </a:solidFill>
              </a:rPr>
              <a:t> afskriftaraðferð</a:t>
            </a:r>
            <a:r>
              <a:rPr lang="is-IS" altLang="is-IS" sz="1600" dirty="0">
                <a:solidFill>
                  <a:schemeClr val="tx1"/>
                </a:solidFill>
              </a:rPr>
              <a:t> þar sem mótbókun á </a:t>
            </a:r>
            <a:r>
              <a:rPr lang="is-IS" altLang="is-IS" sz="1600" i="1" dirty="0">
                <a:solidFill>
                  <a:srgbClr val="FF0000"/>
                </a:solidFill>
              </a:rPr>
              <a:t>Afskriftir viðskiptakrafna</a:t>
            </a:r>
            <a:r>
              <a:rPr lang="is-IS" altLang="is-IS" sz="1600" dirty="0">
                <a:solidFill>
                  <a:schemeClr val="tx1"/>
                </a:solidFill>
              </a:rPr>
              <a:t> (skammstafað „Afskriftir </a:t>
            </a:r>
            <a:r>
              <a:rPr lang="is-IS" altLang="is-IS" sz="1600" dirty="0" err="1">
                <a:solidFill>
                  <a:schemeClr val="tx1"/>
                </a:solidFill>
              </a:rPr>
              <a:t>vkr“</a:t>
            </a:r>
            <a:r>
              <a:rPr lang="is-IS" altLang="is-IS" sz="1600" dirty="0">
                <a:solidFill>
                  <a:schemeClr val="tx1"/>
                </a:solidFill>
              </a:rPr>
              <a:t> á T-reikningi hér að neðan) í rekstrarreikningi er ekki gerð beint á </a:t>
            </a:r>
            <a:r>
              <a:rPr lang="is-IS" altLang="is-IS" sz="1600" i="1" dirty="0">
                <a:solidFill>
                  <a:srgbClr val="FF0000"/>
                </a:solidFill>
              </a:rPr>
              <a:t>viðskiptakröfur</a:t>
            </a:r>
            <a:r>
              <a:rPr lang="is-IS" altLang="is-IS" sz="1600" dirty="0">
                <a:solidFill>
                  <a:schemeClr val="tx1"/>
                </a:solidFill>
              </a:rPr>
              <a:t> heldur á </a:t>
            </a:r>
            <a:r>
              <a:rPr lang="is-IS" altLang="is-IS" sz="1600" i="1" dirty="0">
                <a:solidFill>
                  <a:srgbClr val="FF0000"/>
                </a:solidFill>
              </a:rPr>
              <a:t>niðurfærslureikning viðskiptakrafna</a:t>
            </a:r>
            <a:r>
              <a:rPr lang="is-IS" altLang="is-IS" sz="1600" dirty="0">
                <a:solidFill>
                  <a:srgbClr val="FF0000"/>
                </a:solidFill>
              </a:rPr>
              <a:t> </a:t>
            </a:r>
            <a:r>
              <a:rPr lang="is-IS" altLang="is-IS" sz="1600" dirty="0">
                <a:solidFill>
                  <a:schemeClr val="tx1"/>
                </a:solidFill>
              </a:rPr>
              <a:t>(skammstafað: „Niðurf. </a:t>
            </a:r>
            <a:r>
              <a:rPr lang="is-IS" altLang="is-IS" sz="1600" dirty="0" err="1">
                <a:solidFill>
                  <a:schemeClr val="tx1"/>
                </a:solidFill>
              </a:rPr>
              <a:t>Vkr“</a:t>
            </a:r>
            <a:r>
              <a:rPr lang="is-IS" altLang="is-IS" sz="1600" dirty="0">
                <a:solidFill>
                  <a:schemeClr val="tx1"/>
                </a:solidFill>
              </a:rPr>
              <a:t> á T-reikningi hér að neðan): </a:t>
            </a:r>
            <a:endParaRPr lang="is-IS" altLang="is-IS" sz="1600" dirty="0"/>
          </a:p>
          <a:p>
            <a:pPr marL="0" indent="0">
              <a:buFontTx/>
              <a:buNone/>
              <a:defRPr/>
            </a:pPr>
            <a:endParaRPr lang="is-IS" altLang="is-I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A7157-C0ED-42CA-B766-5B4331808C15}"/>
              </a:ext>
            </a:extLst>
          </p:cNvPr>
          <p:cNvSpPr txBox="1"/>
          <p:nvPr/>
        </p:nvSpPr>
        <p:spPr bwMode="auto">
          <a:xfrm>
            <a:off x="2051050" y="5149850"/>
            <a:ext cx="64817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ts val="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+mn-lt"/>
              </a:rPr>
              <a:t>Áætlaðar tapaðar vkr</a:t>
            </a:r>
            <a:r>
              <a:rPr lang="is-IS" b="1" i="1" dirty="0">
                <a:solidFill>
                  <a:srgbClr val="C00000"/>
                </a:solidFill>
                <a:latin typeface="+mn-lt"/>
              </a:rPr>
              <a:t>. </a:t>
            </a:r>
            <a:r>
              <a:rPr lang="is-IS" sz="2000" i="1" dirty="0">
                <a:solidFill>
                  <a:srgbClr val="C00000"/>
                </a:solidFill>
                <a:latin typeface="+mn-lt"/>
              </a:rPr>
              <a:t>(estimated amount of uncollectible accounts expense)</a:t>
            </a:r>
          </a:p>
        </p:txBody>
      </p:sp>
      <p:pic>
        <p:nvPicPr>
          <p:cNvPr id="71686" name="Picture 3">
            <a:extLst>
              <a:ext uri="{FF2B5EF4-FFF2-40B4-BE49-F238E27FC236}">
                <a16:creationId xmlns:a16="http://schemas.microsoft.com/office/drawing/2014/main" id="{628ABB1C-91B7-4735-A179-33584BA6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20938"/>
            <a:ext cx="75612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687" name="Straight Arrow Connector 6">
            <a:extLst>
              <a:ext uri="{FF2B5EF4-FFF2-40B4-BE49-F238E27FC236}">
                <a16:creationId xmlns:a16="http://schemas.microsoft.com/office/drawing/2014/main" id="{5B2C3F5E-3092-46FF-9F73-75972B8C351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00563" y="4221163"/>
            <a:ext cx="1079500" cy="9286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8" name="Straight Arrow Connector 8">
            <a:extLst>
              <a:ext uri="{FF2B5EF4-FFF2-40B4-BE49-F238E27FC236}">
                <a16:creationId xmlns:a16="http://schemas.microsoft.com/office/drawing/2014/main" id="{B094DD91-9CA7-44DF-A0E1-E3A23B6BFF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80063" y="4221163"/>
            <a:ext cx="1008062" cy="9286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025284DE-C206-421C-860D-45DE4ED6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76250"/>
            <a:ext cx="8569325" cy="4318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</a:rPr>
              <a:t>„Endanlega“ tapaðar viðskiptakröfur</a:t>
            </a:r>
            <a:br>
              <a:rPr lang="en-US" sz="2400" b="1" i="1" dirty="0">
                <a:solidFill>
                  <a:srgbClr val="C00000"/>
                </a:solidFill>
              </a:rPr>
            </a:b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73731" name="Slide Number Placeholder 4">
            <a:extLst>
              <a:ext uri="{FF2B5EF4-FFF2-40B4-BE49-F238E27FC236}">
                <a16:creationId xmlns:a16="http://schemas.microsoft.com/office/drawing/2014/main" id="{7B1D633E-3552-4817-9CE2-925037B6B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16ECB3-9AE7-4F9D-A649-FADDE1B4731D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Content Placeholder 4">
            <a:extLst>
              <a:ext uri="{FF2B5EF4-FFF2-40B4-BE49-F238E27FC236}">
                <a16:creationId xmlns:a16="http://schemas.microsoft.com/office/drawing/2014/main" id="{F49513CE-A2A3-413E-BA50-1D6A4D78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052513"/>
            <a:ext cx="7705725" cy="5400675"/>
          </a:xfrm>
        </p:spPr>
        <p:txBody>
          <a:bodyPr/>
          <a:lstStyle/>
          <a:p>
            <a:pPr marL="0" lvl="1" indent="0">
              <a:buClr>
                <a:srgbClr val="C00000"/>
              </a:buClr>
              <a:buFontTx/>
              <a:buNone/>
              <a:defRPr/>
            </a:pPr>
            <a:r>
              <a:rPr lang="is-IS" altLang="is-IS" sz="2400" dirty="0">
                <a:solidFill>
                  <a:schemeClr val="tx1"/>
                </a:solidFill>
              </a:rPr>
              <a:t>Bókun á „endanlega“ tapaðri kröfu </a:t>
            </a:r>
            <a:r>
              <a:rPr lang="is-IS" altLang="is-IS" sz="2400" b="1" u="sng" dirty="0">
                <a:solidFill>
                  <a:schemeClr val="tx1"/>
                </a:solidFill>
              </a:rPr>
              <a:t>skv. niðurfærslu-aðferðinni</a:t>
            </a:r>
            <a:r>
              <a:rPr lang="is-IS" altLang="is-IS" sz="2400" dirty="0">
                <a:solidFill>
                  <a:schemeClr val="tx1"/>
                </a:solidFill>
              </a:rPr>
              <a:t> hefur engin áhrif á bókhaldsjöfnuna eða fjárhagsstöðu fyrirtækisins:</a:t>
            </a:r>
            <a:endParaRPr lang="is-IS" altLang="is-IS" sz="2400" dirty="0"/>
          </a:p>
          <a:p>
            <a:pPr marL="0" indent="0">
              <a:buFontTx/>
              <a:buNone/>
              <a:defRPr/>
            </a:pPr>
            <a:endParaRPr lang="is-IS" altLang="is-I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1562A-5796-4964-8119-A3FFAD05CD6F}"/>
              </a:ext>
            </a:extLst>
          </p:cNvPr>
          <p:cNvSpPr txBox="1"/>
          <p:nvPr/>
        </p:nvSpPr>
        <p:spPr bwMode="auto">
          <a:xfrm>
            <a:off x="827088" y="5149850"/>
            <a:ext cx="720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ts val="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+mn-lt"/>
              </a:rPr>
              <a:t>„Endanlega“ tapaðar vkr. </a:t>
            </a:r>
          </a:p>
          <a:p>
            <a:pPr marL="457200" indent="-457200" algn="ctr" eaLnBrk="1" hangingPunct="1">
              <a:spcBef>
                <a:spcPts val="0"/>
              </a:spcBef>
              <a:defRPr/>
            </a:pPr>
            <a:r>
              <a:rPr lang="is-IS" sz="2000" i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is-IS" sz="2000" b="1" i="1" dirty="0">
                <a:solidFill>
                  <a:srgbClr val="C00000"/>
                </a:solidFill>
                <a:latin typeface="Arial" charset="0"/>
              </a:rPr>
              <a:t>Write-Off of uncollectible accounts receivable</a:t>
            </a:r>
            <a:r>
              <a:rPr lang="is-IS" sz="2000" i="1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pic>
        <p:nvPicPr>
          <p:cNvPr id="73734" name="Picture 2">
            <a:extLst>
              <a:ext uri="{FF2B5EF4-FFF2-40B4-BE49-F238E27FC236}">
                <a16:creationId xmlns:a16="http://schemas.microsoft.com/office/drawing/2014/main" id="{A2204D3F-C816-4B79-A368-45ED46A3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3453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3735" name="Straight Arrow Connector 4">
            <a:extLst>
              <a:ext uri="{FF2B5EF4-FFF2-40B4-BE49-F238E27FC236}">
                <a16:creationId xmlns:a16="http://schemas.microsoft.com/office/drawing/2014/main" id="{9E44A6DF-E957-403B-B50A-21AAAE63990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71775" y="4005263"/>
            <a:ext cx="647700" cy="1144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6" name="Straight Arrow Connector 7">
            <a:extLst>
              <a:ext uri="{FF2B5EF4-FFF2-40B4-BE49-F238E27FC236}">
                <a16:creationId xmlns:a16="http://schemas.microsoft.com/office/drawing/2014/main" id="{3B3A739D-DF4E-477F-BD67-3556D4746E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19475" y="4005263"/>
            <a:ext cx="647700" cy="114458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64">
            <a:extLst>
              <a:ext uri="{FF2B5EF4-FFF2-40B4-BE49-F238E27FC236}">
                <a16:creationId xmlns:a16="http://schemas.microsoft.com/office/drawing/2014/main" id="{42E8335A-F2A2-4A8B-A1B5-0D68A3E3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692150"/>
            <a:ext cx="8569325" cy="9366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is-IS" b="1" dirty="0">
                <a:solidFill>
                  <a:srgbClr val="C00000"/>
                </a:solidFill>
              </a:rPr>
              <a:t>Verkefni 7.1 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b="1" dirty="0">
                <a:solidFill>
                  <a:srgbClr val="C00000"/>
                </a:solidFill>
              </a:rPr>
              <a:t>Niðurfærsla krafna – óbein afskriftaraðferð</a:t>
            </a:r>
            <a:br>
              <a:rPr lang="is-IS" b="1" dirty="0">
                <a:solidFill>
                  <a:srgbClr val="C00000"/>
                </a:solidFill>
              </a:rPr>
            </a:br>
            <a:r>
              <a:rPr lang="is-IS" sz="2000" b="1" i="1" dirty="0">
                <a:solidFill>
                  <a:srgbClr val="C00000"/>
                </a:solidFill>
              </a:rPr>
              <a:t>(Allowance method)</a:t>
            </a:r>
            <a:br>
              <a:rPr lang="en-US" sz="2400" b="1" i="1" dirty="0">
                <a:solidFill>
                  <a:srgbClr val="C00000"/>
                </a:solidFill>
              </a:rPr>
            </a:b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417FE996-5BA0-422E-997B-19AE64B7D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E8984F-D0E3-4BDD-82FF-BBE3094A21E8}" type="slidenum">
              <a:rPr lang="en-US" altLang="is-IS" sz="12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Content Placeholder 4">
            <a:extLst>
              <a:ext uri="{FF2B5EF4-FFF2-40B4-BE49-F238E27FC236}">
                <a16:creationId xmlns:a16="http://schemas.microsoft.com/office/drawing/2014/main" id="{969375FB-3BFC-422D-85CC-5CD9D9F1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916113"/>
            <a:ext cx="7777162" cy="4537075"/>
          </a:xfrm>
          <a:ln/>
        </p:spPr>
        <p:txBody>
          <a:bodyPr/>
          <a:lstStyle/>
          <a:p>
            <a:pPr marL="0" indent="0" algn="ctr">
              <a:lnSpc>
                <a:spcPct val="150000"/>
              </a:lnSpc>
              <a:buFontTx/>
              <a:buNone/>
            </a:pPr>
            <a:r>
              <a:rPr lang="is-IS" altLang="is-IS" sz="2000" i="1" dirty="0"/>
              <a:t>„</a:t>
            </a:r>
            <a:r>
              <a:rPr lang="is-IS" altLang="is-IS" sz="2400" dirty="0">
                <a:latin typeface="Arial" panose="020B0604020202020204" pitchFamily="34" charset="0"/>
              </a:rPr>
              <a:t>Rekstrarreikningsaðferð”</a:t>
            </a:r>
            <a:r>
              <a:rPr lang="is-IS" altLang="is-IS" sz="2400" i="1" dirty="0">
                <a:latin typeface="Arial" panose="020B0604020202020204" pitchFamily="34" charset="0"/>
              </a:rPr>
              <a:t> </a:t>
            </a:r>
            <a:r>
              <a:rPr lang="is-IS" altLang="is-IS" sz="2200" i="1" dirty="0">
                <a:latin typeface="Arial" panose="020B0604020202020204" pitchFamily="34" charset="0"/>
              </a:rPr>
              <a:t>(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the</a:t>
            </a:r>
            <a:r>
              <a:rPr lang="is-IS" altLang="is-IS" sz="2200" b="1" i="1" dirty="0">
                <a:latin typeface="Arial" panose="020B0604020202020204" pitchFamily="34" charset="0"/>
              </a:rPr>
              <a:t> 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percent</a:t>
            </a:r>
            <a:r>
              <a:rPr lang="is-IS" altLang="is-IS" sz="2200" b="1" i="1" dirty="0">
                <a:latin typeface="Arial" panose="020B0604020202020204" pitchFamily="34" charset="0"/>
              </a:rPr>
              <a:t> of 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revenue</a:t>
            </a:r>
            <a:r>
              <a:rPr lang="is-IS" altLang="is-IS" sz="2200" b="1" i="1" dirty="0">
                <a:latin typeface="Arial" panose="020B0604020202020204" pitchFamily="34" charset="0"/>
              </a:rPr>
              <a:t> </a:t>
            </a:r>
            <a:r>
              <a:rPr lang="is-IS" altLang="is-IS" sz="2200" b="1" i="1" dirty="0" err="1">
                <a:latin typeface="Arial" panose="020B0604020202020204" pitchFamily="34" charset="0"/>
              </a:rPr>
              <a:t>method</a:t>
            </a:r>
            <a:r>
              <a:rPr lang="is-IS" altLang="is-IS" sz="2000" b="1" i="1" dirty="0">
                <a:latin typeface="Arial" panose="020B0604020202020204" pitchFamily="34" charset="0"/>
              </a:rPr>
              <a:t>)</a:t>
            </a:r>
            <a:r>
              <a:rPr lang="is-IS" altLang="is-IS" sz="2000" i="1" dirty="0">
                <a:latin typeface="Arial" panose="020B0604020202020204" pitchFamily="34" charset="0"/>
              </a:rPr>
              <a:t> </a:t>
            </a:r>
            <a:r>
              <a:rPr lang="is-IS" altLang="is-IS" sz="2400" dirty="0">
                <a:latin typeface="Arial" panose="020B0604020202020204" pitchFamily="34" charset="0"/>
              </a:rPr>
              <a:t>er notað í þessu verkefni til að áætla tapaðar kröfur</a:t>
            </a:r>
          </a:p>
          <a:p>
            <a:pPr marL="0" indent="0" algn="ctr">
              <a:lnSpc>
                <a:spcPct val="150000"/>
              </a:lnSpc>
              <a:buFontTx/>
              <a:buNone/>
            </a:pPr>
            <a:r>
              <a:rPr lang="is-IS" altLang="is-IS" sz="2000" b="1" i="1" dirty="0"/>
              <a:t>(vinnublað fyrir verkefnið er í </a:t>
            </a:r>
            <a:r>
              <a:rPr lang="is-IS" altLang="is-IS" sz="2000" b="1" i="1" dirty="0" err="1"/>
              <a:t>Canvas</a:t>
            </a:r>
            <a:r>
              <a:rPr lang="is-IS" altLang="is-IS" sz="2000" b="1" i="1" dirty="0"/>
              <a:t>)</a:t>
            </a:r>
            <a:endParaRPr lang="is-IS" altLang="is-IS" sz="2400" b="1" dirty="0">
              <a:cs typeface="Helvetica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Tx/>
              <a:buNone/>
            </a:pPr>
            <a:r>
              <a:rPr lang="is-IS" altLang="is-IS" sz="2400" b="1" dirty="0">
                <a:cs typeface="Helvetica" panose="020B0604020202020204" pitchFamily="34" charset="0"/>
              </a:rPr>
              <a:t>Farið sjálf vel yfir verkefnið.: </a:t>
            </a:r>
            <a:r>
              <a:rPr lang="is-IS" altLang="is-IS" sz="2400" b="1" i="1" dirty="0">
                <a:cs typeface="Helvetica" panose="020B0604020202020204" pitchFamily="34" charset="0"/>
              </a:rPr>
              <a:t>„</a:t>
            </a:r>
            <a:r>
              <a:rPr lang="en-US" altLang="is-IS" sz="2400" b="1" i="1" dirty="0">
                <a:cs typeface="Helvetica" panose="020B0604020202020204" pitchFamily="34" charset="0"/>
              </a:rPr>
              <a:t>Allen’s Tutoring Services” </a:t>
            </a:r>
          </a:p>
          <a:p>
            <a:pPr marL="0" indent="0" algn="ctr">
              <a:lnSpc>
                <a:spcPct val="150000"/>
              </a:lnSpc>
              <a:buFontTx/>
              <a:buNone/>
            </a:pPr>
            <a:r>
              <a:rPr lang="is-IS" altLang="is-IS" sz="1400" b="1" dirty="0">
                <a:cs typeface="Helvetica" panose="020B0604020202020204" pitchFamily="34" charset="0"/>
              </a:rPr>
              <a:t>[Byrjar á bls. 366 í 9. útg., bls. 368 í 10.útg. og bls. 370 í 11. útg. kennslubókarinnar]</a:t>
            </a:r>
            <a:endParaRPr lang="is-IS" altLang="is-IS" sz="1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12020</TotalTime>
  <Words>2053</Words>
  <Application>Microsoft Macintosh PowerPoint</Application>
  <PresentationFormat>On-screen Show (4:3)</PresentationFormat>
  <Paragraphs>255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Helvetica</vt:lpstr>
      <vt:lpstr>Tahoma</vt:lpstr>
      <vt:lpstr>Template_Grunnnam2010</vt:lpstr>
      <vt:lpstr>2_Template_Grunnnam2010</vt:lpstr>
      <vt:lpstr>1_Template_Grunnnam2010</vt:lpstr>
      <vt:lpstr>Custom Design</vt:lpstr>
      <vt:lpstr>Worksheet</vt:lpstr>
      <vt:lpstr>PowerPoint Presentation</vt:lpstr>
      <vt:lpstr>PowerPoint Presentation</vt:lpstr>
      <vt:lpstr>PowerPoint Presentation</vt:lpstr>
      <vt:lpstr>Niðurfærsla krafna</vt:lpstr>
      <vt:lpstr>Niðurfærsla krafna (allowance method) </vt:lpstr>
      <vt:lpstr>Ný hugtök</vt:lpstr>
      <vt:lpstr>Áætlaðar tapaðar kröfur </vt:lpstr>
      <vt:lpstr>„Endanlega“ tapaðar viðskiptakröfur </vt:lpstr>
      <vt:lpstr>Verkefni 7.1  Niðurfærsla krafna – óbein afskriftaraðferð (Allowance method) </vt:lpstr>
      <vt:lpstr>PowerPoint Presentation</vt:lpstr>
      <vt:lpstr>Aldursgreining viðskiptakrafna </vt:lpstr>
      <vt:lpstr>Útreikningur á lokaniðurstöðu bókhaldsreikningsins  Niðurfærslureikningur viðskiptakrafna (bls. 376, 9.útg. ; bls. 374, 10.útg., bls. 380 í 11. útg. kennslubókar) :</vt:lpstr>
      <vt:lpstr>Uppgjörsfærslan eftir útreikning stöðu á niðurfærslureikningi viðskiptakrafna í árslok </vt:lpstr>
      <vt:lpstr>Uppgjörsfærslan í árslok ef staðan á niðurfærslureikningi viðskiptakrafna hefði verið debet 500 fyrir uppgjör</vt:lpstr>
      <vt:lpstr>Bein afskriftaraðferð - Direct Write-Off Method bls. 377-378, 9.útg. ; bls. 375-376, 10.útg., bls. 381-382 í 11. útg.</vt:lpstr>
      <vt:lpstr>Bein afskriftaraðferð - Direct Write-Off Method</vt:lpstr>
      <vt:lpstr>  Verkefni 7.2  Niðurfærsla krafna – óbein afskriftaraðferð (Allowance method)  </vt:lpstr>
      <vt:lpstr>Aðeins nánar um kröfur (receivables) </vt:lpstr>
      <vt:lpstr>Víxileignir (notes receivable)  </vt:lpstr>
      <vt:lpstr>Nánar um víxileignir (notes receivable)  </vt:lpstr>
      <vt:lpstr>Bókun víxileigna (notes receivable)  bls. 379, 9.útg.; bls. 377-378, 10.útg., bls. 382 í 11. útg.</vt:lpstr>
      <vt:lpstr>Uppgjörsfærsla á áföllnum vaxtatekjum í árslok  </vt:lpstr>
      <vt:lpstr>Innheimta á víxileign og vaxtatekjum </vt:lpstr>
      <vt:lpstr>framhald...innheimta á víxileign og vaxtatekjum </vt:lpstr>
      <vt:lpstr>Sala gegn greiðslu með kreditkorti bls. 383 í 9.útg.; bls. 381 í 10.útg.; bls. 387 í 11. útg.</vt:lpstr>
      <vt:lpstr>Innborganir frá kreditkortafyrirtæki </vt:lpstr>
      <vt:lpstr>Kostnaður við lánssölu</vt:lpstr>
      <vt:lpstr>PowerPoint Presentation</vt:lpstr>
      <vt:lpstr>Veltuhraði viðskiptakrafna  (accounts receivable turnover ratio) bls. 385 í 9.útg.; bls. 383 í 10.útg., bls. 389 í 11 . útg. </vt:lpstr>
      <vt:lpstr>Biðtími viðskiptakrafna  (days to collect receivable)  </vt:lpstr>
      <vt:lpstr>Rekstrarhringrás (Operating Cycle)  bls. 386 í 9.útg.; bls. 384 í 10.útg.: bls. 389 í 11. útg.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Þorgils Björgvinsson</dc:creator>
  <cp:lastModifiedBy>Donna Cruz</cp:lastModifiedBy>
  <cp:revision>1662</cp:revision>
  <dcterms:created xsi:type="dcterms:W3CDTF">2010-01-14T00:13:08Z</dcterms:created>
  <dcterms:modified xsi:type="dcterms:W3CDTF">2024-09-26T12:25:57Z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2024-09-11T11:28:20Z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164c096a-59c2-4ec4-9701-8166b8b204e9</vt:lpwstr>
  </property>
  <property fmtid="{D5CDD505-2E9C-101B-9397-08002B2CF9AE}" pid="8" name="MSIP_Label_ea60d57e-af5b-4752-ac57-3e4f28ca11dc_ContentBits">
    <vt:lpwstr>0</vt:lpwstr>
  </property>
</Properties>
</file>