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583" r:id="rId1"/>
    <p:sldMasterId id="2147484564" r:id="rId2"/>
    <p:sldMasterId id="2147484552" r:id="rId3"/>
    <p:sldMasterId id="2147488446" r:id="rId4"/>
    <p:sldMasterId id="2147489445" r:id="rId5"/>
    <p:sldMasterId id="2147489608" r:id="rId6"/>
  </p:sldMasterIdLst>
  <p:notesMasterIdLst>
    <p:notesMasterId r:id="rId23"/>
  </p:notesMasterIdLst>
  <p:handoutMasterIdLst>
    <p:handoutMasterId r:id="rId24"/>
  </p:handoutMasterIdLst>
  <p:sldIdLst>
    <p:sldId id="560" r:id="rId7"/>
    <p:sldId id="559" r:id="rId8"/>
    <p:sldId id="584" r:id="rId9"/>
    <p:sldId id="585" r:id="rId10"/>
    <p:sldId id="599" r:id="rId11"/>
    <p:sldId id="587" r:id="rId12"/>
    <p:sldId id="598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600" r:id="rId21"/>
    <p:sldId id="596" r:id="rId22"/>
  </p:sldIdLst>
  <p:sldSz cx="9144000" cy="6858000" type="screen4x3"/>
  <p:notesSz cx="6858000" cy="99456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D00"/>
    <a:srgbClr val="EE6000"/>
    <a:srgbClr val="003399"/>
    <a:srgbClr val="1F497D"/>
    <a:srgbClr val="1D4575"/>
    <a:srgbClr val="F6640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7" autoAdjust="0"/>
    <p:restoredTop sz="96629" autoAdjust="0"/>
  </p:normalViewPr>
  <p:slideViewPr>
    <p:cSldViewPr>
      <p:cViewPr varScale="1">
        <p:scale>
          <a:sx n="95" d="100"/>
          <a:sy n="95" d="100"/>
        </p:scale>
        <p:origin x="122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842"/>
    </p:cViewPr>
  </p:sorterViewPr>
  <p:notesViewPr>
    <p:cSldViewPr>
      <p:cViewPr varScale="1">
        <p:scale>
          <a:sx n="50" d="100"/>
          <a:sy n="50" d="100"/>
        </p:scale>
        <p:origin x="-2082" y="-102"/>
      </p:cViewPr>
      <p:guideLst>
        <p:guide orient="horz" pos="3133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urdsson, Kristjan" userId="ae739e12-3550-4246-9745-1b78ac40fc21" providerId="ADAL" clId="{2E0D6A99-1D64-4975-AB36-39B1CB1CA1A2}"/>
    <pc:docChg chg="modSld">
      <pc:chgData name="Sigurdsson, Kristjan" userId="ae739e12-3550-4246-9745-1b78ac40fc21" providerId="ADAL" clId="{2E0D6A99-1D64-4975-AB36-39B1CB1CA1A2}" dt="2024-08-23T16:34:48.819" v="4" actId="20577"/>
      <pc:docMkLst>
        <pc:docMk/>
      </pc:docMkLst>
      <pc:sldChg chg="modSp mod">
        <pc:chgData name="Sigurdsson, Kristjan" userId="ae739e12-3550-4246-9745-1b78ac40fc21" providerId="ADAL" clId="{2E0D6A99-1D64-4975-AB36-39B1CB1CA1A2}" dt="2024-08-23T16:34:48.819" v="4" actId="20577"/>
        <pc:sldMkLst>
          <pc:docMk/>
          <pc:sldMk cId="0" sldId="560"/>
        </pc:sldMkLst>
        <pc:spChg chg="mod">
          <ac:chgData name="Sigurdsson, Kristjan" userId="ae739e12-3550-4246-9745-1b78ac40fc21" providerId="ADAL" clId="{2E0D6A99-1D64-4975-AB36-39B1CB1CA1A2}" dt="2024-08-23T16:34:48.819" v="4" actId="20577"/>
          <ac:spMkLst>
            <pc:docMk/>
            <pc:sldMk cId="0" sldId="560"/>
            <ac:spMk id="92162" creationId="{06463FE1-DE01-47A7-9CF8-39759199C66E}"/>
          </ac:spMkLst>
        </pc:spChg>
        <pc:spChg chg="mod">
          <ac:chgData name="Sigurdsson, Kristjan" userId="ae739e12-3550-4246-9745-1b78ac40fc21" providerId="ADAL" clId="{2E0D6A99-1D64-4975-AB36-39B1CB1CA1A2}" dt="2024-08-23T16:34:38.415" v="1" actId="20577"/>
          <ac:spMkLst>
            <pc:docMk/>
            <pc:sldMk cId="0" sldId="560"/>
            <ac:spMk id="92163" creationId="{3A805490-3048-4433-AC98-B9EAC81DB07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6C4369-B9F4-480A-AB45-65E6F82D3D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2568" tIns="46284" rIns="92568" bIns="46284" rtlCol="0"/>
          <a:lstStyle>
            <a:lvl1pPr algn="l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14D3F-2172-4209-9511-0A23D9B147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2568" tIns="46284" rIns="92568" bIns="46284" rtlCol="0"/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CD32508C-7D94-492A-A46E-B840B3E746C4}" type="datetimeFigureOut">
              <a:rPr lang="en-US"/>
              <a:pPr>
                <a:defRPr/>
              </a:pPr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F9D87-557E-4C7A-8E11-E155B29149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2568" tIns="46284" rIns="92568" bIns="46284" rtlCol="0" anchor="b"/>
          <a:lstStyle>
            <a:lvl1pPr algn="l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8097D-D869-40DD-B28F-182EB67583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wrap="square" lIns="92568" tIns="46284" rIns="92568" bIns="46284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D155581-B317-4D2D-A7C3-1A9639A9371D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19497F4-FE45-4568-8337-604A6D54CF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8" tIns="46284" rIns="92568" bIns="462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6EE279F-418E-48C9-9A8A-3C7352E427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8" tIns="46284" rIns="92568" bIns="462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E21F2B47-2BAC-4A16-B565-FCE018B7EC3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181580C-079F-4EB6-9885-694EBCB9F1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8" tIns="46284" rIns="92568" bIns="4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CC35FAAC-3EBF-4FC9-BFAC-F64F9D1243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8" tIns="46284" rIns="92568" bIns="462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6FDDFD7B-F8C9-4D53-B497-055F56B90C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8" tIns="46284" rIns="92568" bIns="46284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2B47F85-CEBE-48C7-B508-C3095568B7EE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43C76D8F-54A1-463D-9D4D-E12E6E742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134D2A21-FA44-476E-AAA6-FCB37C34B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5409FFE5-31E7-4BD7-8BAB-535D2BA37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6FD5BEB-8A71-4A9F-91D2-954B6ABB34E6}" type="slidenum">
              <a:rPr lang="en-US" altLang="is-IS"/>
              <a:pPr>
                <a:spcBef>
                  <a:spcPct val="0"/>
                </a:spcBef>
              </a:pPr>
              <a:t>1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4C64EA4C-46F3-4030-BCCA-5AA474D89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B3BD3CD3-EEC9-4885-8346-36ED822D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623A5D86-795F-4B40-A7B6-76D5202FC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17E557A-0D0E-41FB-AA92-BD801D4D9652}" type="slidenum">
              <a:rPr lang="en-US" altLang="is-IS"/>
              <a:pPr>
                <a:spcBef>
                  <a:spcPct val="0"/>
                </a:spcBef>
              </a:pPr>
              <a:t>10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3C55B145-3D8A-4155-807A-E005E093B0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102082-B5FE-44F1-B74B-FE8DB8AB8282}" type="slidenum">
              <a:rPr lang="en-US" altLang="is-IS"/>
              <a:pPr>
                <a:spcBef>
                  <a:spcPct val="0"/>
                </a:spcBef>
              </a:pPr>
              <a:t>11</a:t>
            </a:fld>
            <a:endParaRPr lang="en-US" altLang="is-I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CAF851FE-D34D-448D-9CAF-965B93DEA3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504609C0-FB4B-460C-997D-C954FB3BB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7A8F01E5-71EF-4AAC-9B82-BB02E0CB50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E5D65D3-E591-48EC-89E9-E0B3FFDCE029}" type="slidenum">
              <a:rPr lang="en-US" altLang="is-IS"/>
              <a:pPr>
                <a:spcBef>
                  <a:spcPct val="0"/>
                </a:spcBef>
              </a:pPr>
              <a:t>12</a:t>
            </a:fld>
            <a:endParaRPr lang="en-US" altLang="is-IS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AB2C8D18-AF27-4738-B079-CBA3A8D1F4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10CF990B-1070-44B1-93B9-2F8B0C351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BEE948C9-3EC2-4077-87E3-3889E0ED85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46E87036-7E3C-470E-A15F-1E031BB5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20194" indent="-220194" eaLnBrk="1" hangingPunct="1">
              <a:defRPr/>
            </a:pPr>
            <a:endParaRPr lang="is-IS" sz="11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eaLnBrk="1" hangingPunct="1">
              <a:defRPr/>
            </a:pPr>
            <a:endParaRPr lang="is-IS" sz="1100" dirty="0">
              <a:latin typeface="Arial" pitchFamily="34" charset="0"/>
              <a:cs typeface="+mn-cs"/>
            </a:endParaRPr>
          </a:p>
          <a:p>
            <a:pPr marL="220194" indent="-220194" eaLnBrk="1" hangingPunct="1">
              <a:defRPr/>
            </a:pPr>
            <a:endParaRPr lang="is-IS" sz="1100" dirty="0"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C74AB5E1-0130-420B-8698-DD861E93A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2DA648F-5B4E-4EB7-9196-8581C321502E}" type="slidenum">
              <a:rPr lang="en-US" altLang="is-IS"/>
              <a:pPr>
                <a:spcBef>
                  <a:spcPct val="0"/>
                </a:spcBef>
              </a:pPr>
              <a:t>13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3F60DFBB-C398-43CF-9C13-5F3EF1D7E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BBDFA0BC-25CE-4832-89ED-EE06E9252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A6D1606D-E023-4C0D-9ECF-0E08ECA7CB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E83F7A0-37A0-4319-A349-22E3E09396C3}" type="slidenum">
              <a:rPr lang="en-US" altLang="is-IS"/>
              <a:pPr>
                <a:spcBef>
                  <a:spcPct val="0"/>
                </a:spcBef>
              </a:pPr>
              <a:t>14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E8F04CA7-5EA1-445E-9AF7-D3EC94D55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FD8B55C6-72DC-4B27-8FF1-D52819E91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1860" name="Slide Number Placeholder 3">
            <a:extLst>
              <a:ext uri="{FF2B5EF4-FFF2-40B4-BE49-F238E27FC236}">
                <a16:creationId xmlns:a16="http://schemas.microsoft.com/office/drawing/2014/main" id="{67D9A483-EE54-4169-8846-BFF5DDD87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0BACA90-45F8-40CC-87AB-7C27B4B30643}" type="slidenum">
              <a:rPr lang="en-US" altLang="is-I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US" altLang="is-I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FD3ADA1B-1A11-477C-831B-C19F3F2C36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4325C8F-0861-4616-9CFA-8E60AD27EC9C}" type="slidenum">
              <a:rPr lang="en-US" altLang="is-IS"/>
              <a:pPr>
                <a:spcBef>
                  <a:spcPct val="0"/>
                </a:spcBef>
              </a:pPr>
              <a:t>16</a:t>
            </a:fld>
            <a:endParaRPr lang="en-US" altLang="is-IS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E233EB31-D332-4577-8C3B-A73DD6C281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2466C788-8859-40F9-8731-836B152D5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ECDE1A0A-05DE-46CD-84FC-000A0DA97D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4BECFEF1-9B62-4D92-96F3-30FE915D3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00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1606F1D4-8C3E-47D9-A8E4-F802D6280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979C67-69A4-4515-A648-FF60439E851C}" type="slidenum">
              <a:rPr lang="en-US" altLang="is-IS"/>
              <a:pPr>
                <a:spcBef>
                  <a:spcPct val="0"/>
                </a:spcBef>
              </a:pPr>
              <a:t>2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8123C172-E21F-4517-B847-3B56CD4488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12BD15-A2BD-4573-8695-994D6DC37FDA}" type="slidenum">
              <a:rPr lang="en-US" altLang="is-I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is-IS">
              <a:solidFill>
                <a:srgbClr val="000000"/>
              </a:solidFill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DE3A3ECF-4577-4544-BCFA-EC88DC219F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1B625DE9-F9E2-4C6D-82DB-C2F066041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A5EF064E-A0C2-4131-8AF8-0FEC5C35B5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D666272-168E-47E0-8968-E32DA8FB8FFE}" type="slidenum">
              <a:rPr lang="en-US" altLang="is-I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is-IS">
              <a:solidFill>
                <a:srgbClr val="000000"/>
              </a:solidFill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7DFB433B-57C9-4B59-80D8-7659141AC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5E5B5DC8-7EFF-40AA-ABE3-9D033D901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A9D012D2-0E51-41A5-A665-905DEBE008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ABD18793-6691-4112-9B67-D7C93076A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C552E917-BF2B-4074-B92B-73536C89C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2E9A955-18C8-4A47-9CA5-C130507AB907}" type="slidenum">
              <a:rPr lang="en-US" altLang="is-I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en-US" altLang="is-I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B83ACE28-5A53-435A-84ED-ECC3A9687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F8A03A1C-9431-4D27-B922-65A40C5E2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20194" indent="-220194" eaLnBrk="1" hangingPunct="1">
              <a:defRPr/>
            </a:pPr>
            <a:endParaRPr lang="is-IS" sz="11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eaLnBrk="1" hangingPunct="1">
              <a:defRPr/>
            </a:pPr>
            <a:endParaRPr lang="is-IS" sz="1100" dirty="0">
              <a:latin typeface="Arial" pitchFamily="34" charset="0"/>
              <a:cs typeface="+mn-cs"/>
            </a:endParaRPr>
          </a:p>
          <a:p>
            <a:pPr marL="220194" indent="-220194" eaLnBrk="1" hangingPunct="1">
              <a:defRPr/>
            </a:pPr>
            <a:endParaRPr lang="is-IS" sz="1100" dirty="0"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2C128BC9-F8FD-44DB-880C-1BD5C7B88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93EF6E7-12BC-4B1E-8369-246B5C736CAC}" type="slidenum">
              <a:rPr lang="en-US" altLang="is-IS"/>
              <a:pPr>
                <a:spcBef>
                  <a:spcPct val="0"/>
                </a:spcBef>
              </a:pPr>
              <a:t>6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67842C68-A3A0-4EF7-8E4C-FAD25FF7A4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48BE51D3-9FEA-4C45-ABBA-758AE4DA7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20194" indent="-220194" eaLnBrk="1" hangingPunct="1">
              <a:defRPr/>
            </a:pPr>
            <a:endParaRPr lang="is-IS" sz="11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eaLnBrk="1" hangingPunct="1">
              <a:defRPr/>
            </a:pPr>
            <a:endParaRPr lang="is-IS" sz="1100" dirty="0">
              <a:latin typeface="Arial" pitchFamily="34" charset="0"/>
              <a:cs typeface="+mn-cs"/>
            </a:endParaRPr>
          </a:p>
          <a:p>
            <a:pPr marL="220194" indent="-220194" eaLnBrk="1" hangingPunct="1">
              <a:defRPr/>
            </a:pPr>
            <a:endParaRPr lang="is-IS" sz="1100" dirty="0"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DB820B1B-C4FF-4CD3-ADC7-D9E08DB44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07DE75-D1E2-4FBD-9EED-7B538E238DB1}" type="slidenum">
              <a:rPr lang="en-US" altLang="is-IS"/>
              <a:pPr>
                <a:spcBef>
                  <a:spcPct val="0"/>
                </a:spcBef>
              </a:pPr>
              <a:t>7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73E83B93-7A2F-4652-AA9C-1DBC68B52F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558B74-2327-49AE-8494-35A55DD3C5ED}" type="slidenum">
              <a:rPr lang="en-US" altLang="is-IS"/>
              <a:pPr>
                <a:spcBef>
                  <a:spcPct val="0"/>
                </a:spcBef>
              </a:pPr>
              <a:t>8</a:t>
            </a:fld>
            <a:endParaRPr lang="en-US" altLang="is-IS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7C768507-FE01-4274-AB26-E52E8D0EAC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C0CB7301-56A2-4D9B-AC56-C325171BB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0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54A4ADE1-E328-4807-A47D-0D2A325BCF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119459-6794-4E96-A89F-D4ED8357178E}" type="slidenum">
              <a:rPr lang="en-US" altLang="is-IS"/>
              <a:pPr>
                <a:spcBef>
                  <a:spcPct val="0"/>
                </a:spcBef>
              </a:pPr>
              <a:t>9</a:t>
            </a:fld>
            <a:endParaRPr lang="en-US" altLang="is-IS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D7EC031E-D4B7-4A24-A87B-A62BB4E5F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1EFFF61B-50F7-4AFC-BBFF-A23070E4D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F8342DDD-28D4-4C08-AF8C-67DF33CDB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783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B9A04-1804-4BBB-915F-6FA0AF1B6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8FCAE-89D7-4250-9B1D-FBE9E3F010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88362-401F-4257-A9DE-8155B9D53C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1AF1E6-53F7-44DA-A661-566918B67DFB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6596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8067E-AFDC-40DE-BB84-D689ADB2DD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C83A5-994D-4FA6-9064-02FE2EA088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8525D-0D40-45D2-878A-4A88EF98D0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7890B1-C599-4FD7-80EC-5BA6621C6142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49477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836D52-382A-4785-A1DD-FD03480D7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175556-5157-426B-96D2-76E523AC73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85596F-735F-41A7-A490-FDDBAB3288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A43E01-E6BD-4893-97A9-7F6CBA118F26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34960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BB4955-9405-4FAD-91E2-568168042D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801604-8F9F-4053-8180-50D6CDD04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401B8D-76EF-4F07-91BB-4BD652475C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8E9FF1-E71D-42B0-BC30-9051791F375A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26647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2A262D8-797A-4B86-B0F8-0B24BE97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BA86B-DEDE-4F84-A9E7-DE7DD9E7A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D6FEF5-41AD-4619-8B0A-7FA8D658C736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EF50A-07EB-4F8A-9DA3-1FF7014CCFF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6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ACBB811-6F5B-4CEB-8F0D-4395099B94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78750F-E64D-4EF4-82F4-78F6A307B5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CB6A5C-C31F-49A7-A851-C00AD52C91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5FD69-B48F-451D-A98B-1A40292373CD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721092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4AB86F0-9AC6-4F6A-A044-2FCBFEC1FD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96449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BCE5006-D4A8-4F54-B42F-53092DCFD8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738C1CC8-FD92-4B65-9AE3-1B8F4CCBDDBD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AE6D944-DF41-4909-A2C3-A992512EE5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A4DBBA9C-0AEA-4238-9703-F3F0261BCA2D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157537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5FA5453-716A-413E-94DB-63C3681E91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4FA68DD5-F5B3-4BD8-8A1C-AA9D16CEDF87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D1DED3A-B829-48E4-A237-26373437D3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A15031D5-3B29-45CB-9D29-B0AB83090C69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607180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9BCF46CA-0727-4CF7-8397-5C3412658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173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453FE5-124D-4FC2-810B-7390FC8F5E2C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4A4B4-A87F-4A47-B7F9-93DBCB09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ECD0EA4-88D2-4D93-94DB-35DD801248EE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D6E9EFE-1032-480C-BEB0-9690E2D08739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C2ABBCC-23B8-494D-9893-D857FB9D1869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D3D628-F5D0-4678-A0E3-60D9002D2514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375116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903D3F-A254-49CE-BB5D-B0DFE58A016A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1158B-C010-42CB-9FA4-F7FC99F3C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311765-15A3-464A-A8BF-EC31DB3EF032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F90068C-070F-4658-AD40-A319AE47BFFE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FBA78A-C191-4DB2-A9A6-538F33538400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DE5CB-CBB0-42D8-881D-1113EC3C1938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13757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30A44C45-E73C-45D9-874C-A0CE27EB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844BE2-D506-4057-B544-65E87E743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1DA9A5F5-E305-40D5-AD35-323794FE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AA1FAD1-1F90-4C05-BAFB-60E8B2EE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F86DAF9-0E11-44FE-8273-0E46FCAF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E225B5-54DF-4F57-9937-508C64B1B8B7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296851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73A0B5-2723-4B89-B7A9-CA8150EDB68E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30F161-3B1B-4C28-B3AE-5A461AF1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7F5809F-8F20-4F9D-B7C3-58824CA39DFC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AB586F5-58B1-4E20-B743-EEAC9C35494F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9563B30-588D-4DDC-9865-AC1A57F83F04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40F0ED-359F-4E94-B259-095FC51AF9F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92949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EB8E41-1180-421C-8CE4-7C15515B3C2E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4D06C-C914-458C-B1BC-B47659A5A4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F35EF3C-D8F9-42FD-BA31-64A9881135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EE00643-CEA7-4FAF-9814-F286C1F3F2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003B7B-AF4C-4B53-ACC7-E612EFD48C1D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2057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43F57-4D01-4F4F-A826-BF93F651FA0A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59229E-2833-490A-856C-BD55ADD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3DC05072-A5DC-47AE-9F9D-5F589E02C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7EDC55F-8D12-4570-B580-9C60A67902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2BF074-6F0A-4A06-9322-64B8AC74D8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EC3F38-A0F6-43B3-83FA-1A825D5BBF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5444BB-771F-4086-9AFF-699386C3C5EA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040629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922224-8555-443E-B41D-8DC9D5CCACF2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FE77B-5714-4E49-8F7E-44A421718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3B85A4FA-A44B-41B1-BD0E-719AF33CD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703941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B55F273-A64D-4925-8A81-1BE87A4B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F64EE74-B369-47DD-9AC8-6A52B6CC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7F3E9E1-7DD9-4404-85C4-49AB448D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9E0F2D-811B-4C5E-8EB5-AFBA4B765E1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998158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37FE-CF26-475A-B892-4B61815298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7F3D3-40BE-4125-9B31-4C07E7F559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37A6B-5E6C-4B05-BFF8-8625A1D1D3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0E3844-A22B-446A-B6BF-5286DC0BA60F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1460854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1E55-C2FA-4C6A-A828-AC73E3C53D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3097A-7C98-4D90-B97B-77102BE6A2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143D0-CF2F-4320-9949-3D54E876C7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BC4748-703B-4C45-A340-4C9FDDE57C32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058625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82276-20F1-4B53-9E58-018215104C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4FAD2-CF81-4B24-B780-49C7504F07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0A2FE-7CB6-4081-A615-0896DC157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4801EF-9D80-4238-8B38-B85C1850222F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10796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B2653F8E-CD23-4A99-B6CF-DA254D7A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5929A4-1DBE-4472-A180-B55DAE21F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764A3D37-1DC2-43F6-8CBD-A1879F50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431ED60-28DB-463B-99A6-FE11DE01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278581E-61A2-4BD0-8910-98EB6B9C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2C96B7-3909-45D2-B3C3-00BF98707366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689629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CF9281-7A75-4B66-9A28-364968C569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9EBC16-8885-4ECD-AFED-BEA3234DD8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7EDCAC-A916-4DAA-9337-53C7DBABCF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C110DB-8F5A-4E15-8FBB-6E593C77201E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8378719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766554-38B1-4309-B168-52D03083C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4112A4-EE68-46A8-A9D2-780BF16955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EFA26D-3061-4F8B-8554-941DCF60F1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689254-BAAD-41F1-8416-CF884EC4F75A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3760339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019F20A-04EE-4B6A-A971-7C58BD8B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E94E6-D332-4372-B470-22C8A514C5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C23EB7-3B15-4284-A957-93C3CFF3B5BA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5D426-1C31-4213-8EC8-9A5EB5CD179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246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AD8062-33D8-423D-BEEC-5F3BB83D6D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607AA6-B152-4DCB-8B24-D6DBD6643F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324387-7F99-49C0-9EAF-3114196B0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353D9-ECD8-462F-9760-1E71BC6F748D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3485534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771C065-E0EB-4A4E-809D-4EF7CADD10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24180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E4A5196-0E40-41DB-80E4-C31B896672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2C2392A7-6A90-4EA7-A88D-FC9EC5D60986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219A05C-DAE4-4363-B261-27B2158C38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F6569728-5706-4299-BCCC-0CAE309F00B3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7713887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C9C422B-F96C-487C-B7A6-96B7D5FF98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F6CF4170-5914-44C8-9802-8D30C189D70E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6A35A8-6CE0-4619-87D5-47BBCA7805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4B3AE354-248E-487A-9D8D-D1D8430F43FA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5677016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A25E-D7AE-4FD4-A112-741AF5D7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11E1-B6A8-46F6-849E-ED529431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0FC5-BD71-41E8-BC2A-2F75EAAA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3B2BB-F6C9-417A-BCEE-F18474E235FE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0127356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72939-5149-45B9-9F5D-CD039C56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0CBF0-AC34-43D1-A9CF-1438FACD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9FA7-0E1B-46D7-B502-AF9DAB1D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DB866-6175-4EA4-A752-FAF16D046336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640686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E1DE-91FB-4B3C-BB0E-3D904781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1C840-B47B-4AD9-ADCA-912C32CD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490A7-2AD7-4BA9-AA8A-5D6926B3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30B9-5EB5-4330-AE86-F082937AA775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77786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23579A-9C35-4285-9F12-E9648CC96322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6B23B-2ECB-43F4-B1D7-01AA96FA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FF2F7FE-3E67-438C-8980-9BBCA91E49A9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2408B44-0ED7-4DB5-B629-8158216DFA8A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44A7AEB-65B0-4BAC-81B1-85DD1E6372C7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FEB0DE-1852-43E2-AC94-EDC3B3BE05EC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2968115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E8121A-FE0E-4C2E-A1B2-2FDF936A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20FCFD1-51FC-49E0-98CB-CE748EE5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AE5C3B-1BF9-407F-9CB8-0560BC1C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B6A6E-FFD3-4F56-BA80-7F99357129B6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5719265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83154B-311F-4DE5-963D-62FB789E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075534-4BA2-4EEC-9801-0388FF28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F0B0523-2AA0-4C13-9C26-DE0E0153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32318-BE82-4434-A478-A15DBED1615F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470337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8CC5543-C490-471A-92BB-FFD2BB01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F5BAF33-90F4-4C3A-9E96-FD88363B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59B182-7C53-4821-B76D-68C55049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97232-4B95-4DA3-8A1A-7A1829C1AB45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0310708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5FCBE8D-EE9F-4D4A-9315-4573CC0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399B2FC-64CF-4A2B-A82E-C9C57B5B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8570DB-DF17-40DB-BF05-225BAF9B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51749-F84B-4A51-AAD7-A3021A651E69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794185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A83294-F419-4BB4-B587-5EEBC126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D713EF-8ADE-4C8D-BE5D-7868B857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95BE65-E84A-4F1F-9033-10184BF6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F20D5-F2FA-4A83-8D9A-F7D8C59A097C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392863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s-I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EA50E1-1A71-4B3D-B888-D0D630F9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39522A-D895-4D62-99D2-789F4D08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148349-FEFA-4C6A-956D-5A4DA1C2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575E4-4CB5-4D1C-99F5-B720B67E5CC1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8465753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EB91-079E-4BDB-AA20-E0AB6939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C0750-92E3-4EFD-99C8-19E851D5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CA11D-E999-4C75-B707-ECADF679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3078A-12FD-467A-AE37-2695EEAE389F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7201538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F46B-815D-4B97-AE3E-09C3F544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D529-BC27-47C1-A59A-398F4838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5E9-7684-4D9A-9EA0-88DB4B42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7E128-506D-45B0-9302-7E505CDDC182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8416890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14D8B0A3-0CA6-462A-A321-536A1B50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8C84E-6571-4980-AA29-8EA2777CC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10CFAB-3E24-4805-87AB-355EB1F8E067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5662D-1C35-4032-8BE4-51161312042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743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5E5F7D10-25D1-4FF6-8D57-73F438905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005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642547-7D09-4449-8420-920185A72C46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D22E8-17D0-4FBC-9FA8-9B60E5D72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EE2689F-B2F8-4426-8859-F0C32140EB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4FDE526-8F78-4EF3-8398-19CF726BCC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8F2837-C849-4D0D-870D-CADA4D34DD6C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83886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FB5E24DF-05D4-4D4A-8604-7F9C90E5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945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597775-2020-48D2-939E-41D24EDFBA4C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9C44F-4555-4CA2-A915-8A092ADEE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7F64754-42CB-41F7-BCE9-7BE2D7E0293B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DB7E487-4AD2-4A90-B0BB-30BF29F80BD1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142B727-CD1C-4D28-B231-8956F4B861D2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4E750F-BAF4-44AE-9E6C-4B6AF2B8A420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6912916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264A7645-45A5-4D0B-BF60-F574C06D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E7C057-FE31-40EE-9327-180C1D8DE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FFFFFF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171918AB-9993-4D9C-8654-181A4DE7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1E67EAD-8B4D-465C-8258-6ACE64D3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A5497ED-C50F-4ADC-9C9D-5D20C534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C757A8-E892-480C-9F3E-EDDAC58C9AE8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310600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4B10CE-9C3D-4DC8-A80B-2DBCBC5A2864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0FFF2-3908-47CF-9C8C-8614F443F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66BFB3A-018F-408D-B748-202C88F2CD29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1C78187-E248-4B55-B036-7C565AD66864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4755C92-5CDD-47C2-A725-D8C858F06121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D76ED1-A649-4782-B2EA-852BCFE8CC93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5797712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67AD42-5BAD-4D0B-8B95-30BA93EB3E00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23A6B-1B2B-47B2-9FBC-E6C3C4EA32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A431CDB-FC15-48FA-BA3D-0F6CBD6814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086795C-65E8-427D-9E03-F8A5DEDBF0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E1C6B0-3FC8-4339-A8D5-D9634D95A7D6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61180059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6A69DB-9305-4E42-BF30-81671D83DD31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54E92-E099-43A3-966E-B94EB677B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1FAFEF2A-A188-4EC0-BEAF-3C915C9A8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8126F76-52AD-4E85-BA6E-6313B8B379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F51C9C8-5919-432B-A5C3-7711869617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46C665B-4A02-43EE-A3D3-F486CF7A9C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59A16D-028D-48F3-B2A8-31BF602A105B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2388175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7F0814-72DF-4F76-8B2E-258C05A153B1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4FB2F-418A-4047-AA3E-1EFC4D875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05E2B71E-964C-4BB9-8DD9-41AEE2689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01483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1FA042ED-D2D7-45CA-AF8D-F23BB5CE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109CD0E-0806-45DC-9867-983C201C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93CCA35-2744-4F30-9A03-9BA8250B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FD5BFE-2DDC-4E41-AE2B-D63ECCA622E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6523925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BAC86-83A6-4FA1-9953-8E3ACCAD88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F9273-0B8B-4D7E-846F-E5CEC6F0FC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C784F-F781-495E-9C5E-C2DA2F80AC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35616D-7F84-46DC-8AA2-D2CAEAA15EDE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7049137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1ADB2-AE32-4469-89B6-30535E9AE6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7454E-EA18-41E1-ABDA-C6B6B04699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925F8-3FFD-4C73-8610-988978DC59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58D0A9-8FCA-4DA2-B6B6-EEE461BB3C6D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36819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6EF4F0-BA98-4332-9B65-4B731623767D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FE998-5F96-40D5-97EC-19DF61988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D71168BE-0CF3-4ABC-BA6E-AE5463E9A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FDDB0A9-4069-4A29-A4D3-385ED024E2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725F17-9555-4E87-BB56-596B3FD257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F441D83-99D2-410C-80AE-70D96FB2C2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904A4C-0528-4EB8-BAF4-D01FBE6255D6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4798723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D2ACB-87BE-4754-B94F-CDE9559128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E6C90-E8B0-4B1A-AACD-A5A88DB66E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41443-9255-46DE-9A8A-D8C6381735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2CFBFC-0C98-43A6-85A1-20142B05672E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6023698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A40133-BC8B-429A-89BB-21046F845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E4B28F-B197-4D01-9A0C-7A14BBFEEB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186082-C18D-42C9-BC46-530EC1F179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6E88C8-FC1D-4FE1-B1EC-46707C15DA60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2847762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DE2E14-E2A2-427A-B8DB-B481D301C8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5B109C-8BD3-4028-B7B7-2DFBDE0AA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89C0BE-ED0B-4117-AA0D-A9AD3E346A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29302A-7F36-4C81-8591-402D2C01D30D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3994622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C89BFF2-5525-40F2-B0C7-1CEC1018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94D93-E6CC-4AB1-9212-33C078BF4E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F1730C-780F-465B-8418-BD3B5DEAEB42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8E960-2B62-4C5B-A812-F54DFBE172A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077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DE05376-36FF-487D-BD27-8A3DB3BA77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2465F83-7133-45B3-9831-19E894B0FA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7E89A6-C2A9-4CE8-BBAB-44F138E377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6AEB4-A514-44E3-AA7F-C1C306E642EB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1230324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7DE97-0DF2-478D-89E4-18C420CF87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3-</a:t>
            </a:r>
            <a:fld id="{6DA54FB1-4ED3-4AF9-8FB4-340CC4B85837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2206917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B7A96D-AB67-45E0-9788-4A60B71152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1F028B6A-F3FD-4D12-8961-22B3B46CA346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2743057-2384-4B1A-9DB9-E6DD923A9A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06A59C95-2154-4EBF-840F-CE621BDC8C15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4428359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B6A7872F-C5AD-4992-89C8-174AB7A54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317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838275-9AF9-43EE-8948-981DA46DB081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4EEBD-A69A-4C7D-BF2D-BFE70BD0F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63D40D-108B-402E-940F-F7D4DB2C57D3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AD14D7C-7697-46FD-973D-C5D04A7EC3B0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441C5E9-6C37-4424-A9CA-7749ACFD314F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73B76C-4DC3-4E4F-94AB-F907E45DD26A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9834719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B526E1CA-B776-4134-A5FD-F67373DB3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5600C3-3787-4D95-9A3F-E1DC0BF94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FFFFFF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C666D5C3-C656-4C0C-BB0D-33FB3BF4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B114088-2A6D-4A20-90C6-C76C58F1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5F6A43F-0B87-46F3-9CDD-93E5CE1C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3052EB-EDFB-4F93-817C-3581B834E4FA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93593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260E4D-4DED-4CFA-AC14-56F94F6220BD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ED776-0C47-42C6-9E08-76EE0608A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DC913916-31A4-4BA4-8306-FBFCC9DFF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8450754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893DD6-2118-4BF5-9371-0F9FC8325926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1D27D-C821-47AD-AC73-9C0B91299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BF0B65F-6422-4C25-AD47-D47337D4A213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C02B94F-0B47-4D7E-9937-CDC7AD4745D5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6A74363-6737-4B1B-AD6A-F2DE71E7D92F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D5A5BC-95E0-41FD-B356-8D3B6BF5E328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5806913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A9AA05-25D6-4408-A7E1-E87BA2558F1F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56220-3ACC-42E3-BD14-C45392827D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ACC44EB-660F-410B-B661-8E73ADBF7B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BE60A6F-9E75-4E21-A35A-D6A953CBBD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2028F3-B05B-427C-92A9-56808F5D0A5D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0109760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E392D5-46BE-41CF-8E85-F41BEE9A823E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F699F-EF58-423C-94D7-95174BDB5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592FB5F1-A727-4C41-8419-DBCAC9239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C935A3-CA5F-40E9-9FB0-1D11D3C59A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9FD587-8374-4322-8CD1-094F108A25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22B7130-86CA-40B9-95FB-E7C889BCE0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2D2F9F3-1E86-48D5-B70B-87D9C724ED82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1741195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365603-E8DF-43E2-8E89-FA200F53634C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0FF577-58E4-4359-82C1-1FA6E2D13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D6505673-D16B-4BBC-9260-18C45661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5729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A96B5D4-6EDB-49B5-9C6A-5AF32099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9CEB8EC-4B3C-4FB6-A799-2E4B3098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C24D9E5-9AF1-49EE-866F-07C30521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393628-C388-4A6B-BB43-432060233DA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1434484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C0956-EF59-42F3-8BCA-7C83AEA202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2E556-A2C3-43C1-AEE6-7F5C779DF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809EA-8B9C-4CE0-B095-9EFD9B021E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08AA73-D1FC-48F3-9CA8-9F1E12E4B9FE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9412541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2E422-42C6-4438-A6A2-622C2CA1A0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637BE-9B95-47B0-BE41-97B7DF1BAF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78027-CE31-4FED-ACF3-5315874C2C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D0C922-19B4-4106-BC0B-85F26E94D90F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6480824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E29D4-CCD2-4DB5-9094-7A6739AFA5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26A39-2E4F-48BA-A625-D2C968CE9E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E3653-CD98-4644-A553-465A470CB6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FF8F78-2B41-4ADB-9F17-98B233032A37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5572225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F3F8F5-3B13-46B7-BC21-431ED1F9B6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5CEE71-CCD1-420D-AE69-A101D4AEC1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24422E-10DE-41EB-8B3A-61CA30C59D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800707-8CFF-434D-AC13-95E0E80CA46E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7558632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03AE56-E466-4D33-8AA2-C4701F0329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D83D14-06D8-4E4B-9228-532D941EC5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821913-3C3F-4CBC-8106-EB2E504687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851169-22E4-476C-9D09-278C67E93EC7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19337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B383F6D5-B7DF-4D78-9B88-D260C7C4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6B758C3-6957-4208-B53C-732C1876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DE91859-3459-4E6F-9E63-E113A1E9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2884ED-6E99-4557-B226-FD1ABB310AB1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0638906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B6D81A8A-96C4-4B16-A09E-3D7267D1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CC05E-5981-4EB6-906E-771893F6AC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E41E37-6247-470C-83B3-A8FFEA7BCF5E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52136-7DAB-4E4E-B2FB-5FA2C72B549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551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0A1840-D5C2-4F86-AC97-2AC5B0E53C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D7AE52-0E18-42CB-8373-12CB65A2AB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A5FA2A-4D49-40CF-914D-326AE4A0E1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42BC0-00D9-4513-995D-58A97A99DB98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6648006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C4A0F4AE-63DF-407B-84EE-140B3E751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777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DA10F0-C4AA-4C4E-8F96-AF977A2B67F6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19099-7111-47E9-A798-8095AB74E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24755B-039F-425D-8696-AB4DB83DA494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22BEA10-B768-4981-BE9E-45571011909C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EB568D5-AFA6-481B-A779-38D793B708FD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F6386F-4E3B-4BC5-ACE3-503AB572C68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71590750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2B99165A-6EFB-4A9C-9715-1AD315EF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5992FE-D6A0-4561-9BE4-89627DD85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FFFFFF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8B3E7ABD-904C-4EDA-AFC5-3470216E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FA2380E-6D45-490A-B613-F319099A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4C05B56-14CB-40D7-8D73-C44A1A84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AB6E86-CEA1-411D-9165-10D865E1B1D1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71342314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10D29E-7F46-4093-88AB-B7B49F3EDF7E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C7C87C-4A95-440D-B886-B2236F19D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E1F454-DE39-4F64-B23A-1D8C7CBA8C93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B3C8A1E-ADEE-4F55-A171-30E58A2D65F3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BDC2D5A-69B8-4C69-8EB3-9CD1F056FB03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04313E-F0AC-4C59-9225-53FD9055B342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479314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0596F4-4949-41B0-8A79-103FE9BF7960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299D-FC03-467C-91CE-6CCA6DD4A3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5389936-1A5B-4A4D-A684-BFA1C3CDE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27AB54-339E-4339-A386-2B091EA5A4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F7CD30-9041-47A7-B93E-9F95395EDF8A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02499651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DB3645-F3F7-4358-B345-FE6F087C864D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88188-EEC8-4CE4-A790-B2A220098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27BE7563-25DF-4A4E-B3E3-5C01BBF2A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6107263-DD30-4DDC-8C8D-C195E00F93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84969E9-3D61-492E-A9E9-EA5AFD9893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C98285-0DC3-4AAF-940D-8152B2D575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E0192F-ABF6-4597-9B89-52B80A81CB6D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06193143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5EC69C-1E1D-4C00-B518-76FB03DF7459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D698B6-DEF1-4C13-952E-F9E4DE0C1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2B1EEBF1-0C8B-4F9C-BE0B-5C6D3FF36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3803672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1A62D9BF-1923-4B2B-95AA-C5D42EE5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9978F84-438B-4A3D-AE83-E8AAFBF4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10CD4F4-0063-4E50-8EC6-78472089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7AC09F-990E-44BF-B62D-0C66035E7AFA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17813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9ECBE-AE66-4437-9878-5F0BD1A999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AA2F1-CBC2-4982-A685-DB55F4B5DA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123CF-5D18-4D6B-8741-B58301814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D21D5A-3818-4706-96A4-056C1A4DF5BC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8419324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7418-6C88-4235-94EF-6570C55B69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8AFDA-A0CE-4F7C-8596-35205470B6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5DFF4-663A-4EA8-AB0F-898AF87AD0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3EAE75-901F-4ED9-8996-EE81F88372F4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70575377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6BE41-CF39-42C7-A10E-CE52D5EF72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4A3B-9667-4630-B8AA-FC0451CAF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480B5-1FAA-43E4-8265-E863258A4A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3AF583-7055-4FC6-B9A8-FA9CE24D8809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77865595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53373-3E23-41A7-A623-FE7473942E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063A4-3F08-479F-A0AB-6288292BA3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5A351-423B-4C43-9674-DF9B35B44C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C56FA2-0E9E-4B04-834E-29D03B58861B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8417504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5E9174-4B24-488A-AC6F-293ED9906B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C45412-A524-414F-BA50-A398A5CE7D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E263E6-59DC-4E93-A0AC-D9C949F820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EE003A-CC06-4A8D-96CE-AC8E25FBA18F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83999415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26ED74-B435-4479-B8A7-7CD82448A9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6E2D38-5395-4D88-BFE6-3F164EF680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1A1997-E89C-4707-8A20-2BAAEC548D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A77531-463A-4CA4-8CC6-C51F506C4DA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91123795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A3FF63E8-331B-431A-9C02-2A3AE345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9FCA9-543F-4065-9057-2836FF28F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AEF5F3-47D8-45BB-9574-09581544E22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988A8-E957-4A8A-91DF-E147ACC5791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7949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F40A982-767C-4601-B638-2DE7A407C8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971097-3A25-4232-8FA2-4524ED7B07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A6502A-E207-4FAF-B18A-13A6041ACE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00153-B2F9-490E-9098-E47B4B33B359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5082255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D19F8-3D55-4C4D-9412-1691B1A4EC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E92933DC-8DEB-4B5F-B967-B88B663212BE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4A7FAAF-59BA-4B01-8277-604130C404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675251D2-565C-4A60-BDDC-F5934D0069CB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13122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F2D110-B550-452A-90D5-4C6007086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17F9B11-0408-40EE-8303-4B815D7CF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BCB780E-D70D-48E7-BEC4-5EA6D36F84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923BB62-3B69-4FF4-B9D1-ADA5EAC689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E64CDC7-17D2-441D-A43C-A51C3C1908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0012893-25A3-42D0-BFA9-EC5309945BB9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pic>
        <p:nvPicPr>
          <p:cNvPr id="1031" name="Picture 2">
            <a:extLst>
              <a:ext uri="{FF2B5EF4-FFF2-40B4-BE49-F238E27FC236}">
                <a16:creationId xmlns:a16="http://schemas.microsoft.com/office/drawing/2014/main" id="{94FA3CD6-A909-49C0-991A-6891770C2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805488"/>
            <a:ext cx="5762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324" r:id="rId1"/>
    <p:sldLayoutId id="2147491325" r:id="rId2"/>
    <p:sldLayoutId id="2147491326" r:id="rId3"/>
    <p:sldLayoutId id="2147491327" r:id="rId4"/>
    <p:sldLayoutId id="2147491328" r:id="rId5"/>
    <p:sldLayoutId id="2147491329" r:id="rId6"/>
    <p:sldLayoutId id="2147491330" r:id="rId7"/>
    <p:sldLayoutId id="2147491331" r:id="rId8"/>
    <p:sldLayoutId id="2147491332" r:id="rId9"/>
    <p:sldLayoutId id="2147491333" r:id="rId10"/>
    <p:sldLayoutId id="2147491334" r:id="rId11"/>
    <p:sldLayoutId id="2147491335" r:id="rId12"/>
    <p:sldLayoutId id="2147491336" r:id="rId13"/>
    <p:sldLayoutId id="2147491337" r:id="rId14"/>
    <p:sldLayoutId id="2147491308" r:id="rId15"/>
    <p:sldLayoutId id="2147491338" r:id="rId16"/>
    <p:sldLayoutId id="2147491339" r:id="rId17"/>
    <p:sldLayoutId id="2147491340" r:id="rId1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24CCB0A-4040-4479-B49E-D1B20378D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3CA268B-CD2F-4179-B20B-B7238E6FE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5F2306B-B56B-4C2D-8F0D-5EB03681E1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920DD3B-1524-4027-B296-0E220174A3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CE2BA61-EB7A-486A-A714-3405A9C34E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0F2D506-7A79-48BC-BDCE-45FA758AEA2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pic>
        <p:nvPicPr>
          <p:cNvPr id="2055" name="Picture 9">
            <a:extLst>
              <a:ext uri="{FF2B5EF4-FFF2-40B4-BE49-F238E27FC236}">
                <a16:creationId xmlns:a16="http://schemas.microsoft.com/office/drawing/2014/main" id="{3744E27A-C1AF-44E7-8754-C9B10A05BFE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341" r:id="rId1"/>
    <p:sldLayoutId id="2147491342" r:id="rId2"/>
    <p:sldLayoutId id="2147491343" r:id="rId3"/>
    <p:sldLayoutId id="2147491344" r:id="rId4"/>
    <p:sldLayoutId id="2147491345" r:id="rId5"/>
    <p:sldLayoutId id="2147491346" r:id="rId6"/>
    <p:sldLayoutId id="2147491347" r:id="rId7"/>
    <p:sldLayoutId id="2147491348" r:id="rId8"/>
    <p:sldLayoutId id="2147491349" r:id="rId9"/>
    <p:sldLayoutId id="2147491350" r:id="rId10"/>
    <p:sldLayoutId id="2147491351" r:id="rId11"/>
    <p:sldLayoutId id="2147491352" r:id="rId12"/>
    <p:sldLayoutId id="2147491353" r:id="rId13"/>
    <p:sldLayoutId id="2147491354" r:id="rId14"/>
    <p:sldLayoutId id="2147491309" r:id="rId15"/>
    <p:sldLayoutId id="2147491355" r:id="rId16"/>
    <p:sldLayoutId id="2147491356" r:id="rId17"/>
    <p:sldLayoutId id="2147491357" r:id="rId1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B4E6DFD0-6CFB-4E17-A087-BD3AA35EC1F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  <a:endParaRPr lang="is-IS" altLang="is-IS"/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CA3F20CA-1AAF-465F-AFD4-B3DC8819B0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  <a:endParaRPr lang="is-IS" alt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EDEE8-8CD4-4DEE-979F-C3BDC1672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9C84A-260D-4D3D-94B2-8A51FD9FD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2095-C0FB-4ADF-9C9C-8D6844226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E360651-528B-4862-984E-FCDB93A185FB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310" r:id="rId1"/>
    <p:sldLayoutId id="2147491311" r:id="rId2"/>
    <p:sldLayoutId id="2147491312" r:id="rId3"/>
    <p:sldLayoutId id="2147491313" r:id="rId4"/>
    <p:sldLayoutId id="2147491314" r:id="rId5"/>
    <p:sldLayoutId id="2147491315" r:id="rId6"/>
    <p:sldLayoutId id="2147491316" r:id="rId7"/>
    <p:sldLayoutId id="2147491317" r:id="rId8"/>
    <p:sldLayoutId id="2147491318" r:id="rId9"/>
    <p:sldLayoutId id="2147491319" r:id="rId10"/>
    <p:sldLayoutId id="2147491320" r:id="rId11"/>
    <p:sldLayoutId id="2147491358" r:id="rId12"/>
    <p:sldLayoutId id="214749135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F8486CA-87BE-43EC-8238-D5A6D5A63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48C1A74-8355-4928-BB2B-EB1ACF2FF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5734B30-5DD3-481A-997C-958095B3C8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DDFFCB7-31A1-4183-9786-5E360C1742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000000"/>
                </a:solidFill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E59F1F-CD6B-4EA7-9A37-B9E744EDE3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7793EEF-5012-447E-98AE-A0E173BF792D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360" r:id="rId1"/>
    <p:sldLayoutId id="2147491361" r:id="rId2"/>
    <p:sldLayoutId id="2147491362" r:id="rId3"/>
    <p:sldLayoutId id="2147491363" r:id="rId4"/>
    <p:sldLayoutId id="2147491364" r:id="rId5"/>
    <p:sldLayoutId id="2147491365" r:id="rId6"/>
    <p:sldLayoutId id="2147491366" r:id="rId7"/>
    <p:sldLayoutId id="2147491367" r:id="rId8"/>
    <p:sldLayoutId id="2147491368" r:id="rId9"/>
    <p:sldLayoutId id="2147491369" r:id="rId10"/>
    <p:sldLayoutId id="2147491370" r:id="rId11"/>
    <p:sldLayoutId id="2147491371" r:id="rId12"/>
    <p:sldLayoutId id="2147491372" r:id="rId13"/>
    <p:sldLayoutId id="2147491373" r:id="rId14"/>
    <p:sldLayoutId id="2147491321" r:id="rId15"/>
    <p:sldLayoutId id="2147491374" r:id="rId16"/>
    <p:sldLayoutId id="2147491375" r:id="rId17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7FD502D-DB60-4231-BFB7-A5AEA36C1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F48B049-4293-4953-A325-239444E23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14799B9-0B31-4E03-A1BF-55D5018CF8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399822-4BCF-4A38-A732-E19A125BAC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000000"/>
                </a:solidFill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E18B79B-BC3E-42D0-9648-B908B62168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CB93EFB-25F9-488F-BE06-E9704D694814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376" r:id="rId1"/>
    <p:sldLayoutId id="2147491377" r:id="rId2"/>
    <p:sldLayoutId id="2147491378" r:id="rId3"/>
    <p:sldLayoutId id="2147491379" r:id="rId4"/>
    <p:sldLayoutId id="2147491380" r:id="rId5"/>
    <p:sldLayoutId id="2147491381" r:id="rId6"/>
    <p:sldLayoutId id="2147491382" r:id="rId7"/>
    <p:sldLayoutId id="2147491383" r:id="rId8"/>
    <p:sldLayoutId id="2147491384" r:id="rId9"/>
    <p:sldLayoutId id="2147491385" r:id="rId10"/>
    <p:sldLayoutId id="2147491386" r:id="rId11"/>
    <p:sldLayoutId id="2147491387" r:id="rId12"/>
    <p:sldLayoutId id="2147491388" r:id="rId13"/>
    <p:sldLayoutId id="2147491389" r:id="rId14"/>
    <p:sldLayoutId id="2147491322" r:id="rId15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C3C8CBE-5211-426D-8631-57894ABB6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1CF28F0-A9A0-4C82-BAF3-6FB803F32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F8CC399-1FC8-4E63-9224-A02960F444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6C5C075-79E2-4E7E-9591-1B1BA178E16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000000"/>
                </a:solidFill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A061877-9A00-4993-ADC0-B29B173C15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8FEA7BB-A39F-4DBD-BFCE-90F3B647D1B4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390" r:id="rId1"/>
    <p:sldLayoutId id="2147491391" r:id="rId2"/>
    <p:sldLayoutId id="2147491392" r:id="rId3"/>
    <p:sldLayoutId id="2147491393" r:id="rId4"/>
    <p:sldLayoutId id="2147491394" r:id="rId5"/>
    <p:sldLayoutId id="2147491395" r:id="rId6"/>
    <p:sldLayoutId id="2147491396" r:id="rId7"/>
    <p:sldLayoutId id="2147491397" r:id="rId8"/>
    <p:sldLayoutId id="2147491398" r:id="rId9"/>
    <p:sldLayoutId id="2147491399" r:id="rId10"/>
    <p:sldLayoutId id="2147491400" r:id="rId11"/>
    <p:sldLayoutId id="2147491401" r:id="rId12"/>
    <p:sldLayoutId id="2147491402" r:id="rId13"/>
    <p:sldLayoutId id="2147491403" r:id="rId14"/>
    <p:sldLayoutId id="2147491323" r:id="rId15"/>
    <p:sldLayoutId id="2147491404" r:id="rId16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Box 5">
            <a:extLst>
              <a:ext uri="{FF2B5EF4-FFF2-40B4-BE49-F238E27FC236}">
                <a16:creationId xmlns:a16="http://schemas.microsoft.com/office/drawing/2014/main" id="{06463FE1-DE01-47A7-9CF8-39759199C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949950"/>
            <a:ext cx="6172200" cy="32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is-IS" altLang="is-IS" sz="1400">
                <a:latin typeface="Arial" panose="020B0604020202020204" pitchFamily="34" charset="0"/>
              </a:rPr>
              <a:t>V-108-REHA</a:t>
            </a:r>
            <a:endParaRPr lang="is-IS" altLang="is-IS" sz="1400" dirty="0">
              <a:latin typeface="Arial" panose="020B0604020202020204" pitchFamily="34" charset="0"/>
            </a:endParaRPr>
          </a:p>
        </p:txBody>
      </p:sp>
      <p:sp>
        <p:nvSpPr>
          <p:cNvPr id="92163" name="TextBox 2">
            <a:extLst>
              <a:ext uri="{FF2B5EF4-FFF2-40B4-BE49-F238E27FC236}">
                <a16:creationId xmlns:a16="http://schemas.microsoft.com/office/drawing/2014/main" id="{3A805490-3048-4433-AC98-B9EAC81DB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13325"/>
            <a:ext cx="8367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s-IS" altLang="is-IS" sz="2400" b="1" dirty="0">
                <a:latin typeface="Arial" panose="020B0604020202020204" pitchFamily="34" charset="0"/>
                <a:cs typeface="Arial" panose="020B0604020202020204" pitchFamily="34" charset="0"/>
              </a:rPr>
              <a:t>Reikningshald haustönn 2024</a:t>
            </a:r>
            <a:endParaRPr lang="is-IS" altLang="is-I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D644154D-4FB6-44B4-8FEB-30E6BFB8D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800975" cy="1009650"/>
          </a:xfrm>
        </p:spPr>
        <p:txBody>
          <a:bodyPr/>
          <a:lstStyle/>
          <a:p>
            <a:pPr algn="ctr"/>
            <a:r>
              <a:rPr lang="is-IS" altLang="is-IS" b="1">
                <a:solidFill>
                  <a:srgbClr val="C00000"/>
                </a:solidFill>
              </a:rPr>
              <a:t>Arðsemishlutföll - dæmi</a:t>
            </a:r>
            <a:endParaRPr lang="is-IS" altLang="is-IS"/>
          </a:p>
        </p:txBody>
      </p:sp>
      <p:sp>
        <p:nvSpPr>
          <p:cNvPr id="110595" name="Slide Number Placeholder 4">
            <a:extLst>
              <a:ext uri="{FF2B5EF4-FFF2-40B4-BE49-F238E27FC236}">
                <a16:creationId xmlns:a16="http://schemas.microsoft.com/office/drawing/2014/main" id="{F81C0A01-35AB-444D-8FB1-0644861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B591CC-4908-4A64-B4E3-C8D38BDDCCDD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0596" name="Picture 3">
            <a:extLst>
              <a:ext uri="{FF2B5EF4-FFF2-40B4-BE49-F238E27FC236}">
                <a16:creationId xmlns:a16="http://schemas.microsoft.com/office/drawing/2014/main" id="{B23F06BB-3487-4832-BF20-3D1F6C88111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484313"/>
            <a:ext cx="3821112" cy="3024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7" name="Picture 4">
            <a:extLst>
              <a:ext uri="{FF2B5EF4-FFF2-40B4-BE49-F238E27FC236}">
                <a16:creationId xmlns:a16="http://schemas.microsoft.com/office/drawing/2014/main" id="{226FABAB-4DC3-4B57-BD09-F887633C062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1628775"/>
            <a:ext cx="4319587" cy="453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2">
            <a:extLst>
              <a:ext uri="{FF2B5EF4-FFF2-40B4-BE49-F238E27FC236}">
                <a16:creationId xmlns:a16="http://schemas.microsoft.com/office/drawing/2014/main" id="{684879EA-C80F-4B3E-8CB6-EF1946F34C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012200-99AD-48CD-950D-099288315A46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BEA34FFB-4042-4D00-BE0E-9E6B8F644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2588" y="741363"/>
            <a:ext cx="7491412" cy="700087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Skuldahlutfall =  </a:t>
            </a:r>
            <a:endParaRPr lang="en-US" sz="2400" b="1" i="1" dirty="0">
              <a:solidFill>
                <a:srgbClr val="C00000"/>
              </a:solidFill>
              <a:ea typeface="+mn-ea"/>
            </a:endParaRPr>
          </a:p>
        </p:txBody>
      </p:sp>
      <p:grpSp>
        <p:nvGrpSpPr>
          <p:cNvPr id="112644" name="Group 3">
            <a:extLst>
              <a:ext uri="{FF2B5EF4-FFF2-40B4-BE49-F238E27FC236}">
                <a16:creationId xmlns:a16="http://schemas.microsoft.com/office/drawing/2014/main" id="{ABFC669A-108B-4C24-9687-92B4852C421B}"/>
              </a:ext>
            </a:extLst>
          </p:cNvPr>
          <p:cNvGrpSpPr>
            <a:grpSpLocks/>
          </p:cNvGrpSpPr>
          <p:nvPr/>
        </p:nvGrpSpPr>
        <p:grpSpPr bwMode="auto">
          <a:xfrm>
            <a:off x="4718050" y="476250"/>
            <a:ext cx="3238500" cy="1138238"/>
            <a:chOff x="2106" y="-204"/>
            <a:chExt cx="1891" cy="1676"/>
          </a:xfrm>
        </p:grpSpPr>
        <p:sp>
          <p:nvSpPr>
            <p:cNvPr id="20488" name="Text Box 4">
              <a:extLst>
                <a:ext uri="{FF2B5EF4-FFF2-40B4-BE49-F238E27FC236}">
                  <a16:creationId xmlns:a16="http://schemas.microsoft.com/office/drawing/2014/main" id="{800E4D64-EFA5-433B-97DD-87E5FBBB0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9" y="-204"/>
              <a:ext cx="1618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is-IS" sz="2800" b="1" dirty="0">
                  <a:solidFill>
                    <a:srgbClr val="C00000"/>
                  </a:solidFill>
                  <a:latin typeface="Helvetica" pitchFamily="34" charset="0"/>
                  <a:ea typeface="+mn-ea"/>
                  <a:cs typeface="ＭＳ Ｐゴシック"/>
                </a:rPr>
                <a:t>Heildarskuldir</a:t>
              </a:r>
            </a:p>
          </p:txBody>
        </p:sp>
        <p:sp>
          <p:nvSpPr>
            <p:cNvPr id="20489" name="Text Box 5">
              <a:extLst>
                <a:ext uri="{FF2B5EF4-FFF2-40B4-BE49-F238E27FC236}">
                  <a16:creationId xmlns:a16="http://schemas.microsoft.com/office/drawing/2014/main" id="{E100EEF1-9AAF-41E1-9EA8-2CB831D40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701"/>
              <a:ext cx="1891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is-IS" sz="2800" b="1" dirty="0">
                  <a:solidFill>
                    <a:srgbClr val="C00000"/>
                  </a:solidFill>
                  <a:latin typeface="Helvetica" pitchFamily="34" charset="0"/>
                  <a:ea typeface="+mn-ea"/>
                  <a:cs typeface="ＭＳ Ｐゴシック"/>
                </a:rPr>
                <a:t>Heildareignir</a:t>
              </a:r>
            </a:p>
          </p:txBody>
        </p:sp>
        <p:sp>
          <p:nvSpPr>
            <p:cNvPr id="112650" name="Line 6">
              <a:extLst>
                <a:ext uri="{FF2B5EF4-FFF2-40B4-BE49-F238E27FC236}">
                  <a16:creationId xmlns:a16="http://schemas.microsoft.com/office/drawing/2014/main" id="{03752CB5-F1A5-441D-93AB-0BF333C86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6" y="701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s-IS"/>
            </a:p>
          </p:txBody>
        </p:sp>
      </p:grpSp>
      <p:sp>
        <p:nvSpPr>
          <p:cNvPr id="112645" name="Text Box 7">
            <a:extLst>
              <a:ext uri="{FF2B5EF4-FFF2-40B4-BE49-F238E27FC236}">
                <a16:creationId xmlns:a16="http://schemas.microsoft.com/office/drawing/2014/main" id="{95DAEDA9-2280-4D5E-83B5-D2C9F5562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2565400"/>
            <a:ext cx="7620000" cy="138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800" dirty="0">
                <a:solidFill>
                  <a:schemeClr val="tx2"/>
                </a:solidFill>
                <a:cs typeface="Helvetica" panose="020B0604020202020204" pitchFamily="34" charset="0"/>
              </a:rPr>
              <a:t>Lántöku fylgir áhætta. Skuldahlutfallið er ein leið til að meta áhættuna af lántökunni og segir því til um fjárhagslegan styrkleika fyrirtækis.</a:t>
            </a:r>
          </a:p>
        </p:txBody>
      </p:sp>
      <p:sp>
        <p:nvSpPr>
          <p:cNvPr id="112646" name="Rectangle 8">
            <a:extLst>
              <a:ext uri="{FF2B5EF4-FFF2-40B4-BE49-F238E27FC236}">
                <a16:creationId xmlns:a16="http://schemas.microsoft.com/office/drawing/2014/main" id="{2C85285C-F515-4553-BB72-FC093C8D3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868863"/>
            <a:ext cx="5611812" cy="828675"/>
          </a:xfrm>
          <a:prstGeom prst="rect">
            <a:avLst/>
          </a:prstGeom>
          <a:noFill/>
          <a:ln w="57150" cmpd="thinThick">
            <a:solidFill>
              <a:srgbClr val="00279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>
                <a:solidFill>
                  <a:srgbClr val="00279F"/>
                </a:solidFill>
                <a:cs typeface="Helvetica" panose="020B0604020202020204" pitchFamily="34" charset="0"/>
              </a:rPr>
              <a:t>Því lægra skuldahlutfall því meiri fjárhagslegur styrkleiki</a:t>
            </a:r>
          </a:p>
        </p:txBody>
      </p:sp>
      <p:graphicFrame>
        <p:nvGraphicFramePr>
          <p:cNvPr id="112647" name="Object 9">
            <a:extLst>
              <a:ext uri="{FF2B5EF4-FFF2-40B4-BE49-F238E27FC236}">
                <a16:creationId xmlns:a16="http://schemas.microsoft.com/office/drawing/2014/main" id="{30700E06-6F2C-482A-8D2D-7D3FF2143B28}"/>
              </a:ext>
            </a:extLst>
          </p:cNvPr>
          <p:cNvGraphicFramePr>
            <a:graphicFrameLocks/>
          </p:cNvGraphicFramePr>
          <p:nvPr/>
        </p:nvGraphicFramePr>
        <p:xfrm>
          <a:off x="1042988" y="4724400"/>
          <a:ext cx="11525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3" imgW="6738620" imgH="6010910" progId="">
                  <p:embed/>
                </p:oleObj>
              </mc:Choice>
              <mc:Fallback>
                <p:oleObj name="Microsoft ClipArt Gallery" r:id="rId3" imgW="6738620" imgH="6010910" progId="">
                  <p:embed/>
                  <p:pic>
                    <p:nvPicPr>
                      <p:cNvPr id="112647" name="Object 9">
                        <a:extLst>
                          <a:ext uri="{FF2B5EF4-FFF2-40B4-BE49-F238E27FC236}">
                            <a16:creationId xmlns:a16="http://schemas.microsoft.com/office/drawing/2014/main" id="{30700E06-6F2C-482A-8D2D-7D3FF2143B2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24400"/>
                        <a:ext cx="11525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2">
            <a:extLst>
              <a:ext uri="{FF2B5EF4-FFF2-40B4-BE49-F238E27FC236}">
                <a16:creationId xmlns:a16="http://schemas.microsoft.com/office/drawing/2014/main" id="{0D97D0C7-12FC-4E2B-8D6D-08898C5BDC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B65702-5CC6-4C21-BBAF-4C21BC1CE1A8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A4D4858D-F239-465F-B15A-8A0133C01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642938"/>
            <a:ext cx="7515225" cy="771525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Eiginfjárhlutfall = </a:t>
            </a:r>
            <a:endParaRPr lang="en-US" sz="2400" b="1" i="1" dirty="0">
              <a:solidFill>
                <a:srgbClr val="C00000"/>
              </a:solidFill>
              <a:ea typeface="+mn-ea"/>
            </a:endParaRPr>
          </a:p>
        </p:txBody>
      </p:sp>
      <p:grpSp>
        <p:nvGrpSpPr>
          <p:cNvPr id="114692" name="Group 3">
            <a:extLst>
              <a:ext uri="{FF2B5EF4-FFF2-40B4-BE49-F238E27FC236}">
                <a16:creationId xmlns:a16="http://schemas.microsoft.com/office/drawing/2014/main" id="{CE0526BA-023A-4CE9-8312-32467B38A481}"/>
              </a:ext>
            </a:extLst>
          </p:cNvPr>
          <p:cNvGrpSpPr>
            <a:grpSpLocks/>
          </p:cNvGrpSpPr>
          <p:nvPr/>
        </p:nvGrpSpPr>
        <p:grpSpPr bwMode="auto">
          <a:xfrm>
            <a:off x="4186238" y="547688"/>
            <a:ext cx="4319587" cy="1027112"/>
            <a:chOff x="1776" y="1248"/>
            <a:chExt cx="2074" cy="783"/>
          </a:xfrm>
        </p:grpSpPr>
        <p:sp>
          <p:nvSpPr>
            <p:cNvPr id="20488" name="Text Box 4">
              <a:extLst>
                <a:ext uri="{FF2B5EF4-FFF2-40B4-BE49-F238E27FC236}">
                  <a16:creationId xmlns:a16="http://schemas.microsoft.com/office/drawing/2014/main" id="{F2EA1AA5-EA60-414C-9CC9-656BB2F0F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48"/>
              <a:ext cx="2074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is-IS" sz="2800" b="1" dirty="0">
                  <a:solidFill>
                    <a:srgbClr val="C00000"/>
                  </a:solidFill>
                  <a:latin typeface="Helvetica" pitchFamily="34" charset="0"/>
                  <a:ea typeface="+mn-ea"/>
                  <a:cs typeface="ＭＳ Ｐゴシック"/>
                </a:rPr>
                <a:t>Eigið fé</a:t>
              </a:r>
            </a:p>
          </p:txBody>
        </p:sp>
        <p:sp>
          <p:nvSpPr>
            <p:cNvPr id="20489" name="Text Box 5">
              <a:extLst>
                <a:ext uri="{FF2B5EF4-FFF2-40B4-BE49-F238E27FC236}">
                  <a16:creationId xmlns:a16="http://schemas.microsoft.com/office/drawing/2014/main" id="{3FF9E434-5EAE-45EB-9459-33154F064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632"/>
              <a:ext cx="2074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is-IS" sz="2800" b="1" dirty="0">
                  <a:solidFill>
                    <a:srgbClr val="C00000"/>
                  </a:solidFill>
                  <a:latin typeface="Helvetica" pitchFamily="34" charset="0"/>
                  <a:ea typeface="+mn-ea"/>
                  <a:cs typeface="ＭＳ Ｐゴシック"/>
                </a:rPr>
                <a:t>Heildarfjármagn</a:t>
              </a:r>
            </a:p>
          </p:txBody>
        </p:sp>
        <p:sp>
          <p:nvSpPr>
            <p:cNvPr id="114698" name="Line 6">
              <a:extLst>
                <a:ext uri="{FF2B5EF4-FFF2-40B4-BE49-F238E27FC236}">
                  <a16:creationId xmlns:a16="http://schemas.microsoft.com/office/drawing/2014/main" id="{FF124805-BA7E-43B6-8701-233667024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1611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s-IS"/>
            </a:p>
          </p:txBody>
        </p:sp>
      </p:grpSp>
      <p:sp>
        <p:nvSpPr>
          <p:cNvPr id="114693" name="Text Box 7">
            <a:extLst>
              <a:ext uri="{FF2B5EF4-FFF2-40B4-BE49-F238E27FC236}">
                <a16:creationId xmlns:a16="http://schemas.microsoft.com/office/drawing/2014/main" id="{9682ABED-4599-47E3-A7F9-8BD32E583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230438"/>
            <a:ext cx="748823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800" dirty="0">
                <a:solidFill>
                  <a:schemeClr val="tx2"/>
                </a:solidFill>
                <a:cs typeface="Helvetica" panose="020B0604020202020204" pitchFamily="34" charset="0"/>
              </a:rPr>
              <a:t>Segir til um fjárhagslegan styrkleika fyrirtækja </a:t>
            </a:r>
            <a:r>
              <a:rPr lang="is-IS" altLang="is-IS" sz="2000" i="1" dirty="0">
                <a:solidFill>
                  <a:schemeClr val="tx2"/>
                </a:solidFill>
                <a:cs typeface="Helvetica" panose="020B0604020202020204" pitchFamily="34" charset="0"/>
              </a:rPr>
              <a:t>(á sama hátt og skuldahlutfallið)</a:t>
            </a:r>
            <a:endParaRPr lang="is-IS" altLang="is-IS" sz="2800" i="1" dirty="0">
              <a:solidFill>
                <a:schemeClr val="tx2"/>
              </a:solidFill>
              <a:cs typeface="Helvetica" panose="020B0604020202020204" pitchFamily="34" charset="0"/>
            </a:endParaRPr>
          </a:p>
        </p:txBody>
      </p:sp>
      <p:sp>
        <p:nvSpPr>
          <p:cNvPr id="114694" name="Rectangle 8">
            <a:extLst>
              <a:ext uri="{FF2B5EF4-FFF2-40B4-BE49-F238E27FC236}">
                <a16:creationId xmlns:a16="http://schemas.microsoft.com/office/drawing/2014/main" id="{9BE4D4A0-8F43-4465-A45F-32EB40A06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784725"/>
            <a:ext cx="5329238" cy="952500"/>
          </a:xfrm>
          <a:prstGeom prst="rect">
            <a:avLst/>
          </a:prstGeom>
          <a:noFill/>
          <a:ln w="57150" cmpd="thinThick">
            <a:solidFill>
              <a:srgbClr val="00279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800">
                <a:solidFill>
                  <a:srgbClr val="00279F"/>
                </a:solidFill>
                <a:cs typeface="Helvetica" panose="020B0604020202020204" pitchFamily="34" charset="0"/>
              </a:rPr>
              <a:t>Því hærra eiginfjárhlutfall því meiri fjárhagslegur styrkleiki</a:t>
            </a:r>
          </a:p>
        </p:txBody>
      </p:sp>
      <p:graphicFrame>
        <p:nvGraphicFramePr>
          <p:cNvPr id="114695" name="Object 9">
            <a:extLst>
              <a:ext uri="{FF2B5EF4-FFF2-40B4-BE49-F238E27FC236}">
                <a16:creationId xmlns:a16="http://schemas.microsoft.com/office/drawing/2014/main" id="{16EF41D4-FEF1-4DB5-8025-B8AD68859E56}"/>
              </a:ext>
            </a:extLst>
          </p:cNvPr>
          <p:cNvGraphicFramePr>
            <a:graphicFrameLocks/>
          </p:cNvGraphicFramePr>
          <p:nvPr/>
        </p:nvGraphicFramePr>
        <p:xfrm>
          <a:off x="1042988" y="4437063"/>
          <a:ext cx="122555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3" imgW="6738620" imgH="6010910" progId="">
                  <p:embed/>
                </p:oleObj>
              </mc:Choice>
              <mc:Fallback>
                <p:oleObj name="Microsoft ClipArt Gallery" r:id="rId3" imgW="6738620" imgH="6010910" progId="">
                  <p:embed/>
                  <p:pic>
                    <p:nvPicPr>
                      <p:cNvPr id="114695" name="Object 9">
                        <a:extLst>
                          <a:ext uri="{FF2B5EF4-FFF2-40B4-BE49-F238E27FC236}">
                            <a16:creationId xmlns:a16="http://schemas.microsoft.com/office/drawing/2014/main" id="{16EF41D4-FEF1-4DB5-8025-B8AD68859E5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37063"/>
                        <a:ext cx="122555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64">
            <a:extLst>
              <a:ext uri="{FF2B5EF4-FFF2-40B4-BE49-F238E27FC236}">
                <a16:creationId xmlns:a16="http://schemas.microsoft.com/office/drawing/2014/main" id="{3BD42100-FA3D-4997-AACB-66B485509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800975" cy="719138"/>
          </a:xfrm>
        </p:spPr>
        <p:txBody>
          <a:bodyPr/>
          <a:lstStyle/>
          <a:p>
            <a:pPr algn="ctr"/>
            <a:r>
              <a:rPr lang="is-IS" altLang="is-IS" b="1">
                <a:solidFill>
                  <a:srgbClr val="C00000"/>
                </a:solidFill>
              </a:rPr>
              <a:t>    Mynd af efnahagsreikningi</a:t>
            </a:r>
            <a:endParaRPr lang="is-IS" altLang="is-IS" sz="2000" u="sng">
              <a:solidFill>
                <a:srgbClr val="C00000"/>
              </a:solidFill>
            </a:endParaRPr>
          </a:p>
        </p:txBody>
      </p:sp>
      <p:sp>
        <p:nvSpPr>
          <p:cNvPr id="116739" name="Content Placeholder 65">
            <a:extLst>
              <a:ext uri="{FF2B5EF4-FFF2-40B4-BE49-F238E27FC236}">
                <a16:creationId xmlns:a16="http://schemas.microsoft.com/office/drawing/2014/main" id="{92485E6A-A93B-4F62-822F-1CD2D81C33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280400" cy="5327650"/>
          </a:xfrm>
          <a:ln/>
        </p:spPr>
        <p:txBody>
          <a:bodyPr/>
          <a:lstStyle/>
          <a:p>
            <a:pPr marL="800100" lvl="1" indent="-342900" eaLnBrk="1" hangingPunct="1">
              <a:lnSpc>
                <a:spcPct val="150000"/>
              </a:lnSpc>
              <a:buFontTx/>
              <a:buNone/>
            </a:pPr>
            <a:endParaRPr lang="is-IS" altLang="is-IS" sz="180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</a:pPr>
            <a:endParaRPr lang="is-IS" altLang="is-IS" sz="180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</a:pPr>
            <a:endParaRPr lang="is-IS" altLang="is-IS" sz="180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</a:pPr>
            <a:endParaRPr lang="is-IS" altLang="is-IS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</a:pPr>
            <a:endParaRPr lang="is-IS" altLang="is-IS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</a:pPr>
            <a:endParaRPr lang="is-IS" altLang="is-IS" sz="240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</a:pPr>
            <a:endParaRPr lang="is-IS" altLang="is-IS" sz="1800" b="1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</a:pPr>
            <a:endParaRPr lang="is-IS" altLang="is-IS" sz="2300" b="1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</a:pPr>
            <a:endParaRPr lang="is-IS" altLang="is-IS" sz="2300" b="1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</a:pPr>
            <a:endParaRPr lang="is-IS" altLang="is-IS" sz="280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</a:pPr>
            <a:endParaRPr lang="is-IS" altLang="is-IS" sz="280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</a:pPr>
            <a:endParaRPr lang="is-IS" altLang="is-IS" sz="280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</a:pPr>
            <a:endParaRPr lang="is-IS" altLang="is-IS" sz="2800">
              <a:solidFill>
                <a:srgbClr val="262626"/>
              </a:solidFill>
            </a:endParaRPr>
          </a:p>
          <a:p>
            <a:endParaRPr lang="is-IS" altLang="is-IS" sz="2800"/>
          </a:p>
          <a:p>
            <a:pPr eaLnBrk="1" hangingPunct="1">
              <a:buFontTx/>
              <a:buNone/>
            </a:pPr>
            <a:r>
              <a:rPr lang="en-GB" altLang="is-IS"/>
              <a:t> </a:t>
            </a:r>
          </a:p>
        </p:txBody>
      </p:sp>
      <p:sp>
        <p:nvSpPr>
          <p:cNvPr id="116740" name="Slide Number Placeholder 4">
            <a:extLst>
              <a:ext uri="{FF2B5EF4-FFF2-40B4-BE49-F238E27FC236}">
                <a16:creationId xmlns:a16="http://schemas.microsoft.com/office/drawing/2014/main" id="{F2136726-931C-4D16-B362-5BA79BFF15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EF4DBE-D233-459F-B750-17CBA454675A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67938" name="Picture 2">
            <a:extLst>
              <a:ext uri="{FF2B5EF4-FFF2-40B4-BE49-F238E27FC236}">
                <a16:creationId xmlns:a16="http://schemas.microsoft.com/office/drawing/2014/main" id="{2D8694EA-01DE-49BF-A9BE-BFEE297D3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975" y="1268413"/>
            <a:ext cx="4608513" cy="50403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>
            <a:extLst>
              <a:ext uri="{FF2B5EF4-FFF2-40B4-BE49-F238E27FC236}">
                <a16:creationId xmlns:a16="http://schemas.microsoft.com/office/drawing/2014/main" id="{9769B25F-7835-4D1F-AEB2-125E2F417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800975" cy="771525"/>
          </a:xfrm>
        </p:spPr>
        <p:txBody>
          <a:bodyPr/>
          <a:lstStyle/>
          <a:p>
            <a:pPr algn="ctr"/>
            <a:r>
              <a:rPr lang="is-IS" altLang="is-IS" b="1">
                <a:solidFill>
                  <a:srgbClr val="C00000"/>
                </a:solidFill>
              </a:rPr>
              <a:t>Skuldaþekjuhlutföll - dæmi</a:t>
            </a:r>
            <a:endParaRPr lang="is-IS" altLang="is-IS"/>
          </a:p>
        </p:txBody>
      </p:sp>
      <p:sp>
        <p:nvSpPr>
          <p:cNvPr id="118787" name="Slide Number Placeholder 4">
            <a:extLst>
              <a:ext uri="{FF2B5EF4-FFF2-40B4-BE49-F238E27FC236}">
                <a16:creationId xmlns:a16="http://schemas.microsoft.com/office/drawing/2014/main" id="{633A6A1B-D0E6-48CA-9C6B-31D8649F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63E1D6-0383-4E21-9F45-9E4E291F5599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8788" name="Picture 3">
            <a:extLst>
              <a:ext uri="{FF2B5EF4-FFF2-40B4-BE49-F238E27FC236}">
                <a16:creationId xmlns:a16="http://schemas.microsoft.com/office/drawing/2014/main" id="{935DB44C-9953-4937-926F-F6654F6184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908050"/>
            <a:ext cx="3821112" cy="2952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89" name="Picture 3">
            <a:extLst>
              <a:ext uri="{FF2B5EF4-FFF2-40B4-BE49-F238E27FC236}">
                <a16:creationId xmlns:a16="http://schemas.microsoft.com/office/drawing/2014/main" id="{23D48AF4-080B-4DA7-88A5-F7CE5DCDB65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1125538"/>
            <a:ext cx="4319587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>
            <a:extLst>
              <a:ext uri="{FF2B5EF4-FFF2-40B4-BE49-F238E27FC236}">
                <a16:creationId xmlns:a16="http://schemas.microsoft.com/office/drawing/2014/main" id="{DD1F5B22-245E-45CB-A17E-74CDD5B27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800975" cy="1009650"/>
          </a:xfrm>
        </p:spPr>
        <p:txBody>
          <a:bodyPr/>
          <a:lstStyle/>
          <a:p>
            <a:pPr algn="ctr"/>
            <a:r>
              <a:rPr lang="is-IS" altLang="is-IS" b="1">
                <a:solidFill>
                  <a:srgbClr val="C00000"/>
                </a:solidFill>
              </a:rPr>
              <a:t>Tap í rekstrarreikningi - dæmi</a:t>
            </a:r>
            <a:endParaRPr lang="is-IS" altLang="is-IS"/>
          </a:p>
        </p:txBody>
      </p:sp>
      <p:sp>
        <p:nvSpPr>
          <p:cNvPr id="120835" name="Slide Number Placeholder 4">
            <a:extLst>
              <a:ext uri="{FF2B5EF4-FFF2-40B4-BE49-F238E27FC236}">
                <a16:creationId xmlns:a16="http://schemas.microsoft.com/office/drawing/2014/main" id="{D9B0C814-1B7A-42D7-BD4A-F546A604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BB1C08-C84D-45AA-8F56-4B9C1138B8BD}" type="slidenum">
              <a:rPr lang="en-US" altLang="is-I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is-I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6807" name="Picture 7">
            <a:extLst>
              <a:ext uri="{FF2B5EF4-FFF2-40B4-BE49-F238E27FC236}">
                <a16:creationId xmlns:a16="http://schemas.microsoft.com/office/drawing/2014/main" id="{ABAE495D-8F92-436A-B306-D16662F6CCE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2205038"/>
            <a:ext cx="4824413" cy="3095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8" name="Picture 8">
            <a:extLst>
              <a:ext uri="{FF2B5EF4-FFF2-40B4-BE49-F238E27FC236}">
                <a16:creationId xmlns:a16="http://schemas.microsoft.com/office/drawing/2014/main" id="{11EA32C1-6399-443B-BA18-7A57AEB60AA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35600" y="2205038"/>
            <a:ext cx="3384550" cy="3095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2">
            <a:extLst>
              <a:ext uri="{FF2B5EF4-FFF2-40B4-BE49-F238E27FC236}">
                <a16:creationId xmlns:a16="http://schemas.microsoft.com/office/drawing/2014/main" id="{2A1CE3B8-7E9F-413A-A547-9E86E3F3E0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C569EA-5228-470A-BB00-ADBDDF1CD033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883" name="Oval 2">
            <a:extLst>
              <a:ext uri="{FF2B5EF4-FFF2-40B4-BE49-F238E27FC236}">
                <a16:creationId xmlns:a16="http://schemas.microsoft.com/office/drawing/2014/main" id="{EECC5240-851D-4103-939A-6DEC55A4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341438"/>
            <a:ext cx="5346700" cy="2519362"/>
          </a:xfrm>
          <a:prstGeom prst="ellipse">
            <a:avLst/>
          </a:prstGeom>
          <a:solidFill>
            <a:srgbClr val="F9F2D5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 b="1">
                <a:solidFill>
                  <a:schemeClr val="tx2"/>
                </a:solidFill>
                <a:latin typeface="Arial" panose="020B0604020202020204" pitchFamily="34" charset="0"/>
              </a:rPr>
              <a:t>Hluthafar kjósa háa skuldsetningu </a:t>
            </a:r>
            <a:r>
              <a:rPr lang="is-IS" altLang="is-IS" sz="2400" b="1" i="1" u="sng">
                <a:solidFill>
                  <a:schemeClr val="tx2"/>
                </a:solidFill>
                <a:latin typeface="Arial" panose="020B0604020202020204" pitchFamily="34" charset="0"/>
              </a:rPr>
              <a:t>ef</a:t>
            </a:r>
            <a:r>
              <a:rPr lang="is-IS" altLang="is-IS" sz="2400" b="1">
                <a:solidFill>
                  <a:schemeClr val="tx2"/>
                </a:solidFill>
                <a:latin typeface="Arial" panose="020B0604020202020204" pitchFamily="34" charset="0"/>
              </a:rPr>
              <a:t> áhrif hennar eru hagkvæm</a:t>
            </a:r>
            <a:r>
              <a:rPr lang="en-US" altLang="is-IS" sz="24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is-IS" sz="2000" i="1">
                <a:solidFill>
                  <a:schemeClr val="tx2"/>
                </a:solidFill>
                <a:latin typeface="Arial" panose="020B0604020202020204" pitchFamily="34" charset="0"/>
              </a:rPr>
              <a:t>(if the company can take advantage of positive </a:t>
            </a:r>
            <a:r>
              <a:rPr lang="en-US" altLang="is-IS" sz="2000" i="1">
                <a:solidFill>
                  <a:srgbClr val="003399"/>
                </a:solidFill>
                <a:latin typeface="Arial" panose="020B0604020202020204" pitchFamily="34" charset="0"/>
              </a:rPr>
              <a:t>financial leverage.)</a:t>
            </a:r>
          </a:p>
        </p:txBody>
      </p:sp>
      <p:sp>
        <p:nvSpPr>
          <p:cNvPr id="380931" name="Oval 3">
            <a:extLst>
              <a:ext uri="{FF2B5EF4-FFF2-40B4-BE49-F238E27FC236}">
                <a16:creationId xmlns:a16="http://schemas.microsoft.com/office/drawing/2014/main" id="{78286751-2C47-4A46-A16A-2320F01E8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86200"/>
            <a:ext cx="5183188" cy="2438400"/>
          </a:xfrm>
          <a:prstGeom prst="ellipse">
            <a:avLst/>
          </a:prstGeom>
          <a:solidFill>
            <a:srgbClr val="F9F2D5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 b="1">
                <a:solidFill>
                  <a:schemeClr val="tx2"/>
                </a:solidFill>
                <a:latin typeface="Arial" panose="020B0604020202020204" pitchFamily="34" charset="0"/>
              </a:rPr>
              <a:t>Lánardrottnar  kjósa lægri skuldsetningu en hærra eigið fé </a:t>
            </a:r>
            <a:r>
              <a:rPr lang="is-IS" altLang="is-IS" sz="2000" i="1">
                <a:solidFill>
                  <a:schemeClr val="tx2"/>
                </a:solidFill>
                <a:latin typeface="Arial" panose="020B0604020202020204" pitchFamily="34" charset="0"/>
              </a:rPr>
              <a:t>þar sem sú staða eykur líkur á að fyrirtæki eigi auðvelt með að standa skil á lánum sínum.</a:t>
            </a:r>
          </a:p>
        </p:txBody>
      </p:sp>
      <p:sp>
        <p:nvSpPr>
          <p:cNvPr id="64517" name="Rectangle 4">
            <a:extLst>
              <a:ext uri="{FF2B5EF4-FFF2-40B4-BE49-F238E27FC236}">
                <a16:creationId xmlns:a16="http://schemas.microsoft.com/office/drawing/2014/main" id="{567D6E12-B969-41D2-8D91-2541A4FC0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800975" cy="720725"/>
          </a:xfrm>
        </p:spPr>
        <p:txBody>
          <a:bodyPr/>
          <a:lstStyle/>
          <a:p>
            <a:pPr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Hluthafar - Lánardrottnar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ED593FD2-2509-4E66-ABAB-FD8146F28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52513"/>
            <a:ext cx="7558088" cy="4897437"/>
          </a:xfrm>
        </p:spPr>
        <p:txBody>
          <a:bodyPr/>
          <a:lstStyle/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b="1" dirty="0">
              <a:solidFill>
                <a:schemeClr val="tx1"/>
              </a:solidFill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3. kafli 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4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Tvíhliða bókhald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is-IS" sz="2400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is-IS" sz="24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s-IS" sz="2400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is-IS" sz="24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is-IS" sz="2400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Entry</a:t>
            </a:r>
            <a:r>
              <a:rPr lang="is-IS" sz="24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s-IS" sz="2400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Accounting</a:t>
            </a:r>
            <a:r>
              <a:rPr lang="is-IS" sz="24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s-IS" sz="2400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is-I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1" algn="ctr" eaLnBrk="1" hangingPunct="1">
              <a:buFontTx/>
              <a:buNone/>
              <a:defRPr/>
            </a:pPr>
            <a:endParaRPr lang="is-IS" sz="2400" b="1" dirty="0">
              <a:solidFill>
                <a:srgbClr val="1F497D"/>
              </a:solidFill>
              <a:ea typeface="+mj-ea"/>
              <a:cs typeface="+mj-cs"/>
            </a:endParaRPr>
          </a:p>
          <a:p>
            <a:pPr>
              <a:buFontTx/>
              <a:buNone/>
              <a:defRPr/>
            </a:pPr>
            <a:endParaRPr lang="is-IS" sz="2800" dirty="0"/>
          </a:p>
          <a:p>
            <a:pPr algn="ctr">
              <a:lnSpc>
                <a:spcPct val="120000"/>
              </a:lnSpc>
              <a:buFontTx/>
              <a:buNone/>
              <a:defRPr/>
            </a:pPr>
            <a:br>
              <a:rPr lang="is-IS" dirty="0"/>
            </a:br>
            <a:endParaRPr lang="is-IS" dirty="0"/>
          </a:p>
          <a:p>
            <a:pPr eaLnBrk="1" hangingPunct="1">
              <a:buFontTx/>
              <a:buNone/>
              <a:defRPr/>
            </a:pPr>
            <a:endParaRPr lang="en-GB" dirty="0"/>
          </a:p>
        </p:txBody>
      </p:sp>
      <p:sp>
        <p:nvSpPr>
          <p:cNvPr id="94211" name="Slide Number Placeholder 4">
            <a:extLst>
              <a:ext uri="{FF2B5EF4-FFF2-40B4-BE49-F238E27FC236}">
                <a16:creationId xmlns:a16="http://schemas.microsoft.com/office/drawing/2014/main" id="{67039D8E-AD8E-4378-B30F-58C0629EC9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237EF1-22BF-4964-B04F-F9A2130EA2B5}" type="slidenum">
              <a:rPr lang="en-US" altLang="is-I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is-I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2">
            <a:extLst>
              <a:ext uri="{FF2B5EF4-FFF2-40B4-BE49-F238E27FC236}">
                <a16:creationId xmlns:a16="http://schemas.microsoft.com/office/drawing/2014/main" id="{3599C62F-257B-4364-87E4-1A996C49D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CEBA2D-8FF0-4B71-A60B-77FF1A2DD1FF}" type="slidenum">
              <a:rPr lang="en-US" altLang="is-IS" sz="12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is-I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F9AD94D-7142-4D0E-B7AF-6B4DC0B2D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Aðferðarfræði debet/kredit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A5E17ED-ECEA-443C-8730-2B938D3C977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819400"/>
            <a:ext cx="2133600" cy="1524000"/>
            <a:chOff x="576" y="1632"/>
            <a:chExt cx="2208" cy="1488"/>
          </a:xfrm>
        </p:grpSpPr>
        <p:sp>
          <p:nvSpPr>
            <p:cNvPr id="96296" name="Line 4">
              <a:extLst>
                <a:ext uri="{FF2B5EF4-FFF2-40B4-BE49-F238E27FC236}">
                  <a16:creationId xmlns:a16="http://schemas.microsoft.com/office/drawing/2014/main" id="{DF033F41-0166-44FB-BDC1-FD6FE571E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632"/>
              <a:ext cx="22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s-IS"/>
            </a:p>
          </p:txBody>
        </p:sp>
        <p:sp>
          <p:nvSpPr>
            <p:cNvPr id="96297" name="Line 5">
              <a:extLst>
                <a:ext uri="{FF2B5EF4-FFF2-40B4-BE49-F238E27FC236}">
                  <a16:creationId xmlns:a16="http://schemas.microsoft.com/office/drawing/2014/main" id="{B1D587DD-D96C-462D-87A8-0098C1B91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32"/>
              <a:ext cx="0" cy="14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s-IS"/>
            </a:p>
          </p:txBody>
        </p:sp>
      </p:grpSp>
      <p:grpSp>
        <p:nvGrpSpPr>
          <p:cNvPr id="3" name="Group 55">
            <a:extLst>
              <a:ext uri="{FF2B5EF4-FFF2-40B4-BE49-F238E27FC236}">
                <a16:creationId xmlns:a16="http://schemas.microsoft.com/office/drawing/2014/main" id="{ED88FF07-5D31-4B4F-91B6-D3498F029E7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9355138" cy="2392363"/>
            <a:chOff x="762000" y="1828800"/>
            <a:chExt cx="9804111" cy="2514600"/>
          </a:xfrm>
        </p:grpSpPr>
        <p:sp>
          <p:nvSpPr>
            <p:cNvPr id="96277" name="TextBox 32">
              <a:extLst>
                <a:ext uri="{FF2B5EF4-FFF2-40B4-BE49-F238E27FC236}">
                  <a16:creationId xmlns:a16="http://schemas.microsoft.com/office/drawing/2014/main" id="{CED3B5EF-0ED2-4779-A17A-47E18DEDD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2590800"/>
              <a:ext cx="4363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is-IS" sz="2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=</a:t>
              </a:r>
            </a:p>
          </p:txBody>
        </p:sp>
        <p:sp>
          <p:nvSpPr>
            <p:cNvPr id="96278" name="TextBox 33">
              <a:extLst>
                <a:ext uri="{FF2B5EF4-FFF2-40B4-BE49-F238E27FC236}">
                  <a16:creationId xmlns:a16="http://schemas.microsoft.com/office/drawing/2014/main" id="{6B4832B8-EC9A-492B-BE5E-F7FE4C443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2590800"/>
              <a:ext cx="4363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is-IS" sz="2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+</a:t>
              </a:r>
            </a:p>
          </p:txBody>
        </p:sp>
        <p:sp>
          <p:nvSpPr>
            <p:cNvPr id="96279" name="Text Box 8">
              <a:extLst>
                <a:ext uri="{FF2B5EF4-FFF2-40B4-BE49-F238E27FC236}">
                  <a16:creationId xmlns:a16="http://schemas.microsoft.com/office/drawing/2014/main" id="{3E9A6876-2EE3-4574-9412-F5B2881D7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2895600"/>
              <a:ext cx="990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is-IS" altLang="is-IS" sz="2400">
                  <a:solidFill>
                    <a:srgbClr val="000000"/>
                  </a:solidFill>
                  <a:latin typeface="Tahoma" panose="020B0604030504040204" pitchFamily="34" charset="0"/>
                </a:rPr>
                <a:t>debet</a:t>
              </a:r>
            </a:p>
          </p:txBody>
        </p:sp>
        <p:sp>
          <p:nvSpPr>
            <p:cNvPr id="96280" name="Text Box 12">
              <a:extLst>
                <a:ext uri="{FF2B5EF4-FFF2-40B4-BE49-F238E27FC236}">
                  <a16:creationId xmlns:a16="http://schemas.microsoft.com/office/drawing/2014/main" id="{663237C4-849F-42CF-865E-5A72BB0AE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895600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is-IS" altLang="is-IS" sz="2400">
                  <a:solidFill>
                    <a:srgbClr val="000000"/>
                  </a:solidFill>
                  <a:latin typeface="Tahoma" panose="020B0604030504040204" pitchFamily="34" charset="0"/>
                </a:rPr>
                <a:t>kredit</a:t>
              </a:r>
            </a:p>
          </p:txBody>
        </p:sp>
        <p:sp>
          <p:nvSpPr>
            <p:cNvPr id="96281" name="Text Box 13">
              <a:extLst>
                <a:ext uri="{FF2B5EF4-FFF2-40B4-BE49-F238E27FC236}">
                  <a16:creationId xmlns:a16="http://schemas.microsoft.com/office/drawing/2014/main" id="{E92F738A-9009-4759-B20B-B0F7B16F7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362200"/>
              <a:ext cx="2209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is-IS" altLang="is-IS" sz="2400">
                  <a:solidFill>
                    <a:srgbClr val="000000"/>
                  </a:solidFill>
                  <a:cs typeface="Helvetica" panose="020B0604020202020204" pitchFamily="34" charset="0"/>
                </a:rPr>
                <a:t>Eignir</a:t>
              </a:r>
            </a:p>
          </p:txBody>
        </p:sp>
        <p:grpSp>
          <p:nvGrpSpPr>
            <p:cNvPr id="96282" name="Group 3">
              <a:extLst>
                <a:ext uri="{FF2B5EF4-FFF2-40B4-BE49-F238E27FC236}">
                  <a16:creationId xmlns:a16="http://schemas.microsoft.com/office/drawing/2014/main" id="{A4454AB0-E8BB-4CF5-9B94-E9C44692F9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3800" y="2819400"/>
              <a:ext cx="2133600" cy="1524000"/>
              <a:chOff x="576" y="1632"/>
              <a:chExt cx="2208" cy="1488"/>
            </a:xfrm>
          </p:grpSpPr>
          <p:sp>
            <p:nvSpPr>
              <p:cNvPr id="96294" name="Line 4">
                <a:extLst>
                  <a:ext uri="{FF2B5EF4-FFF2-40B4-BE49-F238E27FC236}">
                    <a16:creationId xmlns:a16="http://schemas.microsoft.com/office/drawing/2014/main" id="{42541F4E-1BFE-4F45-972B-3B7E718D9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220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s-IS"/>
              </a:p>
            </p:txBody>
          </p:sp>
          <p:sp>
            <p:nvSpPr>
              <p:cNvPr id="96295" name="Line 5">
                <a:extLst>
                  <a:ext uri="{FF2B5EF4-FFF2-40B4-BE49-F238E27FC236}">
                    <a16:creationId xmlns:a16="http://schemas.microsoft.com/office/drawing/2014/main" id="{258B24FB-C219-477A-85C5-47D43FC69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0" cy="14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s-IS"/>
              </a:p>
            </p:txBody>
          </p:sp>
        </p:grpSp>
        <p:sp>
          <p:nvSpPr>
            <p:cNvPr id="96283" name="Text Box 8">
              <a:extLst>
                <a:ext uri="{FF2B5EF4-FFF2-40B4-BE49-F238E27FC236}">
                  <a16:creationId xmlns:a16="http://schemas.microsoft.com/office/drawing/2014/main" id="{8525EE95-A996-496F-B5EB-06CD53F16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2895600"/>
              <a:ext cx="990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is-IS" altLang="is-IS" sz="2400">
                  <a:solidFill>
                    <a:srgbClr val="000000"/>
                  </a:solidFill>
                  <a:latin typeface="Tahoma" panose="020B0604030504040204" pitchFamily="34" charset="0"/>
                </a:rPr>
                <a:t>debet</a:t>
              </a:r>
            </a:p>
          </p:txBody>
        </p:sp>
        <p:sp>
          <p:nvSpPr>
            <p:cNvPr id="96284" name="Text Box 12">
              <a:extLst>
                <a:ext uri="{FF2B5EF4-FFF2-40B4-BE49-F238E27FC236}">
                  <a16:creationId xmlns:a16="http://schemas.microsoft.com/office/drawing/2014/main" id="{D5B36133-52A3-4395-B2EF-58BF60901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is-IS" altLang="is-IS" sz="2400">
                  <a:solidFill>
                    <a:srgbClr val="000000"/>
                  </a:solidFill>
                  <a:latin typeface="Tahoma" panose="020B0604030504040204" pitchFamily="34" charset="0"/>
                </a:rPr>
                <a:t>kredit</a:t>
              </a:r>
            </a:p>
          </p:txBody>
        </p:sp>
        <p:sp>
          <p:nvSpPr>
            <p:cNvPr id="96285" name="Text Box 13">
              <a:extLst>
                <a:ext uri="{FF2B5EF4-FFF2-40B4-BE49-F238E27FC236}">
                  <a16:creationId xmlns:a16="http://schemas.microsoft.com/office/drawing/2014/main" id="{8E7A60CF-61DF-4145-9DF3-CF2901762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2362200"/>
              <a:ext cx="2209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is-IS" altLang="is-IS" sz="2400">
                  <a:solidFill>
                    <a:srgbClr val="000000"/>
                  </a:solidFill>
                  <a:cs typeface="Helvetica" panose="020B0604020202020204" pitchFamily="34" charset="0"/>
                </a:rPr>
                <a:t>Skuldir</a:t>
              </a:r>
            </a:p>
          </p:txBody>
        </p:sp>
        <p:grpSp>
          <p:nvGrpSpPr>
            <p:cNvPr id="96286" name="Group 3">
              <a:extLst>
                <a:ext uri="{FF2B5EF4-FFF2-40B4-BE49-F238E27FC236}">
                  <a16:creationId xmlns:a16="http://schemas.microsoft.com/office/drawing/2014/main" id="{3A6B0615-32EA-493E-B9DC-334E7543A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7000" y="2819400"/>
              <a:ext cx="2133600" cy="1524000"/>
              <a:chOff x="576" y="1632"/>
              <a:chExt cx="2208" cy="1488"/>
            </a:xfrm>
          </p:grpSpPr>
          <p:sp>
            <p:nvSpPr>
              <p:cNvPr id="96292" name="Line 4">
                <a:extLst>
                  <a:ext uri="{FF2B5EF4-FFF2-40B4-BE49-F238E27FC236}">
                    <a16:creationId xmlns:a16="http://schemas.microsoft.com/office/drawing/2014/main" id="{0A528220-6B53-4759-A51B-61AC80D10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220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s-IS"/>
              </a:p>
            </p:txBody>
          </p:sp>
          <p:sp>
            <p:nvSpPr>
              <p:cNvPr id="96293" name="Line 5">
                <a:extLst>
                  <a:ext uri="{FF2B5EF4-FFF2-40B4-BE49-F238E27FC236}">
                    <a16:creationId xmlns:a16="http://schemas.microsoft.com/office/drawing/2014/main" id="{28A6FB5E-60C4-4CAC-A905-1523FBA00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0" cy="14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s-IS"/>
              </a:p>
            </p:txBody>
          </p:sp>
        </p:grpSp>
        <p:sp>
          <p:nvSpPr>
            <p:cNvPr id="96287" name="Text Box 8">
              <a:extLst>
                <a:ext uri="{FF2B5EF4-FFF2-40B4-BE49-F238E27FC236}">
                  <a16:creationId xmlns:a16="http://schemas.microsoft.com/office/drawing/2014/main" id="{5029A6A7-B202-4317-9B33-98187DE12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895600"/>
              <a:ext cx="990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is-IS" altLang="is-IS" sz="2400">
                  <a:solidFill>
                    <a:srgbClr val="000000"/>
                  </a:solidFill>
                  <a:latin typeface="Tahoma" panose="020B0604030504040204" pitchFamily="34" charset="0"/>
                </a:rPr>
                <a:t>debet</a:t>
              </a:r>
            </a:p>
          </p:txBody>
        </p:sp>
        <p:sp>
          <p:nvSpPr>
            <p:cNvPr id="96288" name="Text Box 12">
              <a:extLst>
                <a:ext uri="{FF2B5EF4-FFF2-40B4-BE49-F238E27FC236}">
                  <a16:creationId xmlns:a16="http://schemas.microsoft.com/office/drawing/2014/main" id="{EC9A7A09-5065-4C11-A982-B73E5E838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2895600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is-IS" altLang="is-IS" sz="2400">
                  <a:solidFill>
                    <a:srgbClr val="000000"/>
                  </a:solidFill>
                  <a:latin typeface="Tahoma" panose="020B0604030504040204" pitchFamily="34" charset="0"/>
                </a:rPr>
                <a:t>kredit</a:t>
              </a:r>
            </a:p>
          </p:txBody>
        </p:sp>
        <p:sp>
          <p:nvSpPr>
            <p:cNvPr id="96289" name="Text Box 13">
              <a:extLst>
                <a:ext uri="{FF2B5EF4-FFF2-40B4-BE49-F238E27FC236}">
                  <a16:creationId xmlns:a16="http://schemas.microsoft.com/office/drawing/2014/main" id="{F0F15E61-36B6-4F4A-AF16-956C5B870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2362200"/>
              <a:ext cx="2209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is-IS" altLang="is-IS" sz="2400">
                  <a:solidFill>
                    <a:srgbClr val="000000"/>
                  </a:solidFill>
                  <a:latin typeface="Tahoma" panose="020B0604030504040204" pitchFamily="34" charset="0"/>
                </a:rPr>
                <a:t>Eigið fé</a:t>
              </a:r>
            </a:p>
          </p:txBody>
        </p:sp>
        <p:sp>
          <p:nvSpPr>
            <p:cNvPr id="96290" name="TextBox 34">
              <a:extLst>
                <a:ext uri="{FF2B5EF4-FFF2-40B4-BE49-F238E27FC236}">
                  <a16:creationId xmlns:a16="http://schemas.microsoft.com/office/drawing/2014/main" id="{3743CF0D-4789-41D1-8108-C6C139FF7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1828800"/>
              <a:ext cx="70742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is-IS" sz="2400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Claims </a:t>
              </a:r>
              <a:r>
                <a:rPr lang="is-IS" altLang="is-IS" sz="2400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(,,kröfur” eða tilkall í eignir)</a:t>
              </a:r>
            </a:p>
          </p:txBody>
        </p:sp>
        <p:cxnSp>
          <p:nvCxnSpPr>
            <p:cNvPr id="96291" name="Straight Connector 36">
              <a:extLst>
                <a:ext uri="{FF2B5EF4-FFF2-40B4-BE49-F238E27FC236}">
                  <a16:creationId xmlns:a16="http://schemas.microsoft.com/office/drawing/2014/main" id="{66852B31-D8B5-4311-B6F0-76C11D9ABD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10000" y="2209800"/>
              <a:ext cx="4800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3">
            <a:extLst>
              <a:ext uri="{FF2B5EF4-FFF2-40B4-BE49-F238E27FC236}">
                <a16:creationId xmlns:a16="http://schemas.microsoft.com/office/drawing/2014/main" id="{56C04761-424E-47B5-A769-3A4D7AC8BF8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81400"/>
            <a:ext cx="7191375" cy="461963"/>
            <a:chOff x="1143000" y="3581400"/>
            <a:chExt cx="7190886" cy="461665"/>
          </a:xfrm>
        </p:grpSpPr>
        <p:sp>
          <p:nvSpPr>
            <p:cNvPr id="96271" name="TextBox 38">
              <a:extLst>
                <a:ext uri="{FF2B5EF4-FFF2-40B4-BE49-F238E27FC236}">
                  <a16:creationId xmlns:a16="http://schemas.microsoft.com/office/drawing/2014/main" id="{07C78171-9663-4D12-A0C9-B028C3F37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3581400"/>
              <a:ext cx="4090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is-IS" sz="2400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+</a:t>
              </a:r>
            </a:p>
          </p:txBody>
        </p:sp>
        <p:sp>
          <p:nvSpPr>
            <p:cNvPr id="96272" name="TextBox 39">
              <a:extLst>
                <a:ext uri="{FF2B5EF4-FFF2-40B4-BE49-F238E27FC236}">
                  <a16:creationId xmlns:a16="http://schemas.microsoft.com/office/drawing/2014/main" id="{56098B9B-C97A-42D0-B4BB-0A88C6DFF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3581400"/>
              <a:ext cx="4090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is-IS" sz="2400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+</a:t>
              </a:r>
            </a:p>
          </p:txBody>
        </p:sp>
        <p:sp>
          <p:nvSpPr>
            <p:cNvPr id="96273" name="TextBox 40">
              <a:extLst>
                <a:ext uri="{FF2B5EF4-FFF2-40B4-BE49-F238E27FC236}">
                  <a16:creationId xmlns:a16="http://schemas.microsoft.com/office/drawing/2014/main" id="{0FFA90A2-FB52-46D3-8A5A-39F4F87E2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4800" y="3581400"/>
              <a:ext cx="4090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is-IS" sz="2400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+</a:t>
              </a:r>
            </a:p>
          </p:txBody>
        </p:sp>
        <p:sp>
          <p:nvSpPr>
            <p:cNvPr id="96274" name="TextBox 41">
              <a:extLst>
                <a:ext uri="{FF2B5EF4-FFF2-40B4-BE49-F238E27FC236}">
                  <a16:creationId xmlns:a16="http://schemas.microsoft.com/office/drawing/2014/main" id="{9CEDC772-937D-47C3-85C8-E42FF44D2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3581400"/>
              <a:ext cx="381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is-IS" sz="2400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-</a:t>
              </a:r>
            </a:p>
          </p:txBody>
        </p:sp>
        <p:sp>
          <p:nvSpPr>
            <p:cNvPr id="96275" name="TextBox 43">
              <a:extLst>
                <a:ext uri="{FF2B5EF4-FFF2-40B4-BE49-F238E27FC236}">
                  <a16:creationId xmlns:a16="http://schemas.microsoft.com/office/drawing/2014/main" id="{E1207233-DF72-4687-BF66-EE891004D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3581400"/>
              <a:ext cx="381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is-IS" sz="2400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-</a:t>
              </a:r>
            </a:p>
          </p:txBody>
        </p:sp>
        <p:sp>
          <p:nvSpPr>
            <p:cNvPr id="96276" name="TextBox 44">
              <a:extLst>
                <a:ext uri="{FF2B5EF4-FFF2-40B4-BE49-F238E27FC236}">
                  <a16:creationId xmlns:a16="http://schemas.microsoft.com/office/drawing/2014/main" id="{B6520BDB-153F-496B-BF07-A0E1D75BA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3581400"/>
              <a:ext cx="381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is-IS" sz="2400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-</a:t>
              </a:r>
            </a:p>
          </p:txBody>
        </p:sp>
      </p:grpSp>
      <p:sp>
        <p:nvSpPr>
          <p:cNvPr id="47" name="Up Arrow 46">
            <a:extLst>
              <a:ext uri="{FF2B5EF4-FFF2-40B4-BE49-F238E27FC236}">
                <a16:creationId xmlns:a16="http://schemas.microsoft.com/office/drawing/2014/main" id="{30D8EF7C-2AB2-416A-8BC7-2B6903307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365625"/>
            <a:ext cx="484188" cy="1336675"/>
          </a:xfrm>
          <a:prstGeom prst="upArrow">
            <a:avLst>
              <a:gd name="adj1" fmla="val 50000"/>
              <a:gd name="adj2" fmla="val 49998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s-IS" altLang="is-I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013C149E-349C-4244-9F4B-E236A6BA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437063"/>
            <a:ext cx="484188" cy="1265237"/>
          </a:xfrm>
          <a:prstGeom prst="upArrow">
            <a:avLst>
              <a:gd name="adj1" fmla="val 50000"/>
              <a:gd name="adj2" fmla="val 50024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s-IS" altLang="is-I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" name="Up Arrow 48">
            <a:extLst>
              <a:ext uri="{FF2B5EF4-FFF2-40B4-BE49-F238E27FC236}">
                <a16:creationId xmlns:a16="http://schemas.microsoft.com/office/drawing/2014/main" id="{0249FBB7-546E-43A5-9323-421514F5D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213" y="4344988"/>
            <a:ext cx="484187" cy="1336675"/>
          </a:xfrm>
          <a:prstGeom prst="upArrow">
            <a:avLst>
              <a:gd name="adj1" fmla="val 50000"/>
              <a:gd name="adj2" fmla="val 49999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s-IS" altLang="is-I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Group 54">
            <a:extLst>
              <a:ext uri="{FF2B5EF4-FFF2-40B4-BE49-F238E27FC236}">
                <a16:creationId xmlns:a16="http://schemas.microsoft.com/office/drawing/2014/main" id="{50CEE996-9BAD-4AEE-8C19-F8804E5C0096}"/>
              </a:ext>
            </a:extLst>
          </p:cNvPr>
          <p:cNvGrpSpPr>
            <a:grpSpLocks/>
          </p:cNvGrpSpPr>
          <p:nvPr/>
        </p:nvGrpSpPr>
        <p:grpSpPr bwMode="auto">
          <a:xfrm>
            <a:off x="1041400" y="4368800"/>
            <a:ext cx="6046788" cy="1336675"/>
            <a:chOff x="1143000" y="4724400"/>
            <a:chExt cx="6047232" cy="978408"/>
          </a:xfrm>
        </p:grpSpPr>
        <p:sp>
          <p:nvSpPr>
            <p:cNvPr id="96268" name="Up Arrow 45">
              <a:extLst>
                <a:ext uri="{FF2B5EF4-FFF2-40B4-BE49-F238E27FC236}">
                  <a16:creationId xmlns:a16="http://schemas.microsoft.com/office/drawing/2014/main" id="{D35BE04C-6E7E-4A67-A935-C710B2E9F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724400"/>
              <a:ext cx="484224" cy="97840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EC3314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is-IS" altLang="is-I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6269" name="Up Arrow 49">
              <a:extLst>
                <a:ext uri="{FF2B5EF4-FFF2-40B4-BE49-F238E27FC236}">
                  <a16:creationId xmlns:a16="http://schemas.microsoft.com/office/drawing/2014/main" id="{ACF1C6CD-DD93-495C-8410-CB8D19E2B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607" y="4724400"/>
              <a:ext cx="484224" cy="97840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EC3314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is-IS" altLang="is-I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6270" name="Up Arrow 50">
              <a:extLst>
                <a:ext uri="{FF2B5EF4-FFF2-40B4-BE49-F238E27FC236}">
                  <a16:creationId xmlns:a16="http://schemas.microsoft.com/office/drawing/2014/main" id="{2479A8E0-8EED-442F-948A-0D6D8816B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6008" y="4724400"/>
              <a:ext cx="484224" cy="97840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EC3314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is-IS" altLang="is-I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7" name="Text Box 10">
            <a:extLst>
              <a:ext uri="{FF2B5EF4-FFF2-40B4-BE49-F238E27FC236}">
                <a16:creationId xmlns:a16="http://schemas.microsoft.com/office/drawing/2014/main" id="{5246B185-6CC3-4A3E-936B-06360134F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13325"/>
            <a:ext cx="86868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000" b="1">
                <a:solidFill>
                  <a:srgbClr val="000000"/>
                </a:solidFill>
              </a:rPr>
              <a:t>Heildarfjárhæð debet er alltaf jöfn heildarfjárhæð kredit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2">
            <a:extLst>
              <a:ext uri="{FF2B5EF4-FFF2-40B4-BE49-F238E27FC236}">
                <a16:creationId xmlns:a16="http://schemas.microsoft.com/office/drawing/2014/main" id="{B7DDD3C0-4479-4793-BB9F-4027A6E84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BBD440-010F-4DD5-98F2-B5073CE60D3E}" type="slidenum">
              <a:rPr lang="en-US" altLang="is-IS" sz="12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is-I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EC5711C-C4AC-4693-A651-EC590390B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642938"/>
            <a:ext cx="6408738" cy="7715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debet og kredit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64DAD0EB-7CB2-448C-9063-56E0572CE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844675"/>
            <a:ext cx="6911975" cy="33845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is-IS" sz="2800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debet er í ,,hlutverki” </a:t>
            </a:r>
            <a:r>
              <a:rPr lang="is-IS" sz="2800" b="1" dirty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+</a:t>
            </a:r>
            <a:r>
              <a:rPr lang="is-IS" sz="2800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 á vinstri hlið EHR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s-IS" sz="2800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debet er í ,,hlutverki” </a:t>
            </a:r>
            <a:r>
              <a:rPr lang="is-IS" sz="2800" b="1" dirty="0">
                <a:solidFill>
                  <a:schemeClr val="accent6"/>
                </a:solidFill>
                <a:latin typeface="Helvetica" pitchFamily="34" charset="0"/>
                <a:cs typeface="Helvetica" pitchFamily="34" charset="0"/>
              </a:rPr>
              <a:t>–</a:t>
            </a:r>
            <a:r>
              <a:rPr lang="is-IS" sz="2800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 á hægri hlið EHR</a:t>
            </a:r>
          </a:p>
          <a:p>
            <a:pPr eaLnBrk="1" hangingPunct="1">
              <a:lnSpc>
                <a:spcPct val="150000"/>
              </a:lnSpc>
              <a:defRPr/>
            </a:pPr>
            <a:endParaRPr lang="is-IS" sz="2800" dirty="0">
              <a:solidFill>
                <a:srgbClr val="000000"/>
              </a:solidFill>
              <a:latin typeface="Helvetica" pitchFamily="34" charset="0"/>
              <a:cs typeface="Helvetica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is-IS" sz="2800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kredit er í ,,hlutverki” </a:t>
            </a:r>
            <a:r>
              <a:rPr lang="is-IS" sz="2800" b="1" dirty="0">
                <a:solidFill>
                  <a:schemeClr val="accent6"/>
                </a:solidFill>
                <a:latin typeface="Helvetica" pitchFamily="34" charset="0"/>
                <a:cs typeface="Helvetica" pitchFamily="34" charset="0"/>
              </a:rPr>
              <a:t>+</a:t>
            </a:r>
            <a:r>
              <a:rPr lang="is-IS" sz="2800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 á hægri hlið EHR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s-IS" sz="2800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kredit er í ,,hlutverki” </a:t>
            </a:r>
            <a:r>
              <a:rPr lang="is-IS" sz="2800" b="1" dirty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–</a:t>
            </a:r>
            <a:r>
              <a:rPr lang="is-IS" sz="2800" dirty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is-IS" sz="2800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á vinstri hlið EHR</a:t>
            </a:r>
          </a:p>
          <a:p>
            <a:pPr eaLnBrk="1" hangingPunct="1">
              <a:lnSpc>
                <a:spcPct val="150000"/>
              </a:lnSpc>
              <a:defRPr/>
            </a:pPr>
            <a:endParaRPr lang="is-IS" sz="2800" dirty="0">
              <a:solidFill>
                <a:srgbClr val="000000"/>
              </a:solidFill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64">
            <a:extLst>
              <a:ext uri="{FF2B5EF4-FFF2-40B4-BE49-F238E27FC236}">
                <a16:creationId xmlns:a16="http://schemas.microsoft.com/office/drawing/2014/main" id="{A2C4DC56-B457-4010-ADB5-49FA980B0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8424863" cy="720725"/>
          </a:xfrm>
        </p:spPr>
        <p:txBody>
          <a:bodyPr/>
          <a:lstStyle/>
          <a:p>
            <a:pPr algn="ctr"/>
            <a:r>
              <a:rPr lang="is-IS" altLang="is-IS" b="1">
                <a:solidFill>
                  <a:srgbClr val="CC3300"/>
                </a:solidFill>
              </a:rPr>
              <a:t> </a:t>
            </a:r>
            <a:br>
              <a:rPr lang="is-IS" altLang="is-IS" b="1">
                <a:solidFill>
                  <a:srgbClr val="CC3300"/>
                </a:solidFill>
              </a:rPr>
            </a:br>
            <a:r>
              <a:rPr lang="is-IS" altLang="is-I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Tvíhliða bókahald </a:t>
            </a:r>
            <a:endParaRPr lang="is-IS" altLang="is-IS" sz="22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55" name="Content Placeholder 65">
            <a:extLst>
              <a:ext uri="{FF2B5EF4-FFF2-40B4-BE49-F238E27FC236}">
                <a16:creationId xmlns:a16="http://schemas.microsoft.com/office/drawing/2014/main" id="{CD16F256-A3DA-43FA-A89E-4B75A57615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8351837" cy="3889375"/>
          </a:xfrm>
          <a:ln/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is-IS" altLang="is-IS" sz="2800" b="1" dirty="0">
                <a:latin typeface="Arial" panose="020B0604020202020204" pitchFamily="34" charset="0"/>
                <a:cs typeface="Arial" panose="020B0604020202020204" pitchFamily="34" charset="0"/>
              </a:rPr>
              <a:t>	Verkefni frá kennara til útskýringar á tvíhliða bókhaldi verður sett í </a:t>
            </a:r>
            <a:r>
              <a:rPr lang="is-IS" altLang="is-I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is-IS" altLang="is-IS" sz="2800" b="1" dirty="0">
                <a:latin typeface="Arial" panose="020B0604020202020204" pitchFamily="34" charset="0"/>
                <a:cs typeface="Arial" panose="020B0604020202020204" pitchFamily="34" charset="0"/>
              </a:rPr>
              <a:t> ásamt vinnublaði.</a:t>
            </a:r>
          </a:p>
          <a:p>
            <a:pPr>
              <a:buFontTx/>
              <a:buNone/>
            </a:pPr>
            <a:r>
              <a:rPr lang="is-IS" altLang="is-I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Tx/>
              <a:buNone/>
            </a:pPr>
            <a:endParaRPr lang="is-IS" altLang="is-I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buFontTx/>
              <a:buNone/>
            </a:pPr>
            <a:r>
              <a:rPr lang="is-IS" altLang="is-I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Farið vel yfir verkefnið: </a:t>
            </a:r>
            <a:r>
              <a:rPr lang="is-IS" altLang="is-IS" sz="22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„Collins </a:t>
            </a:r>
            <a:r>
              <a:rPr lang="is-IS" altLang="is-IS" sz="22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Brokerage</a:t>
            </a:r>
            <a:r>
              <a:rPr lang="is-IS" altLang="is-IS" sz="22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s-IS" altLang="is-IS" sz="22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is-IS" altLang="is-IS" sz="22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s-IS" altLang="is-IS" sz="22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is-IS" altLang="is-IS" sz="22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.“ í kennslubókinni.</a:t>
            </a:r>
          </a:p>
          <a:p>
            <a:pPr>
              <a:buFontTx/>
              <a:buNone/>
            </a:pPr>
            <a:endParaRPr lang="is-IS" altLang="is-I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is-IS" altLang="is-I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Tx/>
              <a:buNone/>
            </a:pPr>
            <a:endParaRPr lang="is-IS" altLang="is-I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Tx/>
              <a:buNone/>
            </a:pPr>
            <a:endParaRPr lang="is-IS" altLang="is-I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Tx/>
              <a:buNone/>
            </a:pPr>
            <a:r>
              <a:rPr lang="is-IS" altLang="is-I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buFontTx/>
              <a:buNone/>
            </a:pPr>
            <a:endParaRPr lang="is-IS" altLang="is-I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56" name="Slide Number Placeholder 4">
            <a:extLst>
              <a:ext uri="{FF2B5EF4-FFF2-40B4-BE49-F238E27FC236}">
                <a16:creationId xmlns:a16="http://schemas.microsoft.com/office/drawing/2014/main" id="{EDCF3D01-6C12-48D5-A68E-741B8942DA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C09CB4-5ED2-4222-BCE2-9862B9A5EB36}" type="slidenum">
              <a:rPr lang="en-US" altLang="is-I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is-I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Content Placeholder 65">
            <a:extLst>
              <a:ext uri="{FF2B5EF4-FFF2-40B4-BE49-F238E27FC236}">
                <a16:creationId xmlns:a16="http://schemas.microsoft.com/office/drawing/2014/main" id="{88B9FFB9-1D2C-4031-BCD7-BDD9307C2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557338"/>
            <a:ext cx="8280400" cy="4608512"/>
          </a:xfrm>
        </p:spPr>
        <p:txBody>
          <a:bodyPr/>
          <a:lstStyle/>
          <a:p>
            <a:pPr marL="800100" lvl="1" indent="-342900" eaLnBrk="1" hangingPunct="1">
              <a:lnSpc>
                <a:spcPct val="150000"/>
              </a:lnSpc>
              <a:defRPr/>
            </a:pPr>
            <a:endParaRPr lang="is-IS" sz="1800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defRPr/>
            </a:pPr>
            <a:endParaRPr lang="is-IS" sz="1800" dirty="0">
              <a:solidFill>
                <a:srgbClr val="262626"/>
              </a:solidFill>
            </a:endParaRPr>
          </a:p>
          <a:p>
            <a:pPr marL="457200" lvl="1" indent="0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5400" b="1" dirty="0">
                <a:solidFill>
                  <a:srgbClr val="C00000"/>
                </a:solidFill>
              </a:rPr>
              <a:t>Kennitölur</a:t>
            </a:r>
          </a:p>
          <a:p>
            <a:pPr marL="457200" lvl="1" indent="0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600" b="1" i="1" dirty="0">
                <a:solidFill>
                  <a:srgbClr val="C00000"/>
                </a:solidFill>
              </a:rPr>
              <a:t>(Ratios)</a:t>
            </a:r>
          </a:p>
          <a:p>
            <a:pPr marL="800100" lvl="1" indent="-342900" eaLnBrk="1" hangingPunct="1">
              <a:lnSpc>
                <a:spcPct val="150000"/>
              </a:lnSpc>
              <a:defRPr/>
            </a:pPr>
            <a:endParaRPr lang="is-IS" sz="2400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1800" b="1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defRPr/>
            </a:pPr>
            <a:endParaRPr lang="is-IS" sz="2300" b="1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>
              <a:defRPr/>
            </a:pPr>
            <a:endParaRPr lang="is-IS" sz="2800" dirty="0"/>
          </a:p>
          <a:p>
            <a:pPr eaLnBrk="1" hangingPunct="1">
              <a:buFontTx/>
              <a:buNone/>
              <a:defRPr/>
            </a:pPr>
            <a:r>
              <a:rPr lang="en-GB" dirty="0"/>
              <a:t> </a:t>
            </a:r>
          </a:p>
        </p:txBody>
      </p:sp>
      <p:sp>
        <p:nvSpPr>
          <p:cNvPr id="102403" name="Slide Number Placeholder 4">
            <a:extLst>
              <a:ext uri="{FF2B5EF4-FFF2-40B4-BE49-F238E27FC236}">
                <a16:creationId xmlns:a16="http://schemas.microsoft.com/office/drawing/2014/main" id="{267BFD6D-F318-4020-8922-7FE8161EBB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345B66-228F-4931-8F17-C0DDD83885BF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64">
            <a:extLst>
              <a:ext uri="{FF2B5EF4-FFF2-40B4-BE49-F238E27FC236}">
                <a16:creationId xmlns:a16="http://schemas.microsoft.com/office/drawing/2014/main" id="{003E7518-D848-434C-B3F1-CA45370FF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800975" cy="719138"/>
          </a:xfrm>
        </p:spPr>
        <p:txBody>
          <a:bodyPr/>
          <a:lstStyle/>
          <a:p>
            <a:r>
              <a:rPr lang="is-IS" altLang="is-IS" b="1" dirty="0">
                <a:solidFill>
                  <a:srgbClr val="C00000"/>
                </a:solidFill>
              </a:rPr>
              <a:t>Nokkrar </a:t>
            </a:r>
            <a:r>
              <a:rPr lang="is-IS" altLang="is-IS" b="1" i="1" dirty="0">
                <a:solidFill>
                  <a:srgbClr val="C00000"/>
                </a:solidFill>
              </a:rPr>
              <a:t>kennitölur</a:t>
            </a:r>
            <a:endParaRPr lang="is-IS" altLang="is-IS" sz="2000" u="sng" dirty="0">
              <a:solidFill>
                <a:srgbClr val="C00000"/>
              </a:solidFill>
            </a:endParaRPr>
          </a:p>
        </p:txBody>
      </p:sp>
      <p:sp>
        <p:nvSpPr>
          <p:cNvPr id="60419" name="Content Placeholder 65">
            <a:extLst>
              <a:ext uri="{FF2B5EF4-FFF2-40B4-BE49-F238E27FC236}">
                <a16:creationId xmlns:a16="http://schemas.microsoft.com/office/drawing/2014/main" id="{A33958E3-AF87-4505-8905-85FADF8CB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557338"/>
            <a:ext cx="8280400" cy="4608512"/>
          </a:xfrm>
        </p:spPr>
        <p:txBody>
          <a:bodyPr/>
          <a:lstStyle/>
          <a:p>
            <a:pPr marL="457200" lvl="1" indent="0" eaLnBrk="1" hangingPunct="1">
              <a:buClr>
                <a:srgbClr val="C00000"/>
              </a:buClr>
              <a:buSzPct val="90000"/>
              <a:buFontTx/>
              <a:buNone/>
              <a:defRPr/>
            </a:pPr>
            <a:r>
              <a:rPr lang="is-IS" sz="2400" b="1" dirty="0">
                <a:solidFill>
                  <a:schemeClr val="tx1"/>
                </a:solidFill>
              </a:rPr>
              <a:t>Arðsemishlutföll </a:t>
            </a:r>
            <a:r>
              <a:rPr lang="is-IS" i="1" dirty="0">
                <a:solidFill>
                  <a:schemeClr val="tx1"/>
                </a:solidFill>
              </a:rPr>
              <a:t>(profitability ratios)</a:t>
            </a:r>
          </a:p>
          <a:p>
            <a:pPr lvl="1" eaLnBrk="1" hangingPunct="1">
              <a:buClr>
                <a:srgbClr val="C00000"/>
              </a:buClr>
              <a:buSzPct val="90000"/>
              <a:buFont typeface="Arial" pitchFamily="34" charset="0"/>
              <a:buChar char="•"/>
              <a:defRPr/>
            </a:pPr>
            <a:r>
              <a:rPr lang="is-IS" sz="2400" u="sng" dirty="0">
                <a:solidFill>
                  <a:schemeClr val="tx2"/>
                </a:solidFill>
                <a:cs typeface="Helvetica" pitchFamily="34" charset="0"/>
              </a:rPr>
              <a:t>Arðsemi eigna</a:t>
            </a:r>
            <a:r>
              <a:rPr lang="is-IS" sz="2400" dirty="0">
                <a:solidFill>
                  <a:schemeClr val="tx2"/>
                </a:solidFill>
                <a:cs typeface="Helvetica" pitchFamily="34" charset="0"/>
              </a:rPr>
              <a:t> </a:t>
            </a:r>
            <a:r>
              <a:rPr lang="is-IS" i="1" dirty="0">
                <a:solidFill>
                  <a:schemeClr val="tx2"/>
                </a:solidFill>
                <a:cs typeface="Helvetica" pitchFamily="34" charset="0"/>
              </a:rPr>
              <a:t>(return on assets ratio - ROA)</a:t>
            </a:r>
            <a:endParaRPr lang="is-IS" dirty="0">
              <a:solidFill>
                <a:schemeClr val="tx2"/>
              </a:solidFill>
              <a:cs typeface="Helvetica" pitchFamily="34" charset="0"/>
            </a:endParaRPr>
          </a:p>
          <a:p>
            <a:pPr marL="914400" lvl="2" indent="0" eaLnBrk="1" hangingPunct="1">
              <a:buClr>
                <a:srgbClr val="C00000"/>
              </a:buClr>
              <a:buSzPct val="90000"/>
              <a:buFontTx/>
              <a:buNone/>
              <a:defRPr/>
            </a:pPr>
            <a:r>
              <a:rPr lang="is-IS" sz="2200" dirty="0">
                <a:solidFill>
                  <a:schemeClr val="tx2"/>
                </a:solidFill>
                <a:cs typeface="Helvetica" pitchFamily="34" charset="0"/>
              </a:rPr>
              <a:t>er oft kallað </a:t>
            </a:r>
            <a:r>
              <a:rPr lang="is-IS" sz="2200" u="sng" dirty="0">
                <a:solidFill>
                  <a:schemeClr val="tx2"/>
                </a:solidFill>
                <a:cs typeface="Helvetica" pitchFamily="34" charset="0"/>
              </a:rPr>
              <a:t>arðsemi heildarfjármagns</a:t>
            </a:r>
            <a:r>
              <a:rPr lang="is-IS" sz="2200" dirty="0">
                <a:solidFill>
                  <a:schemeClr val="tx2"/>
                </a:solidFill>
                <a:cs typeface="Helvetica" pitchFamily="34" charset="0"/>
              </a:rPr>
              <a:t> </a:t>
            </a:r>
            <a:r>
              <a:rPr lang="is-IS" sz="2000" i="1" dirty="0">
                <a:solidFill>
                  <a:schemeClr val="tx2"/>
                </a:solidFill>
                <a:cs typeface="Helvetica" pitchFamily="34" charset="0"/>
              </a:rPr>
              <a:t>(return on invested capital – ROI)</a:t>
            </a:r>
            <a:endParaRPr lang="is-IS" sz="2000" i="1" dirty="0">
              <a:solidFill>
                <a:schemeClr val="tx1"/>
              </a:solidFill>
            </a:endParaRPr>
          </a:p>
          <a:p>
            <a:pPr lvl="1" eaLnBrk="1" hangingPunct="1">
              <a:buClr>
                <a:srgbClr val="C00000"/>
              </a:buClr>
              <a:buSzPct val="90000"/>
              <a:buFont typeface="Arial" pitchFamily="34" charset="0"/>
              <a:buChar char="•"/>
              <a:defRPr/>
            </a:pPr>
            <a:r>
              <a:rPr lang="is-IS" sz="2400" u="sng" dirty="0">
                <a:solidFill>
                  <a:schemeClr val="tx1"/>
                </a:solidFill>
                <a:cs typeface="Helvetica" pitchFamily="34" charset="0"/>
              </a:rPr>
              <a:t>A</a:t>
            </a:r>
            <a:r>
              <a:rPr lang="is-IS" sz="2400" u="sng" dirty="0">
                <a:solidFill>
                  <a:schemeClr val="tx2"/>
                </a:solidFill>
                <a:cs typeface="Helvetica" pitchFamily="34" charset="0"/>
              </a:rPr>
              <a:t>rðsemi eigin fjár</a:t>
            </a:r>
            <a:r>
              <a:rPr lang="is-IS" sz="2400" dirty="0">
                <a:solidFill>
                  <a:schemeClr val="tx2"/>
                </a:solidFill>
                <a:cs typeface="Helvetica" pitchFamily="34" charset="0"/>
              </a:rPr>
              <a:t> </a:t>
            </a:r>
            <a:r>
              <a:rPr lang="is-IS" sz="2200" i="1" dirty="0">
                <a:solidFill>
                  <a:schemeClr val="tx2"/>
                </a:solidFill>
                <a:cs typeface="Helvetica" pitchFamily="34" charset="0"/>
              </a:rPr>
              <a:t>(return on equity ratio </a:t>
            </a:r>
            <a:r>
              <a:rPr lang="is-IS" b="1" i="1" dirty="0">
                <a:solidFill>
                  <a:schemeClr val="tx2"/>
                </a:solidFill>
                <a:cs typeface="Helvetica" pitchFamily="34" charset="0"/>
              </a:rPr>
              <a:t>ROE</a:t>
            </a:r>
            <a:r>
              <a:rPr lang="is-IS" sz="2200" i="1" dirty="0">
                <a:solidFill>
                  <a:schemeClr val="tx2"/>
                </a:solidFill>
                <a:cs typeface="Helvetica" pitchFamily="34" charset="0"/>
              </a:rPr>
              <a:t>) </a:t>
            </a:r>
            <a:endParaRPr lang="is-IS" sz="2200" dirty="0">
              <a:solidFill>
                <a:schemeClr val="tx1"/>
              </a:solidFill>
              <a:cs typeface="Helvetica" pitchFamily="34" charset="0"/>
            </a:endParaRPr>
          </a:p>
          <a:p>
            <a:pPr marL="457200" lvl="1" indent="0" eaLnBrk="1" hangingPunct="1">
              <a:buClr>
                <a:srgbClr val="C00000"/>
              </a:buClr>
              <a:buSzPct val="90000"/>
              <a:buFontTx/>
              <a:buNone/>
              <a:defRPr/>
            </a:pPr>
            <a:endParaRPr lang="is-IS" sz="2400" b="1" dirty="0">
              <a:solidFill>
                <a:prstClr val="black"/>
              </a:solidFill>
            </a:endParaRPr>
          </a:p>
          <a:p>
            <a:pPr marL="457200" lvl="1" indent="0" eaLnBrk="1" hangingPunct="1">
              <a:buClr>
                <a:srgbClr val="C00000"/>
              </a:buClr>
              <a:buSzPct val="90000"/>
              <a:buFontTx/>
              <a:buNone/>
              <a:defRPr/>
            </a:pPr>
            <a:r>
              <a:rPr lang="is-IS" sz="2400" b="1" dirty="0">
                <a:solidFill>
                  <a:prstClr val="black"/>
                </a:solidFill>
              </a:rPr>
              <a:t>Skuldaþekjuhlutföll </a:t>
            </a:r>
            <a:r>
              <a:rPr lang="is-IS" i="1" dirty="0">
                <a:solidFill>
                  <a:prstClr val="black"/>
                </a:solidFill>
              </a:rPr>
              <a:t>(leverage ratios)</a:t>
            </a:r>
            <a:endParaRPr lang="is-IS" i="1" dirty="0">
              <a:solidFill>
                <a:schemeClr val="tx1"/>
              </a:solidFill>
            </a:endParaRPr>
          </a:p>
          <a:p>
            <a:pPr lvl="1" eaLnBrk="1" hangingPunct="1">
              <a:buClr>
                <a:srgbClr val="C00000"/>
              </a:buClr>
              <a:buSzPct val="90000"/>
              <a:buFont typeface="Arial" pitchFamily="34" charset="0"/>
              <a:buChar char="•"/>
              <a:defRPr/>
            </a:pPr>
            <a:r>
              <a:rPr lang="is-IS" sz="2400" dirty="0">
                <a:solidFill>
                  <a:schemeClr val="tx1"/>
                </a:solidFill>
                <a:cs typeface="Helvetica" pitchFamily="34" charset="0"/>
              </a:rPr>
              <a:t>Skuldahlutfall </a:t>
            </a:r>
            <a:r>
              <a:rPr lang="is-IS" i="1" dirty="0">
                <a:solidFill>
                  <a:schemeClr val="tx1"/>
                </a:solidFill>
                <a:cs typeface="Helvetica" pitchFamily="34" charset="0"/>
              </a:rPr>
              <a:t>(debt to assets ratio)</a:t>
            </a:r>
            <a:r>
              <a:rPr lang="is-IS" dirty="0">
                <a:solidFill>
                  <a:schemeClr val="tx1"/>
                </a:solidFill>
                <a:cs typeface="Helvetica" pitchFamily="34" charset="0"/>
              </a:rPr>
              <a:t> </a:t>
            </a:r>
          </a:p>
          <a:p>
            <a:pPr lvl="1" eaLnBrk="1" hangingPunct="1">
              <a:buClr>
                <a:srgbClr val="C00000"/>
              </a:buClr>
              <a:buSzPct val="90000"/>
              <a:buFont typeface="Arial" pitchFamily="34" charset="0"/>
              <a:buChar char="•"/>
              <a:defRPr/>
            </a:pPr>
            <a:r>
              <a:rPr lang="is-IS" sz="2400" dirty="0">
                <a:solidFill>
                  <a:prstClr val="black"/>
                </a:solidFill>
                <a:cs typeface="Helvetica" pitchFamily="34" charset="0"/>
              </a:rPr>
              <a:t>Eiginfjárhlutfall </a:t>
            </a:r>
            <a:r>
              <a:rPr lang="is-IS" i="1" dirty="0">
                <a:solidFill>
                  <a:schemeClr val="tx1"/>
                </a:solidFill>
                <a:cs typeface="Helvetica" pitchFamily="34" charset="0"/>
              </a:rPr>
              <a:t>(owner’s equity ratio</a:t>
            </a:r>
            <a:r>
              <a:rPr lang="is-IS" i="1" dirty="0">
                <a:solidFill>
                  <a:prstClr val="black"/>
                </a:solidFill>
                <a:cs typeface="Helvetica" pitchFamily="34" charset="0"/>
              </a:rPr>
              <a:t>) </a:t>
            </a:r>
            <a:endParaRPr lang="is-IS" i="1" dirty="0">
              <a:solidFill>
                <a:schemeClr val="tx1"/>
              </a:solidFill>
              <a:cs typeface="Helvetica" pitchFamily="34" charset="0"/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1800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defRPr/>
            </a:pPr>
            <a:endParaRPr lang="is-IS" sz="1800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defRPr/>
            </a:pPr>
            <a:endParaRPr lang="is-IS" sz="1800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defRPr/>
            </a:pPr>
            <a:endParaRPr lang="is-IS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defRPr/>
            </a:pPr>
            <a:endParaRPr lang="is-IS" sz="2400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1800" b="1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defRPr/>
            </a:pPr>
            <a:endParaRPr lang="is-IS" sz="2300" b="1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>
              <a:defRPr/>
            </a:pPr>
            <a:endParaRPr lang="is-IS" sz="2800" dirty="0"/>
          </a:p>
          <a:p>
            <a:pPr eaLnBrk="1" hangingPunct="1">
              <a:buFontTx/>
              <a:buNone/>
              <a:defRPr/>
            </a:pPr>
            <a:r>
              <a:rPr lang="en-GB" dirty="0"/>
              <a:t> </a:t>
            </a:r>
          </a:p>
        </p:txBody>
      </p:sp>
      <p:sp>
        <p:nvSpPr>
          <p:cNvPr id="104452" name="Slide Number Placeholder 4">
            <a:extLst>
              <a:ext uri="{FF2B5EF4-FFF2-40B4-BE49-F238E27FC236}">
                <a16:creationId xmlns:a16="http://schemas.microsoft.com/office/drawing/2014/main" id="{8329F743-144F-470A-8A9B-C4760412F9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ADC244-729A-4F02-984E-F8507EBF1CFC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2">
            <a:extLst>
              <a:ext uri="{FF2B5EF4-FFF2-40B4-BE49-F238E27FC236}">
                <a16:creationId xmlns:a16="http://schemas.microsoft.com/office/drawing/2014/main" id="{69DA8D98-41BA-44E1-91FA-39BE7997F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9C5FE3-B1C9-462F-9D85-3D0406CB1214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27126DE-03CA-461C-AF88-EA8C81063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8208963" cy="863600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               Arðsemi eigna =</a:t>
            </a:r>
            <a:endParaRPr lang="en-US" sz="2400" b="1" i="1" dirty="0">
              <a:solidFill>
                <a:srgbClr val="C00000"/>
              </a:solidFill>
              <a:ea typeface="+mn-ea"/>
            </a:endParaRPr>
          </a:p>
        </p:txBody>
      </p:sp>
      <p:grpSp>
        <p:nvGrpSpPr>
          <p:cNvPr id="106500" name="Group 3">
            <a:extLst>
              <a:ext uri="{FF2B5EF4-FFF2-40B4-BE49-F238E27FC236}">
                <a16:creationId xmlns:a16="http://schemas.microsoft.com/office/drawing/2014/main" id="{E7ADB7CF-6A7A-4C22-868E-33BA86C5DC98}"/>
              </a:ext>
            </a:extLst>
          </p:cNvPr>
          <p:cNvGrpSpPr>
            <a:grpSpLocks/>
          </p:cNvGrpSpPr>
          <p:nvPr/>
        </p:nvGrpSpPr>
        <p:grpSpPr bwMode="auto">
          <a:xfrm>
            <a:off x="4843463" y="692150"/>
            <a:ext cx="3689350" cy="1223963"/>
            <a:chOff x="1745" y="938"/>
            <a:chExt cx="2105" cy="1072"/>
          </a:xfrm>
        </p:grpSpPr>
        <p:sp>
          <p:nvSpPr>
            <p:cNvPr id="19464" name="Text Box 4">
              <a:extLst>
                <a:ext uri="{FF2B5EF4-FFF2-40B4-BE49-F238E27FC236}">
                  <a16:creationId xmlns:a16="http://schemas.microsoft.com/office/drawing/2014/main" id="{6DEAD7D5-D3C3-4CD0-9D82-93D7E4AB2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938"/>
              <a:ext cx="2074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is-IS" sz="2800" b="1" dirty="0">
                  <a:solidFill>
                    <a:srgbClr val="C00000"/>
                  </a:solidFill>
                  <a:latin typeface="Helvetica" pitchFamily="34" charset="0"/>
                  <a:ea typeface="+mn-ea"/>
                  <a:cs typeface="ＭＳ Ｐゴシック"/>
                </a:rPr>
                <a:t>Rekstrarafkoma</a:t>
              </a:r>
            </a:p>
          </p:txBody>
        </p:sp>
        <p:sp>
          <p:nvSpPr>
            <p:cNvPr id="19465" name="Text Box 5">
              <a:extLst>
                <a:ext uri="{FF2B5EF4-FFF2-40B4-BE49-F238E27FC236}">
                  <a16:creationId xmlns:a16="http://schemas.microsoft.com/office/drawing/2014/main" id="{C39430C7-C5A7-4306-B0BA-9716A9D40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5" y="1418"/>
              <a:ext cx="2105" cy="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is-IS" sz="2800" b="1" dirty="0">
                  <a:solidFill>
                    <a:srgbClr val="C00000"/>
                  </a:solidFill>
                  <a:latin typeface="Helvetica" pitchFamily="34" charset="0"/>
                  <a:ea typeface="+mn-ea"/>
                  <a:cs typeface="ＭＳ Ｐゴシック"/>
                </a:rPr>
                <a:t>Heildareignir</a:t>
              </a:r>
            </a:p>
          </p:txBody>
        </p:sp>
        <p:sp>
          <p:nvSpPr>
            <p:cNvPr id="106505" name="Line 6">
              <a:extLst>
                <a:ext uri="{FF2B5EF4-FFF2-40B4-BE49-F238E27FC236}">
                  <a16:creationId xmlns:a16="http://schemas.microsoft.com/office/drawing/2014/main" id="{97950742-C747-4C4F-B08F-17BEEA58A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9" y="1454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s-IS"/>
            </a:p>
          </p:txBody>
        </p:sp>
      </p:grpSp>
      <p:graphicFrame>
        <p:nvGraphicFramePr>
          <p:cNvPr id="106501" name="Object 8">
            <a:extLst>
              <a:ext uri="{FF2B5EF4-FFF2-40B4-BE49-F238E27FC236}">
                <a16:creationId xmlns:a16="http://schemas.microsoft.com/office/drawing/2014/main" id="{D1BC5296-9361-4150-B9C0-C15C7F62E429}"/>
              </a:ext>
            </a:extLst>
          </p:cNvPr>
          <p:cNvGraphicFramePr>
            <a:graphicFrameLocks/>
          </p:cNvGraphicFramePr>
          <p:nvPr/>
        </p:nvGraphicFramePr>
        <p:xfrm>
          <a:off x="971550" y="4437063"/>
          <a:ext cx="14398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3" imgW="7886065" imgH="3872865" progId="">
                  <p:embed/>
                </p:oleObj>
              </mc:Choice>
              <mc:Fallback>
                <p:oleObj name="Microsoft ClipArt Gallery" r:id="rId3" imgW="7886065" imgH="3872865" progId="">
                  <p:embed/>
                  <p:pic>
                    <p:nvPicPr>
                      <p:cNvPr id="106501" name="Object 8">
                        <a:extLst>
                          <a:ext uri="{FF2B5EF4-FFF2-40B4-BE49-F238E27FC236}">
                            <a16:creationId xmlns:a16="http://schemas.microsoft.com/office/drawing/2014/main" id="{D1BC5296-9361-4150-B9C0-C15C7F62E42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37063"/>
                        <a:ext cx="143986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Rectangle 9">
            <a:extLst>
              <a:ext uri="{FF2B5EF4-FFF2-40B4-BE49-F238E27FC236}">
                <a16:creationId xmlns:a16="http://schemas.microsoft.com/office/drawing/2014/main" id="{3BC5B553-FAA3-483A-BC0C-5E0C57C3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924175"/>
            <a:ext cx="5616575" cy="193675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00279F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 b="1">
                <a:solidFill>
                  <a:schemeClr val="tx1"/>
                </a:solidFill>
                <a:cs typeface="Helvetica" panose="020B0604020202020204" pitchFamily="34" charset="0"/>
              </a:rPr>
              <a:t>Hlutfallið mælir hvernig til tókst að </a:t>
            </a:r>
            <a:r>
              <a:rPr lang="is-IS" altLang="is-IS" sz="2400" b="1" u="sng">
                <a:solidFill>
                  <a:schemeClr val="tx1"/>
                </a:solidFill>
                <a:cs typeface="Helvetica" panose="020B0604020202020204" pitchFamily="34" charset="0"/>
              </a:rPr>
              <a:t>nýta</a:t>
            </a:r>
            <a:r>
              <a:rPr lang="is-IS" altLang="is-IS" sz="2400" b="1">
                <a:solidFill>
                  <a:schemeClr val="tx1"/>
                </a:solidFill>
                <a:cs typeface="Helvetica" panose="020B0604020202020204" pitchFamily="34" charset="0"/>
              </a:rPr>
              <a:t> alla fjármuni fyrirtækisins </a:t>
            </a:r>
            <a:r>
              <a:rPr lang="is-IS" altLang="is-IS" sz="2400" i="1">
                <a:solidFill>
                  <a:schemeClr val="tx1"/>
                </a:solidFill>
                <a:cs typeface="Helvetica" panose="020B0604020202020204" pitchFamily="34" charset="0"/>
              </a:rPr>
              <a:t>(heildareignirnar) </a:t>
            </a:r>
            <a:r>
              <a:rPr lang="is-IS" altLang="is-IS" sz="2400" b="1">
                <a:solidFill>
                  <a:schemeClr val="tx1"/>
                </a:solidFill>
                <a:cs typeface="Helvetica" panose="020B0604020202020204" pitchFamily="34" charset="0"/>
              </a:rPr>
              <a:t>við að afla tekna í rekstri. Því hærra hlutfall því betri árangur í tekjuöflun.</a:t>
            </a:r>
            <a:endParaRPr lang="is-IS" altLang="is-IS" sz="2400" b="1">
              <a:solidFill>
                <a:srgbClr val="00279F"/>
              </a:solidFill>
              <a:cs typeface="Helvetica" panose="020B06040202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2">
            <a:extLst>
              <a:ext uri="{FF2B5EF4-FFF2-40B4-BE49-F238E27FC236}">
                <a16:creationId xmlns:a16="http://schemas.microsoft.com/office/drawing/2014/main" id="{519877A1-E417-426D-A4FD-5A7494359D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6FF501-E6DD-4E37-A3CC-37E0AD569F67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0F59D5AF-CB0D-4D45-BE31-035B4C885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642938"/>
            <a:ext cx="7443787" cy="771525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Arðsemi eigin fjár =</a:t>
            </a:r>
            <a:endParaRPr lang="en-US" sz="2400" b="1" i="1" dirty="0">
              <a:solidFill>
                <a:srgbClr val="C00000"/>
              </a:solidFill>
              <a:ea typeface="+mn-ea"/>
            </a:endParaRPr>
          </a:p>
        </p:txBody>
      </p:sp>
      <p:grpSp>
        <p:nvGrpSpPr>
          <p:cNvPr id="108548" name="Group 3">
            <a:extLst>
              <a:ext uri="{FF2B5EF4-FFF2-40B4-BE49-F238E27FC236}">
                <a16:creationId xmlns:a16="http://schemas.microsoft.com/office/drawing/2014/main" id="{FD6C1841-03C7-4063-B8C4-BD08AE29F72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77838"/>
            <a:ext cx="3592513" cy="1066800"/>
            <a:chOff x="1776" y="1526"/>
            <a:chExt cx="1947" cy="353"/>
          </a:xfrm>
        </p:grpSpPr>
        <p:sp>
          <p:nvSpPr>
            <p:cNvPr id="21512" name="Text Box 4">
              <a:extLst>
                <a:ext uri="{FF2B5EF4-FFF2-40B4-BE49-F238E27FC236}">
                  <a16:creationId xmlns:a16="http://schemas.microsoft.com/office/drawing/2014/main" id="{032F8E0E-2FB4-4E7B-BCC3-BFCD2FC4C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26"/>
              <a:ext cx="194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is-IS" sz="2800" b="1" dirty="0">
                  <a:solidFill>
                    <a:srgbClr val="C00000"/>
                  </a:solidFill>
                  <a:latin typeface="Helvetica" pitchFamily="34" charset="0"/>
                  <a:ea typeface="+mn-ea"/>
                  <a:cs typeface="ＭＳ Ｐゴシック"/>
                </a:rPr>
                <a:t>Afkoma</a:t>
              </a:r>
            </a:p>
          </p:txBody>
        </p:sp>
        <p:sp>
          <p:nvSpPr>
            <p:cNvPr id="21513" name="Text Box 5">
              <a:extLst>
                <a:ext uri="{FF2B5EF4-FFF2-40B4-BE49-F238E27FC236}">
                  <a16:creationId xmlns:a16="http://schemas.microsoft.com/office/drawing/2014/main" id="{3E415227-2B80-433A-9EE6-241570B8A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706"/>
              <a:ext cx="18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is-IS" sz="2800" b="1" dirty="0">
                  <a:solidFill>
                    <a:srgbClr val="C00000"/>
                  </a:solidFill>
                  <a:latin typeface="Helvetica" pitchFamily="34" charset="0"/>
                  <a:ea typeface="+mn-ea"/>
                  <a:cs typeface="ＭＳ Ｐゴシック"/>
                </a:rPr>
                <a:t>Eigið fé</a:t>
              </a:r>
            </a:p>
          </p:txBody>
        </p:sp>
        <p:sp>
          <p:nvSpPr>
            <p:cNvPr id="108554" name="Line 6">
              <a:extLst>
                <a:ext uri="{FF2B5EF4-FFF2-40B4-BE49-F238E27FC236}">
                  <a16:creationId xmlns:a16="http://schemas.microsoft.com/office/drawing/2014/main" id="{B9B82ADD-2B36-4A38-A34D-1F34CAA1B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706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s-IS"/>
            </a:p>
          </p:txBody>
        </p:sp>
      </p:grpSp>
      <p:sp>
        <p:nvSpPr>
          <p:cNvPr id="108549" name="Text Box 7">
            <a:extLst>
              <a:ext uri="{FF2B5EF4-FFF2-40B4-BE49-F238E27FC236}">
                <a16:creationId xmlns:a16="http://schemas.microsoft.com/office/drawing/2014/main" id="{3D7E87C8-317B-4301-8D46-181801D78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00213"/>
            <a:ext cx="7620000" cy="138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800">
                <a:solidFill>
                  <a:schemeClr val="tx2"/>
                </a:solidFill>
                <a:cs typeface="Helvetica" panose="020B0604020202020204" pitchFamily="34" charset="0"/>
              </a:rPr>
              <a:t>Hlutfallið mælir hvernig til tókst með ávöxtun eigin fjár </a:t>
            </a:r>
            <a:r>
              <a:rPr lang="is-IS" altLang="is-IS" sz="2800" i="1">
                <a:solidFill>
                  <a:schemeClr val="tx2"/>
                </a:solidFill>
                <a:cs typeface="Helvetica" panose="020B0604020202020204" pitchFamily="34" charset="0"/>
              </a:rPr>
              <a:t>(eign hluthafa)</a:t>
            </a:r>
            <a:r>
              <a:rPr lang="is-IS" altLang="is-IS" sz="2800">
                <a:solidFill>
                  <a:schemeClr val="tx2"/>
                </a:solidFill>
                <a:cs typeface="Helvetica" panose="020B0604020202020204" pitchFamily="34" charset="0"/>
              </a:rPr>
              <a:t> – sýnir árangur í rekstri í hlutfalli við bókfærða stöðu eigin fjár.</a:t>
            </a:r>
          </a:p>
        </p:txBody>
      </p:sp>
      <p:graphicFrame>
        <p:nvGraphicFramePr>
          <p:cNvPr id="108551" name="Object 9">
            <a:extLst>
              <a:ext uri="{FF2B5EF4-FFF2-40B4-BE49-F238E27FC236}">
                <a16:creationId xmlns:a16="http://schemas.microsoft.com/office/drawing/2014/main" id="{C37F0767-F684-452B-86F6-1715D1898914}"/>
              </a:ext>
            </a:extLst>
          </p:cNvPr>
          <p:cNvGraphicFramePr>
            <a:graphicFrameLocks/>
          </p:cNvGraphicFramePr>
          <p:nvPr/>
        </p:nvGraphicFramePr>
        <p:xfrm>
          <a:off x="684213" y="3789363"/>
          <a:ext cx="201612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3" imgW="8322945" imgH="6010910" progId="">
                  <p:embed/>
                </p:oleObj>
              </mc:Choice>
              <mc:Fallback>
                <p:oleObj name="Microsoft ClipArt Gallery" r:id="rId3" imgW="8322945" imgH="6010910" progId="">
                  <p:embed/>
                  <p:pic>
                    <p:nvPicPr>
                      <p:cNvPr id="108551" name="Object 9">
                        <a:extLst>
                          <a:ext uri="{FF2B5EF4-FFF2-40B4-BE49-F238E27FC236}">
                            <a16:creationId xmlns:a16="http://schemas.microsoft.com/office/drawing/2014/main" id="{C37F0767-F684-452B-86F6-1715D189891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89363"/>
                        <a:ext cx="2016125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2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8967</TotalTime>
  <Words>426</Words>
  <Application>Microsoft Office PowerPoint</Application>
  <PresentationFormat>On-screen Show (4:3)</PresentationFormat>
  <Paragraphs>158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Helvetica</vt:lpstr>
      <vt:lpstr>Tahoma</vt:lpstr>
      <vt:lpstr>2_Template_Grunnnam2010</vt:lpstr>
      <vt:lpstr>1_Template_Grunnnam2010</vt:lpstr>
      <vt:lpstr>Custom Design</vt:lpstr>
      <vt:lpstr>3_Template_Grunnnam2010</vt:lpstr>
      <vt:lpstr>Template_Grunnnam2010</vt:lpstr>
      <vt:lpstr>4_Template_Grunnnam2010</vt:lpstr>
      <vt:lpstr>Microsoft ClipArt Gallery</vt:lpstr>
      <vt:lpstr>PowerPoint Presentation</vt:lpstr>
      <vt:lpstr>PowerPoint Presentation</vt:lpstr>
      <vt:lpstr>Aðferðarfræði debet/kredit</vt:lpstr>
      <vt:lpstr>debet og kredit</vt:lpstr>
      <vt:lpstr>  Tvíhliða bókahald </vt:lpstr>
      <vt:lpstr>PowerPoint Presentation</vt:lpstr>
      <vt:lpstr>Nokkrar kennitölur</vt:lpstr>
      <vt:lpstr>               Arðsemi eigna =</vt:lpstr>
      <vt:lpstr>Arðsemi eigin fjár =</vt:lpstr>
      <vt:lpstr>Arðsemishlutföll - dæmi</vt:lpstr>
      <vt:lpstr>Skuldahlutfall =  </vt:lpstr>
      <vt:lpstr>Eiginfjárhlutfall = </vt:lpstr>
      <vt:lpstr>    Mynd af efnahagsreikningi</vt:lpstr>
      <vt:lpstr>Skuldaþekjuhlutföll - dæmi</vt:lpstr>
      <vt:lpstr>Tap í rekstrarreikningi - dæmi</vt:lpstr>
      <vt:lpstr>Hluthafar - Lánardrottnar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Þorgils Björgvinsson</dc:creator>
  <cp:lastModifiedBy>Sigurdsson, Kristjan</cp:lastModifiedBy>
  <cp:revision>1248</cp:revision>
  <cp:lastPrinted>2012-09-08T19:59:21Z</cp:lastPrinted>
  <dcterms:created xsi:type="dcterms:W3CDTF">2010-01-14T00:13:08Z</dcterms:created>
  <dcterms:modified xsi:type="dcterms:W3CDTF">2024-08-23T16:34:53Z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2024-08-23T16:34:42Z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ea3b5f9f-0ed3-4e12-a2d0-258f74c79585</vt:lpwstr>
  </property>
  <property fmtid="{D5CDD505-2E9C-101B-9397-08002B2CF9AE}" pid="8" name="MSIP_Label_ea60d57e-af5b-4752-ac57-3e4f28ca11dc_ContentBits">
    <vt:lpwstr>0</vt:lpwstr>
  </property>
</Properties>
</file>