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583" r:id="rId2"/>
    <p:sldMasterId id="2147484564" r:id="rId3"/>
    <p:sldMasterId id="2147484552" r:id="rId4"/>
  </p:sldMasterIdLst>
  <p:notesMasterIdLst>
    <p:notesMasterId r:id="rId34"/>
  </p:notesMasterIdLst>
  <p:handoutMasterIdLst>
    <p:handoutMasterId r:id="rId35"/>
  </p:handoutMasterIdLst>
  <p:sldIdLst>
    <p:sldId id="624" r:id="rId5"/>
    <p:sldId id="344" r:id="rId6"/>
    <p:sldId id="656" r:id="rId7"/>
    <p:sldId id="628" r:id="rId8"/>
    <p:sldId id="629" r:id="rId9"/>
    <p:sldId id="630" r:id="rId10"/>
    <p:sldId id="631" r:id="rId11"/>
    <p:sldId id="632" r:id="rId12"/>
    <p:sldId id="569" r:id="rId13"/>
    <p:sldId id="662" r:id="rId14"/>
    <p:sldId id="663" r:id="rId15"/>
    <p:sldId id="664" r:id="rId16"/>
    <p:sldId id="574" r:id="rId17"/>
    <p:sldId id="575" r:id="rId18"/>
    <p:sldId id="593" r:id="rId19"/>
    <p:sldId id="650" r:id="rId20"/>
    <p:sldId id="667" r:id="rId21"/>
    <p:sldId id="668" r:id="rId22"/>
    <p:sldId id="674" r:id="rId23"/>
    <p:sldId id="670" r:id="rId24"/>
    <p:sldId id="678" r:id="rId25"/>
    <p:sldId id="596" r:id="rId26"/>
    <p:sldId id="675" r:id="rId27"/>
    <p:sldId id="671" r:id="rId28"/>
    <p:sldId id="673" r:id="rId29"/>
    <p:sldId id="591" r:id="rId30"/>
    <p:sldId id="651" r:id="rId31"/>
    <p:sldId id="606" r:id="rId32"/>
    <p:sldId id="647" r:id="rId33"/>
  </p:sldIdLst>
  <p:sldSz cx="9144000" cy="6858000" type="screen4x3"/>
  <p:notesSz cx="6858000" cy="99456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FFFF66"/>
    <a:srgbClr val="E65D00"/>
    <a:srgbClr val="1F497D"/>
    <a:srgbClr val="1D4575"/>
    <a:srgbClr val="EE6000"/>
    <a:srgbClr val="F664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A14FF2-8219-43CA-A9F0-3EABF5D25B27}" v="2" dt="2024-09-04T10:35:08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0" autoAdjust="0"/>
    <p:restoredTop sz="74964" autoAdjust="0"/>
  </p:normalViewPr>
  <p:slideViewPr>
    <p:cSldViewPr>
      <p:cViewPr varScale="1">
        <p:scale>
          <a:sx n="85" d="100"/>
          <a:sy n="85" d="100"/>
        </p:scale>
        <p:origin x="24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514"/>
    </p:cViewPr>
  </p:sorterViewPr>
  <p:notesViewPr>
    <p:cSldViewPr>
      <p:cViewPr varScale="1">
        <p:scale>
          <a:sx n="52" d="100"/>
          <a:sy n="52" d="100"/>
        </p:scale>
        <p:origin x="-2928" y="-102"/>
      </p:cViewPr>
      <p:guideLst>
        <p:guide orient="horz" pos="3133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gurdsson, Kristjan" userId="ae739e12-3550-4246-9745-1b78ac40fc21" providerId="ADAL" clId="{65A14FF2-8219-43CA-A9F0-3EABF5D25B27}"/>
    <pc:docChg chg="modSld">
      <pc:chgData name="Sigurdsson, Kristjan" userId="ae739e12-3550-4246-9745-1b78ac40fc21" providerId="ADAL" clId="{65A14FF2-8219-43CA-A9F0-3EABF5D25B27}" dt="2024-09-04T10:35:12.783" v="4" actId="20577"/>
      <pc:docMkLst>
        <pc:docMk/>
      </pc:docMkLst>
      <pc:sldChg chg="modSp mod">
        <pc:chgData name="Sigurdsson, Kristjan" userId="ae739e12-3550-4246-9745-1b78ac40fc21" providerId="ADAL" clId="{65A14FF2-8219-43CA-A9F0-3EABF5D25B27}" dt="2024-09-04T10:35:12.783" v="4" actId="20577"/>
        <pc:sldMkLst>
          <pc:docMk/>
          <pc:sldMk cId="0" sldId="624"/>
        </pc:sldMkLst>
        <pc:spChg chg="mod">
          <ac:chgData name="Sigurdsson, Kristjan" userId="ae739e12-3550-4246-9745-1b78ac40fc21" providerId="ADAL" clId="{65A14FF2-8219-43CA-A9F0-3EABF5D25B27}" dt="2024-09-04T10:35:12.783" v="4" actId="20577"/>
          <ac:spMkLst>
            <pc:docMk/>
            <pc:sldMk cId="0" sldId="624"/>
            <ac:spMk id="61442" creationId="{67C92E92-D0F9-43F9-AD10-A38B1667A40D}"/>
          </ac:spMkLst>
        </pc:spChg>
        <pc:spChg chg="mod">
          <ac:chgData name="Sigurdsson, Kristjan" userId="ae739e12-3550-4246-9745-1b78ac40fc21" providerId="ADAL" clId="{65A14FF2-8219-43CA-A9F0-3EABF5D25B27}" dt="2024-09-04T10:35:10.164" v="3" actId="20577"/>
          <ac:spMkLst>
            <pc:docMk/>
            <pc:sldMk cId="0" sldId="624"/>
            <ac:spMk id="61443" creationId="{85B09BD8-7104-46AB-97F1-2F404280965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5B0307-E52B-451B-887F-30437CA6C9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2559" tIns="46279" rIns="92559" bIns="46279" rtlCol="0"/>
          <a:lstStyle>
            <a:lvl1pPr algn="l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3B912-49E6-4C12-BF09-BCFB462C90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2559" tIns="46279" rIns="92559" bIns="46279" rtlCol="0"/>
          <a:lstStyle>
            <a:lvl1pPr algn="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fld id="{7D500F7F-7FE9-44C9-9947-8BD3F4CD8A3B}" type="datetimeFigureOut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5A69D-789C-403E-8B2C-35A018037F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2559" tIns="46279" rIns="92559" bIns="46279" rtlCol="0" anchor="b"/>
          <a:lstStyle>
            <a:lvl1pPr algn="l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DCFA9-3385-4597-90E7-2699C7AA4E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wrap="square" lIns="92559" tIns="46279" rIns="92559" bIns="4627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21D3115-D4F5-42B2-B9D1-02B833FC2602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B65FD1F-6C3E-407A-AB9F-0815125EE7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59" tIns="46279" rIns="92559" bIns="4627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B7EC26C-B060-4B26-9647-E34DB7B982A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59" tIns="46279" rIns="92559" bIns="4627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977F44C1-C9C0-4DA7-BA84-53EABDCFC2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1388" y="744538"/>
            <a:ext cx="4975225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76064DC0-A6BF-4D0A-A263-DE9F94F335A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50292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59" tIns="46279" rIns="92559" bIns="462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11715368-BFD3-4733-9F0C-A48EF6BB865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59" tIns="46279" rIns="92559" bIns="4627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4C83D677-8E86-41DB-AAF3-85B94122E1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59" tIns="46279" rIns="92559" bIns="4627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932284F-6F0D-4A26-875A-4BC6AE3CA688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525EC44F-0593-4AFD-914B-07F8CE6E3D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0D2743B2-4F52-45EE-AF65-3E4A9F43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is-I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ABAD30FB-36BF-4F22-A44B-1E9B838620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B80B663-C8A0-433A-9030-9591A07A0E7E}" type="slidenum">
              <a:rPr lang="en-US" altLang="is-IS"/>
              <a:pPr>
                <a:spcBef>
                  <a:spcPct val="0"/>
                </a:spcBef>
              </a:pPr>
              <a:t>1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A8AD5AE4-717D-464C-854A-29043CEEE8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505E2629-AF7E-4725-8598-6D407BEC6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722BDF31-970B-402A-B5EE-634A727DD2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35D6D32-E48C-4C2B-BE71-0DAADF2C64BA}" type="slidenum">
              <a:rPr lang="en-US" altLang="is-IS"/>
              <a:pPr>
                <a:spcBef>
                  <a:spcPct val="0"/>
                </a:spcBef>
              </a:pPr>
              <a:t>10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FA5B833B-E11E-48C0-AB92-DAEAFE87A7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A795CA7D-92DC-45BF-B0C4-A42B852FD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A46D163E-865D-422C-9C6D-9DD6CB86F6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3C89618-4BFC-4914-91D9-D885C57C640F}" type="slidenum">
              <a:rPr lang="en-US" altLang="is-I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11</a:t>
            </a:fld>
            <a:endParaRPr lang="en-US" altLang="is-I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FD14A99D-1524-4E78-B07F-8ED1B70943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BF54A9AB-49C1-4DA8-BF5C-C203FA6D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EE60E73E-B333-4F5A-8461-AC5617F9C0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07AD7E5-916D-4D24-9A3F-EE72BED22A7E}" type="slidenum">
              <a:rPr lang="en-US" altLang="is-IS"/>
              <a:pPr>
                <a:spcBef>
                  <a:spcPct val="0"/>
                </a:spcBef>
              </a:pPr>
              <a:t>12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7FA1DAF8-9D4F-4101-93D7-15A7D3852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E38FF46-82A8-4C06-8D27-CBA2E644CCBD}" type="slidenum">
              <a:rPr lang="en-US" altLang="is-IS"/>
              <a:pPr>
                <a:spcBef>
                  <a:spcPct val="0"/>
                </a:spcBef>
              </a:pPr>
              <a:t>13</a:t>
            </a:fld>
            <a:endParaRPr lang="en-US" altLang="is-IS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3695119C-C3F3-4EFB-8C18-9B17515924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068C5279-4F04-4616-A28B-2BFDD5E6C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1D5A2794-EFDF-4D68-8FAC-15729A56BA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AF0303-33BC-4756-B5B9-0F1E79F89DE8}" type="slidenum">
              <a:rPr lang="en-US" altLang="is-IS"/>
              <a:pPr>
                <a:spcBef>
                  <a:spcPct val="0"/>
                </a:spcBef>
              </a:pPr>
              <a:t>14</a:t>
            </a:fld>
            <a:endParaRPr lang="en-US" altLang="is-IS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4A6C49C8-7B41-4565-9638-D31C599F1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BE1B0625-B2D9-4B8A-85E0-EDEBE6BE6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A89D4710-4891-4A2A-9311-F61D6B20A9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657E1B0-9175-46B0-A586-B7AF09ED35EF}" type="slidenum">
              <a:rPr lang="en-US" altLang="is-IS"/>
              <a:pPr>
                <a:spcBef>
                  <a:spcPct val="0"/>
                </a:spcBef>
              </a:pPr>
              <a:t>15</a:t>
            </a:fld>
            <a:endParaRPr lang="en-US" altLang="is-IS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51E6B287-3AE6-4E43-86A6-4B5E101A5A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3DCEFAC0-83A0-49E4-B7F6-37E70AA8F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565337D0-5222-4D1E-8A93-AA01243CD4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F61981D-B0BF-494A-B23E-3FEFA22191F7}" type="slidenum">
              <a:rPr lang="en-US" altLang="is-IS"/>
              <a:pPr>
                <a:spcBef>
                  <a:spcPct val="0"/>
                </a:spcBef>
              </a:pPr>
              <a:t>16</a:t>
            </a:fld>
            <a:endParaRPr lang="en-US" altLang="is-IS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F0E8B177-AF40-4C5C-ACD5-E569235615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2B1977CE-BF28-45AF-BE7D-562B2763C8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s-IS">
              <a:solidFill>
                <a:srgbClr val="FF3300"/>
              </a:solidFill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4552154C-F696-4B75-9D2F-3B958DF10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0287E7EA-AB94-41E7-A6CE-B2FBC11FA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7284" name="Slide Number Placeholder 3">
            <a:extLst>
              <a:ext uri="{FF2B5EF4-FFF2-40B4-BE49-F238E27FC236}">
                <a16:creationId xmlns:a16="http://schemas.microsoft.com/office/drawing/2014/main" id="{16108CA0-99A2-40EF-AB14-C0DF7AAFF4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174EB0C-F77B-49BB-B34A-0D01ACD69E27}" type="slidenum">
              <a:rPr lang="en-US" altLang="is-IS"/>
              <a:pPr>
                <a:spcBef>
                  <a:spcPct val="0"/>
                </a:spcBef>
              </a:pPr>
              <a:t>17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911D5FF7-CEA5-42F2-AB7E-58D581A786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822C850-C30E-4451-B11B-E978698C3AFF}" type="slidenum">
              <a:rPr lang="en-US" altLang="is-IS"/>
              <a:pPr>
                <a:spcBef>
                  <a:spcPct val="0"/>
                </a:spcBef>
              </a:pPr>
              <a:t>18</a:t>
            </a:fld>
            <a:endParaRPr lang="en-US" altLang="is-I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E999C277-9AB7-42DE-A0E7-D079C5B217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76D86671-5ECF-4C62-A154-09AC017B3B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is-IS" altLang="is-IS" sz="10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>
            <a:extLst>
              <a:ext uri="{FF2B5EF4-FFF2-40B4-BE49-F238E27FC236}">
                <a16:creationId xmlns:a16="http://schemas.microsoft.com/office/drawing/2014/main" id="{3E129311-A12A-4875-8E0E-181869DB34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>
            <a:extLst>
              <a:ext uri="{FF2B5EF4-FFF2-40B4-BE49-F238E27FC236}">
                <a16:creationId xmlns:a16="http://schemas.microsoft.com/office/drawing/2014/main" id="{33217B3B-3069-486C-BAE4-25E3A15C2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1380" name="Slide Number Placeholder 3">
            <a:extLst>
              <a:ext uri="{FF2B5EF4-FFF2-40B4-BE49-F238E27FC236}">
                <a16:creationId xmlns:a16="http://schemas.microsoft.com/office/drawing/2014/main" id="{A1995B13-A30E-4A6D-B79B-C91E871384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5BB41FA-4B1B-4DD1-B0A2-0777FAC3CEF7}" type="slidenum">
              <a:rPr lang="en-US" altLang="is-IS"/>
              <a:pPr>
                <a:spcBef>
                  <a:spcPct val="0"/>
                </a:spcBef>
              </a:pPr>
              <a:t>19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E022AE74-A4C5-4238-B831-42C9501483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F93A31DC-0F1F-4611-AF12-116ED4E4E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0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6AD96E18-323E-4FEC-9B13-A347924643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FDC9EC1-4E21-4C7C-9190-EA321EBBE339}" type="slidenum">
              <a:rPr lang="en-US" altLang="is-IS"/>
              <a:pPr>
                <a:spcBef>
                  <a:spcPct val="0"/>
                </a:spcBef>
              </a:pPr>
              <a:t>2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7CEAE019-6AED-4F57-9CF1-FC83EF9941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0EE3C9D-A5BC-4E2E-88A5-0CE1DD7FEC99}" type="slidenum">
              <a:rPr lang="en-US" altLang="is-IS"/>
              <a:pPr>
                <a:spcBef>
                  <a:spcPct val="0"/>
                </a:spcBef>
              </a:pPr>
              <a:t>20</a:t>
            </a:fld>
            <a:endParaRPr lang="en-US" altLang="is-IS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AB55911F-D3C2-4913-8609-5024583799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C9D7A904-5925-442E-AA99-501EE183B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>
            <a:extLst>
              <a:ext uri="{FF2B5EF4-FFF2-40B4-BE49-F238E27FC236}">
                <a16:creationId xmlns:a16="http://schemas.microsoft.com/office/drawing/2014/main" id="{6620EF6C-2EB6-41CA-93EB-23A5C70FFB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>
            <a:extLst>
              <a:ext uri="{FF2B5EF4-FFF2-40B4-BE49-F238E27FC236}">
                <a16:creationId xmlns:a16="http://schemas.microsoft.com/office/drawing/2014/main" id="{020D1E28-83B9-40B7-9D85-DE48AD82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5476" name="Slide Number Placeholder 3">
            <a:extLst>
              <a:ext uri="{FF2B5EF4-FFF2-40B4-BE49-F238E27FC236}">
                <a16:creationId xmlns:a16="http://schemas.microsoft.com/office/drawing/2014/main" id="{CA2997EF-4E0B-4B03-9E1D-68E909327E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563DDF9-FCB5-428A-902C-E26D619F1AF1}" type="slidenum">
              <a:rPr lang="en-US" altLang="is-IS"/>
              <a:pPr>
                <a:spcBef>
                  <a:spcPct val="0"/>
                </a:spcBef>
              </a:pPr>
              <a:t>21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C7C33D53-AF3B-4A8C-B3F7-CABC467289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E6669499-E2FC-4E41-B80C-7E04322D8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0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2F7A3D41-2BAD-4BFF-BF41-1C2D9C68C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3F9ACC9-DB66-484C-A7B9-C427DC66F6D2}" type="slidenum">
              <a:rPr lang="en-US" altLang="is-IS"/>
              <a:pPr>
                <a:spcBef>
                  <a:spcPct val="0"/>
                </a:spcBef>
              </a:pPr>
              <a:t>22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E2C5ADEE-74FC-45B8-8B45-0C207C93E5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12F314D-9DEA-4F51-B78E-5B1581804826}" type="slidenum">
              <a:rPr lang="en-US" altLang="is-IS"/>
              <a:pPr>
                <a:spcBef>
                  <a:spcPct val="0"/>
                </a:spcBef>
              </a:pPr>
              <a:t>23</a:t>
            </a:fld>
            <a:endParaRPr lang="en-US" altLang="is-IS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0CD4A4DC-1E0A-44CA-A335-C44F7AFF0F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EA5E614F-CE45-4751-8BA7-8368F010E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8CB35965-4A6C-470B-97F9-4A515D6B99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329FAAA-5ED3-4571-B9B7-D06017BCD35C}" type="slidenum">
              <a:rPr lang="en-US" altLang="is-IS"/>
              <a:pPr>
                <a:spcBef>
                  <a:spcPct val="0"/>
                </a:spcBef>
              </a:pPr>
              <a:t>24</a:t>
            </a:fld>
            <a:endParaRPr lang="en-US" altLang="is-IS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E3292E1B-4D7E-4AC6-9E31-29BC5659AA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81CA7681-2167-401B-B2B7-7B58D93FE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D8FE54C8-89F7-443B-96FA-A4AB3DEF64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917204E-3532-486C-A224-A53EF5BBC02B}" type="slidenum">
              <a:rPr lang="en-US" altLang="is-IS"/>
              <a:pPr>
                <a:spcBef>
                  <a:spcPct val="0"/>
                </a:spcBef>
              </a:pPr>
              <a:t>25</a:t>
            </a:fld>
            <a:endParaRPr lang="en-US" altLang="is-IS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90151C36-78F8-49E0-B61B-F7C925BDDB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0913" y="750888"/>
            <a:ext cx="4956175" cy="3717925"/>
          </a:xfrm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A7603D1F-45E4-4BDF-82DA-1CE740C68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90301FCD-E634-4645-8BB8-8BDCBA76A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2DBC14E-B99F-4E40-A688-C8C2427BEB47}" type="slidenum">
              <a:rPr lang="en-US" altLang="is-IS"/>
              <a:pPr>
                <a:spcBef>
                  <a:spcPct val="0"/>
                </a:spcBef>
              </a:pPr>
              <a:t>26</a:t>
            </a:fld>
            <a:endParaRPr lang="en-US" altLang="is-IS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39399EA2-9544-4291-A611-6DCAA5A3AC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CC5155E7-FA10-48A3-BF9B-1BBCE3A37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>
            <a:extLst>
              <a:ext uri="{FF2B5EF4-FFF2-40B4-BE49-F238E27FC236}">
                <a16:creationId xmlns:a16="http://schemas.microsoft.com/office/drawing/2014/main" id="{B72A85EA-6873-4EAB-848C-D5BF5229DE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>
            <a:extLst>
              <a:ext uri="{FF2B5EF4-FFF2-40B4-BE49-F238E27FC236}">
                <a16:creationId xmlns:a16="http://schemas.microsoft.com/office/drawing/2014/main" id="{CDDCB0F7-1FF8-4990-A214-BCBB6825C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15900" indent="-215900" eaLnBrk="1" hangingPunct="1"/>
            <a:endParaRPr lang="is-IS" altLang="is-IS" sz="100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</p:txBody>
      </p:sp>
      <p:sp>
        <p:nvSpPr>
          <p:cNvPr id="121860" name="Slide Number Placeholder 3">
            <a:extLst>
              <a:ext uri="{FF2B5EF4-FFF2-40B4-BE49-F238E27FC236}">
                <a16:creationId xmlns:a16="http://schemas.microsoft.com/office/drawing/2014/main" id="{2E8D8391-345A-4ADD-B3C5-361E60387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BA2EDB-B20E-451C-84FE-FD7C779765B7}" type="slidenum">
              <a:rPr lang="en-US" altLang="is-IS"/>
              <a:pPr>
                <a:spcBef>
                  <a:spcPct val="0"/>
                </a:spcBef>
              </a:pPr>
              <a:t>27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C1CBDBEC-A91A-4F51-B000-05E294D672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56125FA-29D5-4948-BF87-EB48496CA8A1}" type="slidenum">
              <a:rPr lang="en-US" altLang="is-IS"/>
              <a:pPr>
                <a:spcBef>
                  <a:spcPct val="0"/>
                </a:spcBef>
              </a:pPr>
              <a:t>28</a:t>
            </a:fld>
            <a:endParaRPr lang="en-US" altLang="is-IS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5621B1AB-A3C4-40DF-B855-74ACC646FE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460FE692-C80F-4B7A-8F79-16B800DE1F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endParaRPr lang="en-US" altLang="is-IS" sz="11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55977699-C7B5-4074-9451-F73CBE9731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62CC48F-8A53-4632-BDDB-F8CC778C60B8}" type="slidenum">
              <a:rPr lang="en-US" altLang="is-IS"/>
              <a:pPr>
                <a:spcBef>
                  <a:spcPct val="0"/>
                </a:spcBef>
              </a:pPr>
              <a:t>29</a:t>
            </a:fld>
            <a:endParaRPr lang="en-US" altLang="is-IS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6AE84723-85AD-4638-9230-0288596DA6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97CA5B9C-3F3B-44C2-96F2-317623B9C7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s-IS">
              <a:solidFill>
                <a:schemeClr val="tx2"/>
              </a:solidFill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5A07D0A2-A53D-43EB-BC97-5FE2B7FC08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2CFBBD93-5333-487E-AFBA-CE2B666D1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FABBCD25-DC1B-4F3C-B717-BD9B13F73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CE7562-57C2-411C-8300-7B5F75677D87}" type="slidenum">
              <a:rPr lang="en-US" altLang="is-IS"/>
              <a:pPr>
                <a:spcBef>
                  <a:spcPct val="0"/>
                </a:spcBef>
              </a:pPr>
              <a:t>3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8B6ED718-BED8-4938-8E1F-45C574C71D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966F6974-39E4-4148-B446-8F31B9D43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00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6336AC3C-00E3-46E9-B76A-9A05419E47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7577FEE-4267-48AB-84B9-D38325DC6475}" type="slidenum">
              <a:rPr lang="en-US" altLang="is-IS"/>
              <a:pPr>
                <a:spcBef>
                  <a:spcPct val="0"/>
                </a:spcBef>
              </a:pPr>
              <a:t>4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EF94636B-8F50-4C93-81B2-FBC2BC01A5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2B6D9356-9B2F-469B-B985-641BD069D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A66DD389-BD75-4D56-85A2-712A62412D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0F1C42F-22FD-43D1-8CDC-1859FC0FB4FC}" type="slidenum">
              <a:rPr lang="en-US" altLang="is-IS"/>
              <a:pPr>
                <a:spcBef>
                  <a:spcPct val="0"/>
                </a:spcBef>
              </a:pPr>
              <a:t>5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1FDC9F8B-325E-44D3-AA0F-E1F6EAAA0A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B86A0631-9FAF-4BEB-A7D7-B22BF5681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100B257A-93CA-4724-89ED-23F41A3964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F7BAB03-7E44-4485-839A-A06C7DACEA2D}" type="slidenum">
              <a:rPr lang="en-US" altLang="is-IS"/>
              <a:pPr>
                <a:spcBef>
                  <a:spcPct val="0"/>
                </a:spcBef>
              </a:pPr>
              <a:t>6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1994AB98-1823-4556-843F-3ED249DA2C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1CB47383-4A0B-40C2-96D5-D9C15B2AA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BF552DC3-8CD5-4086-A812-D69DA01398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DCAFD84-E346-49F5-9A06-F6D5AB3F0326}" type="slidenum">
              <a:rPr lang="en-US" altLang="is-IS"/>
              <a:pPr>
                <a:spcBef>
                  <a:spcPct val="0"/>
                </a:spcBef>
              </a:pPr>
              <a:t>7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6F5B02F0-22BD-4C20-B539-F6CB790868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24E170DB-2D1E-4D0B-B0AD-87AC09A54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545DECFC-623B-4A3C-A300-A9DDD3C35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F23E173-6875-4E5F-B8ED-BD42CD9CED6A}" type="slidenum">
              <a:rPr lang="en-US" altLang="is-IS"/>
              <a:pPr>
                <a:spcBef>
                  <a:spcPct val="0"/>
                </a:spcBef>
              </a:pPr>
              <a:t>8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330463C2-A90A-426C-8EC3-BD2DC2536C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1B831B61-2AE6-464B-A3FF-8A16E24D0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0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37142FFD-9240-4E59-88F1-E06FF06E09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CA09AA9-251F-4280-8B37-238E1E2D9A01}" type="slidenum">
              <a:rPr lang="en-US" altLang="is-IS"/>
              <a:pPr>
                <a:spcBef>
                  <a:spcPct val="0"/>
                </a:spcBef>
              </a:pPr>
              <a:t>9</a:t>
            </a:fld>
            <a:endParaRPr lang="en-US" altLang="is-I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B8E2D29B-47BA-4779-BFAC-5B5FECDD7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357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 algn="l">
              <a:buFont typeface="Arial"/>
              <a:buChar char="•"/>
              <a:defRPr sz="2500">
                <a:solidFill>
                  <a:schemeClr val="tx1"/>
                </a:solidFill>
              </a:defRPr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B3403-6845-4F0C-AF39-9E26880EBC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807D9-BD64-4840-B51A-1363EAB53D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CA977-F9E4-4364-A702-105721AA55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87AE59-CD76-4ACA-9FA3-ABEB04E4EDA7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76274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CC4FC-8B32-4334-BDDC-957B58F4A0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463E2-501D-45E8-B004-C511BD5D58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ACEE0-B07F-440E-A1E7-448E991BCB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3ED519-B979-4225-9A0D-35A363D92504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141503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48" y="1643050"/>
            <a:ext cx="7772400" cy="4224350"/>
          </a:xfrm>
        </p:spPr>
        <p:txBody>
          <a:bodyPr vert="eaVert"/>
          <a:lstStyle>
            <a:lvl1pPr>
              <a:buClr>
                <a:srgbClr val="CD0920"/>
              </a:buClr>
              <a:defRPr/>
            </a:lvl1pPr>
            <a:lvl2pPr>
              <a:buClr>
                <a:srgbClr val="CD0920"/>
              </a:buClr>
              <a:defRPr/>
            </a:lvl2pPr>
            <a:lvl3pPr>
              <a:buClr>
                <a:srgbClr val="CD0920"/>
              </a:buClr>
              <a:defRPr/>
            </a:lvl3pPr>
            <a:lvl4pPr>
              <a:buClr>
                <a:srgbClr val="CD0920"/>
              </a:buClr>
              <a:defRPr/>
            </a:lvl4pPr>
            <a:lvl5pPr>
              <a:buClr>
                <a:srgbClr val="CD092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9833BC-379C-422D-904C-E0E67E9A10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CD95C5-CB68-4238-A681-2877736B91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C8E3B3-C847-4CD9-843C-119E420132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B8CEB5-556C-4446-8961-E18A195DD05E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731361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81075"/>
            <a:ext cx="1943100" cy="48863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81075"/>
            <a:ext cx="5676900" cy="488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49BD8B-B359-45A2-A281-C808DB6DBF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0A63F5-DC0B-4A9E-822B-0809A9C9C5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8A019E-6B11-4D6C-9F8A-6CBC369388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C28C4A-29CC-4704-9905-4A3FEEBD534D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574083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cap="none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buClr>
                <a:srgbClr val="CD0920"/>
              </a:buClr>
              <a:defRPr sz="2500">
                <a:solidFill>
                  <a:schemeClr val="tx1"/>
                </a:solidFill>
              </a:defRPr>
            </a:lvl1pPr>
            <a:lvl2pPr>
              <a:buClr>
                <a:srgbClr val="CD092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D092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CD092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rgbClr val="CD0920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550787C4-CF0F-4F22-86E1-D1F5E03D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6F4B7-45A2-4291-99F9-1EB6063409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A965F8-F745-41E6-B2CA-923F900C5870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6B55D-BC38-4BB9-82DE-E82FCE1C584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49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5E37806-FA19-48B8-AC58-FBF162C8A3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5DC1023-B0CF-4E8C-BD55-36AC891ED0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9FE99DF-CAE4-4097-A55D-28AD34BA87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DC805-34E7-49DF-B41A-4072D4635188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482564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162F9C-CB69-45F3-820D-D712075D8E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  </a:t>
            </a:r>
            <a:fld id="{0E0999FA-4F40-4AF9-9BEB-A9A62219B06F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CAD3B1E-2D03-4AF5-8638-80AFA0BD32A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1-</a:t>
            </a:r>
            <a:fld id="{AD12320E-3ED5-4179-A057-2CBA11B9B1F7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827401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2A4D35-F711-4289-89B8-BBB97B2C87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3-</a:t>
            </a:r>
            <a:fld id="{D6CB4D24-8337-4BD4-A3A3-20D74122B7D1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629148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986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7986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4AEDF-EB45-4B5B-A1A1-1CAC204F58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5-</a:t>
            </a:r>
            <a:fld id="{6850D788-564F-45A4-94A1-109562019F12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993669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0F6CE-0334-46AA-8973-7F3B3AE93D0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  </a:t>
            </a:r>
            <a:fld id="{A6FDE368-4BBB-4C2D-A9E3-E18913099446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F7BB978-F90F-4BF8-A0B4-BE572B017B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1-</a:t>
            </a:r>
            <a:fld id="{7BD8FEE2-EB77-4FE2-B082-AC1B15F860E0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42164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F81329-F435-42F9-AF3D-6C6532C096DB}"/>
              </a:ext>
            </a:extLst>
          </p:cNvPr>
          <p:cNvSpPr/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A60184-C954-4189-8A3F-4917AEB7C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43663"/>
            <a:ext cx="836612" cy="2619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3552852" cy="4429156"/>
          </a:xfrm>
        </p:spPr>
        <p:txBody>
          <a:bodyPr/>
          <a:lstStyle>
            <a:lvl1pPr>
              <a:buClr>
                <a:srgbClr val="CD0920"/>
              </a:buClr>
              <a:defRPr sz="2500"/>
            </a:lvl1pPr>
            <a:lvl2pPr>
              <a:buClr>
                <a:srgbClr val="CD0920"/>
              </a:buClr>
              <a:defRPr sz="2000"/>
            </a:lvl2pPr>
            <a:lvl3pPr>
              <a:buClr>
                <a:srgbClr val="CD0920"/>
              </a:buClr>
              <a:defRPr sz="1800"/>
            </a:lvl3pPr>
            <a:lvl4pPr>
              <a:buClr>
                <a:srgbClr val="CD0920"/>
              </a:buClr>
              <a:defRPr sz="1600"/>
            </a:lvl4pPr>
            <a:lvl5pPr>
              <a:buClr>
                <a:srgbClr val="CD0920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876800" y="1666844"/>
            <a:ext cx="3552852" cy="4429156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4EB3C08-A2BF-4343-AC68-08EA83FDE6F0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CC7763A-E1F4-4C1D-A553-0C654D6EB87F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98CA693-73B4-4902-A061-AFC8A8D82754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BB7D6D-8416-4344-BA6F-A0F6C060DFCF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308211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39C52012-6E11-49FD-8245-574AB232B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155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410A32-8D8B-4455-BF92-A2E29065168A}"/>
              </a:ext>
            </a:extLst>
          </p:cNvPr>
          <p:cNvSpPr/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DF5386-D8B3-4A65-AE30-43FBC5F86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43663"/>
            <a:ext cx="836612" cy="2619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3552852" cy="4429156"/>
          </a:xfrm>
        </p:spPr>
        <p:txBody>
          <a:bodyPr/>
          <a:lstStyle>
            <a:lvl1pPr>
              <a:buClr>
                <a:srgbClr val="CD0920"/>
              </a:buClr>
              <a:defRPr sz="2500"/>
            </a:lvl1pPr>
            <a:lvl2pPr>
              <a:buClr>
                <a:srgbClr val="CD0920"/>
              </a:buClr>
              <a:defRPr sz="2000"/>
            </a:lvl2pPr>
            <a:lvl3pPr>
              <a:buClr>
                <a:srgbClr val="CD0920"/>
              </a:buClr>
              <a:defRPr sz="1800"/>
            </a:lvl3pPr>
            <a:lvl4pPr>
              <a:buClr>
                <a:srgbClr val="CD0920"/>
              </a:buClr>
              <a:defRPr sz="1600"/>
            </a:lvl4pPr>
            <a:lvl5pPr>
              <a:buClr>
                <a:srgbClr val="CD0920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876800" y="1666844"/>
            <a:ext cx="3552852" cy="4429156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884EA8-9738-44DD-BF60-4BEEE0475AF7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7594FD3-7233-4416-A5AA-89F8C80C1AAB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B3F77BE-CBC0-4449-BE9A-7E8E419F490E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C02890-FB6F-449A-B1FA-99204DA128BB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673552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7A69F889-FED0-4EE8-B1FA-8173F30DC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r="27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2FCEFA-6110-4736-BA45-A7A420478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chemeClr val="bg1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43050"/>
            <a:ext cx="7772400" cy="445295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57D829AA-1894-46E6-9F2E-B27B29CB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A91A490-A484-424E-BD87-CDE79B3B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5553173-5E50-4888-8848-5B89154B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DA2F7E-1735-458B-9961-6AC31B5202C6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93660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52F0EB-0DBA-4276-A9F9-4D2EEE4FD6DD}"/>
              </a:ext>
            </a:extLst>
          </p:cNvPr>
          <p:cNvSpPr/>
          <p:nvPr/>
        </p:nvSpPr>
        <p:spPr bwMode="auto">
          <a:xfrm>
            <a:off x="6858000" y="0"/>
            <a:ext cx="2286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9D7D13-E32D-4519-A1A4-4E9DF8823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77000"/>
            <a:ext cx="836612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85800"/>
            <a:ext cx="5526087" cy="1447800"/>
          </a:xfrm>
        </p:spPr>
        <p:txBody>
          <a:bodyPr anchor="t"/>
          <a:lstStyle>
            <a:lvl1pPr algn="r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5449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7239000" y="2362200"/>
            <a:ext cx="1504420" cy="7620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D48AFC-3785-4936-9A1A-508CE733F1C1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85DFE34-B91A-4F5A-BC28-F6E16992CA5B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8C49AA2-0B6B-4FAF-BAEF-5457CD3C207A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965609-5C3D-4BA8-A2B0-67C1F5270FD5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40820907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B76B45-6642-43C2-828B-BD2EF8C791DA}"/>
              </a:ext>
            </a:extLst>
          </p:cNvPr>
          <p:cNvSpPr/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7924800" cy="2514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7772400" cy="771525"/>
          </a:xfr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BDA98-7E39-4DD2-9B8F-EEAB32E1F2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B927EB0-20C2-4458-BFCC-08F181AB87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DC9D4EB-6CE1-4395-8AA1-3526B80D71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F27EAF-C283-48B4-A6AB-ED1E07FFEBCF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0005532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93F085-9E89-4C60-9199-017EE66DDE3A}"/>
              </a:ext>
            </a:extLst>
          </p:cNvPr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B962E6-46A2-48F7-B0C3-B74D69713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43663"/>
            <a:ext cx="838200" cy="2619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A541A57C-6CDC-463F-B556-A3FE494AE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886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92F168-98FC-4D10-BAEB-7CE5E7FBE5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096000"/>
            <a:ext cx="14478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B2E08D5-3C8C-41A0-B9BA-D183B45257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0960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C4ED544-02D0-4579-9108-D5865C83E3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0960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57C8435-D364-4CDC-8CE8-68F511830216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904750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EEB3D7-BCCE-4F16-B224-50461C0D82AB}"/>
              </a:ext>
            </a:extLst>
          </p:cNvPr>
          <p:cNvSpPr/>
          <p:nvPr/>
        </p:nvSpPr>
        <p:spPr bwMode="auto">
          <a:xfrm>
            <a:off x="0" y="4876800"/>
            <a:ext cx="916305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B7D718-8C23-4631-9B47-53FE8AA43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39A60CC3-70AE-4AC9-995D-090975086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9915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43050"/>
            <a:ext cx="77724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1219200" y="5105400"/>
            <a:ext cx="723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385819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35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ED80F093-0D1D-4DED-9888-E475BD3B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BD7C179-3F75-4128-9754-D95C9CDF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3DA9C52-4D52-4D61-BF99-521271BC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2E4EC2-D5B6-4AE0-B72F-1244C2A44752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3212639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AEEA5-F138-4F56-90C7-8350FA4AEF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3B66-55C5-433C-ADDD-3A93786564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64552-360A-43F7-9F60-855D2CDF3B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86BA18-8E96-4C62-B219-2E75148041E8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4816901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 algn="l">
              <a:buFont typeface="Arial"/>
              <a:buChar char="•"/>
              <a:defRPr sz="2500">
                <a:solidFill>
                  <a:schemeClr val="tx1"/>
                </a:solidFill>
              </a:defRPr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127FE-4319-494B-809B-29B9ED38FE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276ED-28E9-4729-A2F3-898B1384AD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36C2F-12B2-4A7F-9E1F-F859EAC19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A47BC4-E967-4E0A-8256-DD65C5FB5BFF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57658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F653D436-A7B5-4FAF-B9D4-63DB9D79C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r="27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1185A3-A39B-4148-83A6-179D906F5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chemeClr val="bg1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43050"/>
            <a:ext cx="7772400" cy="445295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21CF5252-4B65-4A8F-86CD-3DBE4C7B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6BD7684-7427-4525-ACEC-CDA5B9D2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43B17A5-511F-45DA-9CDB-78CE5BC1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0E9C34-E32F-4991-ACBE-E101F4FF3231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7401352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89DEF-BD01-4A03-9BB2-CF68A2E4DA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8BAFD-4EFB-49F4-AB47-F7785D804A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54852-EEBA-4936-A6B7-E6F98FA64D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3D4B4D-BB71-4016-A3E2-19E2C2D8EE61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4810153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48" y="1643050"/>
            <a:ext cx="7772400" cy="4224350"/>
          </a:xfrm>
        </p:spPr>
        <p:txBody>
          <a:bodyPr vert="eaVert"/>
          <a:lstStyle>
            <a:lvl1pPr>
              <a:buClr>
                <a:srgbClr val="CD0920"/>
              </a:buClr>
              <a:defRPr/>
            </a:lvl1pPr>
            <a:lvl2pPr>
              <a:buClr>
                <a:srgbClr val="CD0920"/>
              </a:buClr>
              <a:defRPr/>
            </a:lvl2pPr>
            <a:lvl3pPr>
              <a:buClr>
                <a:srgbClr val="CD0920"/>
              </a:buClr>
              <a:defRPr/>
            </a:lvl3pPr>
            <a:lvl4pPr>
              <a:buClr>
                <a:srgbClr val="CD0920"/>
              </a:buClr>
              <a:defRPr/>
            </a:lvl4pPr>
            <a:lvl5pPr>
              <a:buClr>
                <a:srgbClr val="CD092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156458-952A-4A7E-AFBB-0ABDAB3140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A97D80-9B7B-4B7A-98BE-FA015B8308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2267FE-BE7D-4CE3-B846-F5BE5492A7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641AB5-E2CC-475D-B1FF-CD562AA90015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5122947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81075"/>
            <a:ext cx="1943100" cy="48863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81075"/>
            <a:ext cx="5676900" cy="488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08E9E7-575F-4B79-AB7A-D6D54EFC1C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682188-B909-4905-B4CF-3730A9AAA2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73551C-FD5D-494D-BD7A-EA52A712E9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D0801D-A902-412C-89FE-9A828154A25F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9265987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cap="none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buClr>
                <a:srgbClr val="CD0920"/>
              </a:buClr>
              <a:defRPr sz="2500">
                <a:solidFill>
                  <a:schemeClr val="tx1"/>
                </a:solidFill>
              </a:defRPr>
            </a:lvl1pPr>
            <a:lvl2pPr>
              <a:buClr>
                <a:srgbClr val="CD092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D092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CD092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rgbClr val="CD0920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8FDB658E-9294-4191-B95C-69F9B9EE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9D9D8-88F7-453D-98E0-A998740F4B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FFBE8E-222A-493E-943A-A77671D3FBE4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B97F9-C1DD-4212-B650-3FEFA04DB37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345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0E5E086-E1EF-407B-B357-83E70BC81A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EE9E263-3388-4061-82BE-5D89022022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FD09069-2E91-4945-B033-651CF90500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E4425-0BB0-44EB-B27C-5D9B525C0070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0099231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22C00BA-BF38-4C36-9257-9678FF54CA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" b="4153"/>
          <a:stretch>
            <a:fillRect/>
          </a:stretch>
        </p:blipFill>
        <p:spPr bwMode="auto">
          <a:xfrm>
            <a:off x="-11113" y="5851525"/>
            <a:ext cx="91551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0737845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F1ECE50-0F6E-45AF-8CA3-991A74B7AA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  </a:t>
            </a:r>
            <a:fld id="{6ED6A4FF-85E1-4FAC-BBA0-CF0B8CB08287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6D0AB01-D0C8-4E66-9425-D44B8CD6FC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1-</a:t>
            </a:r>
            <a:fld id="{2854FD16-59E4-4B19-8187-73CF4684176C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40622890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BD65B5D-7E17-4AC2-A77C-B192DE655F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  </a:t>
            </a:r>
            <a:fld id="{C9BD990B-96D1-4203-B3F3-4B04C647947B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12508C8-9FFA-47D4-BF04-2B65FE7AA9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1-</a:t>
            </a:r>
            <a:fld id="{B2C190EE-ED5D-4C92-8B73-2ACB945AE623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40542603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437A55FB-9C85-42D1-AF89-8E61FE1C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467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EB4CCA-3C0B-4BE8-86D9-18289C881674}"/>
              </a:ext>
            </a:extLst>
          </p:cNvPr>
          <p:cNvSpPr/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899E7C-8329-4DA1-A1C8-DB8C6495F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43663"/>
            <a:ext cx="836612" cy="2619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3552852" cy="4429156"/>
          </a:xfrm>
        </p:spPr>
        <p:txBody>
          <a:bodyPr/>
          <a:lstStyle>
            <a:lvl1pPr>
              <a:buClr>
                <a:srgbClr val="CD0920"/>
              </a:buClr>
              <a:defRPr sz="2500"/>
            </a:lvl1pPr>
            <a:lvl2pPr>
              <a:buClr>
                <a:srgbClr val="CD0920"/>
              </a:buClr>
              <a:defRPr sz="2000"/>
            </a:lvl2pPr>
            <a:lvl3pPr>
              <a:buClr>
                <a:srgbClr val="CD0920"/>
              </a:buClr>
              <a:defRPr sz="1800"/>
            </a:lvl3pPr>
            <a:lvl4pPr>
              <a:buClr>
                <a:srgbClr val="CD0920"/>
              </a:buClr>
              <a:defRPr sz="1600"/>
            </a:lvl4pPr>
            <a:lvl5pPr>
              <a:buClr>
                <a:srgbClr val="CD0920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876800" y="1666844"/>
            <a:ext cx="3552852" cy="4429156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C675555-80B2-48C2-BDA6-C54A30AC35E4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2D4225C-1C51-44F0-8729-4F7497A18CDF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E20D542-881E-4537-82A7-7AC86F677765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FCA8E7-CC61-4713-A476-246901A1C879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05357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B08AA7-FDDA-48B0-A8A5-E9411121890D}"/>
              </a:ext>
            </a:extLst>
          </p:cNvPr>
          <p:cNvSpPr/>
          <p:nvPr/>
        </p:nvSpPr>
        <p:spPr bwMode="auto">
          <a:xfrm>
            <a:off x="6858000" y="0"/>
            <a:ext cx="2286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E1F802-E946-42CC-8EC1-5ACCFC8D0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77000"/>
            <a:ext cx="836612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85800"/>
            <a:ext cx="5526087" cy="1447800"/>
          </a:xfrm>
        </p:spPr>
        <p:txBody>
          <a:bodyPr anchor="t"/>
          <a:lstStyle>
            <a:lvl1pPr algn="r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5449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7239000" y="2362200"/>
            <a:ext cx="1504420" cy="7620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B302021-9281-46DE-8846-653F9E4154BB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F2A2006-B588-4647-9920-AABAE50A2E2F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300556FB-4324-4E49-A703-FD5C6B781939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A1BFDE-B43D-49E4-A70C-4E3683467341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4953703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1C01F2EE-DBD4-473F-AE9F-3A4E50E86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r="27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D4FB36-E901-4322-8300-B36DBBD8E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chemeClr val="bg1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43050"/>
            <a:ext cx="7772400" cy="445295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BE70539A-95E1-4CC5-9ED6-853AC5C4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5E9D048-1746-47FE-8635-A2892CC8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1DDB879D-2EA9-4E97-925F-0D24EC47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C5801E-0434-49A2-A064-81891320C7A6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3723699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284D16-7826-4385-A920-6DD95C6B021D}"/>
              </a:ext>
            </a:extLst>
          </p:cNvPr>
          <p:cNvSpPr/>
          <p:nvPr/>
        </p:nvSpPr>
        <p:spPr bwMode="auto">
          <a:xfrm>
            <a:off x="6858000" y="0"/>
            <a:ext cx="2286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26DE48-355B-4968-9E01-66765572C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77000"/>
            <a:ext cx="836612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85800"/>
            <a:ext cx="5526087" cy="1447800"/>
          </a:xfrm>
        </p:spPr>
        <p:txBody>
          <a:bodyPr anchor="t"/>
          <a:lstStyle>
            <a:lvl1pPr algn="r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5449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7239000" y="2362200"/>
            <a:ext cx="1504420" cy="7620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216F70-A8B4-40A9-B442-6972AA309D4A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04ACEC7-DCCC-431A-BA52-5B135019EF91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16C3FF5-3C99-4987-AE81-788E8405C42E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BA743C-141D-4D5C-9447-14FD0EFBE2CA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42807560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869981-31E1-4041-8F58-077D532E8C8D}"/>
              </a:ext>
            </a:extLst>
          </p:cNvPr>
          <p:cNvSpPr/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7924800" cy="2514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7772400" cy="771525"/>
          </a:xfr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4E31E-70DA-41B4-B8DD-F4AE421D38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8E0FEDC-C9AB-4F4F-AE1D-079C1545EF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16FEB69-3BF8-4BA7-8075-A464C8AD82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8DDAAD-4A4F-46B0-AC66-94BF06B3B252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3039138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2AC99A-2EAE-4A04-A615-AB7C781229FB}"/>
              </a:ext>
            </a:extLst>
          </p:cNvPr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1B88F9-E9FB-4C50-97DA-010881431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43663"/>
            <a:ext cx="838200" cy="2619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FD82E1F8-B3CE-40E5-BD48-2C5CD72BE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886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A25E83-74EC-4242-A9F0-A7BB74AF8A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096000"/>
            <a:ext cx="14478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CEF02BE-840E-48F9-A915-38C7E7F959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0960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E0D9CB5-6825-4225-B50E-820D576A3B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0960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83539E-1DD0-4456-A684-3A992D1F02B5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9514168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195E1D-130A-430C-B0DB-E98AC57D3CDC}"/>
              </a:ext>
            </a:extLst>
          </p:cNvPr>
          <p:cNvSpPr/>
          <p:nvPr/>
        </p:nvSpPr>
        <p:spPr bwMode="auto">
          <a:xfrm>
            <a:off x="0" y="4876800"/>
            <a:ext cx="916305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16FDC8-53C5-496A-9024-EE3D7729E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85141A04-C181-4589-9419-5F986413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9915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43050"/>
            <a:ext cx="77724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1219200" y="5105400"/>
            <a:ext cx="723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081656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35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E8403DCF-7C05-4F6A-8198-0DB0180B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AEEF564-3BC6-428B-A376-EC5A3823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A3B588D-DCB3-4976-8D2D-3396B309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D61023-BA42-42DA-A0B3-62F44483C0C8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8596185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92E9E-99CB-4ECA-9A64-7171F6E34F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D2528-7E86-4D46-85D1-8433C10A76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D68CE-6223-45CC-ABE7-138F5347B7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94DF78-B8D1-4B5B-967E-DF3820820B08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5043109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 algn="l">
              <a:buFont typeface="Arial"/>
              <a:buChar char="•"/>
              <a:defRPr sz="2500">
                <a:solidFill>
                  <a:schemeClr val="tx1"/>
                </a:solidFill>
              </a:defRPr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8BE4B-B5A0-42CA-B34C-643DAFC824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5DD38-276F-47AA-AF49-1823DA857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EA635-E99B-4497-9C32-EBC157D765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FDCA01-7299-42DA-93F0-419B0E2EEA3A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8363329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6E514-FBBD-4D49-837A-976C70E4C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FAF3C-5A9E-47A9-B03F-BD1DDDF486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106BC-740F-4DAA-B5B2-DA9FC0ED12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7C6FC50-FB18-4A4A-AA00-D0672351DA7A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436269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48" y="1643050"/>
            <a:ext cx="7772400" cy="4224350"/>
          </a:xfrm>
        </p:spPr>
        <p:txBody>
          <a:bodyPr vert="eaVert"/>
          <a:lstStyle>
            <a:lvl1pPr>
              <a:buClr>
                <a:srgbClr val="CD0920"/>
              </a:buClr>
              <a:defRPr/>
            </a:lvl1pPr>
            <a:lvl2pPr>
              <a:buClr>
                <a:srgbClr val="CD0920"/>
              </a:buClr>
              <a:defRPr/>
            </a:lvl2pPr>
            <a:lvl3pPr>
              <a:buClr>
                <a:srgbClr val="CD0920"/>
              </a:buClr>
              <a:defRPr/>
            </a:lvl3pPr>
            <a:lvl4pPr>
              <a:buClr>
                <a:srgbClr val="CD0920"/>
              </a:buClr>
              <a:defRPr/>
            </a:lvl4pPr>
            <a:lvl5pPr>
              <a:buClr>
                <a:srgbClr val="CD092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4521F7-9253-48D8-9C24-D8BD4FD5D9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9557B6-4421-4789-A401-CB6838ED21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8773BE-A8FD-45B1-873A-DF6B5EA77E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29C5DF-1E10-4955-87C0-99020E2651C0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45951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CCBE53-C254-4EC0-99B3-2F73215488D0}"/>
              </a:ext>
            </a:extLst>
          </p:cNvPr>
          <p:cNvSpPr/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7924800" cy="2514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7772400" cy="771525"/>
          </a:xfr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836CC-9402-482B-ADCC-42A29078E7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70F0141-D153-4959-A1F0-600FDAC7DD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576D06A-EA00-495A-9D12-549A7661A1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25C1A9-2558-456C-93C0-51DF7E05E6D5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4271736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81075"/>
            <a:ext cx="1943100" cy="48863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81075"/>
            <a:ext cx="5676900" cy="488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F6F5E6-E26D-46A9-ABFA-93A7C25203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98BA72-7447-445B-AEB1-021CB98959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C5C8FD-E022-4803-B437-67F1303155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C93C2C-7A3A-4CD3-9A0D-E7A9D0D6AF74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62071898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cap="none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buClr>
                <a:srgbClr val="CD0920"/>
              </a:buClr>
              <a:defRPr sz="2500">
                <a:solidFill>
                  <a:schemeClr val="tx1"/>
                </a:solidFill>
              </a:defRPr>
            </a:lvl1pPr>
            <a:lvl2pPr>
              <a:buClr>
                <a:srgbClr val="CD092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D092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CD092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rgbClr val="CD0920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34F8112-21D4-4ED3-9077-F36B2B27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52C74-6B39-4697-84A1-90C3B7E403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F34E59-7392-4CD9-885F-A594CE15FF8F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BF4FB-C900-462D-A8F0-15D8FA629A9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878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2D180B4-DB7B-481B-BAAC-29DD86536E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F0365FB-D725-4B2D-8AD1-4E6FEE712E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6290A8F-67F0-49E6-9763-3854E8C320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0FBE8-CFFB-4BE0-B30B-DDAE7A0148C8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2898663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BB6237C-4414-46C6-BB9C-1075ED7FA5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" b="4153"/>
          <a:stretch>
            <a:fillRect/>
          </a:stretch>
        </p:blipFill>
        <p:spPr bwMode="auto">
          <a:xfrm>
            <a:off x="-11113" y="5851525"/>
            <a:ext cx="91551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16531783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DD75AD02-D353-4A25-B4E6-F38B1ED9DE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  </a:t>
            </a:r>
            <a:fld id="{120035A1-3795-4AA4-9695-9CA337575755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FCD8EA5-0B82-4E48-82B6-AFB16957BB2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1-</a:t>
            </a:r>
            <a:fld id="{1981AE68-4640-448E-97BD-6BDC954F9186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2999542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44C3426-D8B2-4933-8CBD-90110DAB86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  </a:t>
            </a:r>
            <a:fld id="{CFF231FC-7A3B-4168-8D25-5BA77391FA26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383D594-2ED7-4085-AE21-9B0ED4C73F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1-</a:t>
            </a:r>
            <a:fld id="{C467FFDE-F806-4C50-9304-5235455860A0}" type="slidenum">
              <a:rPr lang="en-US" altLang="is-IS" smtClean="0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425657610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EC13-18D2-4629-AFCC-56F20397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366E9-9D14-4E8D-ADB1-E7F731743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A41E6-624D-4DF6-AAE4-AA8A8688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5DDB0-DA16-42E4-8409-2AAF660FA377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5611773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1AF3D-FCCD-4591-A27F-328758CF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68F10-754B-470D-B012-86BEB6E5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00174-9162-4FAF-880B-8D0B88BF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854B2-27A1-4728-9CA2-1ABF5F73F4D4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4754281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49B97-066C-485F-A55B-D700071B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528D4-786B-4613-800D-21A075D1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280E7-768F-4CE6-BDEA-70B202D3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2A454-9378-44B9-B25E-19A7A70B80A7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1854710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C596BD-F48C-458B-B380-474F5067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5E2C59F-5D04-47D1-A263-28B3C574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828CB71-25C0-4058-AB93-9BDC0538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FB25A-B0C2-42EF-9CD1-FF07D85EC6BA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38683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1C7CB-669F-40BB-80B5-6F55453D2C98}"/>
              </a:ext>
            </a:extLst>
          </p:cNvPr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BF540-16A2-40D8-A3C2-D2AA2E358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43663"/>
            <a:ext cx="838200" cy="2619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82A33291-BEA8-440E-90DD-674F59AC6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886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EBCE3EE-B891-4645-9999-21595C6E91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096000"/>
            <a:ext cx="14478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198F0F7-28A5-4FFC-B332-2489EB174D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0960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6935E84-9BC7-40E3-87C1-8E3FACA7F7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0960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1205D03-32CA-42D2-8FC8-527056D0296C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7346278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F63A75D-8FA2-4F6D-BEE5-EE814A30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789CAD-166C-4869-94AE-8F694DF4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E137B46-686B-4261-9EEE-0AA9BC22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4F11A-1C53-424A-ABFD-C367E12949F7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668344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64EF4B6-66D1-44F1-8FDC-F6875A51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6B7DECB-50BE-4888-ABD3-02E27267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63380D-C845-465A-8C52-F21F56C6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7A2F8-7903-487E-8FB7-5F61D4FE2330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40312741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328AC00-DA05-4B4D-9480-BA7510D8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5581DFA-9FE3-43E9-B109-1FB22649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656506D-D642-4670-9053-3BB44F86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505E3-D585-471D-B953-C30F1637A46D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429028396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3BC0686-E7F1-4E1F-B82E-F766457B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157A1F6-133C-4C9E-AE41-49AB239C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EABE8A9-80DF-468C-9D53-55EDE5D7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22BAF-F5AC-47FF-BD4E-B6D29CE6BFDE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54400267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s-I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D8FA1C-4D9A-46B6-8FA4-A2D0B2C5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65B7832-3672-4A9F-9D2A-3386A4C9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29F07B-1C5B-4211-89C1-25589104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2278D-F3E7-40BB-9501-454BEF9B367D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7192284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302F2-4A45-41D9-A5B6-2760376B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BD16C-CCB5-4CC3-97EC-78C33344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B59BF-CE7B-454D-993F-98D7D85E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6E088-1E36-4DE5-B046-0F27972064B8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05730567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15658-E0C7-4444-93A6-B0E60A13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E6B90-7595-4A9E-BE6F-237E77DA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E91C3-BCD1-41C4-88FB-AC38C1BC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9B292-D6E1-4C98-955E-8E4F730A45CA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40432672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40FE0B21-737B-4D24-8C1F-6307832F2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46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2AAC16-D1F7-4462-808F-49ED63BC5A41}"/>
              </a:ext>
            </a:extLst>
          </p:cNvPr>
          <p:cNvSpPr/>
          <p:nvPr/>
        </p:nvSpPr>
        <p:spPr bwMode="auto">
          <a:xfrm>
            <a:off x="0" y="4876800"/>
            <a:ext cx="916305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8F4C29-140D-4733-8371-1E55E111F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26DD1B8B-CB26-4E91-BF62-B101B763C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9915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43050"/>
            <a:ext cx="77724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1219200" y="5105400"/>
            <a:ext cx="723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0283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35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02062B9-FA50-441F-9A10-EF5656A8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AD188E6-893D-4D78-B911-5804B281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7EDAC98-787F-4A75-9906-3B51F7D7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4CFE9D-2D02-4BDA-8FF9-BF79676BBAF3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77988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44A8B-C7A4-4EE3-986D-3BE0975ED3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7235D-05D4-4432-82E5-057931C85F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4AD07-0559-4349-9DB6-1EE4A76AA4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82133A-3C49-4CFF-BD24-DD135E219095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92041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ECEAD37-251D-4337-AB8E-1192920BE9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800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0E2EE70-A1E2-42E1-A390-1F231A6BC5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2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text styles</a:t>
            </a:r>
          </a:p>
          <a:p>
            <a:pPr lvl="1"/>
            <a:r>
              <a:rPr lang="en-US" altLang="is-IS"/>
              <a:t>Second level</a:t>
            </a:r>
          </a:p>
          <a:p>
            <a:pPr lvl="2"/>
            <a:r>
              <a:rPr lang="en-US" altLang="is-IS"/>
              <a:t>Third level</a:t>
            </a:r>
          </a:p>
          <a:p>
            <a:pPr lvl="3"/>
            <a:r>
              <a:rPr lang="en-US" altLang="is-IS"/>
              <a:t>Fourth level</a:t>
            </a:r>
          </a:p>
          <a:p>
            <a:pPr lvl="4"/>
            <a:r>
              <a:rPr lang="en-US" altLang="is-I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1BDBDF3-D09A-4A1A-96FF-DF2671075BD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262930C-7F3E-41BE-95B7-F52B609BF05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247A467-F5D5-4555-B0E0-0808CB29050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6522B3A-CDB2-4836-8A0F-5B3F02266E92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498" r:id="rId1"/>
    <p:sldLayoutId id="2147490499" r:id="rId2"/>
    <p:sldLayoutId id="2147490500" r:id="rId3"/>
    <p:sldLayoutId id="2147490501" r:id="rId4"/>
    <p:sldLayoutId id="2147490502" r:id="rId5"/>
    <p:sldLayoutId id="2147490503" r:id="rId6"/>
    <p:sldLayoutId id="2147490504" r:id="rId7"/>
    <p:sldLayoutId id="2147490505" r:id="rId8"/>
    <p:sldLayoutId id="2147490506" r:id="rId9"/>
    <p:sldLayoutId id="2147490507" r:id="rId10"/>
    <p:sldLayoutId id="2147490508" r:id="rId11"/>
    <p:sldLayoutId id="2147490509" r:id="rId12"/>
    <p:sldLayoutId id="2147490510" r:id="rId13"/>
    <p:sldLayoutId id="2147490511" r:id="rId14"/>
    <p:sldLayoutId id="2147490484" r:id="rId15"/>
    <p:sldLayoutId id="2147490512" r:id="rId16"/>
    <p:sldLayoutId id="2147490513" r:id="rId17"/>
    <p:sldLayoutId id="2147490514" r:id="rId18"/>
    <p:sldLayoutId id="2147490515" r:id="rId19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+mj-ea"/>
          <a:cs typeface="ＭＳ Ｐゴシック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 sz="25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20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>
          <a:solidFill>
            <a:srgbClr val="404040"/>
          </a:solidFill>
          <a:latin typeface="Helvetica" pitchFamily="34" charset="0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1600">
          <a:solidFill>
            <a:srgbClr val="595959"/>
          </a:solidFill>
          <a:latin typeface="Helvetica" pitchFamily="34" charset="0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»"/>
        <a:defRPr sz="1600">
          <a:solidFill>
            <a:srgbClr val="7F7F7F"/>
          </a:solidFill>
          <a:latin typeface="Helvetica" pitchFamily="34" charset="0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3F19D07-5A45-47F6-B0F8-C8E22E834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800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A1F2AD0-8FCD-4B7E-8A38-A3DA06FD6A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2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text styles</a:t>
            </a:r>
          </a:p>
          <a:p>
            <a:pPr lvl="1"/>
            <a:r>
              <a:rPr lang="en-US" altLang="is-IS"/>
              <a:t>Second level</a:t>
            </a:r>
          </a:p>
          <a:p>
            <a:pPr lvl="2"/>
            <a:r>
              <a:rPr lang="en-US" altLang="is-IS"/>
              <a:t>Third level</a:t>
            </a:r>
          </a:p>
          <a:p>
            <a:pPr lvl="3"/>
            <a:r>
              <a:rPr lang="en-US" altLang="is-IS"/>
              <a:t>Fourth level</a:t>
            </a:r>
          </a:p>
          <a:p>
            <a:pPr lvl="4"/>
            <a:r>
              <a:rPr lang="en-US" altLang="is-I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3EB45EC-984B-4AD2-A83B-5C31239F551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136A9D0-6132-4D4A-8F83-34BA0ADF32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B935436-B6BF-4423-80EE-889DD7B1DED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3AB0F0D-5C0E-4A09-83D6-848067FDE363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  <p:pic>
        <p:nvPicPr>
          <p:cNvPr id="2055" name="Picture 2">
            <a:extLst>
              <a:ext uri="{FF2B5EF4-FFF2-40B4-BE49-F238E27FC236}">
                <a16:creationId xmlns:a16="http://schemas.microsoft.com/office/drawing/2014/main" id="{8C3EA529-AC63-4ED6-93D9-6BDA77F3D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805488"/>
            <a:ext cx="5762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0516" r:id="rId1"/>
    <p:sldLayoutId id="2147490517" r:id="rId2"/>
    <p:sldLayoutId id="2147490518" r:id="rId3"/>
    <p:sldLayoutId id="2147490519" r:id="rId4"/>
    <p:sldLayoutId id="2147490520" r:id="rId5"/>
    <p:sldLayoutId id="2147490521" r:id="rId6"/>
    <p:sldLayoutId id="2147490522" r:id="rId7"/>
    <p:sldLayoutId id="2147490523" r:id="rId8"/>
    <p:sldLayoutId id="2147490524" r:id="rId9"/>
    <p:sldLayoutId id="2147490525" r:id="rId10"/>
    <p:sldLayoutId id="2147490526" r:id="rId11"/>
    <p:sldLayoutId id="2147490527" r:id="rId12"/>
    <p:sldLayoutId id="2147490528" r:id="rId13"/>
    <p:sldLayoutId id="2147490529" r:id="rId14"/>
    <p:sldLayoutId id="2147490485" r:id="rId15"/>
    <p:sldLayoutId id="2147490530" r:id="rId16"/>
    <p:sldLayoutId id="2147490531" r:id="rId17"/>
    <p:sldLayoutId id="2147490532" r:id="rId1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+mj-ea"/>
          <a:cs typeface="ＭＳ Ｐゴシック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 sz="25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20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>
          <a:solidFill>
            <a:srgbClr val="404040"/>
          </a:solidFill>
          <a:latin typeface="Helvetica" pitchFamily="34" charset="0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1600">
          <a:solidFill>
            <a:srgbClr val="595959"/>
          </a:solidFill>
          <a:latin typeface="Helvetica" pitchFamily="34" charset="0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»"/>
        <a:defRPr sz="1600">
          <a:solidFill>
            <a:srgbClr val="7F7F7F"/>
          </a:solidFill>
          <a:latin typeface="Helvetica" pitchFamily="34" charset="0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5EF051E-1151-4A15-806B-2BCB02AEB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800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F93FE5F-4D5F-43C5-9EE3-CC87D946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2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text styles</a:t>
            </a:r>
          </a:p>
          <a:p>
            <a:pPr lvl="1"/>
            <a:r>
              <a:rPr lang="en-US" altLang="is-IS"/>
              <a:t>Second level</a:t>
            </a:r>
          </a:p>
          <a:p>
            <a:pPr lvl="2"/>
            <a:r>
              <a:rPr lang="en-US" altLang="is-IS"/>
              <a:t>Third level</a:t>
            </a:r>
          </a:p>
          <a:p>
            <a:pPr lvl="3"/>
            <a:r>
              <a:rPr lang="en-US" altLang="is-IS"/>
              <a:t>Fourth level</a:t>
            </a:r>
          </a:p>
          <a:p>
            <a:pPr lvl="4"/>
            <a:r>
              <a:rPr lang="en-US" altLang="is-I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2196AD1-D2A1-4164-9434-BC1F14A41B5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96C75D5-15A7-4DA9-BD45-33D16EC42EE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7CA391E-7FC0-4B1F-9E40-B87634D4F6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E6C64C8-0AF3-4D64-B48F-D9A496125493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  <p:pic>
        <p:nvPicPr>
          <p:cNvPr id="3079" name="Picture 9">
            <a:extLst>
              <a:ext uri="{FF2B5EF4-FFF2-40B4-BE49-F238E27FC236}">
                <a16:creationId xmlns:a16="http://schemas.microsoft.com/office/drawing/2014/main" id="{A73F2490-813B-4418-882E-D702CC78509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0533" r:id="rId1"/>
    <p:sldLayoutId id="2147490534" r:id="rId2"/>
    <p:sldLayoutId id="2147490535" r:id="rId3"/>
    <p:sldLayoutId id="2147490536" r:id="rId4"/>
    <p:sldLayoutId id="2147490537" r:id="rId5"/>
    <p:sldLayoutId id="2147490538" r:id="rId6"/>
    <p:sldLayoutId id="2147490539" r:id="rId7"/>
    <p:sldLayoutId id="2147490540" r:id="rId8"/>
    <p:sldLayoutId id="2147490541" r:id="rId9"/>
    <p:sldLayoutId id="2147490542" r:id="rId10"/>
    <p:sldLayoutId id="2147490543" r:id="rId11"/>
    <p:sldLayoutId id="2147490544" r:id="rId12"/>
    <p:sldLayoutId id="2147490545" r:id="rId13"/>
    <p:sldLayoutId id="2147490546" r:id="rId14"/>
    <p:sldLayoutId id="2147490486" r:id="rId15"/>
    <p:sldLayoutId id="2147490547" r:id="rId16"/>
    <p:sldLayoutId id="2147490548" r:id="rId17"/>
    <p:sldLayoutId id="2147490549" r:id="rId1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+mj-ea"/>
          <a:cs typeface="ＭＳ Ｐゴシック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 sz="25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20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>
          <a:solidFill>
            <a:srgbClr val="404040"/>
          </a:solidFill>
          <a:latin typeface="Helvetica" pitchFamily="34" charset="0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1600">
          <a:solidFill>
            <a:srgbClr val="595959"/>
          </a:solidFill>
          <a:latin typeface="Helvetica" pitchFamily="34" charset="0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»"/>
        <a:defRPr sz="1600">
          <a:solidFill>
            <a:srgbClr val="7F7F7F"/>
          </a:solidFill>
          <a:latin typeface="Helvetica" pitchFamily="34" charset="0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1C02951F-03AE-4F7D-A9C4-A9FCDFFDFBF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title style</a:t>
            </a:r>
            <a:endParaRPr lang="is-IS" altLang="is-IS"/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064E0372-9553-4E61-9F40-A81BAC9187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text styles</a:t>
            </a:r>
          </a:p>
          <a:p>
            <a:pPr lvl="1"/>
            <a:r>
              <a:rPr lang="en-US" altLang="is-IS"/>
              <a:t>Second level</a:t>
            </a:r>
          </a:p>
          <a:p>
            <a:pPr lvl="2"/>
            <a:r>
              <a:rPr lang="en-US" altLang="is-IS"/>
              <a:t>Third level</a:t>
            </a:r>
          </a:p>
          <a:p>
            <a:pPr lvl="3"/>
            <a:r>
              <a:rPr lang="en-US" altLang="is-IS"/>
              <a:t>Fourth level</a:t>
            </a:r>
          </a:p>
          <a:p>
            <a:pPr lvl="4"/>
            <a:r>
              <a:rPr lang="en-US" altLang="is-IS"/>
              <a:t>Fifth level</a:t>
            </a:r>
            <a:endParaRPr lang="is-IS" alt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B373A-270B-47FA-83F7-1E101FCFE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36469-86A8-42B4-ACFE-80C35C2EE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39FDC-96B9-4F32-B627-7E081AC8C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A686FCC-59ED-41B9-BD7C-694A7825F8FB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487" r:id="rId1"/>
    <p:sldLayoutId id="2147490488" r:id="rId2"/>
    <p:sldLayoutId id="2147490489" r:id="rId3"/>
    <p:sldLayoutId id="2147490490" r:id="rId4"/>
    <p:sldLayoutId id="2147490491" r:id="rId5"/>
    <p:sldLayoutId id="2147490492" r:id="rId6"/>
    <p:sldLayoutId id="2147490493" r:id="rId7"/>
    <p:sldLayoutId id="2147490494" r:id="rId8"/>
    <p:sldLayoutId id="2147490495" r:id="rId9"/>
    <p:sldLayoutId id="2147490496" r:id="rId10"/>
    <p:sldLayoutId id="2147490497" r:id="rId11"/>
    <p:sldLayoutId id="214749055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5">
            <a:extLst>
              <a:ext uri="{FF2B5EF4-FFF2-40B4-BE49-F238E27FC236}">
                <a16:creationId xmlns:a16="http://schemas.microsoft.com/office/drawing/2014/main" id="{67C92E92-D0F9-43F9-AD10-A38B1667A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949950"/>
            <a:ext cx="6172200" cy="32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is-IS" altLang="is-IS" sz="1400" dirty="0">
                <a:latin typeface="Arial" panose="020B0604020202020204" pitchFamily="34" charset="0"/>
              </a:rPr>
              <a:t>V-108-REHA</a:t>
            </a:r>
          </a:p>
        </p:txBody>
      </p:sp>
      <p:sp>
        <p:nvSpPr>
          <p:cNvPr id="61443" name="TextBox 2">
            <a:extLst>
              <a:ext uri="{FF2B5EF4-FFF2-40B4-BE49-F238E27FC236}">
                <a16:creationId xmlns:a16="http://schemas.microsoft.com/office/drawing/2014/main" id="{85B09BD8-7104-46AB-97F1-2F4042809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13325"/>
            <a:ext cx="8367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s-IS" altLang="is-IS" sz="2400" b="1" dirty="0">
                <a:latin typeface="Arial" panose="020B0604020202020204" pitchFamily="34" charset="0"/>
                <a:cs typeface="Arial" panose="020B0604020202020204" pitchFamily="34" charset="0"/>
              </a:rPr>
              <a:t>Reikningshald haustönn 2024</a:t>
            </a:r>
            <a:endParaRPr lang="is-IS" altLang="is-I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64">
            <a:extLst>
              <a:ext uri="{FF2B5EF4-FFF2-40B4-BE49-F238E27FC236}">
                <a16:creationId xmlns:a16="http://schemas.microsoft.com/office/drawing/2014/main" id="{E52ED18F-8250-4358-89CD-51FE1528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20713"/>
            <a:ext cx="7800975" cy="625475"/>
          </a:xfrm>
        </p:spPr>
        <p:txBody>
          <a:bodyPr/>
          <a:lstStyle/>
          <a:p>
            <a:pPr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Flutningsskilmálar </a:t>
            </a:r>
            <a:r>
              <a:rPr lang="is-IS" sz="2400" b="1" i="1" dirty="0">
                <a:solidFill>
                  <a:srgbClr val="C00000"/>
                </a:solidFill>
                <a:ea typeface="+mn-ea"/>
              </a:rPr>
              <a:t>(shipping terms)</a:t>
            </a:r>
          </a:p>
        </p:txBody>
      </p:sp>
      <p:sp>
        <p:nvSpPr>
          <p:cNvPr id="78851" name="Content Placeholder 8">
            <a:extLst>
              <a:ext uri="{FF2B5EF4-FFF2-40B4-BE49-F238E27FC236}">
                <a16:creationId xmlns:a16="http://schemas.microsoft.com/office/drawing/2014/main" id="{2C49B622-913A-45BE-9220-A2DCC68E6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188" y="1916113"/>
            <a:ext cx="7847012" cy="3744912"/>
          </a:xfrm>
        </p:spPr>
        <p:txBody>
          <a:bodyPr/>
          <a:lstStyle/>
          <a:p>
            <a:pPr>
              <a:buClr>
                <a:srgbClr val="C00000"/>
              </a:buClr>
              <a:defRPr/>
            </a:pPr>
            <a:r>
              <a:rPr lang="is-IS" altLang="is-IS" sz="2400" dirty="0">
                <a:solidFill>
                  <a:schemeClr val="tx1"/>
                </a:solidFill>
                <a:cs typeface="Helvetica" pitchFamily="34" charset="0"/>
              </a:rPr>
              <a:t>FOB shipping point </a:t>
            </a:r>
            <a:r>
              <a:rPr lang="is-IS" altLang="is-IS" sz="1800" i="1" dirty="0">
                <a:solidFill>
                  <a:schemeClr val="tx1"/>
                </a:solidFill>
                <a:cs typeface="Helvetica" pitchFamily="34" charset="0"/>
              </a:rPr>
              <a:t>(til flutningsaðila):</a:t>
            </a:r>
          </a:p>
          <a:p>
            <a:pPr lvl="1">
              <a:buClr>
                <a:srgbClr val="C00000"/>
              </a:buClr>
              <a:defRPr/>
            </a:pPr>
            <a:r>
              <a:rPr lang="is-IS" altLang="is-IS" sz="2200" b="1" dirty="0">
                <a:solidFill>
                  <a:schemeClr val="tx1"/>
                </a:solidFill>
                <a:cs typeface="Helvetica" pitchFamily="34" charset="0"/>
              </a:rPr>
              <a:t>Kaupandi greiðir</a:t>
            </a:r>
            <a:r>
              <a:rPr lang="is-IS" altLang="is-IS" sz="2200" dirty="0">
                <a:solidFill>
                  <a:schemeClr val="tx1"/>
                </a:solidFill>
                <a:cs typeface="Helvetica" pitchFamily="34" charset="0"/>
              </a:rPr>
              <a:t> flutningskostnað </a:t>
            </a:r>
            <a:r>
              <a:rPr lang="is-IS" altLang="is-IS" dirty="0">
                <a:solidFill>
                  <a:schemeClr val="tx1"/>
                </a:solidFill>
                <a:cs typeface="Helvetica" pitchFamily="34" charset="0"/>
              </a:rPr>
              <a:t>=&gt; </a:t>
            </a:r>
            <a:r>
              <a:rPr lang="is-IS" altLang="is-IS" i="1" u="sng" dirty="0">
                <a:solidFill>
                  <a:schemeClr val="tx1"/>
                </a:solidFill>
                <a:cs typeface="Helvetica" pitchFamily="34" charset="0"/>
              </a:rPr>
              <a:t>transportation-in</a:t>
            </a:r>
            <a:r>
              <a:rPr lang="is-IS" altLang="is-IS" i="1" dirty="0">
                <a:solidFill>
                  <a:schemeClr val="tx1"/>
                </a:solidFill>
                <a:cs typeface="Helvetica" pitchFamily="34" charset="0"/>
              </a:rPr>
              <a:t>. </a:t>
            </a:r>
            <a:endParaRPr lang="is-IS" altLang="is-IS" sz="2200" dirty="0">
              <a:solidFill>
                <a:schemeClr val="tx1"/>
              </a:solidFill>
              <a:cs typeface="Helvetica" pitchFamily="34" charset="0"/>
            </a:endParaRPr>
          </a:p>
          <a:p>
            <a:pPr marL="457200" lvl="1" indent="0">
              <a:buClr>
                <a:srgbClr val="C00000"/>
              </a:buClr>
              <a:buFontTx/>
              <a:buNone/>
              <a:defRPr/>
            </a:pPr>
            <a:endParaRPr lang="is-IS" altLang="is-IS" sz="2200" dirty="0">
              <a:solidFill>
                <a:schemeClr val="tx1"/>
              </a:solidFill>
              <a:cs typeface="Helvetica" pitchFamily="34" charset="0"/>
            </a:endParaRPr>
          </a:p>
          <a:p>
            <a:pPr>
              <a:buClr>
                <a:srgbClr val="C00000"/>
              </a:buClr>
              <a:defRPr/>
            </a:pPr>
            <a:r>
              <a:rPr lang="is-IS" altLang="is-IS" sz="2400" dirty="0">
                <a:solidFill>
                  <a:schemeClr val="tx1"/>
                </a:solidFill>
                <a:cs typeface="Helvetica" pitchFamily="34" charset="0"/>
              </a:rPr>
              <a:t>FOB destination </a:t>
            </a:r>
            <a:r>
              <a:rPr lang="is-IS" altLang="is-IS" sz="1800" i="1" dirty="0">
                <a:solidFill>
                  <a:schemeClr val="tx1"/>
                </a:solidFill>
                <a:cs typeface="Helvetica" pitchFamily="34" charset="0"/>
              </a:rPr>
              <a:t>(til ákvörðunarstaðar):</a:t>
            </a:r>
          </a:p>
          <a:p>
            <a:pPr lvl="1">
              <a:buClr>
                <a:srgbClr val="C00000"/>
              </a:buClr>
              <a:defRPr/>
            </a:pPr>
            <a:r>
              <a:rPr lang="is-IS" altLang="is-IS" sz="2200" b="1" dirty="0">
                <a:solidFill>
                  <a:schemeClr val="tx1"/>
                </a:solidFill>
                <a:cs typeface="Helvetica" pitchFamily="34" charset="0"/>
              </a:rPr>
              <a:t>Seljandi greiðir</a:t>
            </a:r>
            <a:r>
              <a:rPr lang="is-IS" altLang="is-IS" sz="2200" dirty="0">
                <a:solidFill>
                  <a:schemeClr val="tx1"/>
                </a:solidFill>
                <a:cs typeface="Helvetica" pitchFamily="34" charset="0"/>
              </a:rPr>
              <a:t> flutningskostnað </a:t>
            </a:r>
            <a:r>
              <a:rPr lang="is-IS" altLang="is-IS" dirty="0">
                <a:solidFill>
                  <a:schemeClr val="tx1"/>
                </a:solidFill>
                <a:cs typeface="Helvetica" pitchFamily="34" charset="0"/>
              </a:rPr>
              <a:t>=&gt; </a:t>
            </a:r>
            <a:r>
              <a:rPr lang="is-IS" altLang="is-IS" i="1" u="sng" dirty="0">
                <a:solidFill>
                  <a:schemeClr val="tx1"/>
                </a:solidFill>
                <a:cs typeface="Helvetica" pitchFamily="34" charset="0"/>
              </a:rPr>
              <a:t>transportation-out</a:t>
            </a:r>
            <a:r>
              <a:rPr lang="is-IS" altLang="is-IS" dirty="0">
                <a:solidFill>
                  <a:schemeClr val="tx1"/>
                </a:solidFill>
                <a:cs typeface="Helvetica" pitchFamily="34" charset="0"/>
              </a:rPr>
              <a:t>. </a:t>
            </a:r>
          </a:p>
          <a:p>
            <a:pPr lvl="1">
              <a:buFontTx/>
              <a:buNone/>
              <a:defRPr/>
            </a:pPr>
            <a:endParaRPr lang="is-IS" altLang="is-IS" dirty="0">
              <a:solidFill>
                <a:schemeClr val="tx1"/>
              </a:solidFill>
              <a:cs typeface="Helvetica" pitchFamily="34" charset="0"/>
            </a:endParaRPr>
          </a:p>
        </p:txBody>
      </p:sp>
      <p:sp>
        <p:nvSpPr>
          <p:cNvPr id="81924" name="Slide Number Placeholder 4">
            <a:extLst>
              <a:ext uri="{FF2B5EF4-FFF2-40B4-BE49-F238E27FC236}">
                <a16:creationId xmlns:a16="http://schemas.microsoft.com/office/drawing/2014/main" id="{65638ED2-B3B1-4090-A733-E9A2586C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93E934-80B6-4DA3-B794-B1A2BBD9A914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04555089-FB72-4D63-9506-83C815681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800975" cy="792163"/>
          </a:xfrm>
        </p:spPr>
        <p:txBody>
          <a:bodyPr/>
          <a:lstStyle/>
          <a:p>
            <a:pPr algn="ctr"/>
            <a:r>
              <a:rPr lang="is-IS" altLang="is-IS" b="1">
                <a:solidFill>
                  <a:srgbClr val="C00000"/>
                </a:solidFill>
              </a:rPr>
              <a:t>FOB shipping point </a:t>
            </a:r>
            <a:r>
              <a:rPr lang="is-IS" altLang="is-IS" b="1" i="1">
                <a:solidFill>
                  <a:srgbClr val="C00000"/>
                </a:solidFill>
              </a:rPr>
              <a:t>- til flutningsaðila</a:t>
            </a:r>
          </a:p>
        </p:txBody>
      </p:sp>
      <p:sp>
        <p:nvSpPr>
          <p:cNvPr id="83971" name="Slide Number Placeholder 3">
            <a:extLst>
              <a:ext uri="{FF2B5EF4-FFF2-40B4-BE49-F238E27FC236}">
                <a16:creationId xmlns:a16="http://schemas.microsoft.com/office/drawing/2014/main" id="{7774FA6B-6560-450D-958C-77CCA31424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E7711B-6041-41EC-882A-C53B4DD15C05}" type="slidenum">
              <a:rPr lang="en-US" altLang="is-IS" sz="120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is-I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18FF82FE-AD36-451F-9EC6-6B2A09F63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716338"/>
            <a:ext cx="1295400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is-IS" altLang="is-IS" sz="2400">
                <a:solidFill>
                  <a:srgbClr val="000000"/>
                </a:solidFill>
                <a:latin typeface="Arial" panose="020B0604020202020204" pitchFamily="34" charset="0"/>
              </a:rPr>
              <a:t>Seljandi</a:t>
            </a:r>
          </a:p>
        </p:txBody>
      </p:sp>
      <p:sp>
        <p:nvSpPr>
          <p:cNvPr id="6" name="Multiply 5">
            <a:extLst>
              <a:ext uri="{FF2B5EF4-FFF2-40B4-BE49-F238E27FC236}">
                <a16:creationId xmlns:a16="http://schemas.microsoft.com/office/drawing/2014/main" id="{62AAE17A-DC78-4008-8E04-9A40A29722E1}"/>
              </a:ext>
            </a:extLst>
          </p:cNvPr>
          <p:cNvSpPr/>
          <p:nvPr/>
        </p:nvSpPr>
        <p:spPr bwMode="auto">
          <a:xfrm>
            <a:off x="2124075" y="3716338"/>
            <a:ext cx="360363" cy="576262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is-IS">
              <a:solidFill>
                <a:srgbClr val="000000"/>
              </a:solidFill>
              <a:latin typeface="Arial" charset="0"/>
              <a:ea typeface="ＭＳ Ｐゴシック" pitchFamily="-48" charset="-128"/>
            </a:endParaRPr>
          </a:p>
        </p:txBody>
      </p:sp>
      <p:pic>
        <p:nvPicPr>
          <p:cNvPr id="83974" name="Content Placeholder 10">
            <a:extLst>
              <a:ext uri="{FF2B5EF4-FFF2-40B4-BE49-F238E27FC236}">
                <a16:creationId xmlns:a16="http://schemas.microsoft.com/office/drawing/2014/main" id="{4548BF98-478D-4F0D-BE84-97F178A06F76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0338" y="2932113"/>
            <a:ext cx="1511300" cy="1289050"/>
          </a:xfrm>
          <a:ln/>
        </p:spPr>
      </p:pic>
      <p:sp>
        <p:nvSpPr>
          <p:cNvPr id="83975" name="Right Arrow 8">
            <a:extLst>
              <a:ext uri="{FF2B5EF4-FFF2-40B4-BE49-F238E27FC236}">
                <a16:creationId xmlns:a16="http://schemas.microsoft.com/office/drawing/2014/main" id="{F0D6B445-0FF7-4DEA-A04E-D0DE10D740F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500563" y="3860800"/>
            <a:ext cx="1871662" cy="144463"/>
          </a:xfrm>
          <a:prstGeom prst="rightArrow">
            <a:avLst>
              <a:gd name="adj1" fmla="val 50000"/>
              <a:gd name="adj2" fmla="val 4984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s-IS" altLang="is-I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76" name="Rectangle 9">
            <a:extLst>
              <a:ext uri="{FF2B5EF4-FFF2-40B4-BE49-F238E27FC236}">
                <a16:creationId xmlns:a16="http://schemas.microsoft.com/office/drawing/2014/main" id="{47AD4B07-E78C-48EF-8F1B-467E412BE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3716338"/>
            <a:ext cx="15843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is-IS" altLang="is-IS" sz="2400">
                <a:solidFill>
                  <a:srgbClr val="000000"/>
                </a:solidFill>
                <a:latin typeface="Arial" panose="020B0604020202020204" pitchFamily="34" charset="0"/>
              </a:rPr>
              <a:t>Kaupandi</a:t>
            </a:r>
          </a:p>
        </p:txBody>
      </p:sp>
      <p:sp>
        <p:nvSpPr>
          <p:cNvPr id="16" name="Oval Callout 15">
            <a:extLst>
              <a:ext uri="{FF2B5EF4-FFF2-40B4-BE49-F238E27FC236}">
                <a16:creationId xmlns:a16="http://schemas.microsoft.com/office/drawing/2014/main" id="{EEE30498-DB08-4C5D-8EBC-E5DED9BAF151}"/>
              </a:ext>
            </a:extLst>
          </p:cNvPr>
          <p:cNvSpPr/>
          <p:nvPr/>
        </p:nvSpPr>
        <p:spPr bwMode="auto">
          <a:xfrm>
            <a:off x="468313" y="1773238"/>
            <a:ext cx="4032250" cy="1150937"/>
          </a:xfrm>
          <a:prstGeom prst="wedgeEllipseCallout">
            <a:avLst>
              <a:gd name="adj1" fmla="val -3614"/>
              <a:gd name="adj2" fmla="val 12024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is-IS" dirty="0">
                <a:solidFill>
                  <a:srgbClr val="000000"/>
                </a:solidFill>
              </a:rPr>
              <a:t>Eignarrétturinn flyst hér til kaupanda</a:t>
            </a:r>
          </a:p>
        </p:txBody>
      </p:sp>
      <p:sp>
        <p:nvSpPr>
          <p:cNvPr id="83978" name="TextBox 16">
            <a:extLst>
              <a:ext uri="{FF2B5EF4-FFF2-40B4-BE49-F238E27FC236}">
                <a16:creationId xmlns:a16="http://schemas.microsoft.com/office/drawing/2014/main" id="{570D650D-5FAE-4C9F-9E02-280CDD547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581525"/>
            <a:ext cx="8135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400">
                <a:solidFill>
                  <a:srgbClr val="000000"/>
                </a:solidFill>
                <a:latin typeface="Arial" panose="020B0604020202020204" pitchFamily="34" charset="0"/>
              </a:rPr>
              <a:t>Ef reikningsskil eru gerð meðan varan er á „sjó“ þá bókast:</a:t>
            </a:r>
          </a:p>
        </p:txBody>
      </p:sp>
      <p:sp>
        <p:nvSpPr>
          <p:cNvPr id="83979" name="Rectangle 17">
            <a:extLst>
              <a:ext uri="{FF2B5EF4-FFF2-40B4-BE49-F238E27FC236}">
                <a16:creationId xmlns:a16="http://schemas.microsoft.com/office/drawing/2014/main" id="{930F9964-4535-431A-987E-6AFDCA49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259388"/>
            <a:ext cx="2592387" cy="977900"/>
          </a:xfrm>
          <a:prstGeom prst="rect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is-IS" altLang="is-IS" sz="2400">
                <a:solidFill>
                  <a:srgbClr val="000000"/>
                </a:solidFill>
                <a:latin typeface="Arial" panose="020B0604020202020204" pitchFamily="34" charset="0"/>
              </a:rPr>
              <a:t>Hjá seljanda: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is-IS" altLang="is-IS" sz="2400">
                <a:solidFill>
                  <a:srgbClr val="000000"/>
                </a:solidFill>
                <a:latin typeface="Arial" panose="020B0604020202020204" pitchFamily="34" charset="0"/>
              </a:rPr>
              <a:t>Sölutekjur</a:t>
            </a:r>
          </a:p>
        </p:txBody>
      </p:sp>
      <p:sp>
        <p:nvSpPr>
          <p:cNvPr id="83980" name="Rectangle 21">
            <a:extLst>
              <a:ext uri="{FF2B5EF4-FFF2-40B4-BE49-F238E27FC236}">
                <a16:creationId xmlns:a16="http://schemas.microsoft.com/office/drawing/2014/main" id="{B88B14BA-7AC2-4760-A3D1-E6880F3BC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5259388"/>
            <a:ext cx="3671888" cy="977900"/>
          </a:xfrm>
          <a:prstGeom prst="rect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is-IS" altLang="is-IS" sz="2400">
                <a:solidFill>
                  <a:srgbClr val="000000"/>
                </a:solidFill>
                <a:latin typeface="Arial" panose="020B0604020202020204" pitchFamily="34" charset="0"/>
              </a:rPr>
              <a:t>Hjá kaupanda: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is-IS" altLang="is-IS" sz="2400">
                <a:solidFill>
                  <a:srgbClr val="000000"/>
                </a:solidFill>
                <a:latin typeface="Arial" panose="020B0604020202020204" pitchFamily="34" charset="0"/>
              </a:rPr>
              <a:t>Vörubirgðir eða vörukaup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7E53D1AE-E433-4182-B769-D31DBE0FF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800975" cy="792163"/>
          </a:xfrm>
        </p:spPr>
        <p:txBody>
          <a:bodyPr/>
          <a:lstStyle/>
          <a:p>
            <a:pPr algn="ctr"/>
            <a:r>
              <a:rPr lang="is-IS" altLang="is-IS" b="1" dirty="0">
                <a:solidFill>
                  <a:srgbClr val="C00000"/>
                </a:solidFill>
              </a:rPr>
              <a:t>FOB </a:t>
            </a:r>
            <a:r>
              <a:rPr lang="is-IS" altLang="is-IS" b="1" dirty="0" err="1">
                <a:solidFill>
                  <a:srgbClr val="C00000"/>
                </a:solidFill>
              </a:rPr>
              <a:t>destination</a:t>
            </a:r>
            <a:r>
              <a:rPr lang="is-IS" altLang="is-IS" b="1" dirty="0">
                <a:solidFill>
                  <a:srgbClr val="C00000"/>
                </a:solidFill>
              </a:rPr>
              <a:t> </a:t>
            </a:r>
            <a:r>
              <a:rPr lang="is-IS" altLang="is-IS" b="1" i="1" dirty="0">
                <a:solidFill>
                  <a:srgbClr val="C00000"/>
                </a:solidFill>
              </a:rPr>
              <a:t>- ákvörðunarstaður</a:t>
            </a:r>
          </a:p>
        </p:txBody>
      </p:sp>
      <p:sp>
        <p:nvSpPr>
          <p:cNvPr id="86019" name="Slide Number Placeholder 3">
            <a:extLst>
              <a:ext uri="{FF2B5EF4-FFF2-40B4-BE49-F238E27FC236}">
                <a16:creationId xmlns:a16="http://schemas.microsoft.com/office/drawing/2014/main" id="{2E6216B3-D9AD-45F6-9782-5FDA9BCB3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E8DBEDE-6A60-4870-AAB5-D05941835309}" type="slidenum">
              <a:rPr lang="en-US" altLang="is-IS" sz="120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is-I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64BB9102-4344-4A18-B44A-252EE46A8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716338"/>
            <a:ext cx="1295400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is-IS" altLang="is-IS" sz="2400">
                <a:solidFill>
                  <a:srgbClr val="000000"/>
                </a:solidFill>
                <a:latin typeface="Arial" panose="020B0604020202020204" pitchFamily="34" charset="0"/>
              </a:rPr>
              <a:t>Seljandi</a:t>
            </a:r>
          </a:p>
        </p:txBody>
      </p:sp>
      <p:pic>
        <p:nvPicPr>
          <p:cNvPr id="86021" name="Content Placeholder 10">
            <a:extLst>
              <a:ext uri="{FF2B5EF4-FFF2-40B4-BE49-F238E27FC236}">
                <a16:creationId xmlns:a16="http://schemas.microsoft.com/office/drawing/2014/main" id="{AA009360-96A4-47F7-A6F1-98AE801D6C44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0563" y="2932113"/>
            <a:ext cx="1366837" cy="1289050"/>
          </a:xfrm>
          <a:ln/>
        </p:spPr>
      </p:pic>
      <p:sp>
        <p:nvSpPr>
          <p:cNvPr id="86022" name="Right Arrow 8">
            <a:extLst>
              <a:ext uri="{FF2B5EF4-FFF2-40B4-BE49-F238E27FC236}">
                <a16:creationId xmlns:a16="http://schemas.microsoft.com/office/drawing/2014/main" id="{34561F7B-4133-4275-AE29-3AFAB6A5DC3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76475" y="3933825"/>
            <a:ext cx="1871663" cy="142875"/>
          </a:xfrm>
          <a:prstGeom prst="rightArrow">
            <a:avLst>
              <a:gd name="adj1" fmla="val 50000"/>
              <a:gd name="adj2" fmla="val 503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s-IS" altLang="is-I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23" name="Rectangle 9">
            <a:extLst>
              <a:ext uri="{FF2B5EF4-FFF2-40B4-BE49-F238E27FC236}">
                <a16:creationId xmlns:a16="http://schemas.microsoft.com/office/drawing/2014/main" id="{604C4E58-68A9-454B-B560-37F139F0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3716338"/>
            <a:ext cx="15843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is-IS" altLang="is-IS" sz="2400">
                <a:solidFill>
                  <a:srgbClr val="000000"/>
                </a:solidFill>
                <a:latin typeface="Arial" panose="020B0604020202020204" pitchFamily="34" charset="0"/>
              </a:rPr>
              <a:t>Kaupandi</a:t>
            </a:r>
          </a:p>
        </p:txBody>
      </p:sp>
      <p:sp>
        <p:nvSpPr>
          <p:cNvPr id="16" name="Oval Callout 15">
            <a:extLst>
              <a:ext uri="{FF2B5EF4-FFF2-40B4-BE49-F238E27FC236}">
                <a16:creationId xmlns:a16="http://schemas.microsoft.com/office/drawing/2014/main" id="{4AE46E46-39D0-4BA7-92C1-AE82FA4014BE}"/>
              </a:ext>
            </a:extLst>
          </p:cNvPr>
          <p:cNvSpPr/>
          <p:nvPr/>
        </p:nvSpPr>
        <p:spPr bwMode="auto">
          <a:xfrm>
            <a:off x="4148138" y="1484313"/>
            <a:ext cx="4311650" cy="1081087"/>
          </a:xfrm>
          <a:prstGeom prst="wedgeEllipseCallout">
            <a:avLst>
              <a:gd name="adj1" fmla="val 1766"/>
              <a:gd name="adj2" fmla="val 14325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is-IS" dirty="0">
                <a:solidFill>
                  <a:srgbClr val="000000"/>
                </a:solidFill>
              </a:rPr>
              <a:t>Eignarrétturinn flyst hér til kaupanda</a:t>
            </a:r>
          </a:p>
        </p:txBody>
      </p:sp>
      <p:sp>
        <p:nvSpPr>
          <p:cNvPr id="86025" name="TextBox 16">
            <a:extLst>
              <a:ext uri="{FF2B5EF4-FFF2-40B4-BE49-F238E27FC236}">
                <a16:creationId xmlns:a16="http://schemas.microsoft.com/office/drawing/2014/main" id="{7F05E04C-E5BE-434C-BA34-824D4967F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581525"/>
            <a:ext cx="8135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400">
                <a:solidFill>
                  <a:srgbClr val="000000"/>
                </a:solidFill>
                <a:latin typeface="Arial" panose="020B0604020202020204" pitchFamily="34" charset="0"/>
              </a:rPr>
              <a:t>Ef reikningsskil eru gerð meðan varan er á „sjó“ þá bókast:</a:t>
            </a:r>
          </a:p>
        </p:txBody>
      </p:sp>
      <p:sp>
        <p:nvSpPr>
          <p:cNvPr id="86026" name="Rectangle 17">
            <a:extLst>
              <a:ext uri="{FF2B5EF4-FFF2-40B4-BE49-F238E27FC236}">
                <a16:creationId xmlns:a16="http://schemas.microsoft.com/office/drawing/2014/main" id="{540C84B3-2CEB-43C9-AFAF-48DFB776A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25" y="5259388"/>
            <a:ext cx="2376488" cy="977900"/>
          </a:xfrm>
          <a:prstGeom prst="rect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is-IS" altLang="is-IS" sz="2400">
                <a:solidFill>
                  <a:srgbClr val="000000"/>
                </a:solidFill>
                <a:latin typeface="Arial" panose="020B0604020202020204" pitchFamily="34" charset="0"/>
              </a:rPr>
              <a:t>Hjá seljanda: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is-IS" altLang="is-IS" sz="2400">
                <a:solidFill>
                  <a:srgbClr val="000000"/>
                </a:solidFill>
                <a:latin typeface="Arial" panose="020B0604020202020204" pitchFamily="34" charset="0"/>
              </a:rPr>
              <a:t>Vörubirgðir</a:t>
            </a:r>
          </a:p>
        </p:txBody>
      </p:sp>
      <p:sp>
        <p:nvSpPr>
          <p:cNvPr id="86027" name="Rectangle 21">
            <a:extLst>
              <a:ext uri="{FF2B5EF4-FFF2-40B4-BE49-F238E27FC236}">
                <a16:creationId xmlns:a16="http://schemas.microsoft.com/office/drawing/2014/main" id="{44BB526D-E843-409E-81F3-B8E3B948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5259388"/>
            <a:ext cx="2735263" cy="977900"/>
          </a:xfrm>
          <a:prstGeom prst="rect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is-IS" altLang="is-IS" sz="2400">
                <a:solidFill>
                  <a:srgbClr val="000000"/>
                </a:solidFill>
                <a:latin typeface="Arial" panose="020B0604020202020204" pitchFamily="34" charset="0"/>
              </a:rPr>
              <a:t>Hjá kaupanda: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is-IS" altLang="is-IS" sz="2400">
                <a:solidFill>
                  <a:srgbClr val="000000"/>
                </a:solidFill>
                <a:latin typeface="Arial" panose="020B0604020202020204" pitchFamily="34" charset="0"/>
              </a:rPr>
              <a:t>Engin bókun</a:t>
            </a:r>
          </a:p>
        </p:txBody>
      </p:sp>
      <p:pic>
        <p:nvPicPr>
          <p:cNvPr id="72716" name="Picture 2">
            <a:extLst>
              <a:ext uri="{FF2B5EF4-FFF2-40B4-BE49-F238E27FC236}">
                <a16:creationId xmlns:a16="http://schemas.microsoft.com/office/drawing/2014/main" id="{0D0742ED-586A-4CEE-870D-1A490D042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8608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2">
            <a:extLst>
              <a:ext uri="{FF2B5EF4-FFF2-40B4-BE49-F238E27FC236}">
                <a16:creationId xmlns:a16="http://schemas.microsoft.com/office/drawing/2014/main" id="{3BB0B12A-C266-4E90-9195-E29DDEDA78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466B87-08EB-46AC-8569-135698597462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4290" name="Rectangle 2">
            <a:extLst>
              <a:ext uri="{FF2B5EF4-FFF2-40B4-BE49-F238E27FC236}">
                <a16:creationId xmlns:a16="http://schemas.microsoft.com/office/drawing/2014/main" id="{4AE2125A-975B-4208-8025-DA107F04F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484313"/>
            <a:ext cx="8351837" cy="1008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488" tIns="44450" rIns="90488" bIns="44450" anchor="ctr"/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is-IS" dirty="0">
                <a:latin typeface="Helvetica" pitchFamily="34" charset="0"/>
                <a:cs typeface="Helvetica" pitchFamily="34" charset="0"/>
              </a:rPr>
              <a:t>Afsláttur fæst af uppsettu vöruverði reiknings </a:t>
            </a:r>
            <a:r>
              <a:rPr lang="is-IS" sz="2000" i="1" dirty="0">
                <a:latin typeface="Helvetica" pitchFamily="34" charset="0"/>
                <a:cs typeface="Helvetica" pitchFamily="34" charset="0"/>
              </a:rPr>
              <a:t>(</a:t>
            </a:r>
            <a:r>
              <a:rPr lang="is-IS" sz="2000" i="1" dirty="0" err="1">
                <a:latin typeface="Helvetica" pitchFamily="34" charset="0"/>
                <a:cs typeface="Helvetica" pitchFamily="34" charset="0"/>
              </a:rPr>
              <a:t>invoice</a:t>
            </a:r>
            <a:r>
              <a:rPr lang="is-IS" sz="2000" i="1" dirty="0">
                <a:latin typeface="Helvetica" pitchFamily="34" charset="0"/>
                <a:cs typeface="Helvetica" pitchFamily="34" charset="0"/>
              </a:rPr>
              <a:t> </a:t>
            </a:r>
            <a:r>
              <a:rPr lang="is-IS" sz="2000" i="1" dirty="0" err="1">
                <a:latin typeface="Helvetica" pitchFamily="34" charset="0"/>
                <a:cs typeface="Helvetica" pitchFamily="34" charset="0"/>
              </a:rPr>
              <a:t>price</a:t>
            </a:r>
            <a:r>
              <a:rPr lang="is-IS" sz="2000" i="1" dirty="0">
                <a:latin typeface="Helvetica" pitchFamily="34" charset="0"/>
                <a:cs typeface="Helvetica" pitchFamily="34" charset="0"/>
              </a:rPr>
              <a:t>)</a:t>
            </a:r>
            <a:r>
              <a:rPr lang="is-IS" dirty="0">
                <a:latin typeface="Helvetica" pitchFamily="34" charset="0"/>
                <a:cs typeface="Helvetica" pitchFamily="34" charset="0"/>
              </a:rPr>
              <a:t> </a:t>
            </a:r>
            <a:r>
              <a:rPr lang="is-IS" b="1" u="sng" dirty="0">
                <a:latin typeface="Helvetica" pitchFamily="34" charset="0"/>
                <a:cs typeface="Helvetica" pitchFamily="34" charset="0"/>
              </a:rPr>
              <a:t>ef</a:t>
            </a:r>
            <a:r>
              <a:rPr lang="is-IS" dirty="0">
                <a:latin typeface="Helvetica" pitchFamily="34" charset="0"/>
                <a:cs typeface="Helvetica" pitchFamily="34" charset="0"/>
              </a:rPr>
              <a:t> greitt er innan tiltekins tímabils fyrir gjalddaga</a:t>
            </a:r>
            <a:r>
              <a:rPr lang="is-IS" sz="2000" dirty="0">
                <a:latin typeface="Helvetica" pitchFamily="34" charset="0"/>
                <a:cs typeface="Helvetica" pitchFamily="34" charset="0"/>
              </a:rPr>
              <a:t> </a:t>
            </a:r>
            <a:r>
              <a:rPr lang="is-IS" sz="2000" i="1" dirty="0">
                <a:latin typeface="Helvetica" pitchFamily="34" charset="0"/>
                <a:cs typeface="Helvetica" pitchFamily="34" charset="0"/>
              </a:rPr>
              <a:t>(</a:t>
            </a:r>
            <a:r>
              <a:rPr lang="is-IS" sz="2000" i="1" dirty="0" err="1">
                <a:latin typeface="Helvetica" pitchFamily="34" charset="0"/>
                <a:cs typeface="Helvetica" pitchFamily="34" charset="0"/>
              </a:rPr>
              <a:t>due</a:t>
            </a:r>
            <a:r>
              <a:rPr lang="is-IS" sz="2000" i="1" dirty="0">
                <a:latin typeface="Helvetica" pitchFamily="34" charset="0"/>
                <a:cs typeface="Helvetica" pitchFamily="34" charset="0"/>
              </a:rPr>
              <a:t> </a:t>
            </a:r>
            <a:r>
              <a:rPr lang="is-IS" sz="2000" i="1" dirty="0" err="1">
                <a:latin typeface="Helvetica" pitchFamily="34" charset="0"/>
                <a:cs typeface="Helvetica" pitchFamily="34" charset="0"/>
              </a:rPr>
              <a:t>date</a:t>
            </a:r>
            <a:r>
              <a:rPr lang="is-IS" sz="2000" i="1" dirty="0">
                <a:latin typeface="Helvetica" pitchFamily="34" charset="0"/>
                <a:cs typeface="Helvetica" pitchFamily="34" charset="0"/>
              </a:rPr>
              <a:t>)</a:t>
            </a:r>
            <a:endParaRPr lang="is-IS" dirty="0">
              <a:latin typeface="Helvetica" pitchFamily="34" charset="0"/>
              <a:cs typeface="Helvetica" pitchFamily="34" charset="0"/>
            </a:endParaRPr>
          </a:p>
        </p:txBody>
      </p:sp>
      <p:grpSp>
        <p:nvGrpSpPr>
          <p:cNvPr id="88068" name="Group 3">
            <a:extLst>
              <a:ext uri="{FF2B5EF4-FFF2-40B4-BE49-F238E27FC236}">
                <a16:creationId xmlns:a16="http://schemas.microsoft.com/office/drawing/2014/main" id="{640F43F8-74AD-4048-BAA7-2792F62BF06E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565400"/>
            <a:ext cx="8520112" cy="3195638"/>
            <a:chOff x="-50" y="2171"/>
            <a:chExt cx="5474" cy="1878"/>
          </a:xfrm>
        </p:grpSpPr>
        <p:sp>
          <p:nvSpPr>
            <p:cNvPr id="88070" name="Line 4">
              <a:extLst>
                <a:ext uri="{FF2B5EF4-FFF2-40B4-BE49-F238E27FC236}">
                  <a16:creationId xmlns:a16="http://schemas.microsoft.com/office/drawing/2014/main" id="{D9AE4675-3CA0-42AB-87BF-F59621653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987"/>
              <a:ext cx="4608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s-IS"/>
            </a:p>
          </p:txBody>
        </p:sp>
        <p:sp>
          <p:nvSpPr>
            <p:cNvPr id="88071" name="Line 5">
              <a:extLst>
                <a:ext uri="{FF2B5EF4-FFF2-40B4-BE49-F238E27FC236}">
                  <a16:creationId xmlns:a16="http://schemas.microsoft.com/office/drawing/2014/main" id="{E0E5C8D6-DF3B-491D-8452-67AF6ED56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875"/>
              <a:ext cx="0" cy="24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s-IS"/>
            </a:p>
          </p:txBody>
        </p:sp>
        <p:sp>
          <p:nvSpPr>
            <p:cNvPr id="88072" name="Rectangle 6">
              <a:extLst>
                <a:ext uri="{FF2B5EF4-FFF2-40B4-BE49-F238E27FC236}">
                  <a16:creationId xmlns:a16="http://schemas.microsoft.com/office/drawing/2014/main" id="{CAFA04BC-DA7A-486D-9501-154EA147E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2362"/>
              <a:ext cx="740" cy="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is-IS" altLang="is-IS" sz="1800">
                  <a:solidFill>
                    <a:schemeClr val="tx2"/>
                  </a:solidFill>
                  <a:cs typeface="Helvetica" panose="020B0604020202020204" pitchFamily="34" charset="0"/>
                </a:rPr>
                <a:t>Skilmálar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is-IS" altLang="is-IS" sz="1800">
                  <a:solidFill>
                    <a:schemeClr val="tx2"/>
                  </a:solidFill>
                  <a:cs typeface="Helvetica" panose="020B0604020202020204" pitchFamily="34" charset="0"/>
                </a:rPr>
                <a:t>Tímabil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is-IS" altLang="is-IS" sz="1800">
                  <a:solidFill>
                    <a:schemeClr val="tx2"/>
                  </a:solidFill>
                  <a:cs typeface="Helvetica" panose="020B0604020202020204" pitchFamily="34" charset="0"/>
                </a:rPr>
                <a:t>Gjalddagi</a:t>
              </a:r>
            </a:p>
          </p:txBody>
        </p:sp>
        <p:sp>
          <p:nvSpPr>
            <p:cNvPr id="88073" name="Freeform 7">
              <a:extLst>
                <a:ext uri="{FF2B5EF4-FFF2-40B4-BE49-F238E27FC236}">
                  <a16:creationId xmlns:a16="http://schemas.microsoft.com/office/drawing/2014/main" id="{293ABF51-A4D5-422F-BFEF-F99FFF17E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" y="2382"/>
              <a:ext cx="1402" cy="466"/>
            </a:xfrm>
            <a:custGeom>
              <a:avLst/>
              <a:gdLst>
                <a:gd name="T0" fmla="*/ 237 w 1402"/>
                <a:gd name="T1" fmla="*/ 455676 h 389"/>
                <a:gd name="T2" fmla="*/ 185 w 1402"/>
                <a:gd name="T3" fmla="*/ 491025 h 389"/>
                <a:gd name="T4" fmla="*/ 136 w 1402"/>
                <a:gd name="T5" fmla="*/ 559441 h 389"/>
                <a:gd name="T6" fmla="*/ 92 w 1402"/>
                <a:gd name="T7" fmla="*/ 658692 h 389"/>
                <a:gd name="T8" fmla="*/ 56 w 1402"/>
                <a:gd name="T9" fmla="*/ 787394 h 389"/>
                <a:gd name="T10" fmla="*/ 28 w 1402"/>
                <a:gd name="T11" fmla="*/ 936455 h 389"/>
                <a:gd name="T12" fmla="*/ 9 w 1402"/>
                <a:gd name="T13" fmla="*/ 1096113 h 389"/>
                <a:gd name="T14" fmla="*/ 0 w 1402"/>
                <a:gd name="T15" fmla="*/ 1266979 h 389"/>
                <a:gd name="T16" fmla="*/ 1 w 1402"/>
                <a:gd name="T17" fmla="*/ 1242884 h 389"/>
                <a:gd name="T18" fmla="*/ 13 w 1402"/>
                <a:gd name="T19" fmla="*/ 1096113 h 389"/>
                <a:gd name="T20" fmla="*/ 33 w 1402"/>
                <a:gd name="T21" fmla="*/ 969066 h 389"/>
                <a:gd name="T22" fmla="*/ 62 w 1402"/>
                <a:gd name="T23" fmla="*/ 858025 h 389"/>
                <a:gd name="T24" fmla="*/ 99 w 1402"/>
                <a:gd name="T25" fmla="*/ 781719 h 389"/>
                <a:gd name="T26" fmla="*/ 140 w 1402"/>
                <a:gd name="T27" fmla="*/ 724602 h 389"/>
                <a:gd name="T28" fmla="*/ 184 w 1402"/>
                <a:gd name="T29" fmla="*/ 704654 h 389"/>
                <a:gd name="T30" fmla="*/ 562 w 1402"/>
                <a:gd name="T31" fmla="*/ 699116 h 389"/>
                <a:gd name="T32" fmla="*/ 601 w 1402"/>
                <a:gd name="T33" fmla="*/ 658692 h 389"/>
                <a:gd name="T34" fmla="*/ 636 w 1402"/>
                <a:gd name="T35" fmla="*/ 596581 h 389"/>
                <a:gd name="T36" fmla="*/ 666 w 1402"/>
                <a:gd name="T37" fmla="*/ 498004 h 389"/>
                <a:gd name="T38" fmla="*/ 686 w 1402"/>
                <a:gd name="T39" fmla="*/ 381860 h 389"/>
                <a:gd name="T40" fmla="*/ 697 w 1402"/>
                <a:gd name="T41" fmla="*/ 247024 h 389"/>
                <a:gd name="T42" fmla="*/ 701 w 1402"/>
                <a:gd name="T43" fmla="*/ 172134 h 389"/>
                <a:gd name="T44" fmla="*/ 703 w 1402"/>
                <a:gd name="T45" fmla="*/ 247024 h 389"/>
                <a:gd name="T46" fmla="*/ 714 w 1402"/>
                <a:gd name="T47" fmla="*/ 381860 h 389"/>
                <a:gd name="T48" fmla="*/ 735 w 1402"/>
                <a:gd name="T49" fmla="*/ 498004 h 389"/>
                <a:gd name="T50" fmla="*/ 764 w 1402"/>
                <a:gd name="T51" fmla="*/ 596581 h 389"/>
                <a:gd name="T52" fmla="*/ 799 w 1402"/>
                <a:gd name="T53" fmla="*/ 658692 h 389"/>
                <a:gd name="T54" fmla="*/ 838 w 1402"/>
                <a:gd name="T55" fmla="*/ 699116 h 389"/>
                <a:gd name="T56" fmla="*/ 1216 w 1402"/>
                <a:gd name="T57" fmla="*/ 704654 h 389"/>
                <a:gd name="T58" fmla="*/ 1260 w 1402"/>
                <a:gd name="T59" fmla="*/ 724602 h 389"/>
                <a:gd name="T60" fmla="*/ 1301 w 1402"/>
                <a:gd name="T61" fmla="*/ 781719 h 389"/>
                <a:gd name="T62" fmla="*/ 1337 w 1402"/>
                <a:gd name="T63" fmla="*/ 858025 h 389"/>
                <a:gd name="T64" fmla="*/ 1367 w 1402"/>
                <a:gd name="T65" fmla="*/ 969066 h 389"/>
                <a:gd name="T66" fmla="*/ 1387 w 1402"/>
                <a:gd name="T67" fmla="*/ 1096113 h 389"/>
                <a:gd name="T68" fmla="*/ 1399 w 1402"/>
                <a:gd name="T69" fmla="*/ 1242884 h 389"/>
                <a:gd name="T70" fmla="*/ 1400 w 1402"/>
                <a:gd name="T71" fmla="*/ 1266979 h 389"/>
                <a:gd name="T72" fmla="*/ 1392 w 1402"/>
                <a:gd name="T73" fmla="*/ 1096113 h 389"/>
                <a:gd name="T74" fmla="*/ 1372 w 1402"/>
                <a:gd name="T75" fmla="*/ 936455 h 389"/>
                <a:gd name="T76" fmla="*/ 1344 w 1402"/>
                <a:gd name="T77" fmla="*/ 787394 h 389"/>
                <a:gd name="T78" fmla="*/ 1308 w 1402"/>
                <a:gd name="T79" fmla="*/ 658692 h 389"/>
                <a:gd name="T80" fmla="*/ 1264 w 1402"/>
                <a:gd name="T81" fmla="*/ 559441 h 389"/>
                <a:gd name="T82" fmla="*/ 1216 w 1402"/>
                <a:gd name="T83" fmla="*/ 491025 h 389"/>
                <a:gd name="T84" fmla="*/ 1164 w 1402"/>
                <a:gd name="T85" fmla="*/ 455676 h 389"/>
                <a:gd name="T86" fmla="*/ 833 w 1402"/>
                <a:gd name="T87" fmla="*/ 443952 h 389"/>
                <a:gd name="T88" fmla="*/ 795 w 1402"/>
                <a:gd name="T89" fmla="*/ 427064 h 389"/>
                <a:gd name="T90" fmla="*/ 762 w 1402"/>
                <a:gd name="T91" fmla="*/ 374819 h 389"/>
                <a:gd name="T92" fmla="*/ 734 w 1402"/>
                <a:gd name="T93" fmla="*/ 295921 h 389"/>
                <a:gd name="T94" fmla="*/ 714 w 1402"/>
                <a:gd name="T95" fmla="*/ 189294 h 389"/>
                <a:gd name="T96" fmla="*/ 703 w 1402"/>
                <a:gd name="T97" fmla="*/ 68302 h 389"/>
                <a:gd name="T98" fmla="*/ 701 w 1402"/>
                <a:gd name="T99" fmla="*/ 0 h 389"/>
                <a:gd name="T100" fmla="*/ 695 w 1402"/>
                <a:gd name="T101" fmla="*/ 123864 h 389"/>
                <a:gd name="T102" fmla="*/ 680 w 1402"/>
                <a:gd name="T103" fmla="*/ 238429 h 389"/>
                <a:gd name="T104" fmla="*/ 655 w 1402"/>
                <a:gd name="T105" fmla="*/ 330604 h 389"/>
                <a:gd name="T106" fmla="*/ 624 w 1402"/>
                <a:gd name="T107" fmla="*/ 404184 h 389"/>
                <a:gd name="T108" fmla="*/ 589 w 1402"/>
                <a:gd name="T109" fmla="*/ 440762 h 389"/>
                <a:gd name="T110" fmla="*/ 569 w 1402"/>
                <a:gd name="T111" fmla="*/ 443952 h 38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402"/>
                <a:gd name="T169" fmla="*/ 0 h 389"/>
                <a:gd name="T170" fmla="*/ 1402 w 1402"/>
                <a:gd name="T171" fmla="*/ 389 h 38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402" h="389">
                  <a:moveTo>
                    <a:pt x="263" y="131"/>
                  </a:moveTo>
                  <a:lnTo>
                    <a:pt x="237" y="134"/>
                  </a:lnTo>
                  <a:lnTo>
                    <a:pt x="211" y="138"/>
                  </a:lnTo>
                  <a:lnTo>
                    <a:pt x="185" y="145"/>
                  </a:lnTo>
                  <a:lnTo>
                    <a:pt x="160" y="154"/>
                  </a:lnTo>
                  <a:lnTo>
                    <a:pt x="136" y="165"/>
                  </a:lnTo>
                  <a:lnTo>
                    <a:pt x="113" y="179"/>
                  </a:lnTo>
                  <a:lnTo>
                    <a:pt x="92" y="195"/>
                  </a:lnTo>
                  <a:lnTo>
                    <a:pt x="73" y="213"/>
                  </a:lnTo>
                  <a:lnTo>
                    <a:pt x="56" y="233"/>
                  </a:lnTo>
                  <a:lnTo>
                    <a:pt x="41" y="254"/>
                  </a:lnTo>
                  <a:lnTo>
                    <a:pt x="28" y="276"/>
                  </a:lnTo>
                  <a:lnTo>
                    <a:pt x="17" y="299"/>
                  </a:lnTo>
                  <a:lnTo>
                    <a:pt x="9" y="324"/>
                  </a:lnTo>
                  <a:lnTo>
                    <a:pt x="3" y="350"/>
                  </a:lnTo>
                  <a:lnTo>
                    <a:pt x="0" y="375"/>
                  </a:lnTo>
                  <a:lnTo>
                    <a:pt x="0" y="388"/>
                  </a:lnTo>
                  <a:lnTo>
                    <a:pt x="1" y="367"/>
                  </a:lnTo>
                  <a:lnTo>
                    <a:pt x="5" y="346"/>
                  </a:lnTo>
                  <a:lnTo>
                    <a:pt x="13" y="324"/>
                  </a:lnTo>
                  <a:lnTo>
                    <a:pt x="21" y="305"/>
                  </a:lnTo>
                  <a:lnTo>
                    <a:pt x="33" y="286"/>
                  </a:lnTo>
                  <a:lnTo>
                    <a:pt x="47" y="269"/>
                  </a:lnTo>
                  <a:lnTo>
                    <a:pt x="62" y="254"/>
                  </a:lnTo>
                  <a:lnTo>
                    <a:pt x="80" y="240"/>
                  </a:lnTo>
                  <a:lnTo>
                    <a:pt x="99" y="230"/>
                  </a:lnTo>
                  <a:lnTo>
                    <a:pt x="119" y="220"/>
                  </a:lnTo>
                  <a:lnTo>
                    <a:pt x="140" y="214"/>
                  </a:lnTo>
                  <a:lnTo>
                    <a:pt x="162" y="209"/>
                  </a:lnTo>
                  <a:lnTo>
                    <a:pt x="184" y="208"/>
                  </a:lnTo>
                  <a:lnTo>
                    <a:pt x="541" y="208"/>
                  </a:lnTo>
                  <a:lnTo>
                    <a:pt x="562" y="206"/>
                  </a:lnTo>
                  <a:lnTo>
                    <a:pt x="582" y="202"/>
                  </a:lnTo>
                  <a:lnTo>
                    <a:pt x="601" y="195"/>
                  </a:lnTo>
                  <a:lnTo>
                    <a:pt x="620" y="187"/>
                  </a:lnTo>
                  <a:lnTo>
                    <a:pt x="636" y="176"/>
                  </a:lnTo>
                  <a:lnTo>
                    <a:pt x="652" y="162"/>
                  </a:lnTo>
                  <a:lnTo>
                    <a:pt x="666" y="147"/>
                  </a:lnTo>
                  <a:lnTo>
                    <a:pt x="677" y="131"/>
                  </a:lnTo>
                  <a:lnTo>
                    <a:pt x="686" y="113"/>
                  </a:lnTo>
                  <a:lnTo>
                    <a:pt x="693" y="94"/>
                  </a:lnTo>
                  <a:lnTo>
                    <a:pt x="697" y="73"/>
                  </a:lnTo>
                  <a:lnTo>
                    <a:pt x="700" y="53"/>
                  </a:lnTo>
                  <a:lnTo>
                    <a:pt x="701" y="51"/>
                  </a:lnTo>
                  <a:lnTo>
                    <a:pt x="701" y="53"/>
                  </a:lnTo>
                  <a:lnTo>
                    <a:pt x="703" y="73"/>
                  </a:lnTo>
                  <a:lnTo>
                    <a:pt x="707" y="94"/>
                  </a:lnTo>
                  <a:lnTo>
                    <a:pt x="714" y="113"/>
                  </a:lnTo>
                  <a:lnTo>
                    <a:pt x="723" y="131"/>
                  </a:lnTo>
                  <a:lnTo>
                    <a:pt x="735" y="147"/>
                  </a:lnTo>
                  <a:lnTo>
                    <a:pt x="748" y="162"/>
                  </a:lnTo>
                  <a:lnTo>
                    <a:pt x="764" y="176"/>
                  </a:lnTo>
                  <a:lnTo>
                    <a:pt x="781" y="187"/>
                  </a:lnTo>
                  <a:lnTo>
                    <a:pt x="799" y="195"/>
                  </a:lnTo>
                  <a:lnTo>
                    <a:pt x="818" y="202"/>
                  </a:lnTo>
                  <a:lnTo>
                    <a:pt x="838" y="206"/>
                  </a:lnTo>
                  <a:lnTo>
                    <a:pt x="859" y="208"/>
                  </a:lnTo>
                  <a:lnTo>
                    <a:pt x="1216" y="208"/>
                  </a:lnTo>
                  <a:lnTo>
                    <a:pt x="1238" y="209"/>
                  </a:lnTo>
                  <a:lnTo>
                    <a:pt x="1260" y="214"/>
                  </a:lnTo>
                  <a:lnTo>
                    <a:pt x="1281" y="220"/>
                  </a:lnTo>
                  <a:lnTo>
                    <a:pt x="1301" y="230"/>
                  </a:lnTo>
                  <a:lnTo>
                    <a:pt x="1320" y="240"/>
                  </a:lnTo>
                  <a:lnTo>
                    <a:pt x="1337" y="254"/>
                  </a:lnTo>
                  <a:lnTo>
                    <a:pt x="1353" y="269"/>
                  </a:lnTo>
                  <a:lnTo>
                    <a:pt x="1367" y="286"/>
                  </a:lnTo>
                  <a:lnTo>
                    <a:pt x="1378" y="305"/>
                  </a:lnTo>
                  <a:lnTo>
                    <a:pt x="1387" y="324"/>
                  </a:lnTo>
                  <a:lnTo>
                    <a:pt x="1395" y="346"/>
                  </a:lnTo>
                  <a:lnTo>
                    <a:pt x="1399" y="367"/>
                  </a:lnTo>
                  <a:lnTo>
                    <a:pt x="1401" y="388"/>
                  </a:lnTo>
                  <a:lnTo>
                    <a:pt x="1400" y="375"/>
                  </a:lnTo>
                  <a:lnTo>
                    <a:pt x="1397" y="350"/>
                  </a:lnTo>
                  <a:lnTo>
                    <a:pt x="1392" y="324"/>
                  </a:lnTo>
                  <a:lnTo>
                    <a:pt x="1383" y="299"/>
                  </a:lnTo>
                  <a:lnTo>
                    <a:pt x="1372" y="276"/>
                  </a:lnTo>
                  <a:lnTo>
                    <a:pt x="1359" y="254"/>
                  </a:lnTo>
                  <a:lnTo>
                    <a:pt x="1344" y="233"/>
                  </a:lnTo>
                  <a:lnTo>
                    <a:pt x="1327" y="213"/>
                  </a:lnTo>
                  <a:lnTo>
                    <a:pt x="1308" y="195"/>
                  </a:lnTo>
                  <a:lnTo>
                    <a:pt x="1287" y="179"/>
                  </a:lnTo>
                  <a:lnTo>
                    <a:pt x="1264" y="165"/>
                  </a:lnTo>
                  <a:lnTo>
                    <a:pt x="1240" y="154"/>
                  </a:lnTo>
                  <a:lnTo>
                    <a:pt x="1216" y="145"/>
                  </a:lnTo>
                  <a:lnTo>
                    <a:pt x="1189" y="138"/>
                  </a:lnTo>
                  <a:lnTo>
                    <a:pt x="1164" y="134"/>
                  </a:lnTo>
                  <a:lnTo>
                    <a:pt x="1138" y="131"/>
                  </a:lnTo>
                  <a:lnTo>
                    <a:pt x="833" y="131"/>
                  </a:lnTo>
                  <a:lnTo>
                    <a:pt x="813" y="130"/>
                  </a:lnTo>
                  <a:lnTo>
                    <a:pt x="795" y="126"/>
                  </a:lnTo>
                  <a:lnTo>
                    <a:pt x="779" y="120"/>
                  </a:lnTo>
                  <a:lnTo>
                    <a:pt x="762" y="111"/>
                  </a:lnTo>
                  <a:lnTo>
                    <a:pt x="748" y="100"/>
                  </a:lnTo>
                  <a:lnTo>
                    <a:pt x="734" y="87"/>
                  </a:lnTo>
                  <a:lnTo>
                    <a:pt x="723" y="72"/>
                  </a:lnTo>
                  <a:lnTo>
                    <a:pt x="714" y="56"/>
                  </a:lnTo>
                  <a:lnTo>
                    <a:pt x="707" y="39"/>
                  </a:lnTo>
                  <a:lnTo>
                    <a:pt x="703" y="20"/>
                  </a:lnTo>
                  <a:lnTo>
                    <a:pt x="701" y="2"/>
                  </a:lnTo>
                  <a:lnTo>
                    <a:pt x="701" y="0"/>
                  </a:lnTo>
                  <a:lnTo>
                    <a:pt x="699" y="19"/>
                  </a:lnTo>
                  <a:lnTo>
                    <a:pt x="695" y="37"/>
                  </a:lnTo>
                  <a:lnTo>
                    <a:pt x="688" y="53"/>
                  </a:lnTo>
                  <a:lnTo>
                    <a:pt x="680" y="70"/>
                  </a:lnTo>
                  <a:lnTo>
                    <a:pt x="668" y="85"/>
                  </a:lnTo>
                  <a:lnTo>
                    <a:pt x="655" y="98"/>
                  </a:lnTo>
                  <a:lnTo>
                    <a:pt x="641" y="110"/>
                  </a:lnTo>
                  <a:lnTo>
                    <a:pt x="624" y="119"/>
                  </a:lnTo>
                  <a:lnTo>
                    <a:pt x="608" y="126"/>
                  </a:lnTo>
                  <a:lnTo>
                    <a:pt x="589" y="130"/>
                  </a:lnTo>
                  <a:lnTo>
                    <a:pt x="571" y="131"/>
                  </a:lnTo>
                  <a:lnTo>
                    <a:pt x="569" y="131"/>
                  </a:lnTo>
                  <a:lnTo>
                    <a:pt x="263" y="131"/>
                  </a:lnTo>
                </a:path>
              </a:pathLst>
            </a:custGeom>
            <a:solidFill>
              <a:srgbClr val="006600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is-IS"/>
            </a:p>
          </p:txBody>
        </p:sp>
        <p:sp>
          <p:nvSpPr>
            <p:cNvPr id="88074" name="Line 8">
              <a:extLst>
                <a:ext uri="{FF2B5EF4-FFF2-40B4-BE49-F238E27FC236}">
                  <a16:creationId xmlns:a16="http://schemas.microsoft.com/office/drawing/2014/main" id="{A2192038-9BCD-4E7B-A1E9-26C64B373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4" y="2875"/>
              <a:ext cx="0" cy="24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s-IS"/>
            </a:p>
          </p:txBody>
        </p:sp>
        <p:sp>
          <p:nvSpPr>
            <p:cNvPr id="88075" name="Rectangle 9">
              <a:extLst>
                <a:ext uri="{FF2B5EF4-FFF2-40B4-BE49-F238E27FC236}">
                  <a16:creationId xmlns:a16="http://schemas.microsoft.com/office/drawing/2014/main" id="{E72B0141-4C25-4FE5-8335-B2B362C2E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618"/>
              <a:ext cx="138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ctr"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is-IS" altLang="is-IS" sz="1800">
                  <a:solidFill>
                    <a:schemeClr val="tx1"/>
                  </a:solidFill>
                  <a:cs typeface="Helvetica" panose="020B0604020202020204" pitchFamily="34" charset="0"/>
                </a:rPr>
                <a:t>Afsláttartímabil </a:t>
              </a:r>
              <a:r>
                <a:rPr lang="en-US" altLang="is-IS" sz="1800" i="1">
                  <a:solidFill>
                    <a:schemeClr val="tx1"/>
                  </a:solidFill>
                  <a:cs typeface="Helvetica" panose="020B0604020202020204" pitchFamily="34" charset="0"/>
                </a:rPr>
                <a:t>(discounts period)</a:t>
              </a:r>
              <a:endParaRPr lang="en-US" altLang="is-IS" sz="1800">
                <a:solidFill>
                  <a:schemeClr val="tx1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88076" name="Rectangle 10">
              <a:extLst>
                <a:ext uri="{FF2B5EF4-FFF2-40B4-BE49-F238E27FC236}">
                  <a16:creationId xmlns:a16="http://schemas.microsoft.com/office/drawing/2014/main" id="{348F6F93-0A2D-4BE7-94D3-D6E01B9AE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3271"/>
              <a:ext cx="1342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is-IS" altLang="is-IS" sz="1800">
                  <a:solidFill>
                    <a:schemeClr val="tx1"/>
                  </a:solidFill>
                  <a:cs typeface="Helvetica" panose="020B0604020202020204" pitchFamily="34" charset="0"/>
                </a:rPr>
                <a:t>Fær ,,skilyrtan” afslátt</a:t>
              </a:r>
            </a:p>
          </p:txBody>
        </p:sp>
        <p:sp>
          <p:nvSpPr>
            <p:cNvPr id="88077" name="Freeform 11">
              <a:extLst>
                <a:ext uri="{FF2B5EF4-FFF2-40B4-BE49-F238E27FC236}">
                  <a16:creationId xmlns:a16="http://schemas.microsoft.com/office/drawing/2014/main" id="{1CD4A700-9C21-4111-B6AB-935F1D514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" y="2171"/>
              <a:ext cx="4562" cy="389"/>
            </a:xfrm>
            <a:custGeom>
              <a:avLst/>
              <a:gdLst>
                <a:gd name="T0" fmla="*/ 771 w 4562"/>
                <a:gd name="T1" fmla="*/ 134 h 389"/>
                <a:gd name="T2" fmla="*/ 602 w 4562"/>
                <a:gd name="T3" fmla="*/ 145 h 389"/>
                <a:gd name="T4" fmla="*/ 442 w 4562"/>
                <a:gd name="T5" fmla="*/ 165 h 389"/>
                <a:gd name="T6" fmla="*/ 299 w 4562"/>
                <a:gd name="T7" fmla="*/ 195 h 389"/>
                <a:gd name="T8" fmla="*/ 182 w 4562"/>
                <a:gd name="T9" fmla="*/ 233 h 389"/>
                <a:gd name="T10" fmla="*/ 90 w 4562"/>
                <a:gd name="T11" fmla="*/ 276 h 389"/>
                <a:gd name="T12" fmla="*/ 31 w 4562"/>
                <a:gd name="T13" fmla="*/ 324 h 389"/>
                <a:gd name="T14" fmla="*/ 1 w 4562"/>
                <a:gd name="T15" fmla="*/ 375 h 389"/>
                <a:gd name="T16" fmla="*/ 2 w 4562"/>
                <a:gd name="T17" fmla="*/ 367 h 389"/>
                <a:gd name="T18" fmla="*/ 42 w 4562"/>
                <a:gd name="T19" fmla="*/ 324 h 389"/>
                <a:gd name="T20" fmla="*/ 106 w 4562"/>
                <a:gd name="T21" fmla="*/ 286 h 389"/>
                <a:gd name="T22" fmla="*/ 203 w 4562"/>
                <a:gd name="T23" fmla="*/ 254 h 389"/>
                <a:gd name="T24" fmla="*/ 322 w 4562"/>
                <a:gd name="T25" fmla="*/ 230 h 389"/>
                <a:gd name="T26" fmla="*/ 457 w 4562"/>
                <a:gd name="T27" fmla="*/ 214 h 389"/>
                <a:gd name="T28" fmla="*/ 599 w 4562"/>
                <a:gd name="T29" fmla="*/ 208 h 389"/>
                <a:gd name="T30" fmla="*/ 1830 w 4562"/>
                <a:gd name="T31" fmla="*/ 206 h 389"/>
                <a:gd name="T32" fmla="*/ 1958 w 4562"/>
                <a:gd name="T33" fmla="*/ 195 h 389"/>
                <a:gd name="T34" fmla="*/ 2072 w 4562"/>
                <a:gd name="T35" fmla="*/ 176 h 389"/>
                <a:gd name="T36" fmla="*/ 2168 w 4562"/>
                <a:gd name="T37" fmla="*/ 147 h 389"/>
                <a:gd name="T38" fmla="*/ 2234 w 4562"/>
                <a:gd name="T39" fmla="*/ 113 h 389"/>
                <a:gd name="T40" fmla="*/ 2271 w 4562"/>
                <a:gd name="T41" fmla="*/ 73 h 389"/>
                <a:gd name="T42" fmla="*/ 2281 w 4562"/>
                <a:gd name="T43" fmla="*/ 51 h 389"/>
                <a:gd name="T44" fmla="*/ 2288 w 4562"/>
                <a:gd name="T45" fmla="*/ 73 h 389"/>
                <a:gd name="T46" fmla="*/ 2323 w 4562"/>
                <a:gd name="T47" fmla="*/ 113 h 389"/>
                <a:gd name="T48" fmla="*/ 2393 w 4562"/>
                <a:gd name="T49" fmla="*/ 147 h 389"/>
                <a:gd name="T50" fmla="*/ 2486 w 4562"/>
                <a:gd name="T51" fmla="*/ 176 h 389"/>
                <a:gd name="T52" fmla="*/ 2601 w 4562"/>
                <a:gd name="T53" fmla="*/ 195 h 389"/>
                <a:gd name="T54" fmla="*/ 2729 w 4562"/>
                <a:gd name="T55" fmla="*/ 206 h 389"/>
                <a:gd name="T56" fmla="*/ 3960 w 4562"/>
                <a:gd name="T57" fmla="*/ 208 h 389"/>
                <a:gd name="T58" fmla="*/ 4102 w 4562"/>
                <a:gd name="T59" fmla="*/ 214 h 389"/>
                <a:gd name="T60" fmla="*/ 4236 w 4562"/>
                <a:gd name="T61" fmla="*/ 230 h 389"/>
                <a:gd name="T62" fmla="*/ 4353 w 4562"/>
                <a:gd name="T63" fmla="*/ 254 h 389"/>
                <a:gd name="T64" fmla="*/ 4451 w 4562"/>
                <a:gd name="T65" fmla="*/ 286 h 389"/>
                <a:gd name="T66" fmla="*/ 4517 w 4562"/>
                <a:gd name="T67" fmla="*/ 324 h 389"/>
                <a:gd name="T68" fmla="*/ 4555 w 4562"/>
                <a:gd name="T69" fmla="*/ 367 h 389"/>
                <a:gd name="T70" fmla="*/ 4557 w 4562"/>
                <a:gd name="T71" fmla="*/ 375 h 389"/>
                <a:gd name="T72" fmla="*/ 4530 w 4562"/>
                <a:gd name="T73" fmla="*/ 324 h 389"/>
                <a:gd name="T74" fmla="*/ 4468 w 4562"/>
                <a:gd name="T75" fmla="*/ 276 h 389"/>
                <a:gd name="T76" fmla="*/ 4374 w 4562"/>
                <a:gd name="T77" fmla="*/ 233 h 389"/>
                <a:gd name="T78" fmla="*/ 4257 w 4562"/>
                <a:gd name="T79" fmla="*/ 195 h 389"/>
                <a:gd name="T80" fmla="*/ 4116 w 4562"/>
                <a:gd name="T81" fmla="*/ 165 h 389"/>
                <a:gd name="T82" fmla="*/ 3958 w 4562"/>
                <a:gd name="T83" fmla="*/ 145 h 389"/>
                <a:gd name="T84" fmla="*/ 3790 w 4562"/>
                <a:gd name="T85" fmla="*/ 134 h 389"/>
                <a:gd name="T86" fmla="*/ 2710 w 4562"/>
                <a:gd name="T87" fmla="*/ 131 h 389"/>
                <a:gd name="T88" fmla="*/ 2588 w 4562"/>
                <a:gd name="T89" fmla="*/ 126 h 389"/>
                <a:gd name="T90" fmla="*/ 2481 w 4562"/>
                <a:gd name="T91" fmla="*/ 111 h 389"/>
                <a:gd name="T92" fmla="*/ 2388 w 4562"/>
                <a:gd name="T93" fmla="*/ 87 h 389"/>
                <a:gd name="T94" fmla="*/ 2323 w 4562"/>
                <a:gd name="T95" fmla="*/ 56 h 389"/>
                <a:gd name="T96" fmla="*/ 2288 w 4562"/>
                <a:gd name="T97" fmla="*/ 20 h 389"/>
                <a:gd name="T98" fmla="*/ 2281 w 4562"/>
                <a:gd name="T99" fmla="*/ 0 h 389"/>
                <a:gd name="T100" fmla="*/ 2262 w 4562"/>
                <a:gd name="T101" fmla="*/ 37 h 389"/>
                <a:gd name="T102" fmla="*/ 2213 w 4562"/>
                <a:gd name="T103" fmla="*/ 70 h 389"/>
                <a:gd name="T104" fmla="*/ 2134 w 4562"/>
                <a:gd name="T105" fmla="*/ 98 h 389"/>
                <a:gd name="T106" fmla="*/ 2033 w 4562"/>
                <a:gd name="T107" fmla="*/ 119 h 389"/>
                <a:gd name="T108" fmla="*/ 1919 w 4562"/>
                <a:gd name="T109" fmla="*/ 130 h 389"/>
                <a:gd name="T110" fmla="*/ 1853 w 4562"/>
                <a:gd name="T111" fmla="*/ 131 h 38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562"/>
                <a:gd name="T169" fmla="*/ 0 h 389"/>
                <a:gd name="T170" fmla="*/ 4562 w 4562"/>
                <a:gd name="T171" fmla="*/ 389 h 38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562" h="389">
                  <a:moveTo>
                    <a:pt x="855" y="131"/>
                  </a:moveTo>
                  <a:lnTo>
                    <a:pt x="771" y="134"/>
                  </a:lnTo>
                  <a:lnTo>
                    <a:pt x="686" y="138"/>
                  </a:lnTo>
                  <a:lnTo>
                    <a:pt x="602" y="145"/>
                  </a:lnTo>
                  <a:lnTo>
                    <a:pt x="520" y="154"/>
                  </a:lnTo>
                  <a:lnTo>
                    <a:pt x="442" y="165"/>
                  </a:lnTo>
                  <a:lnTo>
                    <a:pt x="369" y="179"/>
                  </a:lnTo>
                  <a:lnTo>
                    <a:pt x="299" y="195"/>
                  </a:lnTo>
                  <a:lnTo>
                    <a:pt x="238" y="213"/>
                  </a:lnTo>
                  <a:lnTo>
                    <a:pt x="182" y="233"/>
                  </a:lnTo>
                  <a:lnTo>
                    <a:pt x="132" y="254"/>
                  </a:lnTo>
                  <a:lnTo>
                    <a:pt x="90" y="276"/>
                  </a:lnTo>
                  <a:lnTo>
                    <a:pt x="55" y="299"/>
                  </a:lnTo>
                  <a:lnTo>
                    <a:pt x="31" y="324"/>
                  </a:lnTo>
                  <a:lnTo>
                    <a:pt x="10" y="350"/>
                  </a:lnTo>
                  <a:lnTo>
                    <a:pt x="1" y="375"/>
                  </a:lnTo>
                  <a:lnTo>
                    <a:pt x="0" y="388"/>
                  </a:lnTo>
                  <a:lnTo>
                    <a:pt x="2" y="367"/>
                  </a:lnTo>
                  <a:lnTo>
                    <a:pt x="17" y="346"/>
                  </a:lnTo>
                  <a:lnTo>
                    <a:pt x="42" y="324"/>
                  </a:lnTo>
                  <a:lnTo>
                    <a:pt x="70" y="305"/>
                  </a:lnTo>
                  <a:lnTo>
                    <a:pt x="106" y="286"/>
                  </a:lnTo>
                  <a:lnTo>
                    <a:pt x="153" y="269"/>
                  </a:lnTo>
                  <a:lnTo>
                    <a:pt x="203" y="254"/>
                  </a:lnTo>
                  <a:lnTo>
                    <a:pt x="260" y="240"/>
                  </a:lnTo>
                  <a:lnTo>
                    <a:pt x="322" y="230"/>
                  </a:lnTo>
                  <a:lnTo>
                    <a:pt x="388" y="220"/>
                  </a:lnTo>
                  <a:lnTo>
                    <a:pt x="457" y="214"/>
                  </a:lnTo>
                  <a:lnTo>
                    <a:pt x="526" y="209"/>
                  </a:lnTo>
                  <a:lnTo>
                    <a:pt x="599" y="208"/>
                  </a:lnTo>
                  <a:lnTo>
                    <a:pt x="1763" y="208"/>
                  </a:lnTo>
                  <a:lnTo>
                    <a:pt x="1830" y="206"/>
                  </a:lnTo>
                  <a:lnTo>
                    <a:pt x="1895" y="202"/>
                  </a:lnTo>
                  <a:lnTo>
                    <a:pt x="1958" y="195"/>
                  </a:lnTo>
                  <a:lnTo>
                    <a:pt x="2018" y="187"/>
                  </a:lnTo>
                  <a:lnTo>
                    <a:pt x="2072" y="176"/>
                  </a:lnTo>
                  <a:lnTo>
                    <a:pt x="2122" y="162"/>
                  </a:lnTo>
                  <a:lnTo>
                    <a:pt x="2168" y="147"/>
                  </a:lnTo>
                  <a:lnTo>
                    <a:pt x="2205" y="131"/>
                  </a:lnTo>
                  <a:lnTo>
                    <a:pt x="2234" y="113"/>
                  </a:lnTo>
                  <a:lnTo>
                    <a:pt x="2256" y="94"/>
                  </a:lnTo>
                  <a:lnTo>
                    <a:pt x="2271" y="73"/>
                  </a:lnTo>
                  <a:lnTo>
                    <a:pt x="2278" y="53"/>
                  </a:lnTo>
                  <a:lnTo>
                    <a:pt x="2281" y="51"/>
                  </a:lnTo>
                  <a:lnTo>
                    <a:pt x="2281" y="53"/>
                  </a:lnTo>
                  <a:lnTo>
                    <a:pt x="2288" y="73"/>
                  </a:lnTo>
                  <a:lnTo>
                    <a:pt x="2301" y="94"/>
                  </a:lnTo>
                  <a:lnTo>
                    <a:pt x="2323" y="113"/>
                  </a:lnTo>
                  <a:lnTo>
                    <a:pt x="2354" y="131"/>
                  </a:lnTo>
                  <a:lnTo>
                    <a:pt x="2393" y="147"/>
                  </a:lnTo>
                  <a:lnTo>
                    <a:pt x="2436" y="162"/>
                  </a:lnTo>
                  <a:lnTo>
                    <a:pt x="2486" y="176"/>
                  </a:lnTo>
                  <a:lnTo>
                    <a:pt x="2542" y="187"/>
                  </a:lnTo>
                  <a:lnTo>
                    <a:pt x="2601" y="195"/>
                  </a:lnTo>
                  <a:lnTo>
                    <a:pt x="2663" y="202"/>
                  </a:lnTo>
                  <a:lnTo>
                    <a:pt x="2729" y="206"/>
                  </a:lnTo>
                  <a:lnTo>
                    <a:pt x="2796" y="208"/>
                  </a:lnTo>
                  <a:lnTo>
                    <a:pt x="3960" y="208"/>
                  </a:lnTo>
                  <a:lnTo>
                    <a:pt x="4030" y="209"/>
                  </a:lnTo>
                  <a:lnTo>
                    <a:pt x="4102" y="214"/>
                  </a:lnTo>
                  <a:lnTo>
                    <a:pt x="4171" y="220"/>
                  </a:lnTo>
                  <a:lnTo>
                    <a:pt x="4236" y="230"/>
                  </a:lnTo>
                  <a:lnTo>
                    <a:pt x="4296" y="240"/>
                  </a:lnTo>
                  <a:lnTo>
                    <a:pt x="4353" y="254"/>
                  </a:lnTo>
                  <a:lnTo>
                    <a:pt x="4406" y="269"/>
                  </a:lnTo>
                  <a:lnTo>
                    <a:pt x="4451" y="286"/>
                  </a:lnTo>
                  <a:lnTo>
                    <a:pt x="4488" y="305"/>
                  </a:lnTo>
                  <a:lnTo>
                    <a:pt x="4517" y="324"/>
                  </a:lnTo>
                  <a:lnTo>
                    <a:pt x="4540" y="346"/>
                  </a:lnTo>
                  <a:lnTo>
                    <a:pt x="4555" y="367"/>
                  </a:lnTo>
                  <a:lnTo>
                    <a:pt x="4561" y="388"/>
                  </a:lnTo>
                  <a:lnTo>
                    <a:pt x="4557" y="375"/>
                  </a:lnTo>
                  <a:lnTo>
                    <a:pt x="4548" y="350"/>
                  </a:lnTo>
                  <a:lnTo>
                    <a:pt x="4530" y="324"/>
                  </a:lnTo>
                  <a:lnTo>
                    <a:pt x="4502" y="299"/>
                  </a:lnTo>
                  <a:lnTo>
                    <a:pt x="4468" y="276"/>
                  </a:lnTo>
                  <a:lnTo>
                    <a:pt x="4424" y="254"/>
                  </a:lnTo>
                  <a:lnTo>
                    <a:pt x="4374" y="233"/>
                  </a:lnTo>
                  <a:lnTo>
                    <a:pt x="4319" y="213"/>
                  </a:lnTo>
                  <a:lnTo>
                    <a:pt x="4257" y="195"/>
                  </a:lnTo>
                  <a:lnTo>
                    <a:pt x="4190" y="179"/>
                  </a:lnTo>
                  <a:lnTo>
                    <a:pt x="4116" y="165"/>
                  </a:lnTo>
                  <a:lnTo>
                    <a:pt x="4038" y="154"/>
                  </a:lnTo>
                  <a:lnTo>
                    <a:pt x="3958" y="145"/>
                  </a:lnTo>
                  <a:lnTo>
                    <a:pt x="3872" y="138"/>
                  </a:lnTo>
                  <a:lnTo>
                    <a:pt x="3790" y="134"/>
                  </a:lnTo>
                  <a:lnTo>
                    <a:pt x="3704" y="131"/>
                  </a:lnTo>
                  <a:lnTo>
                    <a:pt x="2710" y="131"/>
                  </a:lnTo>
                  <a:lnTo>
                    <a:pt x="2648" y="130"/>
                  </a:lnTo>
                  <a:lnTo>
                    <a:pt x="2588" y="126"/>
                  </a:lnTo>
                  <a:lnTo>
                    <a:pt x="2535" y="120"/>
                  </a:lnTo>
                  <a:lnTo>
                    <a:pt x="2481" y="111"/>
                  </a:lnTo>
                  <a:lnTo>
                    <a:pt x="2434" y="100"/>
                  </a:lnTo>
                  <a:lnTo>
                    <a:pt x="2388" y="87"/>
                  </a:lnTo>
                  <a:lnTo>
                    <a:pt x="2354" y="72"/>
                  </a:lnTo>
                  <a:lnTo>
                    <a:pt x="2323" y="56"/>
                  </a:lnTo>
                  <a:lnTo>
                    <a:pt x="2301" y="39"/>
                  </a:lnTo>
                  <a:lnTo>
                    <a:pt x="2288" y="20"/>
                  </a:lnTo>
                  <a:lnTo>
                    <a:pt x="2281" y="2"/>
                  </a:lnTo>
                  <a:lnTo>
                    <a:pt x="2281" y="0"/>
                  </a:lnTo>
                  <a:lnTo>
                    <a:pt x="2276" y="19"/>
                  </a:lnTo>
                  <a:lnTo>
                    <a:pt x="2262" y="37"/>
                  </a:lnTo>
                  <a:lnTo>
                    <a:pt x="2240" y="53"/>
                  </a:lnTo>
                  <a:lnTo>
                    <a:pt x="2213" y="70"/>
                  </a:lnTo>
                  <a:lnTo>
                    <a:pt x="2175" y="85"/>
                  </a:lnTo>
                  <a:lnTo>
                    <a:pt x="2134" y="98"/>
                  </a:lnTo>
                  <a:lnTo>
                    <a:pt x="2088" y="110"/>
                  </a:lnTo>
                  <a:lnTo>
                    <a:pt x="2033" y="119"/>
                  </a:lnTo>
                  <a:lnTo>
                    <a:pt x="1979" y="126"/>
                  </a:lnTo>
                  <a:lnTo>
                    <a:pt x="1919" y="130"/>
                  </a:lnTo>
                  <a:lnTo>
                    <a:pt x="1860" y="131"/>
                  </a:lnTo>
                  <a:lnTo>
                    <a:pt x="1853" y="131"/>
                  </a:lnTo>
                  <a:lnTo>
                    <a:pt x="855" y="131"/>
                  </a:lnTo>
                </a:path>
              </a:pathLst>
            </a:custGeom>
            <a:solidFill>
              <a:srgbClr val="FF0000"/>
            </a:solidFill>
            <a:ln w="12700" cap="rnd">
              <a:solidFill>
                <a:srgbClr val="9A2F6F"/>
              </a:solidFill>
              <a:round/>
              <a:headEnd/>
              <a:tailEnd/>
            </a:ln>
          </p:spPr>
          <p:txBody>
            <a:bodyPr/>
            <a:lstStyle/>
            <a:p>
              <a:endParaRPr lang="is-IS"/>
            </a:p>
          </p:txBody>
        </p:sp>
        <p:sp>
          <p:nvSpPr>
            <p:cNvPr id="88078" name="Rectangle 12">
              <a:extLst>
                <a:ext uri="{FF2B5EF4-FFF2-40B4-BE49-F238E27FC236}">
                  <a16:creationId xmlns:a16="http://schemas.microsoft.com/office/drawing/2014/main" id="{BBBD5ED1-98E8-4299-AF67-DD84D9706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2594"/>
              <a:ext cx="1110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is-IS" altLang="is-IS" sz="1800">
                  <a:solidFill>
                    <a:schemeClr val="tx1"/>
                  </a:solidFill>
                  <a:cs typeface="Helvetica" panose="020B0604020202020204" pitchFamily="34" charset="0"/>
                </a:rPr>
                <a:t>Lánstími</a:t>
              </a:r>
              <a:r>
                <a:rPr lang="en-US" altLang="is-IS" sz="1800">
                  <a:solidFill>
                    <a:schemeClr val="tx1"/>
                  </a:solidFill>
                  <a:cs typeface="Helvetica" panose="020B0604020202020204" pitchFamily="34" charset="0"/>
                </a:rPr>
                <a:t>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is-IS" sz="1800" i="1">
                  <a:solidFill>
                    <a:schemeClr val="tx1"/>
                  </a:solidFill>
                  <a:cs typeface="Helvetica" panose="020B0604020202020204" pitchFamily="34" charset="0"/>
                </a:rPr>
                <a:t>(credit period)</a:t>
              </a:r>
            </a:p>
          </p:txBody>
        </p:sp>
        <p:sp>
          <p:nvSpPr>
            <p:cNvPr id="88079" name="Rectangle 13">
              <a:extLst>
                <a:ext uri="{FF2B5EF4-FFF2-40B4-BE49-F238E27FC236}">
                  <a16:creationId xmlns:a16="http://schemas.microsoft.com/office/drawing/2014/main" id="{B095FB4D-10A9-4AF1-9AF1-36BFCB87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3271"/>
              <a:ext cx="1619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is-IS" altLang="is-IS" sz="1800">
                  <a:solidFill>
                    <a:schemeClr val="tx1"/>
                  </a:solidFill>
                  <a:cs typeface="Helvetica" panose="020B0604020202020204" pitchFamily="34" charset="0"/>
                </a:rPr>
                <a:t>Greiðir að fullu vöruverð reiknings</a:t>
              </a:r>
            </a:p>
          </p:txBody>
        </p:sp>
        <p:sp>
          <p:nvSpPr>
            <p:cNvPr id="88080" name="Line 14">
              <a:extLst>
                <a:ext uri="{FF2B5EF4-FFF2-40B4-BE49-F238E27FC236}">
                  <a16:creationId xmlns:a16="http://schemas.microsoft.com/office/drawing/2014/main" id="{5278A4B4-ED87-436A-AAB4-039562F0CF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2987"/>
              <a:ext cx="0" cy="285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s-IS"/>
            </a:p>
          </p:txBody>
        </p:sp>
        <p:sp>
          <p:nvSpPr>
            <p:cNvPr id="88081" name="Line 15">
              <a:extLst>
                <a:ext uri="{FF2B5EF4-FFF2-40B4-BE49-F238E27FC236}">
                  <a16:creationId xmlns:a16="http://schemas.microsoft.com/office/drawing/2014/main" id="{F072862C-6D0F-4EA3-9CAA-B00F24CCAF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2987"/>
              <a:ext cx="0" cy="285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s-IS"/>
            </a:p>
          </p:txBody>
        </p:sp>
        <p:sp>
          <p:nvSpPr>
            <p:cNvPr id="88082" name="Rectangle 16">
              <a:extLst>
                <a:ext uri="{FF2B5EF4-FFF2-40B4-BE49-F238E27FC236}">
                  <a16:creationId xmlns:a16="http://schemas.microsoft.com/office/drawing/2014/main" id="{FE1A8CEA-BD4E-4EF7-B972-E6A52F040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0" y="3779"/>
              <a:ext cx="2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is-IS" altLang="is-IS" sz="2400">
                  <a:solidFill>
                    <a:schemeClr val="tx1"/>
                  </a:solidFill>
                  <a:cs typeface="Helvetica" panose="020B0604020202020204" pitchFamily="34" charset="0"/>
                </a:rPr>
                <a:t>Vörukaup eða vörusala </a:t>
              </a:r>
            </a:p>
          </p:txBody>
        </p:sp>
        <p:sp>
          <p:nvSpPr>
            <p:cNvPr id="88083" name="Line 17">
              <a:extLst>
                <a:ext uri="{FF2B5EF4-FFF2-40B4-BE49-F238E27FC236}">
                  <a16:creationId xmlns:a16="http://schemas.microsoft.com/office/drawing/2014/main" id="{7F436F60-085B-42AF-8384-DB1352A68A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3131"/>
              <a:ext cx="0" cy="673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s-IS"/>
            </a:p>
          </p:txBody>
        </p:sp>
      </p:grpSp>
      <p:sp>
        <p:nvSpPr>
          <p:cNvPr id="61445" name="Rectangle 18">
            <a:extLst>
              <a:ext uri="{FF2B5EF4-FFF2-40B4-BE49-F238E27FC236}">
                <a16:creationId xmlns:a16="http://schemas.microsoft.com/office/drawing/2014/main" id="{4D900309-A3A2-4DFF-9750-14A0E08A5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42938"/>
            <a:ext cx="7847013" cy="771525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Afsláttarskilmálar</a:t>
            </a:r>
            <a:r>
              <a:rPr lang="en-US" b="1" dirty="0">
                <a:solidFill>
                  <a:srgbClr val="C00000"/>
                </a:solidFill>
                <a:ea typeface="+mn-ea"/>
              </a:rPr>
              <a:t> </a:t>
            </a:r>
            <a:r>
              <a:rPr lang="en-US" sz="2400" b="1" i="1" dirty="0">
                <a:solidFill>
                  <a:srgbClr val="C00000"/>
                </a:solidFill>
                <a:ea typeface="+mn-ea"/>
              </a:rPr>
              <a:t>(discounts under terms)</a:t>
            </a:r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2">
            <a:extLst>
              <a:ext uri="{FF2B5EF4-FFF2-40B4-BE49-F238E27FC236}">
                <a16:creationId xmlns:a16="http://schemas.microsoft.com/office/drawing/2014/main" id="{4CE9C300-CA19-450C-B019-5C2BE15713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EDEE298-38A0-4C9D-9CB4-8882C72FFAA6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8E0D9106-6DC3-4F36-8FFA-9538A03B0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773238"/>
            <a:ext cx="8191500" cy="25193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US" sz="12500" dirty="0">
                <a:latin typeface="Times New Roman" pitchFamily="18" charset="0"/>
              </a:rPr>
              <a:t>2/10, n/30</a:t>
            </a:r>
          </a:p>
        </p:txBody>
      </p:sp>
      <p:sp>
        <p:nvSpPr>
          <p:cNvPr id="90116" name="AutoShape 3">
            <a:extLst>
              <a:ext uri="{FF2B5EF4-FFF2-40B4-BE49-F238E27FC236}">
                <a16:creationId xmlns:a16="http://schemas.microsoft.com/office/drawing/2014/main" id="{5D61E3A2-F709-425F-9D2B-D97D36E0DE0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339057" y="3925094"/>
            <a:ext cx="849312" cy="431800"/>
          </a:xfrm>
          <a:prstGeom prst="rightArrow">
            <a:avLst>
              <a:gd name="adj1" fmla="val 50000"/>
              <a:gd name="adj2" fmla="val 75826"/>
            </a:avLst>
          </a:prstGeom>
          <a:solidFill>
            <a:srgbClr val="FF513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17" name="AutoShape 4">
            <a:extLst>
              <a:ext uri="{FF2B5EF4-FFF2-40B4-BE49-F238E27FC236}">
                <a16:creationId xmlns:a16="http://schemas.microsoft.com/office/drawing/2014/main" id="{056BC129-8411-4963-87AC-B2812E0D396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047207" y="3918744"/>
            <a:ext cx="849312" cy="444500"/>
          </a:xfrm>
          <a:prstGeom prst="rightArrow">
            <a:avLst>
              <a:gd name="adj1" fmla="val 50000"/>
              <a:gd name="adj2" fmla="val 75783"/>
            </a:avLst>
          </a:prstGeom>
          <a:solidFill>
            <a:srgbClr val="FF513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18" name="AutoShape 5">
            <a:extLst>
              <a:ext uri="{FF2B5EF4-FFF2-40B4-BE49-F238E27FC236}">
                <a16:creationId xmlns:a16="http://schemas.microsoft.com/office/drawing/2014/main" id="{E0369CBA-197D-4FB1-AF33-2666B6807B8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076031" y="3933032"/>
            <a:ext cx="865187" cy="431800"/>
          </a:xfrm>
          <a:prstGeom prst="rightArrow">
            <a:avLst>
              <a:gd name="adj1" fmla="val 50000"/>
              <a:gd name="adj2" fmla="val 75861"/>
            </a:avLst>
          </a:prstGeom>
          <a:solidFill>
            <a:srgbClr val="FF513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19" name="AutoShape 6">
            <a:extLst>
              <a:ext uri="{FF2B5EF4-FFF2-40B4-BE49-F238E27FC236}">
                <a16:creationId xmlns:a16="http://schemas.microsoft.com/office/drawing/2014/main" id="{65A3D27D-8606-4D32-A38A-0B2492ABB00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624637" y="3897313"/>
            <a:ext cx="936625" cy="431800"/>
          </a:xfrm>
          <a:prstGeom prst="rightArrow">
            <a:avLst>
              <a:gd name="adj1" fmla="val 50000"/>
              <a:gd name="adj2" fmla="val 75809"/>
            </a:avLst>
          </a:prstGeom>
          <a:solidFill>
            <a:srgbClr val="FF513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20" name="Rectangle 7">
            <a:extLst>
              <a:ext uri="{FF2B5EF4-FFF2-40B4-BE49-F238E27FC236}">
                <a16:creationId xmlns:a16="http://schemas.microsoft.com/office/drawing/2014/main" id="{95061725-D06B-4ABF-AF67-7C2213326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581525"/>
            <a:ext cx="1439862" cy="8286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is-IS" altLang="is-IS" sz="2400">
                <a:solidFill>
                  <a:schemeClr val="tx1"/>
                </a:solidFill>
                <a:latin typeface="Arial" panose="020B0604020202020204" pitchFamily="34" charset="0"/>
              </a:rPr>
              <a:t>Afsláttar- prósenta</a:t>
            </a:r>
          </a:p>
        </p:txBody>
      </p:sp>
      <p:sp>
        <p:nvSpPr>
          <p:cNvPr id="90121" name="Rectangle 8">
            <a:extLst>
              <a:ext uri="{FF2B5EF4-FFF2-40B4-BE49-F238E27FC236}">
                <a16:creationId xmlns:a16="http://schemas.microsoft.com/office/drawing/2014/main" id="{0A4F7929-2DEF-418C-97DC-143D8614E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4567238"/>
            <a:ext cx="2376487" cy="11969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is-IS" altLang="is-IS" sz="2400">
                <a:solidFill>
                  <a:schemeClr val="tx1"/>
                </a:solidFill>
                <a:latin typeface="Arial" panose="020B0604020202020204" pitchFamily="34" charset="0"/>
              </a:rPr>
              <a:t>Fjöldi afsláttardaga í boði á lánstíma</a:t>
            </a:r>
          </a:p>
        </p:txBody>
      </p:sp>
      <p:sp>
        <p:nvSpPr>
          <p:cNvPr id="90122" name="Rectangle 9">
            <a:extLst>
              <a:ext uri="{FF2B5EF4-FFF2-40B4-BE49-F238E27FC236}">
                <a16:creationId xmlns:a16="http://schemas.microsoft.com/office/drawing/2014/main" id="{30C4A4A0-3A48-4707-9078-2A3F4A43F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4581525"/>
            <a:ext cx="2016125" cy="11969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is-IS" altLang="is-IS" sz="2400">
                <a:solidFill>
                  <a:schemeClr val="tx1"/>
                </a:solidFill>
                <a:latin typeface="Arial" panose="020B0604020202020204" pitchFamily="34" charset="0"/>
              </a:rPr>
              <a:t>Vöruverð á reikningi er greitt að fullu</a:t>
            </a:r>
          </a:p>
        </p:txBody>
      </p:sp>
      <p:sp>
        <p:nvSpPr>
          <p:cNvPr id="90123" name="Rectangle 10">
            <a:extLst>
              <a:ext uri="{FF2B5EF4-FFF2-40B4-BE49-F238E27FC236}">
                <a16:creationId xmlns:a16="http://schemas.microsoft.com/office/drawing/2014/main" id="{F2FA3E25-6C79-486F-964C-69A00FB50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4581525"/>
            <a:ext cx="1873250" cy="11969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is-IS" altLang="is-IS" sz="2400">
                <a:solidFill>
                  <a:schemeClr val="tx1"/>
                </a:solidFill>
                <a:latin typeface="Arial" panose="020B0604020202020204" pitchFamily="34" charset="0"/>
              </a:rPr>
              <a:t>Heildarfjöldi daga á lánstíma</a:t>
            </a:r>
          </a:p>
        </p:txBody>
      </p:sp>
      <p:sp>
        <p:nvSpPr>
          <p:cNvPr id="90124" name="Rectangle 11">
            <a:extLst>
              <a:ext uri="{FF2B5EF4-FFF2-40B4-BE49-F238E27FC236}">
                <a16:creationId xmlns:a16="http://schemas.microsoft.com/office/drawing/2014/main" id="{F353727F-D20A-46FA-92AF-611AE7A6A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42938"/>
            <a:ext cx="7989888" cy="771525"/>
          </a:xfrm>
        </p:spPr>
        <p:txBody>
          <a:bodyPr/>
          <a:lstStyle/>
          <a:p>
            <a:pPr algn="ctr" eaLnBrk="1" hangingPunct="1"/>
            <a:r>
              <a:rPr lang="is-IS" altLang="is-IS" b="1">
                <a:solidFill>
                  <a:srgbClr val="C00000"/>
                </a:solidFill>
              </a:rPr>
              <a:t>Afsláttarskilmálar</a:t>
            </a:r>
            <a:r>
              <a:rPr lang="en-US" altLang="is-IS" b="1">
                <a:solidFill>
                  <a:srgbClr val="C00000"/>
                </a:solidFill>
              </a:rPr>
              <a:t> </a:t>
            </a:r>
            <a:r>
              <a:rPr lang="en-US" altLang="is-IS" sz="2400" b="1" i="1">
                <a:solidFill>
                  <a:srgbClr val="C00000"/>
                </a:solidFill>
              </a:rPr>
              <a:t>(discounts under terms)</a:t>
            </a:r>
            <a:endParaRPr lang="en-US" altLang="is-IS" sz="2400" i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2">
            <a:extLst>
              <a:ext uri="{FF2B5EF4-FFF2-40B4-BE49-F238E27FC236}">
                <a16:creationId xmlns:a16="http://schemas.microsoft.com/office/drawing/2014/main" id="{BC857649-95A8-4383-B268-B1D53745AF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47E6C1-E459-4C9F-8C39-0DD7B1EF444E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3696B3F0-1FAB-4731-B3BD-DCE979A75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0"/>
            <a:ext cx="9067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11E43898-DF4E-4C48-B015-7F88A23A7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C00000"/>
                </a:solidFill>
                <a:ea typeface="+mn-ea"/>
              </a:rPr>
              <a:t>Lost, damaged, or stolen inventory</a:t>
            </a:r>
          </a:p>
        </p:txBody>
      </p:sp>
      <p:sp>
        <p:nvSpPr>
          <p:cNvPr id="71685" name="Rectangle 4">
            <a:extLst>
              <a:ext uri="{FF2B5EF4-FFF2-40B4-BE49-F238E27FC236}">
                <a16:creationId xmlns:a16="http://schemas.microsoft.com/office/drawing/2014/main" id="{6C77B1F4-8612-4560-AE21-17B7A4F9C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628775"/>
            <a:ext cx="3817937" cy="316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latin typeface="Tahoma" pitchFamily="34" charset="0"/>
                <a:ea typeface="ＭＳ Ｐゴシック"/>
                <a:cs typeface="ＭＳ Ｐゴシック"/>
              </a:rPr>
              <a:t>Most merchandise companies experience some level of inventory </a:t>
            </a:r>
            <a:r>
              <a:rPr lang="en-US" dirty="0">
                <a:solidFill>
                  <a:srgbClr val="E65D00"/>
                </a:solidFill>
                <a:latin typeface="Tahoma" pitchFamily="34" charset="0"/>
                <a:ea typeface="+mn-ea"/>
                <a:cs typeface="Tahoma" pitchFamily="34" charset="0"/>
              </a:rPr>
              <a:t>shrinkage</a:t>
            </a:r>
            <a:r>
              <a:rPr lang="en-US" dirty="0">
                <a:latin typeface="Tahoma" pitchFamily="34" charset="0"/>
                <a:ea typeface="ＭＳ Ｐゴシック"/>
                <a:cs typeface="ＭＳ Ｐゴシック"/>
              </a:rPr>
              <a:t>, a term that reflects decreases in inventory for reasons other than sales to customers.</a:t>
            </a:r>
          </a:p>
        </p:txBody>
      </p:sp>
      <p:pic>
        <p:nvPicPr>
          <p:cNvPr id="92166" name="Picture 5">
            <a:extLst>
              <a:ext uri="{FF2B5EF4-FFF2-40B4-BE49-F238E27FC236}">
                <a16:creationId xmlns:a16="http://schemas.microsoft.com/office/drawing/2014/main" id="{8C51DA7E-4897-4553-AD3C-53C29A116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492375"/>
            <a:ext cx="1439862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7" name="TextBox 1">
            <a:extLst>
              <a:ext uri="{FF2B5EF4-FFF2-40B4-BE49-F238E27FC236}">
                <a16:creationId xmlns:a16="http://schemas.microsoft.com/office/drawing/2014/main" id="{DBD5DBEC-07F6-4FD6-AB64-3F0544AD3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157788"/>
            <a:ext cx="77041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	Sjá bókun</a:t>
            </a:r>
            <a:r>
              <a:rPr lang="is-IS" altLang="is-IS" sz="2400" i="1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á týndum eða ónýtum vörum</a:t>
            </a:r>
            <a:r>
              <a:rPr lang="is-IS" altLang="is-IS" sz="2400" i="1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  <a:r>
              <a:rPr lang="is-IS" altLang="is-IS" sz="2200" i="1">
                <a:solidFill>
                  <a:schemeClr val="tx1"/>
                </a:solidFill>
                <a:cs typeface="Helvetica" panose="020B0604020202020204" pitchFamily="34" charset="0"/>
              </a:rPr>
              <a:t>(write-down)</a:t>
            </a:r>
            <a:r>
              <a:rPr lang="is-IS" altLang="is-IS" sz="2200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á næstu glæru</a:t>
            </a:r>
          </a:p>
        </p:txBody>
      </p:sp>
    </p:spTree>
  </p:cSld>
  <p:clrMapOvr>
    <a:masterClrMapping/>
  </p:clrMapOvr>
  <p:transition>
    <p:checke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2">
            <a:extLst>
              <a:ext uri="{FF2B5EF4-FFF2-40B4-BE49-F238E27FC236}">
                <a16:creationId xmlns:a16="http://schemas.microsoft.com/office/drawing/2014/main" id="{82959D1E-AE2D-4625-926C-86A0C698DD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7737B0-8EBB-4393-BFC3-C14B283A6517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51782E2D-D047-448F-99A4-83D066CA7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0"/>
            <a:ext cx="9067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DFF2E57E-22B7-458C-9BD1-2EFD7F4D6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42938"/>
            <a:ext cx="7800975" cy="482600"/>
          </a:xfrm>
        </p:spPr>
        <p:txBody>
          <a:bodyPr/>
          <a:lstStyle/>
          <a:p>
            <a:pPr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Vörurýrnun</a:t>
            </a:r>
            <a:r>
              <a:rPr lang="en-US" b="1" dirty="0">
                <a:solidFill>
                  <a:srgbClr val="C00000"/>
                </a:solidFill>
                <a:ea typeface="+mn-ea"/>
              </a:rPr>
              <a:t> </a:t>
            </a:r>
            <a:r>
              <a:rPr lang="en-US" sz="2400" b="1" i="1" dirty="0">
                <a:solidFill>
                  <a:srgbClr val="C00000"/>
                </a:solidFill>
                <a:ea typeface="+mn-ea"/>
              </a:rPr>
              <a:t>(shrinkage)</a:t>
            </a:r>
          </a:p>
        </p:txBody>
      </p:sp>
      <p:graphicFrame>
        <p:nvGraphicFramePr>
          <p:cNvPr id="94213" name="Object 2">
            <a:extLst>
              <a:ext uri="{FF2B5EF4-FFF2-40B4-BE49-F238E27FC236}">
                <a16:creationId xmlns:a16="http://schemas.microsoft.com/office/drawing/2014/main" id="{82881D17-F676-4A8C-A944-892392CC63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781300"/>
          <a:ext cx="84582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680880" imgH="571320" progId="Excel.Sheet.8">
                  <p:embed/>
                </p:oleObj>
              </mc:Choice>
              <mc:Fallback>
                <p:oleObj name="Worksheet" r:id="rId3" imgW="6680880" imgH="571320" progId="Excel.Sheet.8">
                  <p:embed/>
                  <p:pic>
                    <p:nvPicPr>
                      <p:cNvPr id="94213" name="Object 2">
                        <a:extLst>
                          <a:ext uri="{FF2B5EF4-FFF2-40B4-BE49-F238E27FC236}">
                            <a16:creationId xmlns:a16="http://schemas.microsoft.com/office/drawing/2014/main" id="{82881D17-F676-4A8C-A944-892392CC63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781300"/>
                        <a:ext cx="84582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4" name="Text Box 5">
            <a:extLst>
              <a:ext uri="{FF2B5EF4-FFF2-40B4-BE49-F238E27FC236}">
                <a16:creationId xmlns:a16="http://schemas.microsoft.com/office/drawing/2014/main" id="{D69CDA61-CF9E-4F06-B911-141988AB9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341438"/>
            <a:ext cx="7543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Assume a company determined that $500 of inventory was lost through shrinkage. Here is how it would effect the statements:</a:t>
            </a:r>
          </a:p>
        </p:txBody>
      </p:sp>
      <p:graphicFrame>
        <p:nvGraphicFramePr>
          <p:cNvPr id="94215" name="Object 3">
            <a:extLst>
              <a:ext uri="{FF2B5EF4-FFF2-40B4-BE49-F238E27FC236}">
                <a16:creationId xmlns:a16="http://schemas.microsoft.com/office/drawing/2014/main" id="{918BECFA-EED9-4202-A9E8-FCC4014B82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5175" y="4652963"/>
          <a:ext cx="77692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024160" imgH="679320" progId="Excel.Sheet.8">
                  <p:embed/>
                </p:oleObj>
              </mc:Choice>
              <mc:Fallback>
                <p:oleObj name="Worksheet" r:id="rId5" imgW="5024160" imgH="679320" progId="Excel.Sheet.8">
                  <p:embed/>
                  <p:pic>
                    <p:nvPicPr>
                      <p:cNvPr id="94215" name="Object 3">
                        <a:extLst>
                          <a:ext uri="{FF2B5EF4-FFF2-40B4-BE49-F238E27FC236}">
                            <a16:creationId xmlns:a16="http://schemas.microsoft.com/office/drawing/2014/main" id="{918BECFA-EED9-4202-A9E8-FCC4014B82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4652963"/>
                        <a:ext cx="7769225" cy="1152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6" name="Text Box 8">
            <a:extLst>
              <a:ext uri="{FF2B5EF4-FFF2-40B4-BE49-F238E27FC236}">
                <a16:creationId xmlns:a16="http://schemas.microsoft.com/office/drawing/2014/main" id="{BCEBA4FF-5CDF-4281-8809-095FF461E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50" y="4221163"/>
            <a:ext cx="7543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In general journal form, the entry is as follows:</a:t>
            </a:r>
          </a:p>
        </p:txBody>
      </p:sp>
    </p:spTree>
  </p:cSld>
  <p:clrMapOvr>
    <a:masterClrMapping/>
  </p:clrMapOvr>
  <p:transition>
    <p:checke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8CCEE445-2349-4224-904A-D99CCC6E58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800975" cy="792163"/>
          </a:xfrm>
        </p:spPr>
        <p:txBody>
          <a:bodyPr/>
          <a:lstStyle/>
          <a:p>
            <a:pPr algn="ctr"/>
            <a:r>
              <a:rPr lang="is-IS" altLang="is-IS" b="1">
                <a:solidFill>
                  <a:srgbClr val="C00000"/>
                </a:solidFill>
              </a:rPr>
              <a:t>Tvær leiðir til að bóka kostnaðarverð vörubirgða við innkaup og sölu</a:t>
            </a:r>
            <a:endParaRPr lang="is-IS" altLang="is-IS"/>
          </a:p>
        </p:txBody>
      </p:sp>
      <p:sp>
        <p:nvSpPr>
          <p:cNvPr id="96259" name="Content Placeholder 2">
            <a:extLst>
              <a:ext uri="{FF2B5EF4-FFF2-40B4-BE49-F238E27FC236}">
                <a16:creationId xmlns:a16="http://schemas.microsoft.com/office/drawing/2014/main" id="{A02C0C8D-AE84-4ED1-9D59-50B4948CA7B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50825" y="1341438"/>
            <a:ext cx="4321175" cy="5040312"/>
          </a:xfrm>
        </p:spPr>
        <p:txBody>
          <a:bodyPr/>
          <a:lstStyle/>
          <a:p>
            <a:r>
              <a:rPr lang="is-IS" altLang="is-IS" sz="2000">
                <a:solidFill>
                  <a:schemeClr val="tx1"/>
                </a:solidFill>
              </a:rPr>
              <a:t>Birgðabókhald </a:t>
            </a:r>
            <a:r>
              <a:rPr lang="is-IS" altLang="is-IS" sz="2000" b="1" i="1">
                <a:solidFill>
                  <a:schemeClr val="tx1"/>
                </a:solidFill>
              </a:rPr>
              <a:t>(perpetual system)</a:t>
            </a:r>
          </a:p>
          <a:p>
            <a:r>
              <a:rPr lang="is-IS" altLang="is-IS" sz="2000" u="sng">
                <a:solidFill>
                  <a:schemeClr val="tx1"/>
                </a:solidFill>
              </a:rPr>
              <a:t>innkaup</a:t>
            </a:r>
            <a:r>
              <a:rPr lang="is-IS" altLang="is-IS" sz="2000">
                <a:solidFill>
                  <a:schemeClr val="tx1"/>
                </a:solidFill>
              </a:rPr>
              <a:t>: kostn.verð </a:t>
            </a:r>
            <a:r>
              <a:rPr lang="is-IS" altLang="is-IS" sz="2000" u="sng">
                <a:solidFill>
                  <a:schemeClr val="tx1"/>
                </a:solidFill>
              </a:rPr>
              <a:t>eignfært</a:t>
            </a:r>
            <a:r>
              <a:rPr lang="is-IS" altLang="is-IS" sz="200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is-IS" altLang="is-IS" sz="1900">
                <a:solidFill>
                  <a:schemeClr val="tx1"/>
                </a:solidFill>
              </a:rPr>
              <a:t>Vörubirgðir d</a:t>
            </a:r>
          </a:p>
          <a:p>
            <a:pPr lvl="1"/>
            <a:r>
              <a:rPr lang="is-IS" altLang="is-IS" sz="1900">
                <a:solidFill>
                  <a:schemeClr val="tx1"/>
                </a:solidFill>
              </a:rPr>
              <a:t>Banki / lánardrottnar k</a:t>
            </a:r>
            <a:endParaRPr lang="is-IS" altLang="is-IS">
              <a:solidFill>
                <a:schemeClr val="tx1"/>
              </a:solidFill>
            </a:endParaRPr>
          </a:p>
          <a:p>
            <a:r>
              <a:rPr lang="is-IS" altLang="is-IS" sz="2000" u="sng">
                <a:solidFill>
                  <a:schemeClr val="tx1"/>
                </a:solidFill>
              </a:rPr>
              <a:t>sala</a:t>
            </a:r>
            <a:r>
              <a:rPr lang="is-IS" altLang="is-IS" sz="2000">
                <a:solidFill>
                  <a:schemeClr val="tx1"/>
                </a:solidFill>
              </a:rPr>
              <a:t>: KSV er gjaldfært um leið og salan er tekjufærð:</a:t>
            </a:r>
          </a:p>
          <a:p>
            <a:pPr lvl="1"/>
            <a:r>
              <a:rPr lang="is-IS" altLang="is-IS" sz="1900">
                <a:solidFill>
                  <a:schemeClr val="tx1"/>
                </a:solidFill>
              </a:rPr>
              <a:t>Vörusala k</a:t>
            </a:r>
          </a:p>
          <a:p>
            <a:pPr lvl="1"/>
            <a:r>
              <a:rPr lang="is-IS" altLang="is-IS" sz="1900">
                <a:solidFill>
                  <a:schemeClr val="tx1"/>
                </a:solidFill>
              </a:rPr>
              <a:t>Banki / viðskiptakröfur  d</a:t>
            </a:r>
          </a:p>
          <a:p>
            <a:pPr lvl="1"/>
            <a:r>
              <a:rPr lang="is-IS" altLang="is-IS" sz="1900">
                <a:solidFill>
                  <a:schemeClr val="tx1"/>
                </a:solidFill>
              </a:rPr>
              <a:t>KSV d</a:t>
            </a:r>
          </a:p>
          <a:p>
            <a:pPr lvl="1"/>
            <a:r>
              <a:rPr lang="is-IS" altLang="is-IS" sz="1900">
                <a:solidFill>
                  <a:schemeClr val="tx1"/>
                </a:solidFill>
              </a:rPr>
              <a:t>Vörubirgðir k </a:t>
            </a:r>
          </a:p>
          <a:p>
            <a:r>
              <a:rPr lang="is-IS" altLang="is-IS" sz="2000">
                <a:solidFill>
                  <a:schemeClr val="tx1"/>
                </a:solidFill>
              </a:rPr>
              <a:t>Birgðastaða liggur alltaf fyrir eftir bókun vörukaupa og vörusölu</a:t>
            </a:r>
          </a:p>
        </p:txBody>
      </p:sp>
      <p:sp>
        <p:nvSpPr>
          <p:cNvPr id="76804" name="Content Placeholder 3">
            <a:extLst>
              <a:ext uri="{FF2B5EF4-FFF2-40B4-BE49-F238E27FC236}">
                <a16:creationId xmlns:a16="http://schemas.microsoft.com/office/drawing/2014/main" id="{B4030786-3B60-4B1C-9A25-878C738BE3C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648200" y="1341438"/>
            <a:ext cx="4244975" cy="4967287"/>
          </a:xfrm>
        </p:spPr>
        <p:txBody>
          <a:bodyPr/>
          <a:lstStyle/>
          <a:p>
            <a:r>
              <a:rPr lang="is-IS" altLang="is-IS" sz="2000">
                <a:solidFill>
                  <a:schemeClr val="tx1"/>
                </a:solidFill>
              </a:rPr>
              <a:t>Ekki birgðabókhald </a:t>
            </a:r>
            <a:r>
              <a:rPr lang="is-IS" altLang="is-IS" sz="2000" b="1" i="1">
                <a:solidFill>
                  <a:schemeClr val="tx1"/>
                </a:solidFill>
              </a:rPr>
              <a:t>(periodic system)</a:t>
            </a:r>
          </a:p>
          <a:p>
            <a:r>
              <a:rPr lang="is-IS" altLang="is-IS" sz="2000" u="sng">
                <a:solidFill>
                  <a:schemeClr val="tx1"/>
                </a:solidFill>
              </a:rPr>
              <a:t>innkaup</a:t>
            </a:r>
            <a:r>
              <a:rPr lang="is-IS" altLang="is-IS" sz="2000">
                <a:solidFill>
                  <a:schemeClr val="tx1"/>
                </a:solidFill>
              </a:rPr>
              <a:t>: kostn.verð </a:t>
            </a:r>
            <a:r>
              <a:rPr lang="is-IS" altLang="is-IS" sz="2000" u="sng">
                <a:solidFill>
                  <a:schemeClr val="tx1"/>
                </a:solidFill>
              </a:rPr>
              <a:t>gjaldfært</a:t>
            </a:r>
          </a:p>
          <a:p>
            <a:pPr lvl="1"/>
            <a:r>
              <a:rPr lang="is-IS" altLang="is-IS" sz="1900">
                <a:solidFill>
                  <a:schemeClr val="tx1"/>
                </a:solidFill>
              </a:rPr>
              <a:t>Vörukaup d</a:t>
            </a:r>
          </a:p>
          <a:p>
            <a:pPr lvl="1"/>
            <a:r>
              <a:rPr lang="is-IS" altLang="is-IS" sz="1900">
                <a:solidFill>
                  <a:schemeClr val="tx1"/>
                </a:solidFill>
              </a:rPr>
              <a:t>Banki / lánardrottnar k</a:t>
            </a:r>
            <a:endParaRPr lang="is-IS" altLang="is-IS" u="sng">
              <a:solidFill>
                <a:schemeClr val="tx1"/>
              </a:solidFill>
            </a:endParaRPr>
          </a:p>
          <a:p>
            <a:r>
              <a:rPr lang="is-IS" altLang="is-IS" sz="2000" u="sng">
                <a:solidFill>
                  <a:schemeClr val="tx1"/>
                </a:solidFill>
              </a:rPr>
              <a:t>sala</a:t>
            </a:r>
            <a:r>
              <a:rPr lang="is-IS" altLang="is-IS" sz="2000">
                <a:solidFill>
                  <a:schemeClr val="tx1"/>
                </a:solidFill>
              </a:rPr>
              <a:t>: KSV er reiknað út og gjaldfært í árslok en ekki þegar vörusala er tekjufærð hverju sinni:</a:t>
            </a:r>
          </a:p>
          <a:p>
            <a:pPr lvl="1"/>
            <a:r>
              <a:rPr lang="is-IS" altLang="is-IS" sz="1900">
                <a:solidFill>
                  <a:schemeClr val="tx1"/>
                </a:solidFill>
              </a:rPr>
              <a:t>Vörusala k</a:t>
            </a:r>
          </a:p>
          <a:p>
            <a:pPr lvl="1"/>
            <a:r>
              <a:rPr lang="is-IS" altLang="is-IS" sz="1900">
                <a:solidFill>
                  <a:schemeClr val="tx1"/>
                </a:solidFill>
              </a:rPr>
              <a:t>Banki / viðskiptakröfur d</a:t>
            </a:r>
            <a:endParaRPr lang="is-IS" altLang="is-IS" sz="2400">
              <a:solidFill>
                <a:schemeClr val="tx1"/>
              </a:solidFill>
            </a:endParaRPr>
          </a:p>
          <a:p>
            <a:r>
              <a:rPr lang="is-IS" altLang="is-IS" sz="2000">
                <a:solidFill>
                  <a:schemeClr val="tx1"/>
                </a:solidFill>
              </a:rPr>
              <a:t>Birgðastaða í upphafi árs stendur óbreytt þar til eftir birgðatalningu og uppgjörsfærslu í árslok </a:t>
            </a:r>
          </a:p>
        </p:txBody>
      </p:sp>
      <p:sp>
        <p:nvSpPr>
          <p:cNvPr id="96261" name="Slide Number Placeholder 4">
            <a:extLst>
              <a:ext uri="{FF2B5EF4-FFF2-40B4-BE49-F238E27FC236}">
                <a16:creationId xmlns:a16="http://schemas.microsoft.com/office/drawing/2014/main" id="{B80757EC-2F50-4CEB-8604-7293A95F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92D6B1-3CF8-4CBA-8EBD-80D996B92853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4">
            <a:extLst>
              <a:ext uri="{FF2B5EF4-FFF2-40B4-BE49-F238E27FC236}">
                <a16:creationId xmlns:a16="http://schemas.microsoft.com/office/drawing/2014/main" id="{FAD31D46-78BB-4359-B5E8-0E8E981169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DEC6CA-2C08-4D53-A619-53462A1C36F1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121342F-160E-4A5E-A996-D222A4EED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64575" cy="1187450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dirty="0">
                <a:solidFill>
                  <a:srgbClr val="C00000"/>
                </a:solidFill>
              </a:rPr>
              <a:t>Birgðabókhald</a:t>
            </a:r>
            <a:br>
              <a:rPr lang="is-IS" b="1" dirty="0">
                <a:solidFill>
                  <a:srgbClr val="C00000"/>
                </a:solidFill>
              </a:rPr>
            </a:br>
            <a:r>
              <a:rPr lang="is-IS" sz="2400" b="1" dirty="0">
                <a:solidFill>
                  <a:srgbClr val="C00000"/>
                </a:solidFill>
              </a:rPr>
              <a:t> (</a:t>
            </a:r>
            <a:r>
              <a:rPr lang="en-US" sz="2400" b="1" i="1" dirty="0">
                <a:solidFill>
                  <a:srgbClr val="C00000"/>
                </a:solidFill>
              </a:rPr>
              <a:t>perpetual inventory system)</a:t>
            </a:r>
            <a:endParaRPr lang="en-US" b="1" i="1" dirty="0">
              <a:solidFill>
                <a:srgbClr val="C00000"/>
              </a:solidFill>
              <a:ea typeface="+mn-ea"/>
            </a:endParaRPr>
          </a:p>
        </p:txBody>
      </p:sp>
      <p:grpSp>
        <p:nvGrpSpPr>
          <p:cNvPr id="98308" name="Group 3">
            <a:extLst>
              <a:ext uri="{FF2B5EF4-FFF2-40B4-BE49-F238E27FC236}">
                <a16:creationId xmlns:a16="http://schemas.microsoft.com/office/drawing/2014/main" id="{68CBF418-52DF-406F-8550-08A20F0AB6E7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1600200"/>
            <a:ext cx="6335713" cy="4132263"/>
            <a:chOff x="452" y="1296"/>
            <a:chExt cx="2073" cy="2359"/>
          </a:xfrm>
        </p:grpSpPr>
        <p:sp>
          <p:nvSpPr>
            <p:cNvPr id="98309" name="Oval 4">
              <a:extLst>
                <a:ext uri="{FF2B5EF4-FFF2-40B4-BE49-F238E27FC236}">
                  <a16:creationId xmlns:a16="http://schemas.microsoft.com/office/drawing/2014/main" id="{2166EC63-F118-49F8-932F-C5D2B9894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1296"/>
              <a:ext cx="1872" cy="8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s-IS" altLang="is-IS" sz="2800" b="1">
                  <a:solidFill>
                    <a:schemeClr val="tx1"/>
                  </a:solidFill>
                  <a:cs typeface="Helvetica" panose="020B0604020202020204" pitchFamily="34" charset="0"/>
                </a:rPr>
                <a:t>Birgðabókhald</a:t>
              </a:r>
            </a:p>
          </p:txBody>
        </p:sp>
        <p:sp>
          <p:nvSpPr>
            <p:cNvPr id="98310" name="Rectangle 5">
              <a:extLst>
                <a:ext uri="{FF2B5EF4-FFF2-40B4-BE49-F238E27FC236}">
                  <a16:creationId xmlns:a16="http://schemas.microsoft.com/office/drawing/2014/main" id="{FE6CCA56-AB43-476C-AA18-DE59610A9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" y="2784"/>
              <a:ext cx="2073" cy="8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s-IS" altLang="is-IS" sz="2400">
                  <a:solidFill>
                    <a:schemeClr val="tx1"/>
                  </a:solidFill>
                  <a:cs typeface="Helvetica" panose="020B0604020202020204" pitchFamily="34" charset="0"/>
                </a:rPr>
                <a:t>Reikningurinn vörubirgðir í </a:t>
              </a:r>
              <a:r>
                <a:rPr lang="is-IS" altLang="is-IS" sz="2400" u="sng">
                  <a:solidFill>
                    <a:schemeClr val="tx1"/>
                  </a:solidFill>
                  <a:cs typeface="Helvetica" panose="020B0604020202020204" pitchFamily="34" charset="0"/>
                </a:rPr>
                <a:t>fjárhagsbókhaldi</a:t>
              </a:r>
              <a:r>
                <a:rPr lang="is-IS" altLang="is-IS" sz="2400">
                  <a:solidFill>
                    <a:schemeClr val="tx1"/>
                  </a:solidFill>
                  <a:cs typeface="Helvetica" panose="020B0604020202020204" pitchFamily="34" charset="0"/>
                </a:rPr>
                <a:t> uppfærist um leið </a:t>
              </a:r>
              <a:r>
                <a:rPr lang="is-IS" altLang="is-IS" sz="2000" i="1">
                  <a:solidFill>
                    <a:schemeClr val="tx1"/>
                  </a:solidFill>
                  <a:cs typeface="Helvetica" panose="020B0604020202020204" pitchFamily="34" charset="0"/>
                </a:rPr>
                <a:t>(perpetually) </a:t>
              </a:r>
              <a:r>
                <a:rPr lang="is-IS" altLang="is-IS" sz="2400">
                  <a:solidFill>
                    <a:schemeClr val="tx1"/>
                  </a:solidFill>
                  <a:cs typeface="Helvetica" panose="020B0604020202020204" pitchFamily="34" charset="0"/>
                </a:rPr>
                <a:t>og færslur sem tilheyra vörubirgðum eru bókaðar á bókhaldsreikninga í </a:t>
              </a:r>
              <a:r>
                <a:rPr lang="is-IS" altLang="is-IS" sz="2400" u="sng">
                  <a:solidFill>
                    <a:schemeClr val="tx1"/>
                  </a:solidFill>
                  <a:cs typeface="Helvetica" panose="020B0604020202020204" pitchFamily="34" charset="0"/>
                </a:rPr>
                <a:t>birgðabókhaldi</a:t>
              </a:r>
            </a:p>
          </p:txBody>
        </p:sp>
        <p:cxnSp>
          <p:nvCxnSpPr>
            <p:cNvPr id="98311" name="AutoShape 6">
              <a:extLst>
                <a:ext uri="{FF2B5EF4-FFF2-40B4-BE49-F238E27FC236}">
                  <a16:creationId xmlns:a16="http://schemas.microsoft.com/office/drawing/2014/main" id="{0DB4DAA7-5A49-4578-B394-AA659D4C3300}"/>
                </a:ext>
              </a:extLst>
            </p:cNvPr>
            <p:cNvCxnSpPr>
              <a:cxnSpLocks noChangeShapeType="1"/>
              <a:stCxn id="98309" idx="4"/>
              <a:endCxn id="98310" idx="0"/>
            </p:cNvCxnSpPr>
            <p:nvPr/>
          </p:nvCxnSpPr>
          <p:spPr bwMode="auto">
            <a:xfrm rot="5400000">
              <a:off x="1152" y="2448"/>
              <a:ext cx="672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DF48-4285-4D6F-81DE-113E032A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476250"/>
            <a:ext cx="8497887" cy="938213"/>
          </a:xfrm>
        </p:spPr>
        <p:txBody>
          <a:bodyPr/>
          <a:lstStyle/>
          <a:p>
            <a:pPr algn="ctr">
              <a:defRPr/>
            </a:pPr>
            <a:r>
              <a:rPr lang="is-IS" b="1" dirty="0">
                <a:solidFill>
                  <a:srgbClr val="C00000"/>
                </a:solidFill>
              </a:rPr>
              <a:t>Ekki birgðabókhald</a:t>
            </a:r>
            <a:br>
              <a:rPr lang="is-IS" b="1" dirty="0">
                <a:solidFill>
                  <a:srgbClr val="C00000"/>
                </a:solidFill>
              </a:rPr>
            </a:br>
            <a:r>
              <a:rPr lang="is-IS" b="1" dirty="0">
                <a:solidFill>
                  <a:srgbClr val="C00000"/>
                </a:solidFill>
              </a:rPr>
              <a:t> </a:t>
            </a:r>
            <a:r>
              <a:rPr lang="is-IS" sz="2400" b="1" dirty="0">
                <a:solidFill>
                  <a:srgbClr val="C00000"/>
                </a:solidFill>
              </a:rPr>
              <a:t>(</a:t>
            </a:r>
            <a:r>
              <a:rPr lang="en-US" sz="2400" b="1" i="1" dirty="0">
                <a:solidFill>
                  <a:srgbClr val="C00000"/>
                </a:solidFill>
              </a:rPr>
              <a:t>periodic inventory system)</a:t>
            </a:r>
            <a:endParaRPr lang="is-IS" sz="2400" b="1" i="1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04ACC-D66F-4FC4-991F-85D72223E9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2205038"/>
            <a:ext cx="7200900" cy="4300537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is-IS" altLang="is-IS" sz="2400">
                <a:solidFill>
                  <a:schemeClr val="tx1"/>
                </a:solidFill>
              </a:rPr>
              <a:t>Góður valkostur við bókun vörubirgða hjá fyrirtækjum sem búa við litla tæknivæðingu </a:t>
            </a:r>
            <a:r>
              <a:rPr lang="is-IS" altLang="is-IS" sz="2000" i="1">
                <a:solidFill>
                  <a:schemeClr val="tx1"/>
                </a:solidFill>
              </a:rPr>
              <a:t>(</a:t>
            </a:r>
            <a:r>
              <a:rPr lang="is-IS" altLang="is-IS" sz="2200" i="1">
                <a:solidFill>
                  <a:schemeClr val="tx1"/>
                </a:solidFill>
              </a:rPr>
              <a:t>low-technology)</a:t>
            </a:r>
            <a:r>
              <a:rPr lang="is-IS" altLang="is-IS" sz="2000" i="1">
                <a:solidFill>
                  <a:schemeClr val="tx1"/>
                </a:solidFill>
              </a:rPr>
              <a:t> </a:t>
            </a:r>
            <a:r>
              <a:rPr lang="is-IS" altLang="is-IS" sz="2400">
                <a:solidFill>
                  <a:schemeClr val="tx1"/>
                </a:solidFill>
              </a:rPr>
              <a:t>en mikla sölu eða framleiðslu </a:t>
            </a:r>
            <a:r>
              <a:rPr lang="is-IS" altLang="is-IS" sz="2200" i="1">
                <a:solidFill>
                  <a:schemeClr val="tx1"/>
                </a:solidFill>
              </a:rPr>
              <a:t>(high-volume environment)</a:t>
            </a:r>
          </a:p>
          <a:p>
            <a:pPr>
              <a:buClr>
                <a:srgbClr val="C00000"/>
              </a:buClr>
            </a:pPr>
            <a:endParaRPr lang="is-IS" altLang="is-IS" sz="2000" i="1">
              <a:solidFill>
                <a:schemeClr val="tx1"/>
              </a:solidFill>
            </a:endParaRPr>
          </a:p>
          <a:p>
            <a:pPr>
              <a:buClr>
                <a:srgbClr val="C00000"/>
              </a:buClr>
            </a:pPr>
            <a:r>
              <a:rPr lang="is-IS" altLang="is-IS" sz="2400">
                <a:solidFill>
                  <a:schemeClr val="tx1"/>
                </a:solidFill>
              </a:rPr>
              <a:t>Keyptar vörur til endursölu bókast til gjalda á bókhaldsreikninginn ,,vörukaup” </a:t>
            </a:r>
            <a:r>
              <a:rPr lang="is-IS" altLang="is-IS" sz="2200">
                <a:solidFill>
                  <a:schemeClr val="tx1"/>
                </a:solidFill>
              </a:rPr>
              <a:t>(</a:t>
            </a:r>
            <a:r>
              <a:rPr lang="is-IS" altLang="is-IS" sz="2200" i="1">
                <a:solidFill>
                  <a:schemeClr val="tx1"/>
                </a:solidFill>
              </a:rPr>
              <a:t>purchases</a:t>
            </a:r>
            <a:r>
              <a:rPr lang="is-IS" altLang="is-IS" sz="2200">
                <a:solidFill>
                  <a:schemeClr val="tx1"/>
                </a:solidFill>
              </a:rPr>
              <a:t>) </a:t>
            </a:r>
            <a:r>
              <a:rPr lang="is-IS" altLang="is-IS" sz="2400">
                <a:solidFill>
                  <a:schemeClr val="tx1"/>
                </a:solidFill>
              </a:rPr>
              <a:t>í </a:t>
            </a:r>
            <a:r>
              <a:rPr lang="is-IS" altLang="is-IS" sz="2400" u="sng">
                <a:solidFill>
                  <a:schemeClr val="tx1"/>
                </a:solidFill>
              </a:rPr>
              <a:t>rekstrarreikningi</a:t>
            </a:r>
            <a:endParaRPr lang="is-IS" altLang="is-IS" sz="2000">
              <a:solidFill>
                <a:schemeClr val="tx1"/>
              </a:solidFill>
            </a:endParaRPr>
          </a:p>
          <a:p>
            <a:pPr>
              <a:buClr>
                <a:srgbClr val="C00000"/>
              </a:buClr>
            </a:pPr>
            <a:endParaRPr lang="is-IS" altLang="is-IS" sz="2400"/>
          </a:p>
        </p:txBody>
      </p:sp>
      <p:sp>
        <p:nvSpPr>
          <p:cNvPr id="100356" name="Slide Number Placeholder 2">
            <a:extLst>
              <a:ext uri="{FF2B5EF4-FFF2-40B4-BE49-F238E27FC236}">
                <a16:creationId xmlns:a16="http://schemas.microsoft.com/office/drawing/2014/main" id="{D58C407C-B443-4A00-A450-B77D49B6A0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75AE583-9D80-4B30-AD05-0486066CF091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65">
            <a:extLst>
              <a:ext uri="{FF2B5EF4-FFF2-40B4-BE49-F238E27FC236}">
                <a16:creationId xmlns:a16="http://schemas.microsoft.com/office/drawing/2014/main" id="{6FA0F6C9-EC2B-4B7F-9D43-DB3565E00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52513"/>
            <a:ext cx="7558088" cy="4897437"/>
          </a:xfrm>
        </p:spPr>
        <p:txBody>
          <a:bodyPr/>
          <a:lstStyle/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endParaRPr lang="is-IS" b="1" dirty="0">
              <a:solidFill>
                <a:schemeClr val="tx1"/>
              </a:solidFill>
            </a:endParaRP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3200" b="1" dirty="0">
                <a:solidFill>
                  <a:srgbClr val="C00000"/>
                </a:solidFill>
              </a:rPr>
              <a:t>4. kafli </a:t>
            </a: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endParaRPr lang="is-IS" sz="3200" b="1" dirty="0">
              <a:solidFill>
                <a:srgbClr val="C00000"/>
              </a:solidFill>
            </a:endParaRPr>
          </a:p>
          <a:p>
            <a:pPr lvl="1" algn="ctr" eaLnBrk="1" hangingPunct="1">
              <a:buFontTx/>
              <a:buNone/>
              <a:defRPr/>
            </a:pPr>
            <a:r>
              <a:rPr lang="is-IS" sz="3200" b="1" dirty="0">
                <a:solidFill>
                  <a:srgbClr val="C00000"/>
                </a:solidFill>
              </a:rPr>
              <a:t>Reikningshald fyrirtækja sem selja fullunnar vörur</a:t>
            </a: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2400" b="1" i="1" dirty="0">
                <a:solidFill>
                  <a:srgbClr val="C00000"/>
                </a:solidFill>
              </a:rPr>
              <a:t>(Accounting for merchandising businesses</a:t>
            </a:r>
            <a:r>
              <a:rPr lang="is-IS" sz="2400" b="1" dirty="0">
                <a:solidFill>
                  <a:srgbClr val="C00000"/>
                </a:solidFill>
              </a:rPr>
              <a:t>)</a:t>
            </a:r>
          </a:p>
          <a:p>
            <a:pPr lvl="1" algn="ctr" eaLnBrk="1" hangingPunct="1">
              <a:buFontTx/>
              <a:buNone/>
              <a:defRPr/>
            </a:pPr>
            <a:endParaRPr lang="is-IS" sz="2400" b="1" dirty="0">
              <a:solidFill>
                <a:srgbClr val="1F497D"/>
              </a:solidFill>
              <a:ea typeface="+mj-ea"/>
              <a:cs typeface="+mj-cs"/>
            </a:endParaRPr>
          </a:p>
          <a:p>
            <a:pPr>
              <a:buFontTx/>
              <a:buNone/>
              <a:defRPr/>
            </a:pPr>
            <a:endParaRPr lang="is-IS" sz="2800" dirty="0">
              <a:cs typeface="+mn-cs"/>
            </a:endParaRPr>
          </a:p>
          <a:p>
            <a:pPr algn="ctr">
              <a:lnSpc>
                <a:spcPct val="120000"/>
              </a:lnSpc>
              <a:buFontTx/>
              <a:buNone/>
              <a:defRPr/>
            </a:pPr>
            <a:br>
              <a:rPr lang="is-IS" dirty="0"/>
            </a:br>
            <a:endParaRPr lang="is-IS" dirty="0"/>
          </a:p>
          <a:p>
            <a:pPr eaLnBrk="1" hangingPunct="1">
              <a:buFontTx/>
              <a:buNone/>
              <a:defRPr/>
            </a:pPr>
            <a:endParaRPr lang="en-GB" dirty="0">
              <a:cs typeface="+mn-cs"/>
            </a:endParaRPr>
          </a:p>
        </p:txBody>
      </p:sp>
      <p:sp>
        <p:nvSpPr>
          <p:cNvPr id="63491" name="Slide Number Placeholder 4">
            <a:extLst>
              <a:ext uri="{FF2B5EF4-FFF2-40B4-BE49-F238E27FC236}">
                <a16:creationId xmlns:a16="http://schemas.microsoft.com/office/drawing/2014/main" id="{5FA68E8D-A327-4E6B-89A3-0C8D655F99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D01D12-A3DC-4A11-9797-D15DE28B0A1C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2">
            <a:extLst>
              <a:ext uri="{FF2B5EF4-FFF2-40B4-BE49-F238E27FC236}">
                <a16:creationId xmlns:a16="http://schemas.microsoft.com/office/drawing/2014/main" id="{9EFB7BF3-6B9B-43CB-B554-8BA36DA321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67D615-B990-434D-8A50-0ADB5BCCADF7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C7886353-F16E-4001-ADB4-B067E3C2B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Skipting kostnaðarverðs vörubirgða á milli eigna í EHR og gjalda í RR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00F3D0D6-92B5-41EC-B63F-E9474F05B00E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3810000"/>
            <a:ext cx="7854950" cy="2286000"/>
            <a:chOff x="476" y="2640"/>
            <a:chExt cx="4948" cy="1440"/>
          </a:xfrm>
        </p:grpSpPr>
        <p:sp>
          <p:nvSpPr>
            <p:cNvPr id="102406" name="Rectangle 5">
              <a:extLst>
                <a:ext uri="{FF2B5EF4-FFF2-40B4-BE49-F238E27FC236}">
                  <a16:creationId xmlns:a16="http://schemas.microsoft.com/office/drawing/2014/main" id="{91288800-4FA5-47B9-9924-22FA73FF0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024"/>
              <a:ext cx="1684" cy="6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s-IS" altLang="is-IS" sz="2000">
                  <a:solidFill>
                    <a:schemeClr val="tx1"/>
                  </a:solidFill>
                  <a:cs typeface="Helvetica" panose="020B0604020202020204" pitchFamily="34" charset="0"/>
                </a:rPr>
                <a:t>Kostnaðarverð birgða til umráða</a:t>
              </a:r>
            </a:p>
          </p:txBody>
        </p:sp>
        <p:sp>
          <p:nvSpPr>
            <p:cNvPr id="51207" name="Rectangle 6">
              <a:extLst>
                <a:ext uri="{FF2B5EF4-FFF2-40B4-BE49-F238E27FC236}">
                  <a16:creationId xmlns:a16="http://schemas.microsoft.com/office/drawing/2014/main" id="{7FD7F8B5-AFB0-4B55-9786-AA75FA38D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640"/>
              <a:ext cx="2112" cy="6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s-IS" sz="2000" dirty="0">
                  <a:latin typeface="Helvetica" pitchFamily="34" charset="0"/>
                  <a:ea typeface="ＭＳ Ｐゴシック"/>
                  <a:cs typeface="Helvetica" pitchFamily="34" charset="0"/>
                </a:rPr>
                <a:t>Birgðir </a:t>
              </a:r>
              <a:br>
                <a:rPr lang="is-IS" sz="2200" dirty="0">
                  <a:latin typeface="Helvetica" pitchFamily="34" charset="0"/>
                  <a:ea typeface="ＭＳ Ｐゴシック"/>
                  <a:cs typeface="Helvetica" pitchFamily="34" charset="0"/>
                </a:rPr>
              </a:br>
              <a:r>
                <a:rPr lang="is-IS" sz="2000" b="1" dirty="0">
                  <a:solidFill>
                    <a:srgbClr val="E65D00"/>
                  </a:solidFill>
                  <a:latin typeface="Helvetica" pitchFamily="34" charset="0"/>
                  <a:ea typeface="+mn-ea"/>
                  <a:cs typeface="ＭＳ Ｐゴシック"/>
                </a:rPr>
                <a:t>Efnahagsreikningur </a:t>
              </a:r>
              <a:r>
                <a:rPr lang="en-US" sz="1800" b="1" dirty="0">
                  <a:solidFill>
                    <a:srgbClr val="E65D00"/>
                  </a:solidFill>
                  <a:latin typeface="Helvetica" pitchFamily="34" charset="0"/>
                  <a:ea typeface="+mn-ea"/>
                  <a:cs typeface="ＭＳ Ｐゴシック"/>
                </a:rPr>
                <a:t>(EHR)</a:t>
              </a:r>
              <a:endParaRPr lang="en-US" sz="1800" dirty="0">
                <a:latin typeface="Helvetica" pitchFamily="34" charset="0"/>
                <a:ea typeface="ＭＳ Ｐゴシック"/>
                <a:cs typeface="Helvetica" pitchFamily="34" charset="0"/>
              </a:endParaRPr>
            </a:p>
          </p:txBody>
        </p:sp>
        <p:sp>
          <p:nvSpPr>
            <p:cNvPr id="102408" name="Rectangle 7">
              <a:extLst>
                <a:ext uri="{FF2B5EF4-FFF2-40B4-BE49-F238E27FC236}">
                  <a16:creationId xmlns:a16="http://schemas.microsoft.com/office/drawing/2014/main" id="{A8357581-0587-45B1-B7FD-9077E946C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456"/>
              <a:ext cx="2112" cy="6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s-IS" altLang="is-IS" sz="2000">
                  <a:solidFill>
                    <a:schemeClr val="tx1"/>
                  </a:solidFill>
                  <a:cs typeface="Helvetica" panose="020B0604020202020204" pitchFamily="34" charset="0"/>
                </a:rPr>
                <a:t>Kostnaðarverð seldra vara </a:t>
              </a:r>
              <a:br>
                <a:rPr lang="is-IS" altLang="is-IS" sz="2400">
                  <a:solidFill>
                    <a:schemeClr val="tx1"/>
                  </a:solidFill>
                  <a:cs typeface="Helvetica" panose="020B0604020202020204" pitchFamily="34" charset="0"/>
                </a:rPr>
              </a:br>
              <a:r>
                <a:rPr lang="is-IS" altLang="is-IS" sz="2000" b="1">
                  <a:solidFill>
                    <a:srgbClr val="003399"/>
                  </a:solidFill>
                  <a:cs typeface="Helvetica" panose="020B0604020202020204" pitchFamily="34" charset="0"/>
                </a:rPr>
                <a:t>Rekstrarreikningur </a:t>
              </a:r>
              <a:r>
                <a:rPr lang="is-IS" altLang="is-IS" sz="1800" b="1">
                  <a:solidFill>
                    <a:srgbClr val="003399"/>
                  </a:solidFill>
                  <a:cs typeface="Helvetica" panose="020B0604020202020204" pitchFamily="34" charset="0"/>
                </a:rPr>
                <a:t>(RR)</a:t>
              </a:r>
            </a:p>
          </p:txBody>
        </p:sp>
        <p:cxnSp>
          <p:nvCxnSpPr>
            <p:cNvPr id="102409" name="AutoShape 8">
              <a:extLst>
                <a:ext uri="{FF2B5EF4-FFF2-40B4-BE49-F238E27FC236}">
                  <a16:creationId xmlns:a16="http://schemas.microsoft.com/office/drawing/2014/main" id="{ADE73956-9115-4689-87B4-C84097FB9368}"/>
                </a:ext>
              </a:extLst>
            </p:cNvPr>
            <p:cNvCxnSpPr>
              <a:cxnSpLocks noChangeShapeType="1"/>
              <a:stCxn id="102406" idx="3"/>
              <a:endCxn id="51207" idx="1"/>
            </p:cNvCxnSpPr>
            <p:nvPr/>
          </p:nvCxnSpPr>
          <p:spPr bwMode="auto">
            <a:xfrm flipV="1">
              <a:off x="2160" y="2952"/>
              <a:ext cx="1152" cy="3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10" name="AutoShape 9">
              <a:extLst>
                <a:ext uri="{FF2B5EF4-FFF2-40B4-BE49-F238E27FC236}">
                  <a16:creationId xmlns:a16="http://schemas.microsoft.com/office/drawing/2014/main" id="{7F674373-1D38-4BAC-958C-6ECB6E34EAF1}"/>
                </a:ext>
              </a:extLst>
            </p:cNvPr>
            <p:cNvCxnSpPr>
              <a:cxnSpLocks noChangeShapeType="1"/>
              <a:stCxn id="102406" idx="3"/>
              <a:endCxn id="102408" idx="1"/>
            </p:cNvCxnSpPr>
            <p:nvPr/>
          </p:nvCxnSpPr>
          <p:spPr bwMode="auto">
            <a:xfrm>
              <a:off x="2160" y="3336"/>
              <a:ext cx="1152" cy="43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405" name="TextBox 10">
            <a:extLst>
              <a:ext uri="{FF2B5EF4-FFF2-40B4-BE49-F238E27FC236}">
                <a16:creationId xmlns:a16="http://schemas.microsoft.com/office/drawing/2014/main" id="{1263A949-A9DD-4C77-AD57-2EA564C49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979613"/>
            <a:ext cx="849788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Staða birgða í upphafi tímabils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+ vörukaup á tímabilinu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= kostnaðarverð birgða til umráða </a:t>
            </a:r>
            <a:r>
              <a:rPr lang="is-IS" altLang="is-IS" sz="2000" i="1">
                <a:solidFill>
                  <a:schemeClr val="tx1"/>
                </a:solidFill>
                <a:cs typeface="Helvetica" panose="020B0604020202020204" pitchFamily="34" charset="0"/>
              </a:rPr>
              <a:t>(cost of goods available for sale)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is-IS" altLang="is-IS" sz="2800" b="1">
              <a:solidFill>
                <a:schemeClr val="tx1"/>
              </a:solidFill>
              <a:latin typeface="Tahoma" panose="020B0604030504040204" pitchFamily="34" charset="0"/>
              <a:cs typeface="Helvetica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is-IS" altLang="is-IS" sz="2800" b="1">
              <a:solidFill>
                <a:schemeClr val="tx1"/>
              </a:solidFill>
              <a:latin typeface="Tahoma" panose="020B060403050404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64">
            <a:extLst>
              <a:ext uri="{FF2B5EF4-FFF2-40B4-BE49-F238E27FC236}">
                <a16:creationId xmlns:a16="http://schemas.microsoft.com/office/drawing/2014/main" id="{D25E565B-913F-4489-ADD3-44F12B50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0713"/>
            <a:ext cx="7800975" cy="720725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dirty="0">
                <a:solidFill>
                  <a:srgbClr val="C00000"/>
                </a:solidFill>
              </a:rPr>
              <a:t>ATH: vörubirgðir - rekstrarvörubirgðir </a:t>
            </a:r>
            <a:endParaRPr lang="is-IS" b="1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2467" name="Content Placeholder 65">
            <a:extLst>
              <a:ext uri="{FF2B5EF4-FFF2-40B4-BE49-F238E27FC236}">
                <a16:creationId xmlns:a16="http://schemas.microsoft.com/office/drawing/2014/main" id="{5337728B-FC68-40D6-96E2-3506BF957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700213"/>
            <a:ext cx="8208963" cy="4176712"/>
          </a:xfrm>
        </p:spPr>
        <p:txBody>
          <a:bodyPr anchor="ctr"/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is-IS" sz="2800" dirty="0">
                <a:cs typeface="Helvetica" pitchFamily="34" charset="0"/>
              </a:rPr>
              <a:t>	 </a:t>
            </a:r>
            <a:r>
              <a:rPr lang="is-IS" sz="2800" u="sng" dirty="0">
                <a:cs typeface="Helvetica" pitchFamily="34" charset="0"/>
              </a:rPr>
              <a:t>Gerum greinarmun á</a:t>
            </a:r>
            <a:r>
              <a:rPr lang="is-IS" sz="2800" dirty="0">
                <a:cs typeface="Helvetica" pitchFamily="34" charset="0"/>
              </a:rPr>
              <a:t>: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is-IS" sz="2800" b="1" dirty="0">
                <a:solidFill>
                  <a:schemeClr val="tx1"/>
                </a:solidFill>
                <a:cs typeface="Helvetica" pitchFamily="34" charset="0"/>
              </a:rPr>
              <a:t>vörubirgðum til endursölu </a:t>
            </a:r>
            <a:r>
              <a:rPr lang="en-US" sz="2400" i="1" dirty="0">
                <a:solidFill>
                  <a:schemeClr val="tx1"/>
                </a:solidFill>
                <a:cs typeface="Helvetica" pitchFamily="34" charset="0"/>
              </a:rPr>
              <a:t>(merchandise </a:t>
            </a:r>
            <a:r>
              <a:rPr lang="en-US" sz="2400" i="1" u="sng" dirty="0">
                <a:solidFill>
                  <a:schemeClr val="tx1"/>
                </a:solidFill>
                <a:cs typeface="Helvetica" pitchFamily="34" charset="0"/>
              </a:rPr>
              <a:t>inventory</a:t>
            </a:r>
            <a:r>
              <a:rPr lang="en-US" sz="2400" i="1" dirty="0">
                <a:solidFill>
                  <a:schemeClr val="tx1"/>
                </a:solidFill>
                <a:cs typeface="Helvetica" pitchFamily="34" charset="0"/>
              </a:rPr>
              <a:t>)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2800" b="1" dirty="0" err="1">
                <a:solidFill>
                  <a:schemeClr val="tx1"/>
                </a:solidFill>
                <a:cs typeface="Helvetica" pitchFamily="34" charset="0"/>
              </a:rPr>
              <a:t>rekstrarvörubirgðum</a:t>
            </a:r>
            <a:r>
              <a:rPr lang="en-US" sz="2400" dirty="0">
                <a:cs typeface="Helvetica" pitchFamily="34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cs typeface="Helvetica" pitchFamily="34" charset="0"/>
              </a:rPr>
              <a:t>(</a:t>
            </a:r>
            <a:r>
              <a:rPr lang="en-US" sz="2400" i="1" u="sng" dirty="0">
                <a:solidFill>
                  <a:schemeClr val="tx1"/>
                </a:solidFill>
                <a:cs typeface="Helvetica" pitchFamily="34" charset="0"/>
              </a:rPr>
              <a:t>supplies</a:t>
            </a:r>
            <a:r>
              <a:rPr lang="en-US" sz="2400" i="1" dirty="0">
                <a:solidFill>
                  <a:schemeClr val="tx1"/>
                </a:solidFill>
                <a:cs typeface="Helvetica" pitchFamily="34" charset="0"/>
              </a:rPr>
              <a:t>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is-IS" sz="2400" i="1" dirty="0">
              <a:cs typeface="Helvetica" pitchFamily="34" charset="0"/>
            </a:endParaRPr>
          </a:p>
        </p:txBody>
      </p:sp>
      <p:sp>
        <p:nvSpPr>
          <p:cNvPr id="104452" name="Slide Number Placeholder 4">
            <a:extLst>
              <a:ext uri="{FF2B5EF4-FFF2-40B4-BE49-F238E27FC236}">
                <a16:creationId xmlns:a16="http://schemas.microsoft.com/office/drawing/2014/main" id="{D6F42CE9-79EE-4AB5-ADC3-3C19312E2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4CD436-B558-4B5F-8971-667834788689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Content Placeholder 65">
            <a:extLst>
              <a:ext uri="{FF2B5EF4-FFF2-40B4-BE49-F238E27FC236}">
                <a16:creationId xmlns:a16="http://schemas.microsoft.com/office/drawing/2014/main" id="{BD6D026A-EB1F-4200-A765-17DE78E335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773238"/>
            <a:ext cx="7991475" cy="2232025"/>
          </a:xfrm>
          <a:ln/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is-IS" altLang="is-IS" sz="2800" b="1">
                <a:solidFill>
                  <a:srgbClr val="C00000"/>
                </a:solidFill>
              </a:rPr>
              <a:t>Vörusölu fylgir oft:</a:t>
            </a:r>
          </a:p>
          <a:p>
            <a:pPr>
              <a:buClr>
                <a:srgbClr val="C00000"/>
              </a:buClr>
            </a:pPr>
            <a:r>
              <a:rPr lang="is-IS" altLang="is-IS" sz="2400">
                <a:solidFill>
                  <a:schemeClr val="tx2"/>
                </a:solidFill>
                <a:cs typeface="Helvetica" panose="020B0604020202020204" pitchFamily="34" charset="0"/>
              </a:rPr>
              <a:t>Afsláttur samkvæmt skilmálum</a:t>
            </a:r>
            <a:r>
              <a:rPr lang="is-IS" altLang="is-IS" sz="2400" i="1">
                <a:solidFill>
                  <a:schemeClr val="tx2"/>
                </a:solidFill>
                <a:cs typeface="Helvetica" panose="020B0604020202020204" pitchFamily="34" charset="0"/>
              </a:rPr>
              <a:t> </a:t>
            </a:r>
            <a:r>
              <a:rPr lang="is-IS" altLang="is-IS" sz="2200" i="1">
                <a:solidFill>
                  <a:schemeClr val="tx2"/>
                </a:solidFill>
                <a:cs typeface="Helvetica" panose="020B0604020202020204" pitchFamily="34" charset="0"/>
              </a:rPr>
              <a:t>(sales discounts) </a:t>
            </a:r>
            <a:endParaRPr lang="is-IS" altLang="is-IS" sz="2200"/>
          </a:p>
          <a:p>
            <a:pPr>
              <a:buClr>
                <a:srgbClr val="C00000"/>
              </a:buClr>
            </a:pPr>
            <a:r>
              <a:rPr lang="is-IS" altLang="is-IS" sz="2400">
                <a:solidFill>
                  <a:schemeClr val="tx2"/>
                </a:solidFill>
                <a:cs typeface="Helvetica" panose="020B0604020202020204" pitchFamily="34" charset="0"/>
              </a:rPr>
              <a:t>Afsláttur v/galla í seldum vörum </a:t>
            </a:r>
            <a:r>
              <a:rPr lang="is-IS" altLang="is-IS" sz="2200" i="1">
                <a:solidFill>
                  <a:schemeClr val="tx2"/>
                </a:solidFill>
                <a:cs typeface="Helvetica" panose="020B0604020202020204" pitchFamily="34" charset="0"/>
              </a:rPr>
              <a:t>(sales allowances)</a:t>
            </a:r>
            <a:r>
              <a:rPr lang="is-IS" altLang="is-IS" sz="2000" i="1">
                <a:solidFill>
                  <a:schemeClr val="tx2"/>
                </a:solidFill>
                <a:cs typeface="Helvetica" panose="020B0604020202020204" pitchFamily="34" charset="0"/>
              </a:rPr>
              <a:t> </a:t>
            </a:r>
          </a:p>
          <a:p>
            <a:pPr>
              <a:buClr>
                <a:srgbClr val="C00000"/>
              </a:buClr>
            </a:pPr>
            <a:r>
              <a:rPr lang="is-IS" altLang="is-IS" sz="2400">
                <a:solidFill>
                  <a:schemeClr val="tx2"/>
                </a:solidFill>
                <a:cs typeface="Helvetica" panose="020B0604020202020204" pitchFamily="34" charset="0"/>
              </a:rPr>
              <a:t>Að seldum vörum er skilað </a:t>
            </a:r>
            <a:r>
              <a:rPr lang="is-IS" altLang="is-IS" sz="2200" i="1">
                <a:solidFill>
                  <a:schemeClr val="tx2"/>
                </a:solidFill>
                <a:cs typeface="Helvetica" panose="020B0604020202020204" pitchFamily="34" charset="0"/>
              </a:rPr>
              <a:t>(sales returns)</a:t>
            </a:r>
            <a:endParaRPr lang="is-IS" altLang="is-IS" sz="2200"/>
          </a:p>
          <a:p>
            <a:pPr>
              <a:buFontTx/>
              <a:buNone/>
            </a:pPr>
            <a:endParaRPr lang="is-IS" altLang="is-IS" sz="2000" i="1">
              <a:solidFill>
                <a:schemeClr val="tx2"/>
              </a:solidFill>
              <a:cs typeface="Helvetica" panose="020B0604020202020204" pitchFamily="34" charset="0"/>
            </a:endParaRPr>
          </a:p>
          <a:p>
            <a:pPr>
              <a:buFontTx/>
              <a:buNone/>
            </a:pPr>
            <a:endParaRPr lang="is-IS" altLang="is-IS" sz="2400">
              <a:solidFill>
                <a:schemeClr val="tx2"/>
              </a:solidFill>
              <a:cs typeface="Helvetica" panose="020B0604020202020204" pitchFamily="34" charset="0"/>
            </a:endParaRPr>
          </a:p>
          <a:p>
            <a:pPr>
              <a:buFontTx/>
              <a:buNone/>
            </a:pPr>
            <a:endParaRPr lang="is-IS" altLang="is-IS" sz="2400"/>
          </a:p>
          <a:p>
            <a:pPr>
              <a:buFontTx/>
              <a:buNone/>
            </a:pPr>
            <a:endParaRPr lang="is-IS" altLang="is-IS" sz="2400"/>
          </a:p>
          <a:p>
            <a:pPr>
              <a:buFontTx/>
              <a:buNone/>
            </a:pPr>
            <a:endParaRPr lang="is-IS" altLang="is-IS" sz="2400"/>
          </a:p>
        </p:txBody>
      </p:sp>
      <p:sp>
        <p:nvSpPr>
          <p:cNvPr id="108547" name="Slide Number Placeholder 4">
            <a:extLst>
              <a:ext uri="{FF2B5EF4-FFF2-40B4-BE49-F238E27FC236}">
                <a16:creationId xmlns:a16="http://schemas.microsoft.com/office/drawing/2014/main" id="{A8B0B84F-2321-4389-A170-7A6418545A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73A576-8987-407A-BE37-34EA3FF5B9F8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8549" name="Rectangle 1">
            <a:extLst>
              <a:ext uri="{FF2B5EF4-FFF2-40B4-BE49-F238E27FC236}">
                <a16:creationId xmlns:a16="http://schemas.microsoft.com/office/drawing/2014/main" id="{D8549EA1-7517-4E5C-B5B5-BCAFB96E9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700" y="692150"/>
            <a:ext cx="561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800" b="1">
                <a:solidFill>
                  <a:srgbClr val="C00000"/>
                </a:solidFill>
                <a:cs typeface="Helvetica" panose="020B0604020202020204" pitchFamily="34" charset="0"/>
              </a:rPr>
              <a:t>Tekjur af vörusölu </a:t>
            </a:r>
            <a:r>
              <a:rPr lang="is-IS" altLang="is-IS" sz="2400" b="1">
                <a:solidFill>
                  <a:srgbClr val="C00000"/>
                </a:solidFill>
                <a:cs typeface="Helvetica" panose="020B0604020202020204" pitchFamily="34" charset="0"/>
              </a:rPr>
              <a:t>(</a:t>
            </a:r>
            <a:r>
              <a:rPr lang="is-IS" altLang="is-IS" sz="2400" b="1" i="1">
                <a:solidFill>
                  <a:srgbClr val="C00000"/>
                </a:solidFill>
                <a:cs typeface="Helvetica" panose="020B0604020202020204" pitchFamily="34" charset="0"/>
              </a:rPr>
              <a:t>sales revenue)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2">
            <a:extLst>
              <a:ext uri="{FF2B5EF4-FFF2-40B4-BE49-F238E27FC236}">
                <a16:creationId xmlns:a16="http://schemas.microsoft.com/office/drawing/2014/main" id="{66B851F2-C8A9-4A8F-845F-01164D69D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77E35-5BD1-4690-81C2-3D8A0F1400F1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DF6F3A6F-4404-4116-90A6-0839909E5A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908050"/>
            <a:ext cx="7800975" cy="1008063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Vörusala </a:t>
            </a:r>
            <a:r>
              <a:rPr lang="is-IS" sz="2400" b="1" i="1" dirty="0">
                <a:solidFill>
                  <a:srgbClr val="C00000"/>
                </a:solidFill>
                <a:ea typeface="+mn-ea"/>
              </a:rPr>
              <a:t>(net sales)</a:t>
            </a:r>
          </a:p>
        </p:txBody>
      </p:sp>
      <p:sp>
        <p:nvSpPr>
          <p:cNvPr id="110596" name="TextBox 4">
            <a:extLst>
              <a:ext uri="{FF2B5EF4-FFF2-40B4-BE49-F238E27FC236}">
                <a16:creationId xmlns:a16="http://schemas.microsoft.com/office/drawing/2014/main" id="{4D59799C-2B99-4E3C-B0B4-8A495CF7E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52738"/>
            <a:ext cx="7848600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is-IS" altLang="is-IS" sz="2800" b="1">
                <a:solidFill>
                  <a:schemeClr val="tx1"/>
                </a:solidFill>
                <a:latin typeface="Tahoma" panose="020B0604030504040204" pitchFamily="34" charset="0"/>
              </a:rPr>
              <a:t>    </a:t>
            </a:r>
            <a:r>
              <a:rPr lang="is-IS" altLang="is-IS" sz="2600" b="1">
                <a:solidFill>
                  <a:schemeClr val="tx1"/>
                </a:solidFill>
                <a:cs typeface="Helvetica" panose="020B0604020202020204" pitchFamily="34" charset="0"/>
              </a:rPr>
              <a:t>Vörusala sem er birt í rekstrarreikningi sýnir fjárhæð heildarsölu að frádregnum öllum afsláttum vegna sölunnar.</a:t>
            </a:r>
            <a:endParaRPr lang="is-IS" altLang="is-IS" sz="2600" b="1" i="1">
              <a:solidFill>
                <a:schemeClr val="tx1"/>
              </a:solidFill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2">
            <a:extLst>
              <a:ext uri="{FF2B5EF4-FFF2-40B4-BE49-F238E27FC236}">
                <a16:creationId xmlns:a16="http://schemas.microsoft.com/office/drawing/2014/main" id="{0A36E749-9486-4D64-B4EE-832283E11D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C9B8C9-0EB4-4224-8089-D6C2B1FF8145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BDC8B6A1-3609-443B-BD6D-84366F3B0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908050"/>
            <a:ext cx="7800975" cy="1008063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Framlegð eða brúttó ágóði í rekstrarreikningi </a:t>
            </a:r>
            <a:r>
              <a:rPr lang="is-IS" sz="2400" b="1" i="1" dirty="0">
                <a:solidFill>
                  <a:srgbClr val="C00000"/>
                </a:solidFill>
                <a:ea typeface="+mn-ea"/>
              </a:rPr>
              <a:t>(gross margin - gross profit)</a:t>
            </a:r>
          </a:p>
        </p:txBody>
      </p:sp>
      <p:sp>
        <p:nvSpPr>
          <p:cNvPr id="112644" name="TextBox 4">
            <a:extLst>
              <a:ext uri="{FF2B5EF4-FFF2-40B4-BE49-F238E27FC236}">
                <a16:creationId xmlns:a16="http://schemas.microsoft.com/office/drawing/2014/main" id="{9666D5E3-4DAF-4AB4-8C57-F64AC8BBD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420938"/>
            <a:ext cx="619125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800" b="1">
                <a:solidFill>
                  <a:schemeClr val="tx1"/>
                </a:solidFill>
                <a:latin typeface="Tahoma" panose="020B0604030504040204" pitchFamily="34" charset="0"/>
              </a:rPr>
              <a:t>  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800" b="1">
                <a:solidFill>
                  <a:schemeClr val="tx1"/>
                </a:solidFill>
                <a:latin typeface="Tahoma" panose="020B0604030504040204" pitchFamily="34" charset="0"/>
                <a:cs typeface="Helvetica" panose="020B0604020202020204" pitchFamily="34" charset="0"/>
              </a:rPr>
              <a:t>   </a:t>
            </a:r>
            <a:r>
              <a:rPr lang="is-IS" altLang="is-IS" sz="2800" b="1">
                <a:solidFill>
                  <a:schemeClr val="tx1"/>
                </a:solidFill>
                <a:cs typeface="Helvetica" panose="020B0604020202020204" pitchFamily="34" charset="0"/>
              </a:rPr>
              <a:t>Vörusala </a:t>
            </a:r>
            <a:r>
              <a:rPr lang="is-IS" altLang="is-IS" sz="2800" i="1">
                <a:solidFill>
                  <a:schemeClr val="tx1"/>
                </a:solidFill>
                <a:cs typeface="Helvetica" panose="020B0604020202020204" pitchFamily="34" charset="0"/>
              </a:rPr>
              <a:t>(net sales)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800" b="1">
                <a:solidFill>
                  <a:schemeClr val="tx1"/>
                </a:solidFill>
                <a:cs typeface="Helvetica" panose="020B0604020202020204" pitchFamily="34" charset="0"/>
              </a:rPr>
              <a:t>-  Kostnaðarverð seldra vara </a:t>
            </a:r>
            <a:r>
              <a:rPr lang="is-IS" altLang="is-IS" sz="2800" i="1">
                <a:solidFill>
                  <a:schemeClr val="tx1"/>
                </a:solidFill>
                <a:cs typeface="Helvetica" panose="020B0604020202020204" pitchFamily="34" charset="0"/>
              </a:rPr>
              <a:t>(KSV)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800" b="1">
                <a:solidFill>
                  <a:schemeClr val="tx1"/>
                </a:solidFill>
                <a:cs typeface="Helvetica" panose="020B0604020202020204" pitchFamily="34" charset="0"/>
              </a:rPr>
              <a:t>= Framlegð</a:t>
            </a:r>
            <a:endParaRPr lang="is-IS" altLang="is-IS" sz="2800" b="1" i="1">
              <a:solidFill>
                <a:schemeClr val="tx1"/>
              </a:solidFill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2">
            <a:extLst>
              <a:ext uri="{FF2B5EF4-FFF2-40B4-BE49-F238E27FC236}">
                <a16:creationId xmlns:a16="http://schemas.microsoft.com/office/drawing/2014/main" id="{072AAA39-0611-4E0C-BC81-8A9F42375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50152D-7FE5-4BE7-839F-3A7194A7EB05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128FE0C1-A800-425F-A1A0-4CCB39202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476250"/>
            <a:ext cx="7920038" cy="57626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C00000"/>
                </a:solidFill>
                <a:ea typeface="+mn-ea"/>
              </a:rPr>
              <a:t>,,gains/losses” </a:t>
            </a:r>
            <a:r>
              <a:rPr lang="is-IS" sz="2400" b="1" i="1" dirty="0">
                <a:solidFill>
                  <a:srgbClr val="C00000"/>
                </a:solidFill>
                <a:ea typeface="+mn-ea"/>
              </a:rPr>
              <a:t>(söluhagnaður eða sölutap)</a:t>
            </a:r>
          </a:p>
        </p:txBody>
      </p:sp>
      <p:grpSp>
        <p:nvGrpSpPr>
          <p:cNvPr id="114692" name="Group 3">
            <a:extLst>
              <a:ext uri="{FF2B5EF4-FFF2-40B4-BE49-F238E27FC236}">
                <a16:creationId xmlns:a16="http://schemas.microsoft.com/office/drawing/2014/main" id="{6862BF14-45A8-4F1B-8CB2-0FB8A5F12FEA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1270000"/>
            <a:ext cx="5040313" cy="4464050"/>
            <a:chOff x="504" y="898"/>
            <a:chExt cx="1968" cy="3176"/>
          </a:xfrm>
        </p:grpSpPr>
        <p:sp>
          <p:nvSpPr>
            <p:cNvPr id="114693" name="Oval 4">
              <a:extLst>
                <a:ext uri="{FF2B5EF4-FFF2-40B4-BE49-F238E27FC236}">
                  <a16:creationId xmlns:a16="http://schemas.microsoft.com/office/drawing/2014/main" id="{493DED48-1DE5-46E0-A3EE-5004E4893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898"/>
              <a:ext cx="1872" cy="121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s-IS" altLang="is-IS" sz="2400">
                  <a:solidFill>
                    <a:schemeClr val="tx1"/>
                  </a:solidFill>
                  <a:cs typeface="Helvetica" panose="020B0604020202020204" pitchFamily="34" charset="0"/>
                </a:rPr>
                <a:t>hagnaður eða tap </a:t>
              </a:r>
              <a:r>
                <a:rPr lang="is-IS" altLang="is-IS" sz="2400" u="sng">
                  <a:solidFill>
                    <a:schemeClr val="tx1"/>
                  </a:solidFill>
                  <a:cs typeface="Helvetica" panose="020B0604020202020204" pitchFamily="34" charset="0"/>
                </a:rPr>
                <a:t>af sölu lóðar </a:t>
              </a:r>
              <a:r>
                <a:rPr lang="en-US" altLang="is-IS" sz="1800" i="1">
                  <a:solidFill>
                    <a:schemeClr val="tx1"/>
                  </a:solidFill>
                  <a:cs typeface="Helvetica" panose="020B0604020202020204" pitchFamily="34" charset="0"/>
                </a:rPr>
                <a:t>(gains and losses)</a:t>
              </a:r>
            </a:p>
          </p:txBody>
        </p:sp>
        <p:sp>
          <p:nvSpPr>
            <p:cNvPr id="114694" name="Rectangle 5">
              <a:extLst>
                <a:ext uri="{FF2B5EF4-FFF2-40B4-BE49-F238E27FC236}">
                  <a16:creationId xmlns:a16="http://schemas.microsoft.com/office/drawing/2014/main" id="{5A408E60-889B-4EFD-A05A-9EA4A9981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2778"/>
              <a:ext cx="1968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s-IS" altLang="is-IS" sz="2200">
                  <a:solidFill>
                    <a:schemeClr val="tx1"/>
                  </a:solidFill>
                  <a:cs typeface="Helvetica" panose="020B0604020202020204" pitchFamily="34" charset="0"/>
                </a:rPr>
                <a:t>   söluverð lóðar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s-IS" altLang="is-IS" sz="2200" u="sng">
                  <a:solidFill>
                    <a:schemeClr val="tx1"/>
                  </a:solidFill>
                  <a:cs typeface="Helvetica" panose="020B0604020202020204" pitchFamily="34" charset="0"/>
                </a:rPr>
                <a:t>-  bókfært verð lóðar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s-IS" altLang="is-IS" sz="2200">
                  <a:solidFill>
                    <a:schemeClr val="tx1"/>
                  </a:solidFill>
                  <a:cs typeface="Helvetica" panose="020B0604020202020204" pitchFamily="34" charset="0"/>
                </a:rPr>
                <a:t>= söluhagnaður eða sölutap</a:t>
              </a:r>
            </a:p>
          </p:txBody>
        </p:sp>
        <p:cxnSp>
          <p:nvCxnSpPr>
            <p:cNvPr id="114695" name="AutoShape 6">
              <a:extLst>
                <a:ext uri="{FF2B5EF4-FFF2-40B4-BE49-F238E27FC236}">
                  <a16:creationId xmlns:a16="http://schemas.microsoft.com/office/drawing/2014/main" id="{F9C3DEF1-9F46-4DB9-9CBF-F39609AEE0C3}"/>
                </a:ext>
              </a:extLst>
            </p:cNvPr>
            <p:cNvCxnSpPr>
              <a:cxnSpLocks noChangeShapeType="1"/>
              <a:stCxn id="114693" idx="4"/>
              <a:endCxn id="114694" idx="0"/>
            </p:cNvCxnSpPr>
            <p:nvPr/>
          </p:nvCxnSpPr>
          <p:spPr bwMode="auto">
            <a:xfrm rot="5400000">
              <a:off x="1155" y="2445"/>
              <a:ext cx="666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med">
    <p:split orient="vert"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Number Placeholder 1">
            <a:extLst>
              <a:ext uri="{FF2B5EF4-FFF2-40B4-BE49-F238E27FC236}">
                <a16:creationId xmlns:a16="http://schemas.microsoft.com/office/drawing/2014/main" id="{23B05902-D890-4B64-A797-A182BFE556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3948CE-13E8-420E-BC8E-2195CC126170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18787" name="Picture 3">
            <a:extLst>
              <a:ext uri="{FF2B5EF4-FFF2-40B4-BE49-F238E27FC236}">
                <a16:creationId xmlns:a16="http://schemas.microsoft.com/office/drawing/2014/main" id="{E83FD569-DF12-4CAA-9328-F02CB50C8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2400"/>
            <a:ext cx="8367712" cy="601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Number Placeholder 4">
            <a:extLst>
              <a:ext uri="{FF2B5EF4-FFF2-40B4-BE49-F238E27FC236}">
                <a16:creationId xmlns:a16="http://schemas.microsoft.com/office/drawing/2014/main" id="{A866DF5A-C27C-4C9D-85B9-7A9DC2C45C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0BCE5-CC4B-4257-A93A-E3704A98F510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5299" name="Content Placeholder 4">
            <a:extLst>
              <a:ext uri="{FF2B5EF4-FFF2-40B4-BE49-F238E27FC236}">
                <a16:creationId xmlns:a16="http://schemas.microsoft.com/office/drawing/2014/main" id="{B94E4B91-6B41-428A-A638-5BA41A3CF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457325"/>
            <a:ext cx="7632700" cy="5400675"/>
          </a:xfrm>
        </p:spPr>
        <p:txBody>
          <a:bodyPr anchor="ctr"/>
          <a:lstStyle/>
          <a:p>
            <a:pPr lvl="1" algn="ctr" eaLnBrk="1" hangingPunct="1">
              <a:buFontTx/>
              <a:buNone/>
              <a:defRPr/>
            </a:pPr>
            <a:endParaRPr lang="is-IS" sz="5400" b="1" dirty="0">
              <a:solidFill>
                <a:srgbClr val="CC3300"/>
              </a:solidFill>
            </a:endParaRP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5400" b="1" dirty="0">
                <a:solidFill>
                  <a:srgbClr val="C00000"/>
                </a:solidFill>
              </a:rPr>
              <a:t>Kennitölur </a:t>
            </a:r>
          </a:p>
          <a:p>
            <a:pPr marL="971550" lvl="1" indent="-514350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4000" b="1" i="1" dirty="0">
                <a:solidFill>
                  <a:srgbClr val="C00000"/>
                </a:solidFill>
              </a:rPr>
              <a:t>(Ratios)</a:t>
            </a:r>
          </a:p>
          <a:p>
            <a:pPr marL="971550" lvl="1" indent="-514350" algn="ctr" eaLnBrk="1" hangingPunct="1">
              <a:lnSpc>
                <a:spcPct val="150000"/>
              </a:lnSpc>
              <a:buFontTx/>
              <a:buNone/>
              <a:defRPr/>
            </a:pPr>
            <a:endParaRPr lang="is-IS" sz="2800" b="1" dirty="0">
              <a:solidFill>
                <a:srgbClr val="CC3300"/>
              </a:solidFill>
            </a:endParaRPr>
          </a:p>
          <a:p>
            <a:pPr lvl="1" algn="ctr" eaLnBrk="1" hangingPunct="1">
              <a:buFontTx/>
              <a:buNone/>
              <a:defRPr/>
            </a:pPr>
            <a:endParaRPr lang="is-IS" sz="5400" b="1" dirty="0">
              <a:solidFill>
                <a:srgbClr val="CC3300"/>
              </a:solidFill>
            </a:endParaRPr>
          </a:p>
          <a:p>
            <a:pPr lvl="1" algn="ctr" eaLnBrk="1" hangingPunct="1">
              <a:buFontTx/>
              <a:buNone/>
              <a:defRPr/>
            </a:pPr>
            <a:endParaRPr lang="is-IS" sz="2800" b="1" dirty="0">
              <a:solidFill>
                <a:schemeClr val="tx1"/>
              </a:solidFill>
            </a:endParaRPr>
          </a:p>
          <a:p>
            <a:pPr lvl="1" algn="ctr" eaLnBrk="1" hangingPunct="1">
              <a:buFontTx/>
              <a:buNone/>
              <a:defRPr/>
            </a:pPr>
            <a:endParaRPr lang="is-IS" sz="5400" b="1" dirty="0">
              <a:solidFill>
                <a:srgbClr val="CC33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Number Placeholder 2">
            <a:extLst>
              <a:ext uri="{FF2B5EF4-FFF2-40B4-BE49-F238E27FC236}">
                <a16:creationId xmlns:a16="http://schemas.microsoft.com/office/drawing/2014/main" id="{052EF433-409B-4417-8AF4-381C72F43C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ACA9B05-6058-4D23-8013-09FAB1AEE1C0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32B026D5-6E37-44D4-A178-E7B34A151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476250"/>
            <a:ext cx="7704137" cy="720725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Álagningarhlutfall (</a:t>
            </a:r>
            <a:r>
              <a:rPr lang="is-IS" sz="2400" b="1" dirty="0" err="1">
                <a:solidFill>
                  <a:srgbClr val="C00000"/>
                </a:solidFill>
                <a:ea typeface="+mn-ea"/>
              </a:rPr>
              <a:t>gr</a:t>
            </a:r>
            <a:r>
              <a:rPr lang="en-US" sz="2400" b="1" i="1" dirty="0" err="1">
                <a:solidFill>
                  <a:srgbClr val="C00000"/>
                </a:solidFill>
                <a:ea typeface="+mn-ea"/>
              </a:rPr>
              <a:t>oss</a:t>
            </a:r>
            <a:r>
              <a:rPr lang="en-US" sz="2400" b="1" i="1" dirty="0">
                <a:solidFill>
                  <a:srgbClr val="C00000"/>
                </a:solidFill>
                <a:ea typeface="+mn-ea"/>
              </a:rPr>
              <a:t> margin </a:t>
            </a:r>
            <a:r>
              <a:rPr lang="en-US" sz="2400" b="1" i="1" u="sng" dirty="0">
                <a:solidFill>
                  <a:srgbClr val="C00000"/>
                </a:solidFill>
                <a:ea typeface="+mn-ea"/>
              </a:rPr>
              <a:t>percentage)</a:t>
            </a:r>
            <a:endParaRPr lang="en-US" sz="2400" b="1" i="1" dirty="0">
              <a:solidFill>
                <a:srgbClr val="C00000"/>
              </a:solidFill>
              <a:ea typeface="+mn-ea"/>
            </a:endParaRPr>
          </a:p>
        </p:txBody>
      </p:sp>
      <p:grpSp>
        <p:nvGrpSpPr>
          <p:cNvPr id="122884" name="Group 3">
            <a:extLst>
              <a:ext uri="{FF2B5EF4-FFF2-40B4-BE49-F238E27FC236}">
                <a16:creationId xmlns:a16="http://schemas.microsoft.com/office/drawing/2014/main" id="{E6042528-A340-4331-8864-D38B133FDC32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2997200"/>
            <a:ext cx="5616575" cy="1155700"/>
            <a:chOff x="1687" y="1248"/>
            <a:chExt cx="2163" cy="778"/>
          </a:xfrm>
        </p:grpSpPr>
        <p:sp>
          <p:nvSpPr>
            <p:cNvPr id="122887" name="Text Box 4">
              <a:extLst>
                <a:ext uri="{FF2B5EF4-FFF2-40B4-BE49-F238E27FC236}">
                  <a16:creationId xmlns:a16="http://schemas.microsoft.com/office/drawing/2014/main" id="{BC63D437-E747-478B-93A3-D5AE695FB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248"/>
              <a:ext cx="2074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s-IS" altLang="is-IS" sz="3200">
                  <a:solidFill>
                    <a:srgbClr val="C00000"/>
                  </a:solidFill>
                  <a:cs typeface="Helvetica" panose="020B0604020202020204" pitchFamily="34" charset="0"/>
                </a:rPr>
                <a:t>Framlegð </a:t>
              </a:r>
              <a:r>
                <a:rPr lang="is-IS" altLang="is-IS" sz="3200" i="1">
                  <a:solidFill>
                    <a:srgbClr val="C00000"/>
                  </a:solidFill>
                  <a:cs typeface="Helvetica" panose="020B0604020202020204" pitchFamily="34" charset="0"/>
                </a:rPr>
                <a:t>(gross margin)</a:t>
              </a:r>
            </a:p>
          </p:txBody>
        </p:sp>
        <p:sp>
          <p:nvSpPr>
            <p:cNvPr id="122888" name="Text Box 5">
              <a:extLst>
                <a:ext uri="{FF2B5EF4-FFF2-40B4-BE49-F238E27FC236}">
                  <a16:creationId xmlns:a16="http://schemas.microsoft.com/office/drawing/2014/main" id="{322E2E85-07E4-42AE-9B8D-A518DF97A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" y="1632"/>
              <a:ext cx="2163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s-IS" altLang="is-IS" sz="3200">
                  <a:solidFill>
                    <a:srgbClr val="C00000"/>
                  </a:solidFill>
                  <a:cs typeface="Helvetica" panose="020B0604020202020204" pitchFamily="34" charset="0"/>
                </a:rPr>
                <a:t>Vörusala </a:t>
              </a:r>
              <a:r>
                <a:rPr lang="is-IS" altLang="is-IS" sz="3200" i="1">
                  <a:solidFill>
                    <a:srgbClr val="C00000"/>
                  </a:solidFill>
                  <a:cs typeface="Helvetica" panose="020B0604020202020204" pitchFamily="34" charset="0"/>
                </a:rPr>
                <a:t>(net sales)</a:t>
              </a:r>
              <a:endParaRPr lang="is-IS" altLang="is-IS" sz="3200">
                <a:solidFill>
                  <a:srgbClr val="C00000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122889" name="Line 6">
              <a:extLst>
                <a:ext uri="{FF2B5EF4-FFF2-40B4-BE49-F238E27FC236}">
                  <a16:creationId xmlns:a16="http://schemas.microsoft.com/office/drawing/2014/main" id="{1F823E9C-28A6-4B9C-B6D0-F0E9D693E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668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s-IS"/>
            </a:p>
          </p:txBody>
        </p:sp>
      </p:grpSp>
      <p:sp>
        <p:nvSpPr>
          <p:cNvPr id="122885" name="Text Box 7">
            <a:extLst>
              <a:ext uri="{FF2B5EF4-FFF2-40B4-BE49-F238E27FC236}">
                <a16:creationId xmlns:a16="http://schemas.microsoft.com/office/drawing/2014/main" id="{97FBFD8B-A69B-4880-9342-06C54C358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84313"/>
            <a:ext cx="7848600" cy="1200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30000"/>
              </a:spcBef>
              <a:buClrTx/>
              <a:buFontTx/>
              <a:buNone/>
            </a:pPr>
            <a:r>
              <a:rPr lang="is-IS" altLang="is-IS" sz="2400">
                <a:solidFill>
                  <a:schemeClr val="tx2"/>
                </a:solidFill>
                <a:cs typeface="Helvetica" panose="020B0604020202020204" pitchFamily="34" charset="0"/>
              </a:rPr>
              <a:t>Segir til um hversu stórt hlutfall af sölutekjum </a:t>
            </a:r>
            <a:r>
              <a:rPr lang="is-IS" altLang="is-IS" sz="2200" i="1">
                <a:solidFill>
                  <a:schemeClr val="tx2"/>
                </a:solidFill>
                <a:cs typeface="Helvetica" panose="020B0604020202020204" pitchFamily="34" charset="0"/>
              </a:rPr>
              <a:t>(net sales)</a:t>
            </a:r>
            <a:r>
              <a:rPr lang="is-IS" altLang="is-IS" sz="2400">
                <a:solidFill>
                  <a:schemeClr val="tx2"/>
                </a:solidFill>
                <a:cs typeface="Helvetica" panose="020B0604020202020204" pitchFamily="34" charset="0"/>
              </a:rPr>
              <a:t> situr eftir til að standa skil á öllum áföllnum rekstrarkostnaði fyrir utan KSV.</a:t>
            </a:r>
          </a:p>
        </p:txBody>
      </p:sp>
      <p:sp>
        <p:nvSpPr>
          <p:cNvPr id="122886" name="Rectangle 8">
            <a:extLst>
              <a:ext uri="{FF2B5EF4-FFF2-40B4-BE49-F238E27FC236}">
                <a16:creationId xmlns:a16="http://schemas.microsoft.com/office/drawing/2014/main" id="{86F052EF-408F-4096-B369-5245E22EB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652963"/>
            <a:ext cx="7540625" cy="1196975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Ef allar aðrar stæðir fyrirtækja A og B eru eins þá bendir flest til þess að það fyrirtæki sem er með hærri brúttó álagningu sé að selja vörur sínar á hærra verði.</a:t>
            </a:r>
          </a:p>
        </p:txBody>
      </p:sp>
    </p:spTree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Number Placeholder 2">
            <a:extLst>
              <a:ext uri="{FF2B5EF4-FFF2-40B4-BE49-F238E27FC236}">
                <a16:creationId xmlns:a16="http://schemas.microsoft.com/office/drawing/2014/main" id="{B3CAEBEF-FC15-4958-B0E0-6839D8D0D4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BCCE77-863F-4FAF-9C0C-7366EC16751D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ADAE633E-9ED4-40EB-8186-F2B3924E5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800975" cy="649288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Hagnaðarhlutfall </a:t>
            </a:r>
            <a:r>
              <a:rPr lang="en-US" sz="2400" b="1" i="1" dirty="0">
                <a:solidFill>
                  <a:srgbClr val="C00000"/>
                </a:solidFill>
                <a:ea typeface="+mn-ea"/>
              </a:rPr>
              <a:t>(net income percentage </a:t>
            </a:r>
            <a:r>
              <a:rPr lang="en-US" sz="2400" b="1" i="1" dirty="0" err="1">
                <a:solidFill>
                  <a:srgbClr val="C00000"/>
                </a:solidFill>
                <a:ea typeface="+mn-ea"/>
              </a:rPr>
              <a:t>eða</a:t>
            </a:r>
            <a:r>
              <a:rPr lang="en-US" sz="2400" b="1" i="1" dirty="0">
                <a:solidFill>
                  <a:srgbClr val="C00000"/>
                </a:solidFill>
                <a:ea typeface="+mn-ea"/>
              </a:rPr>
              <a:t> return on sales ratio)</a:t>
            </a:r>
          </a:p>
        </p:txBody>
      </p:sp>
      <p:grpSp>
        <p:nvGrpSpPr>
          <p:cNvPr id="126980" name="Group 3">
            <a:extLst>
              <a:ext uri="{FF2B5EF4-FFF2-40B4-BE49-F238E27FC236}">
                <a16:creationId xmlns:a16="http://schemas.microsoft.com/office/drawing/2014/main" id="{423343BE-AE88-4D98-ACD3-D265C10A4BEC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2997200"/>
            <a:ext cx="6840537" cy="1179513"/>
            <a:chOff x="1488" y="1107"/>
            <a:chExt cx="2565" cy="1041"/>
          </a:xfrm>
        </p:grpSpPr>
        <p:sp>
          <p:nvSpPr>
            <p:cNvPr id="126983" name="Text Box 4">
              <a:extLst>
                <a:ext uri="{FF2B5EF4-FFF2-40B4-BE49-F238E27FC236}">
                  <a16:creationId xmlns:a16="http://schemas.microsoft.com/office/drawing/2014/main" id="{928777C7-9322-43F6-B67C-92CF371B9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107"/>
              <a:ext cx="2565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s-IS" altLang="is-IS" sz="3200">
                  <a:solidFill>
                    <a:srgbClr val="C00000"/>
                  </a:solidFill>
                  <a:cs typeface="Helvetica" panose="020B0604020202020204" pitchFamily="34" charset="0"/>
                </a:rPr>
                <a:t>Rekstrarafkoma </a:t>
              </a:r>
              <a:r>
                <a:rPr lang="is-IS" altLang="is-IS" sz="3200" i="1">
                  <a:solidFill>
                    <a:srgbClr val="C00000"/>
                  </a:solidFill>
                  <a:cs typeface="Helvetica" panose="020B0604020202020204" pitchFamily="34" charset="0"/>
                </a:rPr>
                <a:t>(net income)</a:t>
              </a:r>
            </a:p>
          </p:txBody>
        </p:sp>
        <p:sp>
          <p:nvSpPr>
            <p:cNvPr id="126984" name="Text Box 5">
              <a:extLst>
                <a:ext uri="{FF2B5EF4-FFF2-40B4-BE49-F238E27FC236}">
                  <a16:creationId xmlns:a16="http://schemas.microsoft.com/office/drawing/2014/main" id="{220BA3B1-B83E-455F-8BF6-02786CFA0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632"/>
              <a:ext cx="2074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s-IS" altLang="is-IS" sz="3200">
                  <a:solidFill>
                    <a:srgbClr val="C00000"/>
                  </a:solidFill>
                  <a:cs typeface="Helvetica" panose="020B0604020202020204" pitchFamily="34" charset="0"/>
                </a:rPr>
                <a:t>Vörusala </a:t>
              </a:r>
              <a:r>
                <a:rPr lang="is-IS" altLang="is-IS" sz="3200" i="1">
                  <a:solidFill>
                    <a:srgbClr val="C00000"/>
                  </a:solidFill>
                  <a:cs typeface="Helvetica" panose="020B0604020202020204" pitchFamily="34" charset="0"/>
                </a:rPr>
                <a:t>(net sales)</a:t>
              </a:r>
              <a:endParaRPr lang="is-IS" altLang="is-IS" sz="3200">
                <a:solidFill>
                  <a:srgbClr val="C00000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126985" name="Line 6">
              <a:extLst>
                <a:ext uri="{FF2B5EF4-FFF2-40B4-BE49-F238E27FC236}">
                  <a16:creationId xmlns:a16="http://schemas.microsoft.com/office/drawing/2014/main" id="{8EA4ACDD-A333-4BA4-92BB-E992EBA29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9" y="1658"/>
              <a:ext cx="25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s-IS"/>
            </a:p>
          </p:txBody>
        </p:sp>
      </p:grpSp>
      <p:sp>
        <p:nvSpPr>
          <p:cNvPr id="126981" name="Text Box 7">
            <a:extLst>
              <a:ext uri="{FF2B5EF4-FFF2-40B4-BE49-F238E27FC236}">
                <a16:creationId xmlns:a16="http://schemas.microsoft.com/office/drawing/2014/main" id="{46AB1AE3-B84D-4328-A0F5-2D5DF2D40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557338"/>
            <a:ext cx="7920037" cy="1200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400">
                <a:solidFill>
                  <a:schemeClr val="tx2"/>
                </a:solidFill>
                <a:cs typeface="Helvetica" panose="020B0604020202020204" pitchFamily="34" charset="0"/>
              </a:rPr>
              <a:t>Segir til um hversu stórt hlutfall af sölutekjum </a:t>
            </a:r>
            <a:r>
              <a:rPr lang="is-IS" altLang="is-IS" sz="2200" i="1">
                <a:solidFill>
                  <a:schemeClr val="tx2"/>
                </a:solidFill>
                <a:cs typeface="Helvetica" panose="020B0604020202020204" pitchFamily="34" charset="0"/>
              </a:rPr>
              <a:t>(net sales)</a:t>
            </a:r>
            <a:r>
              <a:rPr lang="is-IS" altLang="is-IS" sz="2200">
                <a:solidFill>
                  <a:schemeClr val="tx2"/>
                </a:solidFill>
                <a:cs typeface="Helvetica" panose="020B0604020202020204" pitchFamily="34" charset="0"/>
              </a:rPr>
              <a:t> </a:t>
            </a:r>
            <a:r>
              <a:rPr lang="is-IS" altLang="is-IS" sz="2400">
                <a:solidFill>
                  <a:schemeClr val="tx2"/>
                </a:solidFill>
                <a:cs typeface="Helvetica" panose="020B0604020202020204" pitchFamily="34" charset="0"/>
              </a:rPr>
              <a:t>situr eftir sem hagnaður eða tap í RR </a:t>
            </a:r>
            <a:r>
              <a:rPr lang="is-IS" altLang="is-IS" sz="2200" i="1">
                <a:solidFill>
                  <a:schemeClr val="tx2"/>
                </a:solidFill>
                <a:cs typeface="Helvetica" panose="020B0604020202020204" pitchFamily="34" charset="0"/>
              </a:rPr>
              <a:t>(net income) </a:t>
            </a:r>
            <a:r>
              <a:rPr lang="is-IS" altLang="is-IS" sz="2400">
                <a:solidFill>
                  <a:schemeClr val="tx2"/>
                </a:solidFill>
                <a:cs typeface="Helvetica" panose="020B0604020202020204" pitchFamily="34" charset="0"/>
              </a:rPr>
              <a:t>þegar allur áfallinn rekstrarkostnaður hefur verið greiddur</a:t>
            </a:r>
          </a:p>
        </p:txBody>
      </p:sp>
      <p:sp>
        <p:nvSpPr>
          <p:cNvPr id="126982" name="Rectangle 8">
            <a:extLst>
              <a:ext uri="{FF2B5EF4-FFF2-40B4-BE49-F238E27FC236}">
                <a16:creationId xmlns:a16="http://schemas.microsoft.com/office/drawing/2014/main" id="{2417619B-64AE-49C4-A353-1B0EC5D10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652963"/>
            <a:ext cx="7488237" cy="1566862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Ef allar aðrar stæðir í bókhaldi fyrirtækja A og B eru eins þá bendir flest til þess að það fyrirtæki sem er með hærra hagnaðarhlutfall sé að ná betri árangri í stjórnun kostnaðar</a:t>
            </a:r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64">
            <a:extLst>
              <a:ext uri="{FF2B5EF4-FFF2-40B4-BE49-F238E27FC236}">
                <a16:creationId xmlns:a16="http://schemas.microsoft.com/office/drawing/2014/main" id="{C3042DA6-CF80-40D2-835B-F11A815522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692150"/>
            <a:ext cx="7659687" cy="720725"/>
          </a:xfrm>
        </p:spPr>
        <p:txBody>
          <a:bodyPr/>
          <a:lstStyle/>
          <a:p>
            <a:pPr algn="ctr" eaLnBrk="1" hangingPunct="1"/>
            <a:r>
              <a:rPr lang="is-IS" altLang="is-I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Fyrirtæki sem selja fullunnar vörur </a:t>
            </a:r>
            <a:r>
              <a:rPr lang="is-IS" altLang="is-IS" sz="2400" b="1" i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(merchandising businesses)</a:t>
            </a:r>
          </a:p>
        </p:txBody>
      </p:sp>
      <p:sp>
        <p:nvSpPr>
          <p:cNvPr id="17411" name="Content Placeholder 65">
            <a:extLst>
              <a:ext uri="{FF2B5EF4-FFF2-40B4-BE49-F238E27FC236}">
                <a16:creationId xmlns:a16="http://schemas.microsoft.com/office/drawing/2014/main" id="{F2F5BB99-0889-4D23-B6D3-F2036EFD3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2276475"/>
            <a:ext cx="8064500" cy="3889375"/>
          </a:xfrm>
        </p:spPr>
        <p:txBody>
          <a:bodyPr/>
          <a:lstStyle/>
          <a:p>
            <a:pPr marL="457200" lvl="1" indent="0" eaLnBrk="1" hangingPunct="1">
              <a:buFontTx/>
              <a:buNone/>
              <a:defRPr/>
            </a:pPr>
            <a:r>
              <a:rPr lang="is-I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Fyrirtækin </a:t>
            </a:r>
            <a:r>
              <a:rPr lang="is-I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kaupa vörur til endursölu </a:t>
            </a:r>
            <a:r>
              <a:rPr lang="is-I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(for resale) </a:t>
            </a:r>
            <a:r>
              <a:rPr lang="is-I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frá birgjum </a:t>
            </a:r>
            <a:r>
              <a:rPr lang="is-I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(suppliers) </a:t>
            </a:r>
            <a:r>
              <a:rPr lang="is-I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og selja síðan með álagningu </a:t>
            </a:r>
            <a:r>
              <a:rPr lang="is-I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(markup – gross margin)</a:t>
            </a:r>
            <a:endParaRPr lang="is-I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is-I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	</a:t>
            </a:r>
            <a:endParaRPr lang="is-IS" sz="2400" b="1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is-I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Smásalar </a:t>
            </a:r>
            <a:r>
              <a:rPr lang="is-I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is-I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retail companies)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is-I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Heildsalar </a:t>
            </a:r>
            <a:r>
              <a:rPr lang="is-I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(wholesale companies)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is-I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s-IS" sz="2800" b="1" i="1" dirty="0">
                <a:latin typeface="Arial" pitchFamily="34" charset="0"/>
                <a:cs typeface="Arial" pitchFamily="34" charset="0"/>
              </a:rPr>
              <a:t>	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is-IS" sz="1800" dirty="0"/>
              <a:t>	</a:t>
            </a: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1800" dirty="0"/>
          </a:p>
          <a:p>
            <a:pPr marL="800100" lvl="1" indent="-342900" eaLnBrk="1" hangingPunct="1">
              <a:lnSpc>
                <a:spcPct val="150000"/>
              </a:lnSpc>
              <a:buFont typeface="Arial" pitchFamily="34" charset="0"/>
              <a:buChar char="–"/>
              <a:defRPr/>
            </a:pPr>
            <a:endParaRPr lang="is-IS" sz="1800" dirty="0"/>
          </a:p>
          <a:p>
            <a:pPr marL="800100" lvl="1" indent="-342900" eaLnBrk="1" hangingPunct="1">
              <a:lnSpc>
                <a:spcPct val="150000"/>
              </a:lnSpc>
              <a:buFont typeface="Arial" pitchFamily="34" charset="0"/>
              <a:buChar char="–"/>
              <a:defRPr/>
            </a:pPr>
            <a:endParaRPr lang="is-IS" sz="1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dirty="0"/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–"/>
              <a:defRPr/>
            </a:pPr>
            <a:endParaRPr lang="is-IS" dirty="0"/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–"/>
              <a:defRPr/>
            </a:pPr>
            <a:endParaRPr lang="is-IS" sz="24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1800" b="1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300" b="1" dirty="0"/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–"/>
              <a:defRPr/>
            </a:pPr>
            <a:endParaRPr lang="is-IS" sz="2300" b="1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>
              <a:buFont typeface="Arial" pitchFamily="34" charset="0"/>
              <a:buChar char="•"/>
              <a:defRPr/>
            </a:pPr>
            <a:endParaRPr lang="is-IS" sz="2800" dirty="0"/>
          </a:p>
          <a:p>
            <a:pPr eaLnBrk="1" hangingPunct="1">
              <a:buFontTx/>
              <a:buNone/>
              <a:defRPr/>
            </a:pPr>
            <a:r>
              <a:rPr lang="en-GB" dirty="0"/>
              <a:t> </a:t>
            </a:r>
          </a:p>
        </p:txBody>
      </p:sp>
      <p:sp>
        <p:nvSpPr>
          <p:cNvPr id="65540" name="Slide Number Placeholder 4">
            <a:extLst>
              <a:ext uri="{FF2B5EF4-FFF2-40B4-BE49-F238E27FC236}">
                <a16:creationId xmlns:a16="http://schemas.microsoft.com/office/drawing/2014/main" id="{A874AFC6-2A07-4828-8530-BB53E7975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B14CC5E-5228-4CD1-971F-B36EC547849C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65">
            <a:extLst>
              <a:ext uri="{FF2B5EF4-FFF2-40B4-BE49-F238E27FC236}">
                <a16:creationId xmlns:a16="http://schemas.microsoft.com/office/drawing/2014/main" id="{75196837-48ED-4DA2-85A4-82B8EC26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41438"/>
            <a:ext cx="7558088" cy="4608512"/>
          </a:xfrm>
        </p:spPr>
        <p:txBody>
          <a:bodyPr/>
          <a:lstStyle/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3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Reglur Reikningsskilaráðs nr. 2 (RR2)</a:t>
            </a: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endParaRPr lang="is-IS" b="1" dirty="0">
              <a:solidFill>
                <a:schemeClr val="tx1"/>
              </a:solidFill>
            </a:endParaRP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6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Birgðir </a:t>
            </a: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endParaRPr lang="is-IS" sz="3200" b="1" dirty="0">
              <a:solidFill>
                <a:srgbClr val="003366"/>
              </a:solidFill>
              <a:ea typeface="+mj-ea"/>
              <a:cs typeface="+mj-cs"/>
            </a:endParaRPr>
          </a:p>
          <a:p>
            <a:pPr lvl="1" algn="ctr" eaLnBrk="1" hangingPunct="1">
              <a:buFontTx/>
              <a:buNone/>
              <a:defRPr/>
            </a:pPr>
            <a:endParaRPr lang="is-IS" sz="2400" b="1" dirty="0">
              <a:solidFill>
                <a:srgbClr val="003366"/>
              </a:solidFill>
              <a:ea typeface="+mj-ea"/>
              <a:cs typeface="+mj-cs"/>
            </a:endParaRPr>
          </a:p>
          <a:p>
            <a:pPr>
              <a:buFontTx/>
              <a:buNone/>
              <a:defRPr/>
            </a:pPr>
            <a:endParaRPr lang="is-IS" sz="2800" dirty="0"/>
          </a:p>
          <a:p>
            <a:pPr algn="ctr">
              <a:lnSpc>
                <a:spcPct val="120000"/>
              </a:lnSpc>
              <a:buFontTx/>
              <a:buNone/>
              <a:defRPr/>
            </a:pPr>
            <a:br>
              <a:rPr lang="is-IS" dirty="0"/>
            </a:br>
            <a:endParaRPr lang="is-IS" dirty="0"/>
          </a:p>
          <a:p>
            <a:pPr eaLnBrk="1" hangingPunct="1">
              <a:buFontTx/>
              <a:buNone/>
              <a:defRPr/>
            </a:pPr>
            <a:endParaRPr lang="en-GB" dirty="0"/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D26C7DB7-8552-4E78-A8DE-291A348BC8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CC263E-ED94-45B6-9359-96F92A18EF5D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64">
            <a:extLst>
              <a:ext uri="{FF2B5EF4-FFF2-40B4-BE49-F238E27FC236}">
                <a16:creationId xmlns:a16="http://schemas.microsoft.com/office/drawing/2014/main" id="{64B4B398-0A7F-4FC7-AFA8-D91FD42EE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800975" cy="865188"/>
          </a:xfrm>
        </p:spPr>
        <p:txBody>
          <a:bodyPr/>
          <a:lstStyle/>
          <a:p>
            <a:pPr eaLnBrk="1" hangingPunct="1"/>
            <a:r>
              <a:rPr lang="is-IS" altLang="is-I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Skilgreining birgða </a:t>
            </a:r>
            <a:r>
              <a:rPr lang="is-IS" altLang="is-IS"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(RR2)</a:t>
            </a:r>
          </a:p>
        </p:txBody>
      </p:sp>
      <p:sp>
        <p:nvSpPr>
          <p:cNvPr id="17411" name="Content Placeholder 65">
            <a:extLst>
              <a:ext uri="{FF2B5EF4-FFF2-40B4-BE49-F238E27FC236}">
                <a16:creationId xmlns:a16="http://schemas.microsoft.com/office/drawing/2014/main" id="{A28689FA-2F59-4EC2-BB55-40448B16B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412875"/>
            <a:ext cx="7848600" cy="4319588"/>
          </a:xfrm>
        </p:spPr>
        <p:txBody>
          <a:bodyPr/>
          <a:lstStyle/>
          <a:p>
            <a:pPr lvl="1" eaLnBrk="1" hangingPunct="1">
              <a:buFontTx/>
              <a:buNone/>
              <a:defRPr/>
            </a:pPr>
            <a:endParaRPr lang="is-IS" sz="2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is-IS" sz="2800" b="1" i="1" dirty="0">
                <a:latin typeface="Arial" pitchFamily="34" charset="0"/>
                <a:cs typeface="Arial" pitchFamily="34" charset="0"/>
              </a:rPr>
              <a:t>,,Með birgðum er átt við þær eignir sem:</a:t>
            </a:r>
          </a:p>
          <a:p>
            <a:pPr marL="457200" indent="-457200">
              <a:lnSpc>
                <a:spcPct val="150000"/>
              </a:lnSpc>
              <a:buClrTx/>
              <a:buSzPct val="80000"/>
              <a:buFont typeface="+mj-lt"/>
              <a:buAutoNum type="alphaLcParenR"/>
              <a:defRPr/>
            </a:pPr>
            <a:r>
              <a:rPr lang="is-IS" sz="2800" b="1" i="1" dirty="0">
                <a:latin typeface="Arial" pitchFamily="34" charset="0"/>
                <a:cs typeface="Arial" pitchFamily="34" charset="0"/>
              </a:rPr>
              <a:t>fyrirtæki hefur til sölu í venjulegum rekstri</a:t>
            </a:r>
          </a:p>
          <a:p>
            <a:pPr marL="457200" indent="-457200">
              <a:lnSpc>
                <a:spcPct val="150000"/>
              </a:lnSpc>
              <a:buClrTx/>
              <a:buSzPct val="80000"/>
              <a:buFont typeface="+mj-lt"/>
              <a:buAutoNum type="alphaLcParenR"/>
              <a:defRPr/>
            </a:pPr>
            <a:r>
              <a:rPr lang="is-IS" sz="2800" b="1" i="1" dirty="0">
                <a:latin typeface="Arial" pitchFamily="34" charset="0"/>
                <a:cs typeface="Arial" pitchFamily="34" charset="0"/>
              </a:rPr>
              <a:t>eru í vinnslu og ætlaðar til sölu síðar og</a:t>
            </a:r>
          </a:p>
          <a:p>
            <a:pPr marL="457200" indent="-457200">
              <a:lnSpc>
                <a:spcPct val="150000"/>
              </a:lnSpc>
              <a:buClrTx/>
              <a:buSzPct val="80000"/>
              <a:buFont typeface="+mj-lt"/>
              <a:buAutoNum type="alphaLcParenR"/>
              <a:defRPr/>
            </a:pPr>
            <a:r>
              <a:rPr lang="is-IS" sz="2800" b="1" i="1" dirty="0">
                <a:latin typeface="Arial" pitchFamily="34" charset="0"/>
                <a:cs typeface="Arial" pitchFamily="34" charset="0"/>
              </a:rPr>
              <a:t>eru ætlaðar til nota í tengslum við vöruframleiðslu eða sölu á þjónustu.”</a:t>
            </a:r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r>
              <a:rPr lang="is-IS" sz="2800" i="1" dirty="0">
                <a:latin typeface="Arial" pitchFamily="34" charset="0"/>
                <a:cs typeface="Arial" pitchFamily="34" charset="0"/>
              </a:rPr>
              <a:t> 		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is-IS" sz="1800" dirty="0"/>
              <a:t>	</a:t>
            </a: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1800" dirty="0"/>
          </a:p>
          <a:p>
            <a:pPr marL="800100" lvl="1" indent="-342900" eaLnBrk="1" hangingPunct="1">
              <a:lnSpc>
                <a:spcPct val="150000"/>
              </a:lnSpc>
              <a:buFont typeface="Arial" pitchFamily="34" charset="0"/>
              <a:buChar char="–"/>
              <a:defRPr/>
            </a:pPr>
            <a:endParaRPr lang="is-IS" sz="1800" dirty="0"/>
          </a:p>
          <a:p>
            <a:pPr marL="800100" lvl="1" indent="-342900" eaLnBrk="1" hangingPunct="1">
              <a:lnSpc>
                <a:spcPct val="150000"/>
              </a:lnSpc>
              <a:buFont typeface="Arial" pitchFamily="34" charset="0"/>
              <a:buChar char="–"/>
              <a:defRPr/>
            </a:pPr>
            <a:endParaRPr lang="is-IS" sz="1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dirty="0"/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–"/>
              <a:defRPr/>
            </a:pPr>
            <a:endParaRPr lang="is-IS" dirty="0"/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–"/>
              <a:defRPr/>
            </a:pPr>
            <a:endParaRPr lang="is-IS" sz="24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1800" b="1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300" b="1" dirty="0"/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–"/>
              <a:defRPr/>
            </a:pPr>
            <a:endParaRPr lang="is-IS" sz="2300" b="1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>
              <a:buFont typeface="Arial" pitchFamily="34" charset="0"/>
              <a:buChar char="•"/>
              <a:defRPr/>
            </a:pPr>
            <a:endParaRPr lang="is-IS" sz="2800" dirty="0"/>
          </a:p>
          <a:p>
            <a:pPr eaLnBrk="1" hangingPunct="1">
              <a:buFontTx/>
              <a:buNone/>
              <a:defRPr/>
            </a:pPr>
            <a:r>
              <a:rPr lang="en-GB" dirty="0"/>
              <a:t> </a:t>
            </a:r>
          </a:p>
        </p:txBody>
      </p:sp>
      <p:sp>
        <p:nvSpPr>
          <p:cNvPr id="69636" name="Slide Number Placeholder 4">
            <a:extLst>
              <a:ext uri="{FF2B5EF4-FFF2-40B4-BE49-F238E27FC236}">
                <a16:creationId xmlns:a16="http://schemas.microsoft.com/office/drawing/2014/main" id="{4510C6F5-A403-4FEC-9835-35E5ED2798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A446BE0-12A2-42A6-894F-69EBEFB8EC7F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64">
            <a:extLst>
              <a:ext uri="{FF2B5EF4-FFF2-40B4-BE49-F238E27FC236}">
                <a16:creationId xmlns:a16="http://schemas.microsoft.com/office/drawing/2014/main" id="{341FDDA8-5C40-48E7-AFE8-55976109D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549275"/>
            <a:ext cx="7561263" cy="719138"/>
          </a:xfrm>
        </p:spPr>
        <p:txBody>
          <a:bodyPr/>
          <a:lstStyle/>
          <a:p>
            <a:pPr eaLnBrk="1" hangingPunct="1"/>
            <a:r>
              <a:rPr lang="is-IS" altLang="is-I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Meginregla um birgðamat </a:t>
            </a:r>
            <a:r>
              <a:rPr lang="is-IS" altLang="is-IS"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(RR2 – Birgðir) </a:t>
            </a:r>
          </a:p>
        </p:txBody>
      </p:sp>
      <p:sp>
        <p:nvSpPr>
          <p:cNvPr id="17411" name="Content Placeholder 65">
            <a:extLst>
              <a:ext uri="{FF2B5EF4-FFF2-40B4-BE49-F238E27FC236}">
                <a16:creationId xmlns:a16="http://schemas.microsoft.com/office/drawing/2014/main" id="{A61BB237-FF65-4EDD-B831-847071792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1484313"/>
            <a:ext cx="7632700" cy="4681537"/>
          </a:xfrm>
        </p:spPr>
        <p:txBody>
          <a:bodyPr/>
          <a:lstStyle/>
          <a:p>
            <a:pPr lvl="1" eaLnBrk="1" hangingPunct="1">
              <a:buFontTx/>
              <a:buNone/>
              <a:defRPr/>
            </a:pPr>
            <a:endParaRPr lang="is-IS" sz="2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is-IS" sz="2800" b="1" i="1" dirty="0">
                <a:latin typeface="Arial" pitchFamily="34" charset="0"/>
                <a:cs typeface="Arial" pitchFamily="34" charset="0"/>
              </a:rPr>
              <a:t>,,Birgðir skal skrá við kostnaðarverði eða dagverði, hvort sem lægra reynist.”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is-IS" sz="2800" b="1" i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is-IS" sz="2800" b="1" u="sng" dirty="0">
                <a:latin typeface="Arial" pitchFamily="34" charset="0"/>
                <a:cs typeface="Arial" pitchFamily="34" charset="0"/>
              </a:rPr>
              <a:t>Dagverð</a:t>
            </a:r>
            <a:r>
              <a:rPr lang="is-IS" sz="2800" b="1" dirty="0">
                <a:latin typeface="Arial" pitchFamily="34" charset="0"/>
                <a:cs typeface="Arial" pitchFamily="34" charset="0"/>
              </a:rPr>
              <a:t> vísar til nokkurs konar markaðsverðs eða áætlað söluverðs.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is-IS" sz="2300" b="1" i="1" dirty="0">
                <a:latin typeface="Arial" pitchFamily="34" charset="0"/>
                <a:cs typeface="Arial" pitchFamily="34" charset="0"/>
              </a:rPr>
              <a:t>Kíkjum á reglu reikningsskilaráðs um birgðir.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is-IS" dirty="0"/>
          </a:p>
          <a:p>
            <a:pPr marL="457200" indent="-457200">
              <a:lnSpc>
                <a:spcPct val="150000"/>
              </a:lnSpc>
              <a:buFontTx/>
              <a:buNone/>
              <a:defRPr/>
            </a:pPr>
            <a:r>
              <a:rPr lang="is-IS" sz="2100" i="1" dirty="0"/>
              <a:t>		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is-IS" sz="1800" dirty="0"/>
              <a:t>	</a:t>
            </a: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1800" dirty="0"/>
          </a:p>
          <a:p>
            <a:pPr marL="800100" lvl="1" indent="-342900" eaLnBrk="1" hangingPunct="1">
              <a:lnSpc>
                <a:spcPct val="150000"/>
              </a:lnSpc>
              <a:buFont typeface="Arial" pitchFamily="34" charset="0"/>
              <a:buChar char="–"/>
              <a:defRPr/>
            </a:pPr>
            <a:endParaRPr lang="is-IS" sz="1800" dirty="0"/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1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dirty="0"/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–"/>
              <a:defRPr/>
            </a:pPr>
            <a:endParaRPr lang="is-IS" dirty="0"/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–"/>
              <a:defRPr/>
            </a:pPr>
            <a:endParaRPr lang="is-IS" sz="24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1800" b="1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300" b="1" dirty="0"/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–"/>
              <a:defRPr/>
            </a:pPr>
            <a:endParaRPr lang="is-IS" sz="2300" b="1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>
              <a:buFont typeface="Arial" pitchFamily="34" charset="0"/>
              <a:buChar char="•"/>
              <a:defRPr/>
            </a:pPr>
            <a:endParaRPr lang="is-IS" sz="2800" dirty="0"/>
          </a:p>
          <a:p>
            <a:pPr eaLnBrk="1" hangingPunct="1">
              <a:buFontTx/>
              <a:buNone/>
              <a:defRPr/>
            </a:pPr>
            <a:r>
              <a:rPr lang="en-GB" dirty="0"/>
              <a:t> </a:t>
            </a:r>
          </a:p>
        </p:txBody>
      </p:sp>
      <p:sp>
        <p:nvSpPr>
          <p:cNvPr id="71684" name="Slide Number Placeholder 4">
            <a:extLst>
              <a:ext uri="{FF2B5EF4-FFF2-40B4-BE49-F238E27FC236}">
                <a16:creationId xmlns:a16="http://schemas.microsoft.com/office/drawing/2014/main" id="{A057174C-4EDC-4175-AE36-3BE5004A82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30101DA-3C51-42DC-991A-2B858FD228E4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64">
            <a:extLst>
              <a:ext uri="{FF2B5EF4-FFF2-40B4-BE49-F238E27FC236}">
                <a16:creationId xmlns:a16="http://schemas.microsoft.com/office/drawing/2014/main" id="{1411D3ED-7B73-42D9-BC66-84E4CAC72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7993062" cy="576263"/>
          </a:xfrm>
        </p:spPr>
        <p:txBody>
          <a:bodyPr/>
          <a:lstStyle/>
          <a:p>
            <a:pPr eaLnBrk="1" hangingPunct="1"/>
            <a:r>
              <a:rPr lang="is-IS" altLang="is-I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Ákvörðun kostnaðarverðs birgða </a:t>
            </a:r>
            <a:r>
              <a:rPr lang="is-IS" altLang="is-IS"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(RR2) </a:t>
            </a:r>
          </a:p>
        </p:txBody>
      </p:sp>
      <p:sp>
        <p:nvSpPr>
          <p:cNvPr id="17411" name="Content Placeholder 65">
            <a:extLst>
              <a:ext uri="{FF2B5EF4-FFF2-40B4-BE49-F238E27FC236}">
                <a16:creationId xmlns:a16="http://schemas.microsoft.com/office/drawing/2014/main" id="{0482427E-296B-47E9-9FD6-D1E73B1B5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1557338"/>
            <a:ext cx="8713787" cy="4751387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is-IS" sz="28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is-IS" sz="24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,,Kostnaðarverð birgða tekur til alls kostnaðar við kaup á birgðum eða áfallins kostnaðar við framleiðslu þeirra. Auk þess telst til kostnaðarverðs birgða allur kostnaður við að koma birgðum á núverandi stað og í það ástand sem þær eru í.”  </a:t>
            </a:r>
          </a:p>
          <a:p>
            <a:pPr lvl="1">
              <a:buFontTx/>
              <a:buNone/>
              <a:defRPr/>
            </a:pPr>
            <a:endParaRPr lang="is-IS" sz="1800" i="1" dirty="0"/>
          </a:p>
          <a:p>
            <a:pPr lvl="2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is-I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Dæmi um kostnað til viðbótar við kaupverð birgða: </a:t>
            </a:r>
          </a:p>
          <a:p>
            <a:pPr lvl="3">
              <a:buClr>
                <a:srgbClr val="C00000"/>
              </a:buClr>
              <a:buSzPct val="80000"/>
              <a:buFont typeface="Wingdings" pitchFamily="2" charset="2"/>
              <a:buChar char="ü"/>
              <a:defRPr/>
            </a:pPr>
            <a:r>
              <a:rPr lang="is-I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Tollar og vörugjöld</a:t>
            </a:r>
          </a:p>
          <a:p>
            <a:pPr lvl="3">
              <a:buClr>
                <a:srgbClr val="C00000"/>
              </a:buClr>
              <a:buSzPct val="80000"/>
              <a:buFont typeface="Wingdings" pitchFamily="2" charset="2"/>
              <a:buChar char="ü"/>
              <a:defRPr/>
            </a:pPr>
            <a:r>
              <a:rPr lang="is-I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Flutningsgjöld og geymslugjöld</a:t>
            </a:r>
          </a:p>
          <a:p>
            <a:pPr marL="457200" indent="-457200">
              <a:lnSpc>
                <a:spcPct val="150000"/>
              </a:lnSpc>
              <a:buFontTx/>
              <a:buNone/>
              <a:defRPr/>
            </a:pPr>
            <a:r>
              <a:rPr lang="is-IS" sz="2100" i="1" dirty="0"/>
              <a:t>		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is-IS" sz="1800" dirty="0"/>
              <a:t>	</a:t>
            </a:r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1800" dirty="0"/>
          </a:p>
          <a:p>
            <a:pPr marL="800100" lvl="1" indent="-342900" eaLnBrk="1" hangingPunct="1">
              <a:lnSpc>
                <a:spcPct val="150000"/>
              </a:lnSpc>
              <a:buFont typeface="Arial" pitchFamily="34" charset="0"/>
              <a:buChar char="–"/>
              <a:defRPr/>
            </a:pPr>
            <a:endParaRPr lang="is-IS" sz="1800" dirty="0"/>
          </a:p>
          <a:p>
            <a:pPr marL="800100" lvl="1" indent="-342900" eaLnBrk="1" hangingPunct="1">
              <a:lnSpc>
                <a:spcPct val="150000"/>
              </a:lnSpc>
              <a:buFontTx/>
              <a:buNone/>
              <a:defRPr/>
            </a:pPr>
            <a:endParaRPr lang="is-IS" sz="1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dirty="0"/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–"/>
              <a:defRPr/>
            </a:pPr>
            <a:endParaRPr lang="is-IS" dirty="0"/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–"/>
              <a:defRPr/>
            </a:pPr>
            <a:endParaRPr lang="is-IS" sz="24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1800" b="1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300" b="1" dirty="0"/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–"/>
              <a:defRPr/>
            </a:pPr>
            <a:endParaRPr lang="is-IS" sz="2300" b="1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>
              <a:buFont typeface="Arial" pitchFamily="34" charset="0"/>
              <a:buChar char="•"/>
              <a:defRPr/>
            </a:pPr>
            <a:endParaRPr lang="is-IS" sz="2800" dirty="0"/>
          </a:p>
          <a:p>
            <a:pPr eaLnBrk="1" hangingPunct="1">
              <a:buFontTx/>
              <a:buNone/>
              <a:defRPr/>
            </a:pPr>
            <a:r>
              <a:rPr lang="en-GB" dirty="0"/>
              <a:t> </a:t>
            </a:r>
          </a:p>
        </p:txBody>
      </p:sp>
      <p:sp>
        <p:nvSpPr>
          <p:cNvPr id="73732" name="Slide Number Placeholder 4">
            <a:extLst>
              <a:ext uri="{FF2B5EF4-FFF2-40B4-BE49-F238E27FC236}">
                <a16:creationId xmlns:a16="http://schemas.microsoft.com/office/drawing/2014/main" id="{752624F5-E9A7-44FA-93D2-9A37029C58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6FE1AE0-85FB-4172-B615-BC002EE6A1BB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64">
            <a:extLst>
              <a:ext uri="{FF2B5EF4-FFF2-40B4-BE49-F238E27FC236}">
                <a16:creationId xmlns:a16="http://schemas.microsoft.com/office/drawing/2014/main" id="{02CF9E03-E0F3-4DA7-9431-B5DFC780F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692150"/>
            <a:ext cx="8424862" cy="720725"/>
          </a:xfrm>
        </p:spPr>
        <p:txBody>
          <a:bodyPr/>
          <a:lstStyle/>
          <a:p>
            <a:pPr eaLnBrk="1" hangingPunct="1"/>
            <a:r>
              <a:rPr lang="is-IS" altLang="is-I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...framh: Ákvörðun kostnaðarverðs birgða </a:t>
            </a:r>
            <a:r>
              <a:rPr lang="is-IS" altLang="is-IS"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(RR2) </a:t>
            </a:r>
          </a:p>
        </p:txBody>
      </p:sp>
      <p:sp>
        <p:nvSpPr>
          <p:cNvPr id="67587" name="Content Placeholder 8">
            <a:extLst>
              <a:ext uri="{FF2B5EF4-FFF2-40B4-BE49-F238E27FC236}">
                <a16:creationId xmlns:a16="http://schemas.microsoft.com/office/drawing/2014/main" id="{D6980C2A-A042-451E-B5ED-24544739E5C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1042988" y="2060575"/>
            <a:ext cx="7273925" cy="3960813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is-IS" altLang="is-IS" sz="28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Tollar og vörugjöld</a:t>
            </a:r>
          </a:p>
          <a:p>
            <a:pPr lvl="1"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</a:pPr>
            <a:r>
              <a:rPr lang="is-IS" altLang="is-I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Greiðsluskyldan fellur á um leið og varan er komin til landsins og færist þá til hækkunar á kaupverði vörunnar.</a:t>
            </a:r>
          </a:p>
          <a:p>
            <a:pPr lvl="1"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</a:pPr>
            <a:r>
              <a:rPr lang="is-IS" altLang="is-I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 skylda hvílir á innlendum kaupanda vara að greiða tolla og vörugjöld af þeim vörum sem eru í útlöndum á reikningsskiladegi.</a:t>
            </a:r>
          </a:p>
          <a:p>
            <a:pPr lvl="1"/>
            <a:endParaRPr lang="is-IS" altLang="is-IS" sz="2400">
              <a:solidFill>
                <a:schemeClr val="tx1"/>
              </a:solidFill>
              <a:cs typeface="Helvetica" panose="020B0604020202020204" pitchFamily="34" charset="0"/>
            </a:endParaRPr>
          </a:p>
          <a:p>
            <a:pPr lvl="1"/>
            <a:endParaRPr lang="is-IS" altLang="is-IS" sz="2200" i="1">
              <a:cs typeface="Helvetica" panose="020B0604020202020204" pitchFamily="34" charset="0"/>
            </a:endParaRPr>
          </a:p>
          <a:p>
            <a:pPr lvl="1">
              <a:buFontTx/>
              <a:buNone/>
            </a:pPr>
            <a:endParaRPr lang="is-IS" altLang="is-IS">
              <a:cs typeface="Helvetica" panose="020B0604020202020204" pitchFamily="34" charset="0"/>
            </a:endParaRPr>
          </a:p>
          <a:p>
            <a:pPr lvl="1">
              <a:buFontTx/>
              <a:buNone/>
            </a:pPr>
            <a:endParaRPr lang="is-IS" altLang="is-IS">
              <a:cs typeface="Helvetica" panose="020B0604020202020204" pitchFamily="34" charset="0"/>
            </a:endParaRPr>
          </a:p>
          <a:p>
            <a:pPr>
              <a:buFontTx/>
              <a:buNone/>
            </a:pPr>
            <a:endParaRPr lang="is-IS" altLang="is-IS" sz="2400"/>
          </a:p>
        </p:txBody>
      </p:sp>
      <p:sp>
        <p:nvSpPr>
          <p:cNvPr id="75780" name="Slide Number Placeholder 4">
            <a:extLst>
              <a:ext uri="{FF2B5EF4-FFF2-40B4-BE49-F238E27FC236}">
                <a16:creationId xmlns:a16="http://schemas.microsoft.com/office/drawing/2014/main" id="{3ED024A9-FB02-4AF6-A287-D5ABE4C3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6A3EBB-CBB6-4E12-9640-F71BBA0C8380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Content Placeholder 65">
            <a:extLst>
              <a:ext uri="{FF2B5EF4-FFF2-40B4-BE49-F238E27FC236}">
                <a16:creationId xmlns:a16="http://schemas.microsoft.com/office/drawing/2014/main" id="{B8FA04B8-1ECD-462B-BCEB-F383521D15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1550" y="1844675"/>
            <a:ext cx="7561263" cy="4105275"/>
          </a:xfrm>
          <a:ln/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is-IS" altLang="is-IS" sz="2800" b="1">
                <a:solidFill>
                  <a:srgbClr val="C00000"/>
                </a:solidFill>
              </a:rPr>
              <a:t>Vörukaupum fylgir oft: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is-IS" altLang="is-IS" sz="2400"/>
              <a:t>Flutningskostnaður</a:t>
            </a:r>
            <a:r>
              <a:rPr lang="is-IS" altLang="is-IS" sz="2400" i="1">
                <a:solidFill>
                  <a:schemeClr val="tx2"/>
                </a:solidFill>
                <a:cs typeface="Helvetica" panose="020B0604020202020204" pitchFamily="34" charset="0"/>
              </a:rPr>
              <a:t> (transportation cost)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is-IS" altLang="is-IS" sz="2400">
                <a:solidFill>
                  <a:schemeClr val="tx2"/>
                </a:solidFill>
                <a:cs typeface="Helvetica" panose="020B0604020202020204" pitchFamily="34" charset="0"/>
              </a:rPr>
              <a:t>Staðgreiðsluafsláttur </a:t>
            </a:r>
            <a:r>
              <a:rPr lang="is-IS" altLang="is-IS" sz="2400" i="1">
                <a:solidFill>
                  <a:schemeClr val="tx2"/>
                </a:solidFill>
                <a:cs typeface="Helvetica" panose="020B0604020202020204" pitchFamily="34" charset="0"/>
              </a:rPr>
              <a:t>(cash discounts) 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is-IS" altLang="is-IS" sz="2400">
                <a:solidFill>
                  <a:schemeClr val="tx2"/>
                </a:solidFill>
                <a:cs typeface="Helvetica" panose="020B0604020202020204" pitchFamily="34" charset="0"/>
              </a:rPr>
              <a:t>Afsláttarskilmálar</a:t>
            </a:r>
            <a:r>
              <a:rPr lang="is-IS" altLang="is-IS" sz="2400" i="1">
                <a:solidFill>
                  <a:schemeClr val="tx2"/>
                </a:solidFill>
                <a:cs typeface="Helvetica" panose="020B0604020202020204" pitchFamily="34" charset="0"/>
              </a:rPr>
              <a:t> (discounts under terms)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is-IS" altLang="is-IS" sz="2400">
                <a:solidFill>
                  <a:schemeClr val="tx2"/>
                </a:solidFill>
                <a:cs typeface="Helvetica" panose="020B0604020202020204" pitchFamily="34" charset="0"/>
              </a:rPr>
              <a:t>Afsláttur v/galla í vörum frá birgjum </a:t>
            </a:r>
            <a:r>
              <a:rPr lang="is-IS" altLang="is-IS" sz="2400" i="1">
                <a:solidFill>
                  <a:schemeClr val="tx2"/>
                </a:solidFill>
                <a:cs typeface="Helvetica" panose="020B0604020202020204" pitchFamily="34" charset="0"/>
              </a:rPr>
              <a:t>(allowances)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is-IS" altLang="is-IS" sz="2400">
                <a:solidFill>
                  <a:schemeClr val="tx2"/>
                </a:solidFill>
                <a:cs typeface="Helvetica" panose="020B0604020202020204" pitchFamily="34" charset="0"/>
              </a:rPr>
              <a:t>Að vörum er skilað aftur til birgja </a:t>
            </a:r>
            <a:r>
              <a:rPr lang="is-IS" altLang="is-IS" sz="2400" i="1">
                <a:solidFill>
                  <a:schemeClr val="tx2"/>
                </a:solidFill>
                <a:cs typeface="Helvetica" panose="020B0604020202020204" pitchFamily="34" charset="0"/>
              </a:rPr>
              <a:t>(returns)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is-IS" altLang="is-IS" sz="2400"/>
          </a:p>
          <a:p>
            <a:pPr>
              <a:buFontTx/>
              <a:buNone/>
            </a:pPr>
            <a:endParaRPr lang="is-IS" altLang="is-IS" sz="2400"/>
          </a:p>
          <a:p>
            <a:pPr>
              <a:buFontTx/>
              <a:buNone/>
            </a:pPr>
            <a:endParaRPr lang="is-IS" altLang="is-IS" sz="2400"/>
          </a:p>
        </p:txBody>
      </p:sp>
      <p:sp>
        <p:nvSpPr>
          <p:cNvPr id="79875" name="Slide Number Placeholder 4">
            <a:extLst>
              <a:ext uri="{FF2B5EF4-FFF2-40B4-BE49-F238E27FC236}">
                <a16:creationId xmlns:a16="http://schemas.microsoft.com/office/drawing/2014/main" id="{A67CA0C0-E7BC-4A13-B662-A3FB7C309E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ADD6DA-755E-4C68-8B65-FA204F63727E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9876" name="TextBox 1">
            <a:extLst>
              <a:ext uri="{FF2B5EF4-FFF2-40B4-BE49-F238E27FC236}">
                <a16:creationId xmlns:a16="http://schemas.microsoft.com/office/drawing/2014/main" id="{AFD84012-B559-4562-8D99-325302808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863600"/>
            <a:ext cx="73453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800" b="1">
                <a:solidFill>
                  <a:srgbClr val="C00000"/>
                </a:solidFill>
                <a:cs typeface="Helvetica" panose="020B0604020202020204" pitchFamily="34" charset="0"/>
              </a:rPr>
              <a:t>Vörukaup </a:t>
            </a:r>
            <a:r>
              <a:rPr lang="is-IS" altLang="is-IS" sz="2400" b="1">
                <a:solidFill>
                  <a:srgbClr val="C00000"/>
                </a:solidFill>
                <a:cs typeface="Helvetica" panose="020B0604020202020204" pitchFamily="34" charset="0"/>
              </a:rPr>
              <a:t>(</a:t>
            </a:r>
            <a:r>
              <a:rPr lang="is-IS" altLang="is-IS" sz="2400" b="1" i="1">
                <a:solidFill>
                  <a:srgbClr val="C00000"/>
                </a:solidFill>
                <a:cs typeface="Helvetica" panose="020B0604020202020204" pitchFamily="34" charset="0"/>
              </a:rPr>
              <a:t>purchases)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_Grunnnam201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457200" indent="-457200" algn="ctr">
          <a:spcBef>
            <a:spcPct val="50000"/>
          </a:spcBef>
          <a:defRPr sz="2800" b="1">
            <a:latin typeface="Tahoma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emplate_Grunnnam201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457200" indent="-457200" algn="ctr">
          <a:spcBef>
            <a:spcPct val="50000"/>
          </a:spcBef>
          <a:defRPr sz="2800" b="1">
            <a:latin typeface="Tahoma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_Grunnnam201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457200" indent="-457200" algn="ctr">
          <a:spcBef>
            <a:spcPct val="50000"/>
          </a:spcBef>
          <a:defRPr sz="2800" b="1">
            <a:latin typeface="Tahoma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10891</TotalTime>
  <Words>1221</Words>
  <Application>Microsoft Office PowerPoint</Application>
  <PresentationFormat>On-screen Show (4:3)</PresentationFormat>
  <Paragraphs>301</Paragraphs>
  <Slides>29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Helvetica</vt:lpstr>
      <vt:lpstr>Tahoma</vt:lpstr>
      <vt:lpstr>Times New Roman</vt:lpstr>
      <vt:lpstr>Wingdings</vt:lpstr>
      <vt:lpstr>Template_Grunnnam2010</vt:lpstr>
      <vt:lpstr>2_Template_Grunnnam2010</vt:lpstr>
      <vt:lpstr>1_Template_Grunnnam2010</vt:lpstr>
      <vt:lpstr>Custom Design</vt:lpstr>
      <vt:lpstr>Worksheet</vt:lpstr>
      <vt:lpstr>PowerPoint Presentation</vt:lpstr>
      <vt:lpstr>PowerPoint Presentation</vt:lpstr>
      <vt:lpstr>Fyrirtæki sem selja fullunnar vörur (merchandising businesses)</vt:lpstr>
      <vt:lpstr>PowerPoint Presentation</vt:lpstr>
      <vt:lpstr>Skilgreining birgða (RR2)</vt:lpstr>
      <vt:lpstr>Meginregla um birgðamat (RR2 – Birgðir) </vt:lpstr>
      <vt:lpstr>Ákvörðun kostnaðarverðs birgða (RR2) </vt:lpstr>
      <vt:lpstr>...framh: Ákvörðun kostnaðarverðs birgða (RR2) </vt:lpstr>
      <vt:lpstr>PowerPoint Presentation</vt:lpstr>
      <vt:lpstr>Flutningsskilmálar (shipping terms)</vt:lpstr>
      <vt:lpstr>FOB shipping point - til flutningsaðila</vt:lpstr>
      <vt:lpstr>FOB destination - ákvörðunarstaður</vt:lpstr>
      <vt:lpstr>Afsláttarskilmálar (discounts under terms)</vt:lpstr>
      <vt:lpstr>Afsláttarskilmálar (discounts under terms)</vt:lpstr>
      <vt:lpstr>Lost, damaged, or stolen inventory</vt:lpstr>
      <vt:lpstr>Vörurýrnun (shrinkage)</vt:lpstr>
      <vt:lpstr>Tvær leiðir til að bóka kostnaðarverð vörubirgða við innkaup og sölu</vt:lpstr>
      <vt:lpstr>Birgðabókhald  (perpetual inventory system)</vt:lpstr>
      <vt:lpstr>Ekki birgðabókhald  (periodic inventory system)</vt:lpstr>
      <vt:lpstr>Skipting kostnaðarverðs vörubirgða á milli eigna í EHR og gjalda í RR</vt:lpstr>
      <vt:lpstr>ATH: vörubirgðir - rekstrarvörubirgðir </vt:lpstr>
      <vt:lpstr>PowerPoint Presentation</vt:lpstr>
      <vt:lpstr>Vörusala (net sales)</vt:lpstr>
      <vt:lpstr>Framlegð eða brúttó ágóði í rekstrarreikningi (gross margin - gross profit)</vt:lpstr>
      <vt:lpstr>,,gains/losses” (söluhagnaður eða sölutap)</vt:lpstr>
      <vt:lpstr>PowerPoint Presentation</vt:lpstr>
      <vt:lpstr>PowerPoint Presentation</vt:lpstr>
      <vt:lpstr>Álagningarhlutfall (gross margin percentage)</vt:lpstr>
      <vt:lpstr>Hagnaðarhlutfall (net income percentage eða return on sales ratio)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Þorgils Björgvinsson</dc:creator>
  <cp:lastModifiedBy>Sigurdsson, Kristjan</cp:lastModifiedBy>
  <cp:revision>1483</cp:revision>
  <dcterms:created xsi:type="dcterms:W3CDTF">2010-01-14T00:13:08Z</dcterms:created>
  <dcterms:modified xsi:type="dcterms:W3CDTF">2024-09-04T10:35:19Z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2024-09-04T10:35:09Z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11c0f5bd-7595-4d71-a9cb-1e4b657eff03</vt:lpwstr>
  </property>
  <property fmtid="{D5CDD505-2E9C-101B-9397-08002B2CF9AE}" pid="8" name="MSIP_Label_ea60d57e-af5b-4752-ac57-3e4f28ca11dc_ContentBits">
    <vt:lpwstr>0</vt:lpwstr>
  </property>
</Properties>
</file>