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583" r:id="rId2"/>
    <p:sldMasterId id="2147484564" r:id="rId3"/>
    <p:sldMasterId id="2147484552" r:id="rId4"/>
  </p:sldMasterIdLst>
  <p:notesMasterIdLst>
    <p:notesMasterId r:id="rId47"/>
  </p:notesMasterIdLst>
  <p:handoutMasterIdLst>
    <p:handoutMasterId r:id="rId48"/>
  </p:handoutMasterIdLst>
  <p:sldIdLst>
    <p:sldId id="678" r:id="rId5"/>
    <p:sldId id="344" r:id="rId6"/>
    <p:sldId id="675" r:id="rId7"/>
    <p:sldId id="673" r:id="rId8"/>
    <p:sldId id="687" r:id="rId9"/>
    <p:sldId id="623" r:id="rId10"/>
    <p:sldId id="624" r:id="rId11"/>
    <p:sldId id="625" r:id="rId12"/>
    <p:sldId id="676" r:id="rId13"/>
    <p:sldId id="627" r:id="rId14"/>
    <p:sldId id="628" r:id="rId15"/>
    <p:sldId id="629" r:id="rId16"/>
    <p:sldId id="630" r:id="rId17"/>
    <p:sldId id="631" r:id="rId18"/>
    <p:sldId id="633" r:id="rId19"/>
    <p:sldId id="634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88" r:id="rId30"/>
    <p:sldId id="650" r:id="rId31"/>
    <p:sldId id="651" r:id="rId32"/>
    <p:sldId id="698" r:id="rId33"/>
    <p:sldId id="653" r:id="rId34"/>
    <p:sldId id="699" r:id="rId35"/>
    <p:sldId id="654" r:id="rId36"/>
    <p:sldId id="655" r:id="rId37"/>
    <p:sldId id="656" r:id="rId38"/>
    <p:sldId id="686" r:id="rId39"/>
    <p:sldId id="660" r:id="rId40"/>
    <p:sldId id="661" r:id="rId41"/>
    <p:sldId id="689" r:id="rId42"/>
    <p:sldId id="663" r:id="rId43"/>
    <p:sldId id="664" r:id="rId44"/>
    <p:sldId id="696" r:id="rId45"/>
    <p:sldId id="666" r:id="rId46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3399"/>
    <a:srgbClr val="E65D00"/>
    <a:srgbClr val="1D4575"/>
    <a:srgbClr val="EE6000"/>
    <a:srgbClr val="F664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488" autoAdjust="0"/>
    <p:restoredTop sz="79712" autoAdjust="0"/>
  </p:normalViewPr>
  <p:slideViewPr>
    <p:cSldViewPr>
      <p:cViewPr varScale="1">
        <p:scale>
          <a:sx n="75" d="100"/>
          <a:sy n="75" d="100"/>
        </p:scale>
        <p:origin x="108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2" y="-84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dsson, Kristjan" userId="ae739e12-3550-4246-9745-1b78ac40fc21" providerId="ADAL" clId="{3D673DC1-0A44-4C6A-B2AE-B2EB3AFE344E}"/>
    <pc:docChg chg="modSld">
      <pc:chgData name="Sigurdsson, Kristjan" userId="ae739e12-3550-4246-9745-1b78ac40fc21" providerId="ADAL" clId="{3D673DC1-0A44-4C6A-B2AE-B2EB3AFE344E}" dt="2024-09-11T11:23:55.407" v="6" actId="20577"/>
      <pc:docMkLst>
        <pc:docMk/>
      </pc:docMkLst>
      <pc:sldChg chg="modSp mod">
        <pc:chgData name="Sigurdsson, Kristjan" userId="ae739e12-3550-4246-9745-1b78ac40fc21" providerId="ADAL" clId="{3D673DC1-0A44-4C6A-B2AE-B2EB3AFE344E}" dt="2024-09-11T11:23:55.407" v="6" actId="20577"/>
        <pc:sldMkLst>
          <pc:docMk/>
          <pc:sldMk cId="0" sldId="678"/>
        </pc:sldMkLst>
        <pc:spChg chg="mod">
          <ac:chgData name="Sigurdsson, Kristjan" userId="ae739e12-3550-4246-9745-1b78ac40fc21" providerId="ADAL" clId="{3D673DC1-0A44-4C6A-B2AE-B2EB3AFE344E}" dt="2024-09-11T11:23:55.407" v="6" actId="20577"/>
          <ac:spMkLst>
            <pc:docMk/>
            <pc:sldMk cId="0" sldId="678"/>
            <ac:spMk id="60418" creationId="{BD6EFCCC-9859-409F-9B03-A3FB062F482B}"/>
          </ac:spMkLst>
        </pc:spChg>
        <pc:spChg chg="mod">
          <ac:chgData name="Sigurdsson, Kristjan" userId="ae739e12-3550-4246-9745-1b78ac40fc21" providerId="ADAL" clId="{3D673DC1-0A44-4C6A-B2AE-B2EB3AFE344E}" dt="2024-09-11T11:23:51.565" v="3" actId="20577"/>
          <ac:spMkLst>
            <pc:docMk/>
            <pc:sldMk cId="0" sldId="678"/>
            <ac:spMk id="60419" creationId="{593200C1-3E14-4D88-8A78-FEBE430A45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A1555C-2B3A-479D-A6D4-689A9E35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990" tIns="45995" rIns="91990" bIns="45995" rtlCol="0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97491-EA2D-43F3-B373-3713AC79B7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990" tIns="45995" rIns="91990" bIns="45995" rtlCol="0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A44A0060-C631-417A-B5A9-A3178A3E8B20}" type="datetimeFigureOut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3D368-6D23-47AE-A1FC-C5EDBCE585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990" tIns="45995" rIns="91990" bIns="45995" rtlCol="0" anchor="b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42750-BFA8-4D09-8D1C-450A48F9FD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990" tIns="45995" rIns="91990" bIns="4599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4BC9328-208E-4BA2-A926-0E6395C7C74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831CAB4-57F2-452F-A180-2A01612B36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0" tIns="45995" rIns="91990" bIns="4599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EC4FA53-0A39-49BE-817F-F0DB0ED276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0" tIns="45995" rIns="91990" bIns="4599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7B31189-2F01-493D-A0CC-9E39DCABB3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0E75DDC-A363-4BAE-90EC-E4CD7C2630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714875"/>
            <a:ext cx="489426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0" tIns="45995" rIns="91990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7AC9069F-C3EB-4A72-839F-DCE11B0219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0" tIns="45995" rIns="91990" bIns="4599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AAA65E8C-AF25-477A-8A12-DFCA19165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0" tIns="45995" rIns="91990" bIns="4599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04DCE61-F688-4684-A32A-89627FC8E5B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5D43A1B4-9D9A-4DEF-8DC0-D54A97DFE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77F4910C-260D-4F03-9C42-6916F89D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5EAFB7A8-7B2C-4494-B290-CF693C5AE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186744-BBE3-4CBE-8D79-B7CA3228E1EC}" type="slidenum">
              <a:rPr lang="en-US" altLang="is-IS"/>
              <a:pPr>
                <a:spcBef>
                  <a:spcPct val="0"/>
                </a:spcBef>
              </a:pPr>
              <a:t>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0876CE7-8AD8-4D8C-ABCD-8A96783F1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E0467C-5225-465A-B9D5-55F9B2170DC2}" type="slidenum">
              <a:rPr lang="en-US" altLang="is-IS"/>
              <a:pPr>
                <a:spcBef>
                  <a:spcPct val="0"/>
                </a:spcBef>
              </a:pPr>
              <a:t>10</a:t>
            </a:fld>
            <a:endParaRPr lang="en-US" altLang="is-I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B5B1BBB-D79C-4EE9-8358-3A1107C7A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093BABB-ABFC-466F-9861-7CB55D180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ADCDB6B5-9074-4FCD-8EF9-D9779707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81926" name="Rectangle 5">
            <a:extLst>
              <a:ext uri="{FF2B5EF4-FFF2-40B4-BE49-F238E27FC236}">
                <a16:creationId xmlns:a16="http://schemas.microsoft.com/office/drawing/2014/main" id="{A74EB167-1C8A-4C54-82B5-C9475E912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81927" name="Rectangle 6">
            <a:extLst>
              <a:ext uri="{FF2B5EF4-FFF2-40B4-BE49-F238E27FC236}">
                <a16:creationId xmlns:a16="http://schemas.microsoft.com/office/drawing/2014/main" id="{5576A450-65F3-4F33-B8CF-41FAE0F1B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is-IS" altLang="is-I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B17C0E30-A289-4B21-98BF-A80A7DDCC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C5A8A002-246E-4C92-867B-1C26B532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E18B9A03-1639-401C-949B-9956E737A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4B7E60-E974-4646-9EF9-03E80C3136EC}" type="slidenum">
              <a:rPr lang="en-US" altLang="is-IS"/>
              <a:pPr>
                <a:spcBef>
                  <a:spcPct val="0"/>
                </a:spcBef>
              </a:pPr>
              <a:t>11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ADBB61E-1C1C-4542-8D31-BC9B26DA2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66E585-CADF-436B-AC1D-188E4C39C688}" type="slidenum">
              <a:rPr lang="en-US" altLang="is-IS"/>
              <a:pPr>
                <a:spcBef>
                  <a:spcPct val="0"/>
                </a:spcBef>
              </a:pPr>
              <a:t>12</a:t>
            </a:fld>
            <a:endParaRPr lang="en-US" altLang="is-I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FF517B9-AD73-4BF8-8982-8C6F7BC9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EB85C8D-ED91-4B31-896B-75A55464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86021" name="Rectangle 4">
            <a:extLst>
              <a:ext uri="{FF2B5EF4-FFF2-40B4-BE49-F238E27FC236}">
                <a16:creationId xmlns:a16="http://schemas.microsoft.com/office/drawing/2014/main" id="{4418F2FF-47E9-4B19-AC9D-0EBB283FC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86022" name="Rectangle 5">
            <a:extLst>
              <a:ext uri="{FF2B5EF4-FFF2-40B4-BE49-F238E27FC236}">
                <a16:creationId xmlns:a16="http://schemas.microsoft.com/office/drawing/2014/main" id="{E8B74E54-ECF2-4FBD-A0F8-F5D4DA96E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86023" name="Rectangle 6">
            <a:extLst>
              <a:ext uri="{FF2B5EF4-FFF2-40B4-BE49-F238E27FC236}">
                <a16:creationId xmlns:a16="http://schemas.microsoft.com/office/drawing/2014/main" id="{B658CF2E-0D77-4831-9361-528A7A57A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is-IS" altLang="is-I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69536BB8-9E71-4C47-A87E-3AAB9A9DB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0F95FDFE-2EB2-4790-8CE3-F77F2ECA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9B22FB34-72C2-4024-84A8-F0CF47ABB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EA15DD-80A5-40C1-818C-2F62DF5EF98B}" type="slidenum">
              <a:rPr lang="en-US" altLang="is-IS"/>
              <a:pPr>
                <a:spcBef>
                  <a:spcPct val="0"/>
                </a:spcBef>
              </a:pPr>
              <a:t>13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1A83649-6F6F-402A-A444-D54C333CD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9C71BF-F112-4B04-A100-5ECAF7071F1C}" type="slidenum">
              <a:rPr lang="en-US" altLang="is-IS"/>
              <a:pPr>
                <a:spcBef>
                  <a:spcPct val="0"/>
                </a:spcBef>
              </a:pPr>
              <a:t>14</a:t>
            </a:fld>
            <a:endParaRPr lang="en-US" altLang="is-I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AF1A11E-8322-4EF1-984C-91EFA0460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0C2A76E-DF9A-499F-8C80-ABD3907EE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0B9F2AB7-BC53-4F93-92C1-C5D21492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0118" name="Rectangle 5">
            <a:extLst>
              <a:ext uri="{FF2B5EF4-FFF2-40B4-BE49-F238E27FC236}">
                <a16:creationId xmlns:a16="http://schemas.microsoft.com/office/drawing/2014/main" id="{D59E2870-7CB1-428F-B67E-99B95DD64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90119" name="Rectangle 6">
            <a:extLst>
              <a:ext uri="{FF2B5EF4-FFF2-40B4-BE49-F238E27FC236}">
                <a16:creationId xmlns:a16="http://schemas.microsoft.com/office/drawing/2014/main" id="{2A14889E-A1C9-437A-9A82-3D24A3D7F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C371C4A-EC34-4394-AC85-F6C439E632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F47077-16AA-4F07-8218-986B22755B15}" type="slidenum">
              <a:rPr lang="en-US" altLang="is-IS"/>
              <a:pPr>
                <a:spcBef>
                  <a:spcPct val="0"/>
                </a:spcBef>
              </a:pPr>
              <a:t>15</a:t>
            </a:fld>
            <a:endParaRPr lang="en-US" altLang="is-I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FF657CF-D0A9-4FED-ACCF-A02DDC88E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F38ACE5-B9C9-4E54-B221-C1C58CDE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2165" name="Rectangle 4">
            <a:extLst>
              <a:ext uri="{FF2B5EF4-FFF2-40B4-BE49-F238E27FC236}">
                <a16:creationId xmlns:a16="http://schemas.microsoft.com/office/drawing/2014/main" id="{3312921D-C681-487A-8245-D9646612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2166" name="Rectangle 5">
            <a:extLst>
              <a:ext uri="{FF2B5EF4-FFF2-40B4-BE49-F238E27FC236}">
                <a16:creationId xmlns:a16="http://schemas.microsoft.com/office/drawing/2014/main" id="{AFF8B871-20C3-44EA-8A29-A1CE32B97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92167" name="Rectangle 6">
            <a:extLst>
              <a:ext uri="{FF2B5EF4-FFF2-40B4-BE49-F238E27FC236}">
                <a16:creationId xmlns:a16="http://schemas.microsoft.com/office/drawing/2014/main" id="{AA9ED822-75D4-420E-938A-4CFBA1E4E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is-IS" altLang="is-I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8B7F444-58C4-41DB-8C75-2E58B8BA5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A986CD-1ACD-48DF-B479-B4476209AF7F}" type="slidenum">
              <a:rPr lang="en-US" altLang="is-IS"/>
              <a:pPr>
                <a:spcBef>
                  <a:spcPct val="0"/>
                </a:spcBef>
              </a:pPr>
              <a:t>16</a:t>
            </a:fld>
            <a:endParaRPr lang="en-US" altLang="is-I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41FFD6C-8FBA-4D2E-B0C7-F072D52B4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6983697-C8C0-44EC-BA80-B9136B02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4213" name="Rectangle 4">
            <a:extLst>
              <a:ext uri="{FF2B5EF4-FFF2-40B4-BE49-F238E27FC236}">
                <a16:creationId xmlns:a16="http://schemas.microsoft.com/office/drawing/2014/main" id="{51D607DE-2B2F-4A2E-A338-BBC894F5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4214" name="Rectangle 5">
            <a:extLst>
              <a:ext uri="{FF2B5EF4-FFF2-40B4-BE49-F238E27FC236}">
                <a16:creationId xmlns:a16="http://schemas.microsoft.com/office/drawing/2014/main" id="{037220D3-3790-4F35-8C9F-222B7E922A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94215" name="Rectangle 6">
            <a:extLst>
              <a:ext uri="{FF2B5EF4-FFF2-40B4-BE49-F238E27FC236}">
                <a16:creationId xmlns:a16="http://schemas.microsoft.com/office/drawing/2014/main" id="{47EFACD2-65FE-4DDA-9EA1-C77B99861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C7625D13-B039-43A6-849D-7F9F1DD7C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095C83-6E70-403D-A23C-7EF41212324B}" type="slidenum">
              <a:rPr lang="en-US" altLang="is-IS"/>
              <a:pPr>
                <a:spcBef>
                  <a:spcPct val="0"/>
                </a:spcBef>
              </a:pPr>
              <a:t>17</a:t>
            </a:fld>
            <a:endParaRPr lang="en-US" altLang="is-I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C7EF37C8-3CF2-4DD9-9B84-5FBFCEF19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989224A-BB32-4DA0-80B2-1AF6E6D22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BEF8501A-B61D-4841-89AD-FE81E426E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D1F50D-0E9A-4BFA-93ED-3DBDB0C98C45}" type="slidenum">
              <a:rPr lang="en-US" altLang="is-IS"/>
              <a:pPr>
                <a:spcBef>
                  <a:spcPct val="0"/>
                </a:spcBef>
              </a:pPr>
              <a:t>18</a:t>
            </a:fld>
            <a:endParaRPr lang="en-US" altLang="is-I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FF63123A-DE04-4CD9-9BA2-D426EDBC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F379D4DF-5826-4D1F-A11F-BE2D8627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8309" name="Rectangle 4">
            <a:extLst>
              <a:ext uri="{FF2B5EF4-FFF2-40B4-BE49-F238E27FC236}">
                <a16:creationId xmlns:a16="http://schemas.microsoft.com/office/drawing/2014/main" id="{F50281C5-ADE2-45FF-B52B-B54F428C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98310" name="Rectangle 5">
            <a:extLst>
              <a:ext uri="{FF2B5EF4-FFF2-40B4-BE49-F238E27FC236}">
                <a16:creationId xmlns:a16="http://schemas.microsoft.com/office/drawing/2014/main" id="{936F7812-7A1D-4793-A8BB-6AB84CF65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98311" name="Rectangle 6">
            <a:extLst>
              <a:ext uri="{FF2B5EF4-FFF2-40B4-BE49-F238E27FC236}">
                <a16:creationId xmlns:a16="http://schemas.microsoft.com/office/drawing/2014/main" id="{79E0A74A-F4F3-412C-A31F-0C3DAB6F8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5E08D80-6A98-4BBE-B4B9-4F4F17FF8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58D25A-E946-458C-B04E-4F0327ABA5C2}" type="slidenum">
              <a:rPr lang="en-US" altLang="is-IS"/>
              <a:pPr>
                <a:spcBef>
                  <a:spcPct val="0"/>
                </a:spcBef>
              </a:pPr>
              <a:t>19</a:t>
            </a:fld>
            <a:endParaRPr lang="en-US" altLang="is-I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D3B632A-B9BC-4146-96D0-0FE63899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97972FB8-9950-4A28-93C2-56A739F09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100357" name="Rectangle 4">
            <a:extLst>
              <a:ext uri="{FF2B5EF4-FFF2-40B4-BE49-F238E27FC236}">
                <a16:creationId xmlns:a16="http://schemas.microsoft.com/office/drawing/2014/main" id="{5B822B62-83B0-4253-BFEB-8C6E2391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100358" name="Rectangle 5">
            <a:extLst>
              <a:ext uri="{FF2B5EF4-FFF2-40B4-BE49-F238E27FC236}">
                <a16:creationId xmlns:a16="http://schemas.microsoft.com/office/drawing/2014/main" id="{2746172E-3EBD-4F53-8A3C-420AE56BF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100359" name="Rectangle 6">
            <a:extLst>
              <a:ext uri="{FF2B5EF4-FFF2-40B4-BE49-F238E27FC236}">
                <a16:creationId xmlns:a16="http://schemas.microsoft.com/office/drawing/2014/main" id="{9467DA4C-AFF4-4019-8EE8-B7C1300D6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E5D373BD-1069-4740-9235-0E04A3A0A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C78B5B00-E3DF-4553-BC2B-63165BD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F55E9ED9-2BFB-446E-95F0-70729C89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7646A3-D22D-40C3-A11A-3E531B9B65D8}" type="slidenum">
              <a:rPr lang="en-US" altLang="is-IS"/>
              <a:pPr>
                <a:spcBef>
                  <a:spcPct val="0"/>
                </a:spcBef>
              </a:pPr>
              <a:t>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D2D5407D-CD9F-4FC3-90BA-374D39C5C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2C5FF8-1481-4685-9B75-1B3738937CEA}" type="slidenum">
              <a:rPr lang="en-US" altLang="is-IS"/>
              <a:pPr>
                <a:spcBef>
                  <a:spcPct val="0"/>
                </a:spcBef>
              </a:pPr>
              <a:t>20</a:t>
            </a:fld>
            <a:endParaRPr lang="en-US" altLang="is-I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EFC6C2DB-AADF-48CB-867C-0849E01C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FF0915A-3DE4-4AA9-A815-B44379BF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102405" name="Rectangle 4">
            <a:extLst>
              <a:ext uri="{FF2B5EF4-FFF2-40B4-BE49-F238E27FC236}">
                <a16:creationId xmlns:a16="http://schemas.microsoft.com/office/drawing/2014/main" id="{1F6685B3-A6E6-42E7-A53F-B03624C3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102406" name="Rectangle 5">
            <a:extLst>
              <a:ext uri="{FF2B5EF4-FFF2-40B4-BE49-F238E27FC236}">
                <a16:creationId xmlns:a16="http://schemas.microsoft.com/office/drawing/2014/main" id="{3151EEFF-98E1-47A2-B6F7-DDB2E5A11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102407" name="Rectangle 6">
            <a:extLst>
              <a:ext uri="{FF2B5EF4-FFF2-40B4-BE49-F238E27FC236}">
                <a16:creationId xmlns:a16="http://schemas.microsoft.com/office/drawing/2014/main" id="{061F4409-11C6-4E18-AE1F-3F4B17188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E951DD4-B539-4A00-BE1C-8ACDEB141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91B615-CA56-454B-8D5C-931F2ED9CE27}" type="slidenum">
              <a:rPr lang="en-US" altLang="is-IS"/>
              <a:pPr>
                <a:spcBef>
                  <a:spcPct val="0"/>
                </a:spcBef>
              </a:pPr>
              <a:t>21</a:t>
            </a:fld>
            <a:endParaRPr lang="en-US" altLang="is-I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8197FB84-45B8-459D-94AE-9265F5478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1A9F2B51-906B-4B77-81DF-DF9CFA18B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1197ACCA-2399-45D8-AF23-EDB804047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1788609E-2898-4FF9-A82F-002A3FC1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F9B08424-8CA9-4F91-B855-DADF8F5F7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151072-0685-459E-898C-0FB2F7B3F956}" type="slidenum">
              <a:rPr lang="en-US" altLang="is-IS"/>
              <a:pPr>
                <a:spcBef>
                  <a:spcPct val="0"/>
                </a:spcBef>
              </a:pPr>
              <a:t>22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679ADA2D-DFD2-4E3E-B1D9-8FFF4BAAE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666B13-73D0-4E56-80CA-CFD49C7ABCC3}" type="slidenum">
              <a:rPr lang="en-US" altLang="is-IS"/>
              <a:pPr>
                <a:spcBef>
                  <a:spcPct val="0"/>
                </a:spcBef>
              </a:pPr>
              <a:t>23</a:t>
            </a:fld>
            <a:endParaRPr lang="en-US" altLang="is-I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FEA24F03-2DBD-4AC1-B431-65105F107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FB8FE936-1D2E-4A1B-990D-25CD14505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A388380-15E7-402B-807C-940DE140D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24869B-FD20-4D2D-B01D-804E6EA017FB}" type="slidenum">
              <a:rPr lang="en-US" altLang="is-IS"/>
              <a:pPr>
                <a:spcBef>
                  <a:spcPct val="0"/>
                </a:spcBef>
              </a:pPr>
              <a:t>24</a:t>
            </a:fld>
            <a:endParaRPr lang="en-US" altLang="is-I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DA42407-BD6C-4CAA-8C20-E1396F805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BBEE568-0E8D-40CA-807B-2F2011AD9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8275" indent="-168275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E472EB50-D3A0-47EE-B336-8B7574270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A78D0F-83D6-4653-BBF4-1F8641B9D544}" type="slidenum">
              <a:rPr lang="en-US" altLang="is-IS"/>
              <a:pPr>
                <a:spcBef>
                  <a:spcPct val="0"/>
                </a:spcBef>
              </a:pPr>
              <a:t>25</a:t>
            </a:fld>
            <a:endParaRPr lang="en-US" altLang="is-I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FBD5D13-C751-42E2-BB92-60977412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36D86464-BEBC-46EC-B183-B773254C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112645" name="Rectangle 4">
            <a:extLst>
              <a:ext uri="{FF2B5EF4-FFF2-40B4-BE49-F238E27FC236}">
                <a16:creationId xmlns:a16="http://schemas.microsoft.com/office/drawing/2014/main" id="{5C4DA665-4F02-4909-A119-D0DDF20B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112646" name="Rectangle 5">
            <a:extLst>
              <a:ext uri="{FF2B5EF4-FFF2-40B4-BE49-F238E27FC236}">
                <a16:creationId xmlns:a16="http://schemas.microsoft.com/office/drawing/2014/main" id="{9DBF4F83-7EB2-4B48-BCB2-5C1D090FA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112647" name="Rectangle 6">
            <a:extLst>
              <a:ext uri="{FF2B5EF4-FFF2-40B4-BE49-F238E27FC236}">
                <a16:creationId xmlns:a16="http://schemas.microsoft.com/office/drawing/2014/main" id="{AFF81AF3-5449-4743-83F0-C088DA585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ADE710E-8E48-4688-B500-D77DA1F37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6D3F98A-5C52-4E0F-BA35-89F4B028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AE3E460-DD92-44B6-91AA-5CD473585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8BEE43-168F-41C4-906F-C9F428706259}" type="slidenum">
              <a:rPr lang="en-US" altLang="is-IS"/>
              <a:pPr>
                <a:spcBef>
                  <a:spcPct val="0"/>
                </a:spcBef>
              </a:pPr>
              <a:t>26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BA27747B-D371-4AEE-8377-11CBAD97B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A63B95-4C9C-4389-A096-62DF167828EF}" type="slidenum">
              <a:rPr lang="en-US" altLang="is-IS"/>
              <a:pPr>
                <a:spcBef>
                  <a:spcPct val="0"/>
                </a:spcBef>
              </a:pPr>
              <a:t>27</a:t>
            </a:fld>
            <a:endParaRPr lang="en-US" altLang="is-IS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3E99638-431B-4AD8-8E22-BF2C58712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B3D1AF56-A199-4B94-8F56-FD39112CF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33A7AC42-62E6-4BEE-82D0-602BAB5D4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45A0EE-D6F4-477B-8E2F-D532131896B3}" type="slidenum">
              <a:rPr lang="en-US" altLang="is-IS"/>
              <a:pPr>
                <a:spcBef>
                  <a:spcPct val="0"/>
                </a:spcBef>
              </a:pPr>
              <a:t>28</a:t>
            </a:fld>
            <a:endParaRPr lang="en-US" altLang="is-IS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84835725-3858-49E3-98AF-ACD38E8CE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0888"/>
            <a:ext cx="4945062" cy="3709987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84CE7CE4-60C0-4E6E-B749-B07FF426D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1F1D63C6-5E08-48D1-A59A-442DBB813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EDD6F301-A82A-4483-8D00-5B013D2F5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84CFAD7D-AAA2-4CC5-B062-22BDB4149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825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3475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87500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43113" indent="-225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00313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57513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14713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71913" indent="-225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418DF2-6F6A-4D76-A5FC-0659C377FAAE}" type="slidenum">
              <a:rPr lang="en-US" altLang="is-I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is-I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89C2DC76-40B0-49B9-8053-09440D3E0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E5549E51-D11F-4E81-AE0E-834793BC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6CEAE796-AFF5-4042-9777-74E3DFB00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8D11CE-F6DC-4F2D-BED3-4E2FEA01E7EE}" type="slidenum">
              <a:rPr lang="en-US" altLang="is-IS"/>
              <a:pPr>
                <a:spcBef>
                  <a:spcPct val="0"/>
                </a:spcBef>
              </a:pPr>
              <a:t>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A2B36C23-2723-4DD0-ACC3-5AFEE0892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2F1F20-8886-40C8-855F-6575C4B1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1B3AD355-A1D1-4674-A0FD-678195386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5E2B1D-AC62-413D-84C3-3ED7813CCBC6}" type="slidenum">
              <a:rPr lang="en-US" altLang="is-IS"/>
              <a:pPr>
                <a:spcBef>
                  <a:spcPct val="0"/>
                </a:spcBef>
              </a:pPr>
              <a:t>30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64C8CFA7-8FC2-41EA-A04F-5EC0D35DA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B07E936B-228D-4859-98F9-0797D31C3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5900" indent="-215900" eaLnBrk="1" hangingPunct="1"/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8214B01A-C86D-4D38-9E7E-DA67DF1C3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A56F71-57E2-48D1-A5BA-ACD9ECC93477}" type="slidenum">
              <a:rPr lang="en-US" altLang="is-I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31</a:t>
            </a:fld>
            <a:endParaRPr lang="en-US" altLang="is-I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A319EDA2-6B5B-4FA7-9BFC-7D3E572213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474292-4392-44C9-B330-D8DC4C1E5308}" type="slidenum">
              <a:rPr lang="en-US" altLang="is-IS"/>
              <a:pPr>
                <a:spcBef>
                  <a:spcPct val="0"/>
                </a:spcBef>
              </a:pPr>
              <a:t>32</a:t>
            </a:fld>
            <a:endParaRPr lang="en-US" altLang="is-IS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FBCEAAA4-6122-404D-81BF-8B97FFDDD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0FCCFCEF-7F95-4DD6-B3A4-9C5316E23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CA50EE0-BB82-45EF-9255-2F5E587F8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88F146-28C3-4C17-A741-B43709D9CBD5}" type="slidenum">
              <a:rPr lang="en-US" altLang="is-IS"/>
              <a:pPr>
                <a:spcBef>
                  <a:spcPct val="0"/>
                </a:spcBef>
              </a:pPr>
              <a:t>33</a:t>
            </a:fld>
            <a:endParaRPr lang="en-US" altLang="is-IS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5C873143-19EC-46CF-A901-3A841D898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D39DC3A1-C8BA-45CB-AAFB-3588E8759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C97A94B8-6664-43B6-ADCA-EAAE25A75F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63B91EC-4FC0-4D9E-BE2A-A0C9E55AA2FE}" type="slidenum">
              <a:rPr lang="en-US" altLang="is-IS"/>
              <a:pPr>
                <a:spcBef>
                  <a:spcPct val="0"/>
                </a:spcBef>
              </a:pPr>
              <a:t>34</a:t>
            </a:fld>
            <a:endParaRPr lang="en-US" altLang="is-IS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1FFFB90-888A-464E-B204-41CD9C2309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6008EDFD-040A-40A8-B8F4-33914CB85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902AA7E7-AC73-4ED4-9E15-76999BB790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516FC616-1569-4171-9DCF-CCE3ED11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8796" indent="-218796" eaLnBrk="1" hangingPunct="1">
              <a:defRPr/>
            </a:pPr>
            <a:endParaRPr lang="is-IS" sz="1100" dirty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30C5077E-AAC5-4F8D-A61E-F075C16C6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A73C72-1FC8-43C8-91A2-0F0E375A656A}" type="slidenum">
              <a:rPr lang="en-US" altLang="is-IS"/>
              <a:pPr>
                <a:spcBef>
                  <a:spcPct val="0"/>
                </a:spcBef>
              </a:pPr>
              <a:t>35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0D6DB261-DDAA-45C2-A5C2-EA71D8E2F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8CBADA-E3E4-427C-9293-AC020C4CD102}" type="slidenum">
              <a:rPr lang="en-US" altLang="is-IS"/>
              <a:pPr>
                <a:spcBef>
                  <a:spcPct val="0"/>
                </a:spcBef>
              </a:pPr>
              <a:t>36</a:t>
            </a:fld>
            <a:endParaRPr lang="en-US" altLang="is-IS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F62A5800-722E-447C-976B-EE7C8A06D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97CFB2C5-A0B2-44C6-9D00-EDEE27570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2537AF72-943D-45CC-A9CF-9A3D3AAC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EAE59F-F5C9-4D6A-94BB-C46702332FF9}" type="slidenum">
              <a:rPr lang="en-US" altLang="is-IS"/>
              <a:pPr>
                <a:spcBef>
                  <a:spcPct val="0"/>
                </a:spcBef>
              </a:pPr>
              <a:t>37</a:t>
            </a:fld>
            <a:endParaRPr lang="en-US" altLang="is-IS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CB553673-97C6-47B6-8E9E-C649846EC3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F52AD69D-50FC-495B-81C0-F9AE6E8C2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8275" indent="-168275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1E7DAC66-378A-47D0-8F0E-98FE7424F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774C145C-7E39-4925-A464-BCEF3666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5900" indent="-215900" eaLnBrk="1" hangingPunct="1"/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CAB4852B-FFFE-4050-8C47-A6EAB4D19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8C403C-F4D9-4332-96A3-C2A02C45B8D2}" type="slidenum">
              <a:rPr lang="en-US" altLang="is-IS"/>
              <a:pPr>
                <a:spcBef>
                  <a:spcPct val="0"/>
                </a:spcBef>
              </a:pPr>
              <a:t>38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A52AA1C3-3236-4098-A511-8221926D25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EF37B0-B626-438B-AFDA-2A84314EA660}" type="slidenum">
              <a:rPr lang="en-US" altLang="is-IS"/>
              <a:pPr>
                <a:spcBef>
                  <a:spcPct val="0"/>
                </a:spcBef>
              </a:pPr>
              <a:t>39</a:t>
            </a:fld>
            <a:endParaRPr lang="en-US" altLang="is-IS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9CD67685-D002-4C1C-8BF4-5DA8326CAA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70804ADC-62FB-4EA1-A3D2-3C574F367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D861B2EC-8272-4296-900A-7CB133882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0D2E1082-F3A1-4FF2-BD9A-6DFE5B49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C570B2D-CE32-4E64-8494-08ECAA95A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0A19AD-2644-486D-9122-358B07587531}" type="slidenum">
              <a:rPr lang="en-US" altLang="is-IS"/>
              <a:pPr>
                <a:spcBef>
                  <a:spcPct val="0"/>
                </a:spcBef>
              </a:pPr>
              <a:t>4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774D1BE5-3EF1-44A8-AD2B-867AFEB135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76E98A-6412-4E38-974B-D7CC6D773031}" type="slidenum">
              <a:rPr lang="en-US" altLang="is-IS"/>
              <a:pPr>
                <a:spcBef>
                  <a:spcPct val="0"/>
                </a:spcBef>
              </a:pPr>
              <a:t>40</a:t>
            </a:fld>
            <a:endParaRPr lang="en-US" altLang="is-IS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8146422D-883F-4091-BD39-187D58EFF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9B471562-76A0-40F3-891B-320CCEA4C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>
            <a:extLst>
              <a:ext uri="{FF2B5EF4-FFF2-40B4-BE49-F238E27FC236}">
                <a16:creationId xmlns:a16="http://schemas.microsoft.com/office/drawing/2014/main" id="{EC070726-8E32-45FB-B4D4-EF40F4468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>
            <a:extLst>
              <a:ext uri="{FF2B5EF4-FFF2-40B4-BE49-F238E27FC236}">
                <a16:creationId xmlns:a16="http://schemas.microsoft.com/office/drawing/2014/main" id="{3FEE27E3-1994-4C41-B4EF-BB643D95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7488" indent="-217488" eaLnBrk="1" hangingPunct="1">
              <a:buFontTx/>
              <a:buChar char="•"/>
            </a:pPr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1556" name="Slide Number Placeholder 3">
            <a:extLst>
              <a:ext uri="{FF2B5EF4-FFF2-40B4-BE49-F238E27FC236}">
                <a16:creationId xmlns:a16="http://schemas.microsoft.com/office/drawing/2014/main" id="{3C244474-E347-42AB-8267-822CE82E9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575525-0EE9-419F-83B8-D36B84C2B41D}" type="slidenum">
              <a:rPr lang="en-US" altLang="is-IS"/>
              <a:pPr>
                <a:spcBef>
                  <a:spcPct val="0"/>
                </a:spcBef>
              </a:pPr>
              <a:t>41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0DBF5E15-461D-485E-A58C-EA6A56BEB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9C644E-72C2-4E26-AF87-5AFAA46E892D}" type="slidenum">
              <a:rPr lang="en-US" altLang="is-IS"/>
              <a:pPr>
                <a:spcBef>
                  <a:spcPct val="0"/>
                </a:spcBef>
              </a:pPr>
              <a:t>42</a:t>
            </a:fld>
            <a:endParaRPr lang="en-US" altLang="is-IS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7CEE68F9-CDFA-4500-BB62-02A1AACE4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8DA460E2-AB40-4D41-AC2C-CFC6F2920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2BC86585-BBD8-48FB-BA51-601F205B9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CDBBA6BB-54D2-4AED-8328-D8D12CB4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9011843D-9A06-413F-8077-BEC6CCCA9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BDABAF-1B20-4712-A2C9-548FF59FF012}" type="slidenum">
              <a:rPr lang="en-US" altLang="is-IS"/>
              <a:pPr>
                <a:spcBef>
                  <a:spcPct val="0"/>
                </a:spcBef>
              </a:pPr>
              <a:t>5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89CF392-4F66-4976-B942-7A1EA9DA2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E55CE5-4D4C-415F-A919-1C410DF7D11E}" type="slidenum">
              <a:rPr lang="en-US" altLang="is-IS"/>
              <a:pPr>
                <a:spcBef>
                  <a:spcPct val="0"/>
                </a:spcBef>
              </a:pPr>
              <a:t>6</a:t>
            </a:fld>
            <a:endParaRPr lang="en-US" altLang="is-I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86901B6-6F82-4D43-B8FC-8E06ED6C0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FC4E17F-DB8F-4BFF-BDF6-91FC890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0348D6B6-C208-49C6-99B2-EC0309AD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71686" name="Rectangle 5">
            <a:extLst>
              <a:ext uri="{FF2B5EF4-FFF2-40B4-BE49-F238E27FC236}">
                <a16:creationId xmlns:a16="http://schemas.microsoft.com/office/drawing/2014/main" id="{26FE1865-4477-41F3-9CCA-F7C59F58EB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71687" name="Rectangle 6">
            <a:extLst>
              <a:ext uri="{FF2B5EF4-FFF2-40B4-BE49-F238E27FC236}">
                <a16:creationId xmlns:a16="http://schemas.microsoft.com/office/drawing/2014/main" id="{A444AF93-297B-4C1D-A87A-0AD6AC8C9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is-IS" altLang="is-I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C929D35E-4818-4726-BDD5-6116F040F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95FC1209-0B70-4159-8BD0-366E3A30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15AC71AA-F0FD-4EA5-96EC-E2FCD8271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F1D4C4-F816-49E3-A6E8-3B033A645390}" type="slidenum">
              <a:rPr lang="en-US" altLang="is-IS"/>
              <a:pPr>
                <a:spcBef>
                  <a:spcPct val="0"/>
                </a:spcBef>
              </a:pPr>
              <a:t>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4AFF6B6-7F83-4B82-8D99-CDB9B44B3E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6ED416-CBF9-4CB0-91BB-86DA3548A972}" type="slidenum">
              <a:rPr lang="en-US" altLang="is-IS"/>
              <a:pPr>
                <a:spcBef>
                  <a:spcPct val="0"/>
                </a:spcBef>
              </a:pPr>
              <a:t>8</a:t>
            </a:fld>
            <a:endParaRPr lang="en-US" altLang="is-I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1DA26BF-073E-4F88-8BD6-C83515D98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A34BA79-0A58-4741-AE3C-FE4D2394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768F7FCC-A24B-4C3E-9738-2BDAB659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90" tIns="45995" rIns="91990" bIns="45995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is-IS" altLang="is-IS" sz="2400"/>
          </a:p>
        </p:txBody>
      </p:sp>
      <p:sp>
        <p:nvSpPr>
          <p:cNvPr id="75782" name="Rectangle 5">
            <a:extLst>
              <a:ext uri="{FF2B5EF4-FFF2-40B4-BE49-F238E27FC236}">
                <a16:creationId xmlns:a16="http://schemas.microsoft.com/office/drawing/2014/main" id="{62CA4F69-D57D-46C6-9DE5-E22368C60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752475"/>
            <a:ext cx="4946650" cy="3709988"/>
          </a:xfrm>
          <a:ln w="12700" cap="flat">
            <a:solidFill>
              <a:schemeClr val="tx1"/>
            </a:solidFill>
          </a:ln>
        </p:spPr>
      </p:sp>
      <p:sp>
        <p:nvSpPr>
          <p:cNvPr id="75783" name="Rectangle 6">
            <a:extLst>
              <a:ext uri="{FF2B5EF4-FFF2-40B4-BE49-F238E27FC236}">
                <a16:creationId xmlns:a16="http://schemas.microsoft.com/office/drawing/2014/main" id="{374ECA06-DAFD-4A9C-9463-078844C2D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13288"/>
            <a:ext cx="4894262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2" tIns="44717" rIns="91032" bIns="44717"/>
          <a:lstStyle/>
          <a:p>
            <a:pPr eaLnBrk="1" hangingPunct="1"/>
            <a:endParaRPr lang="is-IS" altLang="is-I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37EDD329-78C2-4606-AAF6-7385B925F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44D1642D-28F8-43DE-B6A1-B0B47A1F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9AD77189-27D2-4CEC-8F3B-B4B71D363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1838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55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763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2723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44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16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88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5603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6FBBA0-0720-4298-8F59-3A5269C919AB}" type="slidenum">
              <a:rPr lang="en-US" altLang="is-IS"/>
              <a:pPr>
                <a:spcBef>
                  <a:spcPct val="0"/>
                </a:spcBef>
              </a:pPr>
              <a:t>9</a:t>
            </a:fld>
            <a:endParaRPr lang="en-US" altLang="is-I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F7FA82AB-4357-4012-B7CC-1F146234D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53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A17E-3E3D-4C69-B164-3CAC8BFAFC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685C7-3941-4D3A-AA74-D592CEB49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7A2D-3CC9-4C52-82D1-399D1D363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538287-7529-433D-B2B0-2DAF41A771F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8298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D7E46-6C9D-4862-B059-B17716469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2A314-49F3-4109-9A18-2035B31816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B303-7FBD-4430-A43F-8011F8438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25DE5-BD0A-48AE-94E5-C70BE8ED919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23299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30DC71-6982-4D0F-A4F6-60138FAA5D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2B97A3-6545-4C51-9E4E-F2C3EC0D9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65B686-27BD-4DB2-B572-8DC3FD637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91805E-6F02-43C2-B75E-274E976F1DE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84885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018628-493F-4272-AA0B-3B5DD260E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EABF6B-14B0-40D8-80C0-0E1FFED5A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85589A-6563-46B1-A4C3-2F7475B67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5C40EB-A7EB-4B2C-921A-609CA67AFD0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996171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0679311-A181-40C3-B33A-18BA91CB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A679C-C71A-40D3-82DA-5B86CDB3D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2629CB-B962-4C5C-9768-9B3C23E45BE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82FB4-4A83-4D71-9A4B-18C30362F7C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A6D00A-8FF8-4A61-9ACE-282F2A7E4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FCF548-86E7-4F3A-B34B-B5583334E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C5799B-5876-4738-8BFC-886579D63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18ECF-FAAB-44F3-B6CF-54446D7A26A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9160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D14072-7119-4BB0-982D-45EBD6AFEF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3-</a:t>
            </a:r>
            <a:fld id="{D47CCBD6-D1C7-4986-912F-C3F100578C61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92689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EA8D2-8A7F-4E6F-96D1-3DD5BB2BA8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52913859-C98E-4659-9D4E-BD94F4D65BBC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21436E-AFB5-4420-AEA8-5E67FC9088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3B5BE1E8-1F1A-47FA-A039-90EF6613A5D0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49960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986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986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2195C-57F0-44A6-B258-EB3836F933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6-</a:t>
            </a:r>
            <a:fld id="{723418D8-6A0E-479F-A42E-A42F87D19BC2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992173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495427BF-3759-463F-92BA-93776B048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108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F945EC-0147-49B1-AE64-6176DD9ABDD3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B4421-F6B0-44FC-AB94-54EDCA6C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22391D-B947-40E2-A8EB-E3D682B172D3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10BA87-ED5E-42FE-99A3-789E1ACE4CF1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7B9712-7009-42EC-8510-284D6037BD1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5997C9-71F8-413C-8479-F3D3684A09C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74593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BEB063-2BB9-4EF3-8FC7-214D13629C5B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4C42F-7107-4DAA-A322-51E94453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512719-EF1E-4407-A244-63D4F1DDF620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8DB755-E027-4628-83DF-E5E429032C4E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C31387-F8A6-465A-A79C-688AFFB3E106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8C7D3F-6DC3-4F01-A8DC-0B97404DDBC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71741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CC47A6E1-ADEE-4509-A7E1-84A36AF83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380107-3D60-480B-B5BC-8EAA3C83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B9DAB42-0111-4880-9788-50428234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DA7B34-629F-4521-9B94-36B64AB7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B664A2D-C826-4D1E-B8A6-D5A967B0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79D881-FCB6-4578-947C-95B17C31F07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31318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71F5A-D7B7-403D-844E-95FEB7608AB7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FA00E-06A5-41C2-AA92-4F0E1E74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6925ED-EE18-43AD-9DDE-59A5E36863A9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ECE57E-6704-4337-8CC5-06C2A90E6CBE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D65023B-C9F4-4259-9E72-EE7CD58BDA0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1B562C-B85D-44DF-9394-F4B18BAECAA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78850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DB414-FD44-47D5-B757-C4165E1D6994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833C3-359A-4064-9CC3-E476BF2767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A891E75-2A55-44F5-A88C-102020819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82A7173-719F-4B69-94E1-254A1B707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56B594-AA33-4283-86F9-86E3868B7E9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884043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FA948F-D5AD-4390-85D7-818F2C11C5BA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E3AE1-8F1C-448F-A084-FDD4E7A2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9B18BA49-CD50-42B8-A7CB-0FADA8D1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08FEC5-996D-45E5-AA02-2EB29FB77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3DE116-AED0-40E5-AF83-760A4B921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38BD836-A312-4A91-9A33-6F145461F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C4BF61-07BB-4641-B3C9-06A79FF45BB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824714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8A2228-BF94-4682-A305-39D4D6C07ABC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4C53C-DC7B-4E95-9D46-13EC78211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A935BB4F-1EE2-438A-B8A9-0C8AE7D3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721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74AB463-1EFF-4A4C-ADA3-D1E01A40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A2EBF0E-0DED-4AE8-868D-C0CB7CC3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729ACA0-7F0C-4F2A-9936-F7663D80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FD3BCC-8423-4A80-B0FA-9DE35976E3D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204485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F3D5-B093-47D0-AC6A-5772ACB7C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8F76-4D60-448A-B4AD-9578156E0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F767-AF03-4483-8EF5-6494E2C34B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690EBC-DC11-4A6F-8D15-2CC7C15D7E8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37441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5F79-470F-4655-BBFC-B4A0FFA07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8A2C-91AF-4864-B395-B7449D53D0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70C46-9BB0-47DC-9A9C-18CDD672F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168CC3-D1F7-4C3C-88D4-A6070A4261B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360105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A976-5953-4AC0-87E0-5ACD6A2A6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8EFB-E566-441D-9738-88856BAD4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02DAF-F465-4F64-91B9-FBA60B0FE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BC5D96-CDC2-444C-95B8-572959605DC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7306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BA152270-6CE4-451F-B973-158D941C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9845AF-2DBE-4C93-871A-187C1852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0450F954-1738-4692-9595-60542C52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89388BC-57B2-45D9-B875-CB8A5C67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A5597DF-8614-4608-80FC-AB4E9443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7E12D-25B7-4B49-AA9B-C1926E36666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666858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FE70BA-6531-484F-A0F3-D46FB4DE8E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09E493-5621-47F3-909F-FA3F359DB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A169C3-08AD-4124-853E-0D0DB4C0B5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0158CB-5D16-4C7C-A451-C29F5CBE3A9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258976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F055DE-81DD-4AD9-9CB5-FC7028F4C8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AEC015-E6F0-47EA-AFE6-6E56949034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1C6CB4-1418-4ED6-87A4-002C0F19F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7D2199-BB02-4AE6-AC71-A53C9438562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4351261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4901743-F389-4551-8E79-18D882B9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0BE6-F929-4C94-AA28-83635E50D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B7ECD6-0D54-4D98-AC5C-F1CE3254342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D2CD7-418A-4040-9C97-448A76822AC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6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0C7D11-8B8D-4DE9-98C9-45B6B69C37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3966F7-9BE7-4309-8254-4EF1567EAA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E90CD4-48FC-47B6-AFB5-87F2CDF15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DAB4B-F3F9-4BA1-B6A3-3E35DFF0B46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87277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2D4F912-B086-4283-8069-5E8E2F31F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143885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FD8ED8A-8D7B-40CD-882A-A2DD960E41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F21F5A80-64A1-4BA7-A713-4DAA7DCE5249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DCC9E4-37D2-4DB8-A95E-E8D265C0F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07E4BEAC-4411-4E56-B400-578024FE532E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726835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78B420C-315B-44EB-A797-84E4B15454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31878EC3-7B8F-40F9-A909-14A475C5DCC3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ED168E-213A-4C67-B654-EC119AF02C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C949F054-0A77-4AE7-A76C-F7957E474946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019212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F350F287-D41D-448B-A4B8-56BF7A514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87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B199CE-A533-43E5-8BBC-B0C066DB1899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B8744-0CCC-41FA-BA0F-F8CD565A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571FD4-5814-42D1-A0AB-50733F9FAAE0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43FE7-B9A5-46E6-9918-0E63B746089B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26A270B-94FF-4173-853D-54F627348196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29298C-D900-4BCE-9926-902064152B5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55545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B50127EE-24CD-47C9-B655-D5354510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69D740-EC26-4875-BDB0-ACCA4B87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EB18D93E-1879-4E5E-B4AC-D487D401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8181D89-1A8D-4471-AD99-F0B35F7D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C21384A-24FD-4D0E-9C12-2CAEAF48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C608BE-551E-4898-BA31-E1EC3FCE99A9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0030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322601-C112-4476-89DC-2CD471911C9B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5B8E4-08B9-4225-ABAE-E31B49ED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C241BD-7615-4892-8DCE-DFE09F2DDD09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8DA96E-F872-43BF-A2F2-7449D82BCC2D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F57B178-E7EC-48AA-BE49-6365D25E565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5ADAF5-F07F-4E19-B2D3-BF642A28353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209562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C6668E-37DB-4B18-A346-F3A28D533DA9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75725-C444-47B0-90D7-56C63413B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629B51-F0F0-4788-81B6-EE6118727AC2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C663EAD-A6CA-412E-9E62-4C17CD727537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7992986-A523-4965-B623-36709023E506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572B50-FF50-4EF4-BBAF-FD573A8C9373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260761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057706-730D-4E43-A5FE-82373DE23687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6DC3-4DA1-4FED-A344-990D2CED3A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824881-119F-4937-BACC-27ABF8FE3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50B663D-DEEF-4D82-8FF6-BB0054D8D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948763-FC1C-4EB0-A562-3220BF25C23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845672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7EFC9-E780-4F1D-B825-A8C80A34CF1A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5943B-FD5B-43BE-BD1A-C41768A0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A404594C-4404-4549-9F77-4DA5792D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84D946-E940-4DDE-B49B-7671A19F5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BD7D30-504B-4327-934D-6D9BAF3F2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A872C9-E84D-453C-9585-43A65195C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189E05-72CD-490A-9574-47C998C5417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800971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6A03D7-D264-4C1B-B639-50BA19FE9A43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23C1D-5812-461D-8189-0AB8D65E2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F7504D95-DD5D-4629-B4FB-A42F50E13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79276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FDD6D8F-888F-44D1-B4A3-3C993DB9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BD65EE9-D57D-4328-BD90-705759D7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5B53F39-5823-49ED-8BB8-306C9A15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CD497B-16A3-4C00-B014-077274B12873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625093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3815E-3AE7-4AD2-927C-A90478723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24438-E841-4CF2-A5AB-B24E266EB9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12B09-49CE-4E38-8E99-BAE8710531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5637F1-2657-4A8C-8AC9-DEAD1EB9D079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5336597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E9D3-148B-4639-A512-13F3C8924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1AD0-FA23-4EC0-8BE1-BCF3ADA4DC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1CB2-DA6F-40F2-8422-5207DA629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1B428D-3EF9-4ED5-B797-6715687D742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183872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FF47E-50DC-4EA4-AE60-B1EB5A209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771D-2D9B-46D7-A1C0-E5E08B0FD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B290F-93FE-48CF-833A-85D676A24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252163-B1A7-4D6D-B59C-F07505E8781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525790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BABD07-A103-43BA-81EE-7127E5FB2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4F1D77-21C4-4DA4-BF4F-B84393A037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324943-14E6-4A5C-A2CC-21B9F865F9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126646-8EA7-4203-8F39-9D16EA36CFD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61383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F69182-87CD-408A-91E1-6496A1A1D7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2876CA-EC2B-4993-9B5A-E4D7778867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67177A-F066-493A-8A98-0A46A21D1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A0060E-9CF4-4AED-AFF3-8F4F6B3B202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8392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A8843-8434-41C9-9396-1153AC9BF916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ABEA0-0E30-46E7-8BBB-20E346FB0E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1BAFC52-BF8F-4769-A632-52703D37FC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A795B59-4865-420E-B9B3-D010721E6F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918751-0FD6-40AE-B9F4-FCE1055500B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770386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8EC1247-D32F-4687-B9ED-8EB44839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04ED8-AA40-4C6A-AB9C-54DADF4E1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08812B-A93E-404A-98DB-0B78BAF7B12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8ED14-FB44-4DA3-BF2E-8051E53730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012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A8FDDB-C7D7-4A1F-83C5-6907078025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310C56-8684-4F8C-9669-BC24BCCCC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6E7C2B-4C12-49F9-A7C4-4A14854B64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FF40E-BD54-44C0-BADB-E1D5E3A7D5A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713669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930F6D3-1DC6-4D2D-8D16-E73FCD85E3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1803548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5DAF1C9-1001-4D7E-B580-68C77722FC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1AACEBD8-8B15-4B59-9D2A-F928FC07A5D4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2360F90-A90C-4B81-98C2-E01E2BA82A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8FAF5877-0416-446A-946C-80189F0518CB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2542088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E0B1FA6-7EEF-4366-980B-82BEA4F287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0F7CA9CE-3254-4E6C-9ECB-9027120921F3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B8BBE7-12F4-4583-9AFB-4B1F7F5596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6F9D8A05-9D8B-4ECA-9B01-A346900BD501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9870106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1258-7608-4D1B-9192-C601199D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7098-9428-4B07-9002-62AB06AA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F50E8-CE25-4AB0-8D88-83045AD4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BF0A8-FD6F-4CB2-9607-476B2594F8C6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929198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8C4D-8986-4ED8-B25F-766AFA1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E847-EFDA-41F9-863E-31721E96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FC43-E732-4140-8EFC-BF24B114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C5084-649D-4448-820F-C60BCDD100A9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6684622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5A1A-90A3-4E48-ADC3-D4E069E9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B46D-04CA-42AF-8F72-9056E0FA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4F6F-8CB8-4CBD-AD56-3B15E89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B0096-C477-4FA0-9B84-3832542BB3D9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593823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3AFB5F-2474-45BD-A784-7A5C3E11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084DC5-7BCD-4FBE-823C-AAF34121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DD1007-250C-4A83-BCD9-4682C67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186D4-C638-4743-9C35-AF8942639BF2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8081200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261699-5922-426C-8F12-220AAEB2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A6354B-9E77-4233-8122-D591914F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F8AFCE-3C29-4718-BDED-8A63703D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750C-D432-4DAC-B57E-99EE5E6A0CB0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1523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B2137-CD6A-4FA1-A9B4-620E6DD29046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8B9D7-37FC-44AF-9023-C3109E7B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B79CCDBE-F461-41E5-8A1C-70196EEAC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28AC62-3DFE-46AB-8C15-F215DEA15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FB5BBA-7B63-4763-B4F9-90D0777C2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A6FE1C-ED54-4F1E-8A1E-8DF5BBBE3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5A7565-EFBE-45B7-A459-79B9CF71647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5287326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B611B1A-7414-431F-88AB-C3EF9FEE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7890D0-547D-43BD-9005-56B049A4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041ED6-5AD0-4181-B6A1-C7126CC6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320BD-12D4-4A5F-B9C1-6AE7538F33D0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483778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490244-5EFD-4D43-83BC-D6FE5132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75038C-6062-4993-8ECB-06F10BA2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9A56C1-8FC8-41B1-A3BC-88AEC5AF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CCE7-F325-470E-B4A1-5ED4C8DB5A78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6693296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3D372F-7092-402F-8346-3BB44BC3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8BEDFC-1D04-4B5F-A3AB-45BBC6BC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79029D-4DA3-44EA-8A88-C658E9DE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B4C08-3442-49B2-BAFC-730111993DAC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0064320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BFCF19-6217-4A6F-ADE3-6D59B173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F2A462-ABBC-4C4C-9473-7C6ACB51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9E289A-7DBD-4720-B2DE-9CED7252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C06C-2912-4F82-82A2-63DE0DF4E523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782870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7F51-BB76-4F23-9306-437E1C7D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7C950-3F9D-4B39-AB8E-78F6A57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FC25-1BA1-4CEF-83C0-35E2709D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E214F-E5A6-4F16-BD59-768FCBCE57B5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966169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82D5-CCAD-489A-8E6E-04B3BA2C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22E1-A52B-4FC6-98A8-21A588DE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63ADC-C80B-4BA5-A9AC-E7DF2526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9FD11-148E-4591-820D-27FBB7D1A65C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894650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306200C-78BF-4AAC-81A0-B5ED9E997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091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3623E3-CC76-4C74-904A-ECD4B111B2B2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DE5CA-1ACF-4D8E-89D4-EC30FF5E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23778A13-A774-48BB-B5C2-A10B9F626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1335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791287F-C1BA-491C-8326-934932CA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42E899B-E063-4B78-9C23-FF22199E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09BBA2A-D142-4788-B31C-F3892FB8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452314-635A-42B6-998D-FC6C8C45600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8421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1FB0C-CA91-4090-9F30-6B21CB2423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39FB2-4505-41F3-BB5C-4F9EF8910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33D61-862B-4A4D-90FE-376AD32AB2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68B5EE-8BDB-422F-9A01-FFF7B66CF1CC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4175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D7A6FE-70E4-4A68-B88B-9921FDF0B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7AB119-C733-4972-96CE-5855920D9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FDE74BB-22AB-43E6-A9CC-806696CF0D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89A5683-EDF3-4447-96F3-EEDDA63C2C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F8D71D-2043-4577-A269-92E930DB77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78483E0-C593-40D7-84A7-B2E065AD25E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31" r:id="rId1"/>
    <p:sldLayoutId id="2147489832" r:id="rId2"/>
    <p:sldLayoutId id="2147489833" r:id="rId3"/>
    <p:sldLayoutId id="2147489834" r:id="rId4"/>
    <p:sldLayoutId id="2147489835" r:id="rId5"/>
    <p:sldLayoutId id="2147489836" r:id="rId6"/>
    <p:sldLayoutId id="2147489837" r:id="rId7"/>
    <p:sldLayoutId id="2147489838" r:id="rId8"/>
    <p:sldLayoutId id="2147489839" r:id="rId9"/>
    <p:sldLayoutId id="2147489840" r:id="rId10"/>
    <p:sldLayoutId id="2147489841" r:id="rId11"/>
    <p:sldLayoutId id="2147489842" r:id="rId12"/>
    <p:sldLayoutId id="2147489843" r:id="rId13"/>
    <p:sldLayoutId id="2147489844" r:id="rId14"/>
    <p:sldLayoutId id="2147489817" r:id="rId15"/>
    <p:sldLayoutId id="2147489845" r:id="rId16"/>
    <p:sldLayoutId id="2147489846" r:id="rId17"/>
    <p:sldLayoutId id="2147489847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EAEAB92-7FFB-4A6C-9316-30F01DC3F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7C89152-40B0-4453-969F-D473AAA93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AB0C9AE-91EE-466E-B899-BC22DB6501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97D4788-152D-41CC-87AD-E43F6F4989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3218AD-164A-4CF8-B1A2-18D7BC1E1F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FC22CA3-F80C-4714-911D-70EA2F422C6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pic>
        <p:nvPicPr>
          <p:cNvPr id="2055" name="Picture 2">
            <a:extLst>
              <a:ext uri="{FF2B5EF4-FFF2-40B4-BE49-F238E27FC236}">
                <a16:creationId xmlns:a16="http://schemas.microsoft.com/office/drawing/2014/main" id="{9AE2E4AE-C074-45CD-9A57-68B3CC9DC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05488"/>
            <a:ext cx="5762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848" r:id="rId1"/>
    <p:sldLayoutId id="2147489849" r:id="rId2"/>
    <p:sldLayoutId id="2147489850" r:id="rId3"/>
    <p:sldLayoutId id="2147489851" r:id="rId4"/>
    <p:sldLayoutId id="2147489852" r:id="rId5"/>
    <p:sldLayoutId id="2147489853" r:id="rId6"/>
    <p:sldLayoutId id="2147489854" r:id="rId7"/>
    <p:sldLayoutId id="2147489855" r:id="rId8"/>
    <p:sldLayoutId id="2147489856" r:id="rId9"/>
    <p:sldLayoutId id="2147489857" r:id="rId10"/>
    <p:sldLayoutId id="2147489858" r:id="rId11"/>
    <p:sldLayoutId id="2147489859" r:id="rId12"/>
    <p:sldLayoutId id="2147489860" r:id="rId13"/>
    <p:sldLayoutId id="2147489861" r:id="rId14"/>
    <p:sldLayoutId id="2147489818" r:id="rId15"/>
    <p:sldLayoutId id="2147489862" r:id="rId16"/>
    <p:sldLayoutId id="2147489863" r:id="rId17"/>
    <p:sldLayoutId id="2147489864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6896FCC-E47D-4CEF-936A-398D1C707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3EFE97A-7C17-43BE-AB9A-F3CF505F3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F523D7B-7ED5-41B4-A43C-F2095EDFAC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19D189-6BF0-41B5-9E6D-04D3AE34DA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A8D1F1-680A-47AB-B065-3ACFEDDC17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6BD224-6B9B-4FFF-8F9E-8824677F68A9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pic>
        <p:nvPicPr>
          <p:cNvPr id="3079" name="Picture 9">
            <a:extLst>
              <a:ext uri="{FF2B5EF4-FFF2-40B4-BE49-F238E27FC236}">
                <a16:creationId xmlns:a16="http://schemas.microsoft.com/office/drawing/2014/main" id="{97E800B2-4AA9-4849-B0AE-152E3E62D8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865" r:id="rId1"/>
    <p:sldLayoutId id="2147489866" r:id="rId2"/>
    <p:sldLayoutId id="2147489867" r:id="rId3"/>
    <p:sldLayoutId id="2147489868" r:id="rId4"/>
    <p:sldLayoutId id="2147489869" r:id="rId5"/>
    <p:sldLayoutId id="2147489870" r:id="rId6"/>
    <p:sldLayoutId id="2147489871" r:id="rId7"/>
    <p:sldLayoutId id="2147489872" r:id="rId8"/>
    <p:sldLayoutId id="2147489873" r:id="rId9"/>
    <p:sldLayoutId id="2147489874" r:id="rId10"/>
    <p:sldLayoutId id="2147489875" r:id="rId11"/>
    <p:sldLayoutId id="2147489876" r:id="rId12"/>
    <p:sldLayoutId id="2147489877" r:id="rId13"/>
    <p:sldLayoutId id="2147489878" r:id="rId14"/>
    <p:sldLayoutId id="2147489819" r:id="rId15"/>
    <p:sldLayoutId id="2147489879" r:id="rId16"/>
    <p:sldLayoutId id="2147489880" r:id="rId17"/>
    <p:sldLayoutId id="2147489881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9BE4DC30-2416-4578-8C22-A6D568FAD4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  <a:endParaRPr lang="is-IS" altLang="is-I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FF1E478F-19D9-48EE-B2A7-E4F6101AD0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  <a:endParaRPr lang="is-IS" alt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7BE1-FB33-4FC5-9542-3BBC5756F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C5FF-68BC-417A-BAA0-2B304E1AB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70528-4225-4812-BF72-0DFDDBA79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08CF8EB-F412-40DA-BC65-73030F004947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20" r:id="rId1"/>
    <p:sldLayoutId id="2147489821" r:id="rId2"/>
    <p:sldLayoutId id="2147489822" r:id="rId3"/>
    <p:sldLayoutId id="2147489823" r:id="rId4"/>
    <p:sldLayoutId id="2147489824" r:id="rId5"/>
    <p:sldLayoutId id="2147489825" r:id="rId6"/>
    <p:sldLayoutId id="2147489826" r:id="rId7"/>
    <p:sldLayoutId id="2147489827" r:id="rId8"/>
    <p:sldLayoutId id="2147489828" r:id="rId9"/>
    <p:sldLayoutId id="2147489829" r:id="rId10"/>
    <p:sldLayoutId id="2147489830" r:id="rId11"/>
    <p:sldLayoutId id="214748988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jpe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>
            <a:extLst>
              <a:ext uri="{FF2B5EF4-FFF2-40B4-BE49-F238E27FC236}">
                <a16:creationId xmlns:a16="http://schemas.microsoft.com/office/drawing/2014/main" id="{BD6EFCCC-9859-409F-9B03-A3FB062F4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949950"/>
            <a:ext cx="6172200" cy="32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is-IS" altLang="is-IS" sz="1400">
                <a:latin typeface="Arial" panose="020B0604020202020204" pitchFamily="34" charset="0"/>
              </a:rPr>
              <a:t>V-108-REHA</a:t>
            </a:r>
            <a:endParaRPr lang="is-IS" altLang="is-IS" sz="1400" dirty="0">
              <a:latin typeface="Arial" panose="020B0604020202020204" pitchFamily="34" charset="0"/>
            </a:endParaRPr>
          </a:p>
        </p:txBody>
      </p:sp>
      <p:sp>
        <p:nvSpPr>
          <p:cNvPr id="60419" name="TextBox 2">
            <a:extLst>
              <a:ext uri="{FF2B5EF4-FFF2-40B4-BE49-F238E27FC236}">
                <a16:creationId xmlns:a16="http://schemas.microsoft.com/office/drawing/2014/main" id="{593200C1-3E14-4D88-8A78-FEBE430A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13325"/>
            <a:ext cx="836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s-IS" altLang="is-IS" sz="2400" b="1" dirty="0">
                <a:latin typeface="Arial" panose="020B0604020202020204" pitchFamily="34" charset="0"/>
                <a:cs typeface="Arial" panose="020B0604020202020204" pitchFamily="34" charset="0"/>
              </a:rPr>
              <a:t>Reikningshald haustönn 2024</a:t>
            </a:r>
            <a:endParaRPr lang="is-IS" altLang="is-I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83002B4-D04C-484C-B826-A2ED04C6E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765175"/>
            <a:ext cx="7659687" cy="1008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is-IS" b="1"/>
              <a:t>		</a:t>
            </a:r>
            <a:r>
              <a:rPr lang="en-US" altLang="is-IS" b="1">
                <a:solidFill>
                  <a:srgbClr val="C00000"/>
                </a:solidFill>
              </a:rPr>
              <a:t>FIFO-vöruflæði: </a:t>
            </a:r>
            <a:r>
              <a:rPr lang="en-US" altLang="is-IS" sz="2400" b="1" i="1">
                <a:solidFill>
                  <a:srgbClr val="C00000"/>
                </a:solidFill>
              </a:rPr>
              <a:t>First-in, First-out</a:t>
            </a:r>
            <a:endParaRPr lang="is-IS" altLang="is-IS" sz="2400">
              <a:solidFill>
                <a:srgbClr val="C00000"/>
              </a:solidFill>
            </a:endParaRPr>
          </a:p>
        </p:txBody>
      </p:sp>
      <p:sp>
        <p:nvSpPr>
          <p:cNvPr id="80899" name="Slide Number Placeholder 2">
            <a:extLst>
              <a:ext uri="{FF2B5EF4-FFF2-40B4-BE49-F238E27FC236}">
                <a16:creationId xmlns:a16="http://schemas.microsoft.com/office/drawing/2014/main" id="{61F5F200-FFF5-49E6-9EDA-E67C68E3A2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A79D0D-EBD0-4D73-816A-704F3B1A60BB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5AB02EDB-B78B-46D2-8132-5CBFF093B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924175"/>
            <a:ext cx="54006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Ef  verslunin TMBC notar </a:t>
            </a:r>
            <a:r>
              <a:rPr lang="is-IS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FIFO-flæði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 við ákvörðun á KSV 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(cost of goods sold) 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þá verður KSV í rekstrarreikningi $100 þegar fyrri varan er seld 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(the first cost in) 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en $110 þegar sú seinni verður seld. </a:t>
            </a:r>
          </a:p>
        </p:txBody>
      </p:sp>
      <p:pic>
        <p:nvPicPr>
          <p:cNvPr id="80901" name="Picture 5">
            <a:extLst>
              <a:ext uri="{FF2B5EF4-FFF2-40B4-BE49-F238E27FC236}">
                <a16:creationId xmlns:a16="http://schemas.microsoft.com/office/drawing/2014/main" id="{7CE1DA53-7FE7-4C15-88E5-C00B236A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860800"/>
            <a:ext cx="10810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64">
            <a:extLst>
              <a:ext uri="{FF2B5EF4-FFF2-40B4-BE49-F238E27FC236}">
                <a16:creationId xmlns:a16="http://schemas.microsoft.com/office/drawing/2014/main" id="{E3956669-25FE-4C18-8037-630715A7C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800975" cy="576263"/>
          </a:xfrm>
        </p:spPr>
        <p:txBody>
          <a:bodyPr/>
          <a:lstStyle/>
          <a:p>
            <a:pPr eaLnBrk="1" hangingPunct="1"/>
            <a:r>
              <a:rPr lang="en-US" altLang="is-IS" b="1">
                <a:solidFill>
                  <a:srgbClr val="C00000"/>
                </a:solidFill>
              </a:rPr>
              <a:t>LIFO-vöruflæði: </a:t>
            </a:r>
            <a:r>
              <a:rPr lang="en-US" altLang="is-IS" sz="2400" b="1" i="1">
                <a:solidFill>
                  <a:srgbClr val="C00000"/>
                </a:solidFill>
              </a:rPr>
              <a:t>Last-in, First-out</a:t>
            </a:r>
            <a:endParaRPr lang="is-IS" altLang="is-IS" sz="2400" b="1" i="1">
              <a:solidFill>
                <a:srgbClr val="C00000"/>
              </a:solidFill>
            </a:endParaRP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51802E6F-D29D-47A1-9ED8-9A839829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628775"/>
            <a:ext cx="7777163" cy="3887788"/>
          </a:xfrm>
        </p:spPr>
        <p:txBody>
          <a:bodyPr/>
          <a:lstStyle/>
          <a:p>
            <a:pPr marL="571500" indent="-381000">
              <a:buClr>
                <a:srgbClr val="C00000"/>
              </a:buClr>
              <a:defRPr/>
            </a:pPr>
            <a:r>
              <a:rPr lang="is-IS" sz="2400" dirty="0"/>
              <a:t>Kostnaðarverð nýjustu varanna gjaldfærist í rekstrarreikning sem KSV þegar vörur eru seldar.</a:t>
            </a:r>
          </a:p>
          <a:p>
            <a:pPr marL="571500" indent="-381000">
              <a:buClr>
                <a:srgbClr val="C00000"/>
              </a:buClr>
              <a:defRPr/>
            </a:pPr>
            <a:endParaRPr lang="is-IS" sz="2400" dirty="0"/>
          </a:p>
          <a:p>
            <a:pPr marL="571500" indent="-381000">
              <a:buClr>
                <a:srgbClr val="C00000"/>
              </a:buClr>
              <a:defRPr/>
            </a:pPr>
            <a:r>
              <a:rPr lang="is-IS" sz="2400" dirty="0"/>
              <a:t>Kostnaðarverð elstu varanna situr eftir í vörubirgðum í lok tímabilsins.</a:t>
            </a:r>
          </a:p>
          <a:p>
            <a:pPr marL="571500" indent="-381000">
              <a:buClr>
                <a:srgbClr val="C00000"/>
              </a:buClr>
              <a:defRPr/>
            </a:pPr>
            <a:endParaRPr lang="is-IS" sz="2400" dirty="0"/>
          </a:p>
          <a:p>
            <a:pPr marL="571500" indent="-381000">
              <a:buClr>
                <a:srgbClr val="C00000"/>
              </a:buClr>
              <a:defRPr/>
            </a:pPr>
            <a:r>
              <a:rPr lang="is-IS" sz="2400" dirty="0"/>
              <a:t>Á Íslandi er þessi aðferð </a:t>
            </a:r>
            <a:r>
              <a:rPr lang="is-IS" sz="2400" u="sng" dirty="0"/>
              <a:t>ekki</a:t>
            </a:r>
            <a:r>
              <a:rPr lang="is-IS" sz="2400" dirty="0"/>
              <a:t> í samræmi við reglur Reikningsskilaráðs </a:t>
            </a:r>
            <a:r>
              <a:rPr lang="is-IS" sz="2000" dirty="0"/>
              <a:t>(RR2 um birgðir.)</a:t>
            </a:r>
          </a:p>
          <a:p>
            <a:pPr marL="571500" indent="-381000">
              <a:buClr>
                <a:srgbClr val="C00000"/>
              </a:buClr>
              <a:defRPr/>
            </a:pPr>
            <a:endParaRPr lang="is-IS" sz="2400" dirty="0">
              <a:cs typeface="+mn-cs"/>
            </a:endParaRPr>
          </a:p>
        </p:txBody>
      </p:sp>
      <p:sp>
        <p:nvSpPr>
          <p:cNvPr id="82948" name="Slide Number Placeholder 4">
            <a:extLst>
              <a:ext uri="{FF2B5EF4-FFF2-40B4-BE49-F238E27FC236}">
                <a16:creationId xmlns:a16="http://schemas.microsoft.com/office/drawing/2014/main" id="{EB46C94E-2EF2-456D-B45A-656B057E9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734509-D41E-4CD0-8C44-FEF45CD5758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2">
            <a:extLst>
              <a:ext uri="{FF2B5EF4-FFF2-40B4-BE49-F238E27FC236}">
                <a16:creationId xmlns:a16="http://schemas.microsoft.com/office/drawing/2014/main" id="{048A23FC-0195-4E34-BE49-ED0B4C2DEA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D9D835-C00E-4514-A826-00050F4B5793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3559989D-FB43-4D6C-8C27-AEA78ED29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92150"/>
            <a:ext cx="7800975" cy="865188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is-IS" b="1"/>
              <a:t>		</a:t>
            </a:r>
            <a:r>
              <a:rPr lang="en-US" altLang="is-IS" b="1">
                <a:solidFill>
                  <a:srgbClr val="C00000"/>
                </a:solidFill>
              </a:rPr>
              <a:t>LIFO-vöruflæði: </a:t>
            </a:r>
            <a:r>
              <a:rPr lang="en-US" altLang="is-IS" sz="2400" b="1" i="1">
                <a:solidFill>
                  <a:srgbClr val="C00000"/>
                </a:solidFill>
              </a:rPr>
              <a:t>Last-in, First-out</a:t>
            </a:r>
            <a:br>
              <a:rPr lang="en-US" altLang="is-IS">
                <a:solidFill>
                  <a:srgbClr val="C00000"/>
                </a:solidFill>
              </a:rPr>
            </a:br>
            <a:endParaRPr lang="en-US" altLang="is-IS" sz="2400">
              <a:solidFill>
                <a:srgbClr val="C00000"/>
              </a:solidFill>
            </a:endParaRP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2B7505E3-38E6-4813-A4AA-72538D7A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89200"/>
            <a:ext cx="47513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Ef TMBC notar </a:t>
            </a:r>
            <a:r>
              <a:rPr lang="is-IS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LIFO-flæði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 við ákvörðun á KSV 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(</a:t>
            </a:r>
            <a:r>
              <a:rPr lang="is-IS" sz="2000" i="1" dirty="0" err="1">
                <a:latin typeface="Helvetica" pitchFamily="34" charset="0"/>
                <a:ea typeface="ＭＳ Ｐゴシック"/>
                <a:cs typeface="Helvetica" pitchFamily="34" charset="0"/>
              </a:rPr>
              <a:t>cost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 of </a:t>
            </a:r>
            <a:r>
              <a:rPr lang="is-IS" sz="2000" i="1" dirty="0" err="1">
                <a:latin typeface="Helvetica" pitchFamily="34" charset="0"/>
                <a:ea typeface="ＭＳ Ｐゴシック"/>
                <a:cs typeface="Helvetica" pitchFamily="34" charset="0"/>
              </a:rPr>
              <a:t>goods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 </a:t>
            </a:r>
            <a:r>
              <a:rPr lang="is-IS" sz="2000" i="1" dirty="0" err="1">
                <a:latin typeface="Helvetica" pitchFamily="34" charset="0"/>
                <a:ea typeface="ＭＳ Ｐゴシック"/>
                <a:cs typeface="Helvetica" pitchFamily="34" charset="0"/>
              </a:rPr>
              <a:t>sold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) 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þá verður KSV í rekstrarreikningi $110 þegar fyrri varan er seld 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(</a:t>
            </a:r>
            <a:r>
              <a:rPr lang="is-IS" sz="2000" i="1" dirty="0" err="1">
                <a:latin typeface="Helvetica" pitchFamily="34" charset="0"/>
                <a:ea typeface="ＭＳ Ｐゴシック"/>
                <a:cs typeface="Helvetica" pitchFamily="34" charset="0"/>
              </a:rPr>
              <a:t>the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 last </a:t>
            </a:r>
            <a:r>
              <a:rPr lang="is-IS" sz="2000" i="1" dirty="0" err="1">
                <a:latin typeface="Helvetica" pitchFamily="34" charset="0"/>
                <a:ea typeface="ＭＳ Ｐゴシック"/>
                <a:cs typeface="Helvetica" pitchFamily="34" charset="0"/>
              </a:rPr>
              <a:t>cost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 </a:t>
            </a:r>
            <a:r>
              <a:rPr lang="is-IS" sz="2000" i="1" dirty="0" err="1">
                <a:latin typeface="Helvetica" pitchFamily="34" charset="0"/>
                <a:ea typeface="ＭＳ Ｐゴシック"/>
                <a:cs typeface="Helvetica" pitchFamily="34" charset="0"/>
              </a:rPr>
              <a:t>in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) 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en $100 þegar sú seinni verður seld. </a:t>
            </a:r>
          </a:p>
        </p:txBody>
      </p:sp>
      <p:pic>
        <p:nvPicPr>
          <p:cNvPr id="84997" name="Picture 5">
            <a:extLst>
              <a:ext uri="{FF2B5EF4-FFF2-40B4-BE49-F238E27FC236}">
                <a16:creationId xmlns:a16="http://schemas.microsoft.com/office/drawing/2014/main" id="{F7CA8E82-B62D-472A-9FB0-E0D4DDF90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860800"/>
            <a:ext cx="10080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64">
            <a:extLst>
              <a:ext uri="{FF2B5EF4-FFF2-40B4-BE49-F238E27FC236}">
                <a16:creationId xmlns:a16="http://schemas.microsoft.com/office/drawing/2014/main" id="{74719D38-B2B8-4301-9FC4-3E5E34D0D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800975" cy="936625"/>
          </a:xfrm>
        </p:spPr>
        <p:txBody>
          <a:bodyPr/>
          <a:lstStyle/>
          <a:p>
            <a:pPr algn="ctr" eaLnBrk="1" hangingPunct="1"/>
            <a:r>
              <a:rPr lang="is-IS" altLang="is-IS">
                <a:solidFill>
                  <a:srgbClr val="C00000"/>
                </a:solidFill>
              </a:rPr>
              <a:t> </a:t>
            </a:r>
            <a:r>
              <a:rPr lang="is-IS" altLang="is-IS" b="1">
                <a:solidFill>
                  <a:srgbClr val="C00000"/>
                </a:solidFill>
              </a:rPr>
              <a:t>Vöruflæði - vegið meðaltal </a:t>
            </a:r>
            <a:r>
              <a:rPr lang="en-US" altLang="is-IS" sz="2400" b="1" i="1">
                <a:solidFill>
                  <a:srgbClr val="C00000"/>
                </a:solidFill>
              </a:rPr>
              <a:t>(weighted average)</a:t>
            </a:r>
            <a:endParaRPr lang="is-IS" altLang="is-IS" sz="2400" b="1" i="1">
              <a:solidFill>
                <a:srgbClr val="C00000"/>
              </a:solidFill>
            </a:endParaRP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D8E4E06E-1B16-4704-BA4E-BDE0D098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700213"/>
            <a:ext cx="8207375" cy="3816350"/>
          </a:xfrm>
        </p:spPr>
        <p:txBody>
          <a:bodyPr/>
          <a:lstStyle/>
          <a:p>
            <a:pPr marL="571500" indent="-381000">
              <a:buClr>
                <a:srgbClr val="C00000"/>
              </a:buClr>
              <a:defRPr/>
            </a:pPr>
            <a:r>
              <a:rPr lang="is-IS" sz="2400" dirty="0"/>
              <a:t>,,Gamalt og nýtt” kostnaðarverð á sams konar vörum er yfirleitt til staðar í bókhaldi á þeim tíma sem þær eru seldar</a:t>
            </a:r>
          </a:p>
          <a:p>
            <a:pPr marL="571500" indent="-381000">
              <a:buClr>
                <a:srgbClr val="C00000"/>
              </a:buClr>
              <a:defRPr/>
            </a:pPr>
            <a:endParaRPr lang="is-IS" sz="2400" dirty="0"/>
          </a:p>
          <a:p>
            <a:pPr marL="571500" indent="-381000">
              <a:buClr>
                <a:srgbClr val="C00000"/>
              </a:buClr>
              <a:defRPr/>
            </a:pPr>
            <a:r>
              <a:rPr lang="is-IS" sz="2400" dirty="0"/>
              <a:t>Vörubirgðir eru skráðar í samræmi við vegið meðaltal á kostnaðarverði þeirra hverju sinni</a:t>
            </a:r>
          </a:p>
          <a:p>
            <a:pPr marL="571500" indent="-381000">
              <a:buClr>
                <a:srgbClr val="C00000"/>
              </a:buClr>
              <a:buFontTx/>
              <a:buNone/>
              <a:defRPr/>
            </a:pPr>
            <a:endParaRPr lang="is-IS" sz="2400" dirty="0"/>
          </a:p>
          <a:p>
            <a:pPr marL="571500" indent="-381000">
              <a:buClr>
                <a:srgbClr val="C00000"/>
              </a:buClr>
              <a:defRPr/>
            </a:pPr>
            <a:r>
              <a:rPr lang="is-IS" sz="2400" dirty="0"/>
              <a:t>Vegið meðaltalskostnaðarverð á einingu fæst með því að deila upp í heildarkostnaðarverðmæti vara til umráða </a:t>
            </a:r>
            <a:r>
              <a:rPr lang="is-IS" sz="2000" i="1" dirty="0"/>
              <a:t>(</a:t>
            </a:r>
            <a:r>
              <a:rPr lang="is-IS" sz="2000" i="1" dirty="0" err="1"/>
              <a:t>available</a:t>
            </a:r>
            <a:r>
              <a:rPr lang="is-IS" sz="2000" i="1" dirty="0"/>
              <a:t> for </a:t>
            </a:r>
            <a:r>
              <a:rPr lang="is-IS" sz="2000" i="1" dirty="0" err="1"/>
              <a:t>sale</a:t>
            </a:r>
            <a:r>
              <a:rPr lang="is-IS" sz="2400" dirty="0"/>
              <a:t>) með heildarfjölda eininga til sölu</a:t>
            </a:r>
          </a:p>
          <a:p>
            <a:pPr marL="571500" indent="-381000">
              <a:buFontTx/>
              <a:buNone/>
              <a:defRPr/>
            </a:pPr>
            <a:endParaRPr lang="is-IS" sz="2400" dirty="0">
              <a:cs typeface="+mn-cs"/>
            </a:endParaRPr>
          </a:p>
        </p:txBody>
      </p:sp>
      <p:sp>
        <p:nvSpPr>
          <p:cNvPr id="87044" name="Slide Number Placeholder 4">
            <a:extLst>
              <a:ext uri="{FF2B5EF4-FFF2-40B4-BE49-F238E27FC236}">
                <a16:creationId xmlns:a16="http://schemas.microsoft.com/office/drawing/2014/main" id="{1E49B13E-71CD-4D7A-8685-246FD5D54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D67BD1-E5E2-4506-9CE1-2DBCF708EEB1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2">
            <a:extLst>
              <a:ext uri="{FF2B5EF4-FFF2-40B4-BE49-F238E27FC236}">
                <a16:creationId xmlns:a16="http://schemas.microsoft.com/office/drawing/2014/main" id="{004DA49F-B02E-4494-878A-32385C50C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094EB1-E37D-40E6-9EAC-7429F65D9940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0E97C0A-B014-4CAD-9C1F-8E619E33B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04137" cy="72072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is-IS" altLang="is-IS" b="1">
                <a:solidFill>
                  <a:srgbClr val="C00000"/>
                </a:solidFill>
              </a:rPr>
              <a:t>Vöruflæði - vegið meðaltal </a:t>
            </a:r>
            <a:r>
              <a:rPr lang="en-US" altLang="is-IS" sz="2400" b="1" i="1">
                <a:solidFill>
                  <a:srgbClr val="C00000"/>
                </a:solidFill>
              </a:rPr>
              <a:t>(weighted average)</a:t>
            </a:r>
            <a:endParaRPr lang="en-US" altLang="is-IS" sz="2400">
              <a:solidFill>
                <a:srgbClr val="C00000"/>
              </a:solidFill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E21310E2-EEF3-4FB3-A895-4C24D4E44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78063"/>
            <a:ext cx="5688012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Ef TMBC notar vegið meðaltal </a:t>
            </a:r>
            <a:r>
              <a:rPr lang="en-US" sz="2000" i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(weighted average)</a:t>
            </a:r>
            <a:r>
              <a:rPr lang="en-US" sz="2000" i="1" dirty="0">
                <a:solidFill>
                  <a:srgbClr val="E65D00"/>
                </a:solidFill>
                <a:latin typeface="Helvetica" pitchFamily="34" charset="0"/>
                <a:ea typeface="+mj-ea"/>
                <a:cs typeface="ＭＳ Ｐゴシック"/>
              </a:rPr>
              <a:t> 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þá verður KSV í rekstrarreikningi $105 þegar báðar vörurnar eru seldar. 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Helvetica" pitchFamily="34" charset="0"/>
              <a:ea typeface="ＭＳ Ｐゴシック"/>
              <a:cs typeface="Helvetica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Tahoma" pitchFamily="34" charset="0"/>
              <a:ea typeface="ＭＳ Ｐゴシック"/>
              <a:cs typeface="ＭＳ Ｐゴシック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Tahoma" pitchFamily="34" charset="0"/>
                <a:ea typeface="ＭＳ Ｐゴシック"/>
                <a:cs typeface="ＭＳ Ｐゴシック"/>
              </a:rPr>
              <a:t>  </a:t>
            </a: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5D201AC5-D435-486A-94D6-D0549150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92600"/>
            <a:ext cx="863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6">
            <a:extLst>
              <a:ext uri="{FF2B5EF4-FFF2-40B4-BE49-F238E27FC236}">
                <a16:creationId xmlns:a16="http://schemas.microsoft.com/office/drawing/2014/main" id="{5CA58DFB-054C-4CF5-A7DC-07920793B66F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437063"/>
            <a:ext cx="5903913" cy="904875"/>
            <a:chOff x="457" y="3643"/>
            <a:chExt cx="2903" cy="200"/>
          </a:xfrm>
        </p:grpSpPr>
        <p:grpSp>
          <p:nvGrpSpPr>
            <p:cNvPr id="89095" name="Group 7">
              <a:extLst>
                <a:ext uri="{FF2B5EF4-FFF2-40B4-BE49-F238E27FC236}">
                  <a16:creationId xmlns:a16="http://schemas.microsoft.com/office/drawing/2014/main" id="{9CEA8748-4E18-46B1-A3F6-F8BD7606D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" y="3643"/>
              <a:ext cx="1805" cy="200"/>
              <a:chOff x="313" y="3691"/>
              <a:chExt cx="1805" cy="200"/>
            </a:xfrm>
          </p:grpSpPr>
          <p:sp>
            <p:nvSpPr>
              <p:cNvPr id="89102" name="Text Box 8">
                <a:extLst>
                  <a:ext uri="{FF2B5EF4-FFF2-40B4-BE49-F238E27FC236}">
                    <a16:creationId xmlns:a16="http://schemas.microsoft.com/office/drawing/2014/main" id="{76B6981D-8EDE-4F15-A95F-CAB1754D8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" y="3691"/>
                <a:ext cx="180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000">
                    <a:solidFill>
                      <a:schemeClr val="tx1"/>
                    </a:solidFill>
                    <a:cs typeface="Helvetica" panose="020B0604020202020204" pitchFamily="34" charset="0"/>
                  </a:rPr>
                  <a:t>Heildarkostnv. vara til umráða</a:t>
                </a:r>
              </a:p>
            </p:txBody>
          </p:sp>
          <p:sp>
            <p:nvSpPr>
              <p:cNvPr id="89103" name="Text Box 9">
                <a:extLst>
                  <a:ext uri="{FF2B5EF4-FFF2-40B4-BE49-F238E27FC236}">
                    <a16:creationId xmlns:a16="http://schemas.microsoft.com/office/drawing/2014/main" id="{BE5CADAC-2A20-4056-8A4D-61DFB87E6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3802"/>
                <a:ext cx="1699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000">
                    <a:solidFill>
                      <a:schemeClr val="tx1"/>
                    </a:solidFill>
                    <a:cs typeface="Helvetica" panose="020B0604020202020204" pitchFamily="34" charset="0"/>
                  </a:rPr>
                  <a:t>Heildarmagn vara til umráða</a:t>
                </a:r>
              </a:p>
            </p:txBody>
          </p:sp>
          <p:sp>
            <p:nvSpPr>
              <p:cNvPr id="89104" name="Line 10">
                <a:extLst>
                  <a:ext uri="{FF2B5EF4-FFF2-40B4-BE49-F238E27FC236}">
                    <a16:creationId xmlns:a16="http://schemas.microsoft.com/office/drawing/2014/main" id="{89D849BA-7120-4A0D-B824-440DD0F16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787"/>
                <a:ext cx="16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</p:grpSp>
        <p:grpSp>
          <p:nvGrpSpPr>
            <p:cNvPr id="89096" name="Group 11">
              <a:extLst>
                <a:ext uri="{FF2B5EF4-FFF2-40B4-BE49-F238E27FC236}">
                  <a16:creationId xmlns:a16="http://schemas.microsoft.com/office/drawing/2014/main" id="{61620410-0AB6-4C37-BEA6-4D9DB1D31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3643"/>
              <a:ext cx="1168" cy="200"/>
              <a:chOff x="2048" y="3691"/>
              <a:chExt cx="1168" cy="200"/>
            </a:xfrm>
          </p:grpSpPr>
          <p:sp>
            <p:nvSpPr>
              <p:cNvPr id="89097" name="Text Box 12">
                <a:extLst>
                  <a:ext uri="{FF2B5EF4-FFF2-40B4-BE49-F238E27FC236}">
                    <a16:creationId xmlns:a16="http://schemas.microsoft.com/office/drawing/2014/main" id="{06B98FF7-7610-4756-A0BE-4BD7EC02E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8" y="3709"/>
                <a:ext cx="177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=</a:t>
                </a:r>
              </a:p>
            </p:txBody>
          </p:sp>
          <p:sp>
            <p:nvSpPr>
              <p:cNvPr id="89098" name="Text Box 13">
                <a:extLst>
                  <a:ext uri="{FF2B5EF4-FFF2-40B4-BE49-F238E27FC236}">
                    <a16:creationId xmlns:a16="http://schemas.microsoft.com/office/drawing/2014/main" id="{7EEF9B52-6E46-48C5-8BC4-B2363382B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9" y="3691"/>
                <a:ext cx="49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000">
                    <a:solidFill>
                      <a:schemeClr val="tx1"/>
                    </a:solidFill>
                    <a:cs typeface="Helvetica" panose="020B0604020202020204" pitchFamily="34" charset="0"/>
                  </a:rPr>
                  <a:t>$210</a:t>
                </a:r>
              </a:p>
            </p:txBody>
          </p:sp>
          <p:sp>
            <p:nvSpPr>
              <p:cNvPr id="89099" name="Text Box 14">
                <a:extLst>
                  <a:ext uri="{FF2B5EF4-FFF2-40B4-BE49-F238E27FC236}">
                    <a16:creationId xmlns:a16="http://schemas.microsoft.com/office/drawing/2014/main" id="{9E0CC5BD-F983-4E80-A5BB-7D697501F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9" y="3802"/>
                <a:ext cx="543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000">
                    <a:solidFill>
                      <a:schemeClr val="tx1"/>
                    </a:solidFill>
                    <a:cs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89100" name="Line 15">
                <a:extLst>
                  <a:ext uri="{FF2B5EF4-FFF2-40B4-BE49-F238E27FC236}">
                    <a16:creationId xmlns:a16="http://schemas.microsoft.com/office/drawing/2014/main" id="{93687FE3-1EEA-4CBA-B7C9-7611FCB72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60" y="3787"/>
                <a:ext cx="4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  <p:sp>
            <p:nvSpPr>
              <p:cNvPr id="89101" name="Text Box 16">
                <a:extLst>
                  <a:ext uri="{FF2B5EF4-FFF2-40B4-BE49-F238E27FC236}">
                    <a16:creationId xmlns:a16="http://schemas.microsoft.com/office/drawing/2014/main" id="{E05BBA92-D48C-446C-A519-442161D26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3726"/>
                <a:ext cx="566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= </a:t>
                </a:r>
                <a:r>
                  <a:rPr lang="en-US" altLang="is-IS" sz="2000" b="1">
                    <a:solidFill>
                      <a:schemeClr val="tx1"/>
                    </a:solidFill>
                    <a:cs typeface="Helvetica" panose="020B0604020202020204" pitchFamily="34" charset="0"/>
                  </a:rPr>
                  <a:t>$105 </a:t>
                </a:r>
              </a:p>
            </p:txBody>
          </p:sp>
        </p:grp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2">
            <a:extLst>
              <a:ext uri="{FF2B5EF4-FFF2-40B4-BE49-F238E27FC236}">
                <a16:creationId xmlns:a16="http://schemas.microsoft.com/office/drawing/2014/main" id="{146473C9-74B6-4098-A540-A56F3E4A9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1C39D1-9E30-49E7-9BB4-5D295F55FCFF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1B945C0-9DFA-4D57-AE79-9F6F56C58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42938"/>
            <a:ext cx="7920037" cy="771525"/>
          </a:xfrm>
        </p:spPr>
        <p:txBody>
          <a:bodyPr lIns="90488" tIns="44450" rIns="90488" bIns="44450"/>
          <a:lstStyle/>
          <a:p>
            <a:pPr eaLnBrk="1" hangingPunct="1"/>
            <a:r>
              <a:rPr lang="is-IS" altLang="is-IS" b="1" i="1" dirty="0">
                <a:solidFill>
                  <a:srgbClr val="C00000"/>
                </a:solidFill>
              </a:rPr>
              <a:t>Áhrif á rekstrarreikning</a:t>
            </a:r>
            <a:endParaRPr lang="en-US" altLang="is-IS" sz="2000" b="1" i="1" dirty="0">
              <a:solidFill>
                <a:srgbClr val="C00000"/>
              </a:solidFill>
            </a:endParaRPr>
          </a:p>
        </p:txBody>
      </p:sp>
      <p:graphicFrame>
        <p:nvGraphicFramePr>
          <p:cNvPr id="91140" name="Object 3">
            <a:extLst>
              <a:ext uri="{FF2B5EF4-FFF2-40B4-BE49-F238E27FC236}">
                <a16:creationId xmlns:a16="http://schemas.microsoft.com/office/drawing/2014/main" id="{44724B4A-D083-487B-ABF6-18EC49EC7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00438"/>
          <a:ext cx="723265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95866" imgH="1076277" progId="Excel.Sheet.8">
                  <p:embed/>
                </p:oleObj>
              </mc:Choice>
              <mc:Fallback>
                <p:oleObj name="Worksheet" r:id="rId3" imgW="3495866" imgH="1076277" progId="Excel.Sheet.8">
                  <p:embed/>
                  <p:pic>
                    <p:nvPicPr>
                      <p:cNvPr id="91140" name="Object 3">
                        <a:extLst>
                          <a:ext uri="{FF2B5EF4-FFF2-40B4-BE49-F238E27FC236}">
                            <a16:creationId xmlns:a16="http://schemas.microsoft.com/office/drawing/2014/main" id="{44724B4A-D083-487B-ABF6-18EC49EC7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723265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4">
            <a:extLst>
              <a:ext uri="{FF2B5EF4-FFF2-40B4-BE49-F238E27FC236}">
                <a16:creationId xmlns:a16="http://schemas.microsoft.com/office/drawing/2014/main" id="{13B842D0-CB00-44FE-8BDB-82B7020AA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16113"/>
            <a:ext cx="7653337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Sú aðferð sem fyrirtæki velur að nota við ákvörðun á kostnaðarverði birgða og KSV getur haft veruleg áhrif á framlegð </a:t>
            </a:r>
            <a:r>
              <a:rPr lang="is-IS" altLang="is-IS" sz="2000" i="1">
                <a:solidFill>
                  <a:schemeClr val="tx1"/>
                </a:solidFill>
                <a:cs typeface="Helvetica" panose="020B0604020202020204" pitchFamily="34" charset="0"/>
              </a:rPr>
              <a:t>(gross margin) 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sem er birt í rekstrarreikningi.</a:t>
            </a: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2">
            <a:extLst>
              <a:ext uri="{FF2B5EF4-FFF2-40B4-BE49-F238E27FC236}">
                <a16:creationId xmlns:a16="http://schemas.microsoft.com/office/drawing/2014/main" id="{AF9C0A6B-C4F3-48C4-B942-255FE4DCC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8E782D-D1F3-4A46-9AF1-6DD08F11CE30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F4ACDBD-9D0E-4609-8EB3-53974B385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42938"/>
            <a:ext cx="7848600" cy="1130300"/>
          </a:xfrm>
        </p:spPr>
        <p:txBody>
          <a:bodyPr lIns="90488" tIns="44450" rIns="90488" bIns="44450"/>
          <a:lstStyle/>
          <a:p>
            <a:pPr eaLnBrk="1" hangingPunct="1"/>
            <a:r>
              <a:rPr lang="is-IS" altLang="is-IS" b="1" i="1" dirty="0">
                <a:solidFill>
                  <a:srgbClr val="C00000"/>
                </a:solidFill>
              </a:rPr>
              <a:t>Áhrif á efnahagsreikning</a:t>
            </a:r>
            <a:endParaRPr lang="en-US" altLang="is-IS" sz="2000" b="1" i="1" dirty="0">
              <a:solidFill>
                <a:srgbClr val="C00000"/>
              </a:solidFill>
            </a:endParaRPr>
          </a:p>
        </p:txBody>
      </p:sp>
      <p:graphicFrame>
        <p:nvGraphicFramePr>
          <p:cNvPr id="93188" name="Object 3">
            <a:extLst>
              <a:ext uri="{FF2B5EF4-FFF2-40B4-BE49-F238E27FC236}">
                <a16:creationId xmlns:a16="http://schemas.microsoft.com/office/drawing/2014/main" id="{232F549D-9385-4EB6-BCE9-359FF6EA2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149725"/>
          <a:ext cx="68008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95866" imgH="695230" progId="Excel.Sheet.8">
                  <p:embed/>
                </p:oleObj>
              </mc:Choice>
              <mc:Fallback>
                <p:oleObj name="Worksheet" r:id="rId3" imgW="3495866" imgH="695230" progId="Excel.Sheet.8">
                  <p:embed/>
                  <p:pic>
                    <p:nvPicPr>
                      <p:cNvPr id="93188" name="Object 3">
                        <a:extLst>
                          <a:ext uri="{FF2B5EF4-FFF2-40B4-BE49-F238E27FC236}">
                            <a16:creationId xmlns:a16="http://schemas.microsoft.com/office/drawing/2014/main" id="{232F549D-9385-4EB6-BCE9-359FF6EA2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68008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4">
            <a:extLst>
              <a:ext uri="{FF2B5EF4-FFF2-40B4-BE49-F238E27FC236}">
                <a16:creationId xmlns:a16="http://schemas.microsoft.com/office/drawing/2014/main" id="{BD600B7C-C9D2-454B-A812-85B900A2B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133600"/>
            <a:ext cx="74898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Og þar sem kostnaðarverði vara til umráða </a:t>
            </a:r>
            <a:r>
              <a:rPr lang="is-IS" altLang="is-IS" sz="2000" i="1">
                <a:solidFill>
                  <a:schemeClr val="tx1"/>
                </a:solidFill>
                <a:cs typeface="Helvetica" panose="020B0604020202020204" pitchFamily="34" charset="0"/>
              </a:rPr>
              <a:t>(goods available for sale)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 er skipt á milli KSV og kostnaðarverðs birgða í lok tímabils þá hefur aðferðin sem fyrirtæki kýs að nota líka áhrif á efnahagsreikninginn.</a:t>
            </a: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2">
            <a:extLst>
              <a:ext uri="{FF2B5EF4-FFF2-40B4-BE49-F238E27FC236}">
                <a16:creationId xmlns:a16="http://schemas.microsoft.com/office/drawing/2014/main" id="{051478EA-234D-4657-970B-80DB2DFB5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697D1A-AFE7-479F-9AA0-BFEB208A48E4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4A20D56-F730-4D76-80BF-199DB8A1A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351838" cy="720725"/>
          </a:xfrm>
        </p:spPr>
        <p:txBody>
          <a:bodyPr/>
          <a:lstStyle/>
          <a:p>
            <a:pPr algn="l" eaLnBrk="1" hangingPunct="1"/>
            <a:r>
              <a:rPr lang="is-IS" altLang="is-IS" b="1" i="1" dirty="0">
                <a:solidFill>
                  <a:srgbClr val="C00000"/>
                </a:solidFill>
              </a:rPr>
              <a:t>Kostnaðarverð eftir mismunandi forsendum um vöruflæði</a:t>
            </a:r>
            <a:endParaRPr lang="en-US" altLang="is-IS" sz="2000" b="1" i="1" dirty="0">
              <a:solidFill>
                <a:srgbClr val="C00000"/>
              </a:solidFill>
            </a:endParaRPr>
          </a:p>
        </p:txBody>
      </p:sp>
      <p:graphicFrame>
        <p:nvGraphicFramePr>
          <p:cNvPr id="95236" name="Object 3">
            <a:extLst>
              <a:ext uri="{FF2B5EF4-FFF2-40B4-BE49-F238E27FC236}">
                <a16:creationId xmlns:a16="http://schemas.microsoft.com/office/drawing/2014/main" id="{4AB42250-D147-40BA-AFE2-5C06ACCF4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341438"/>
          <a:ext cx="836295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62360" imgH="2095548" progId="Excel.Sheet.8">
                  <p:embed/>
                </p:oleObj>
              </mc:Choice>
              <mc:Fallback>
                <p:oleObj name="Worksheet" r:id="rId3" imgW="5162360" imgH="2095548" progId="Excel.Sheet.8">
                  <p:embed/>
                  <p:pic>
                    <p:nvPicPr>
                      <p:cNvPr id="95236" name="Object 3">
                        <a:extLst>
                          <a:ext uri="{FF2B5EF4-FFF2-40B4-BE49-F238E27FC236}">
                            <a16:creationId xmlns:a16="http://schemas.microsoft.com/office/drawing/2014/main" id="{4AB42250-D147-40BA-AFE2-5C06ACCF4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41438"/>
                        <a:ext cx="8362950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Oval 4">
            <a:extLst>
              <a:ext uri="{FF2B5EF4-FFF2-40B4-BE49-F238E27FC236}">
                <a16:creationId xmlns:a16="http://schemas.microsoft.com/office/drawing/2014/main" id="{97C983A8-AF7E-4020-8470-3B1C0903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24400"/>
            <a:ext cx="2087563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800" b="1">
                <a:solidFill>
                  <a:schemeClr val="tx1"/>
                </a:solidFill>
                <a:cs typeface="Helvetica" panose="020B0604020202020204" pitchFamily="34" charset="0"/>
              </a:rPr>
              <a:t>FIFO</a:t>
            </a:r>
          </a:p>
        </p:txBody>
      </p:sp>
      <p:sp>
        <p:nvSpPr>
          <p:cNvPr id="95238" name="Oval 5">
            <a:extLst>
              <a:ext uri="{FF2B5EF4-FFF2-40B4-BE49-F238E27FC236}">
                <a16:creationId xmlns:a16="http://schemas.microsoft.com/office/drawing/2014/main" id="{17CA639C-8486-45A5-BD3E-F12691C7A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724400"/>
            <a:ext cx="2087563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800" b="1">
                <a:solidFill>
                  <a:schemeClr val="tx1"/>
                </a:solidFill>
                <a:cs typeface="Helvetica" panose="020B0604020202020204" pitchFamily="34" charset="0"/>
              </a:rPr>
              <a:t>LIFO</a:t>
            </a:r>
          </a:p>
        </p:txBody>
      </p:sp>
      <p:sp>
        <p:nvSpPr>
          <p:cNvPr id="95239" name="Oval 6">
            <a:extLst>
              <a:ext uri="{FF2B5EF4-FFF2-40B4-BE49-F238E27FC236}">
                <a16:creationId xmlns:a16="http://schemas.microsoft.com/office/drawing/2014/main" id="{BE28E220-A83D-42C6-BF23-09D1EA4A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2160587" cy="1081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Vegið meðaltal</a:t>
            </a:r>
          </a:p>
        </p:txBody>
      </p:sp>
      <p:sp>
        <p:nvSpPr>
          <p:cNvPr id="95240" name="TextBox 7">
            <a:extLst>
              <a:ext uri="{FF2B5EF4-FFF2-40B4-BE49-F238E27FC236}">
                <a16:creationId xmlns:a16="http://schemas.microsoft.com/office/drawing/2014/main" id="{B6618F9B-1FAF-4C6D-9D9B-55C7CDA4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05263"/>
            <a:ext cx="594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Seldi 43 einingar (fjallahjól) á $350 </a:t>
            </a:r>
            <a:r>
              <a:rPr lang="is-IS" altLang="is-I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stk</a:t>
            </a:r>
            <a:r>
              <a:rPr lang="is-IS" altLang="is-IS" sz="2400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2">
            <a:extLst>
              <a:ext uri="{FF2B5EF4-FFF2-40B4-BE49-F238E27FC236}">
                <a16:creationId xmlns:a16="http://schemas.microsoft.com/office/drawing/2014/main" id="{C1D57664-8B06-4A97-B46B-3CCCB75E8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B62E1A-B159-4A03-8057-9C474589B176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74FA147-160C-4A39-B539-1199F4A26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42938"/>
            <a:ext cx="8351837" cy="771525"/>
          </a:xfrm>
        </p:spPr>
        <p:txBody>
          <a:bodyPr/>
          <a:lstStyle/>
          <a:p>
            <a:pPr algn="l" eaLnBrk="1" hangingPunct="1"/>
            <a:r>
              <a:rPr lang="is-IS" altLang="is-IS" b="1" i="1">
                <a:solidFill>
                  <a:srgbClr val="C00000"/>
                </a:solidFill>
              </a:rPr>
              <a:t>Kostnaðarverði vara til umráða er skipt á milli KSV og birgða eftir forsendu um </a:t>
            </a:r>
            <a:r>
              <a:rPr lang="is-IS" altLang="is-IS" b="1" i="1" u="sng">
                <a:solidFill>
                  <a:srgbClr val="C00000"/>
                </a:solidFill>
              </a:rPr>
              <a:t>FIFO-vöruflæði</a:t>
            </a:r>
          </a:p>
        </p:txBody>
      </p:sp>
      <p:graphicFrame>
        <p:nvGraphicFramePr>
          <p:cNvPr id="97284" name="Object 3">
            <a:extLst>
              <a:ext uri="{FF2B5EF4-FFF2-40B4-BE49-F238E27FC236}">
                <a16:creationId xmlns:a16="http://schemas.microsoft.com/office/drawing/2014/main" id="{8062592D-4022-430D-8EC6-B4DD9E24C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916113"/>
          <a:ext cx="756126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771900" imgH="914257" progId="Excel.Sheet.8">
                  <p:embed/>
                </p:oleObj>
              </mc:Choice>
              <mc:Fallback>
                <p:oleObj name="Worksheet" r:id="rId3" imgW="3771900" imgH="914257" progId="Excel.Sheet.8">
                  <p:embed/>
                  <p:pic>
                    <p:nvPicPr>
                      <p:cNvPr id="97284" name="Object 3">
                        <a:extLst>
                          <a:ext uri="{FF2B5EF4-FFF2-40B4-BE49-F238E27FC236}">
                            <a16:creationId xmlns:a16="http://schemas.microsoft.com/office/drawing/2014/main" id="{8062592D-4022-430D-8EC6-B4DD9E24C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756126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285" name="Picture 7" descr="edm26789_untb0671">
            <a:extLst>
              <a:ext uri="{FF2B5EF4-FFF2-40B4-BE49-F238E27FC236}">
                <a16:creationId xmlns:a16="http://schemas.microsoft.com/office/drawing/2014/main" id="{10E03512-4D73-4B72-8390-59431553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33825"/>
            <a:ext cx="7694612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2">
            <a:extLst>
              <a:ext uri="{FF2B5EF4-FFF2-40B4-BE49-F238E27FC236}">
                <a16:creationId xmlns:a16="http://schemas.microsoft.com/office/drawing/2014/main" id="{17CDF40F-0C6B-4B51-89CB-943C38A27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D5DA97-FAB6-45F8-8AFB-2868D364FBED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424A3AC-4DF2-4765-B68E-2648DFEB9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42938"/>
            <a:ext cx="8353425" cy="771525"/>
          </a:xfrm>
        </p:spPr>
        <p:txBody>
          <a:bodyPr/>
          <a:lstStyle/>
          <a:p>
            <a:pPr algn="l" eaLnBrk="1" hangingPunct="1"/>
            <a:r>
              <a:rPr lang="is-IS" altLang="is-IS" b="1" i="1">
                <a:solidFill>
                  <a:srgbClr val="C00000"/>
                </a:solidFill>
              </a:rPr>
              <a:t>Kostnaðarverði vara til umráða er skipt á milli KSV og birgða eftir forsendu um </a:t>
            </a:r>
            <a:r>
              <a:rPr lang="is-IS" altLang="is-IS" b="1" i="1" u="sng">
                <a:solidFill>
                  <a:srgbClr val="C00000"/>
                </a:solidFill>
              </a:rPr>
              <a:t>LIFO-vöruflæði</a:t>
            </a:r>
            <a:endParaRPr lang="en-US" altLang="is-IS" b="1" i="1">
              <a:solidFill>
                <a:srgbClr val="C00000"/>
              </a:solidFill>
            </a:endParaRPr>
          </a:p>
        </p:txBody>
      </p:sp>
      <p:graphicFrame>
        <p:nvGraphicFramePr>
          <p:cNvPr id="99332" name="Object 3">
            <a:extLst>
              <a:ext uri="{FF2B5EF4-FFF2-40B4-BE49-F238E27FC236}">
                <a16:creationId xmlns:a16="http://schemas.microsoft.com/office/drawing/2014/main" id="{BA244929-4576-4DDD-89A9-47A85C2DB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73238"/>
          <a:ext cx="7734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67055" imgH="752666" progId="Excel.Sheet.8">
                  <p:embed/>
                </p:oleObj>
              </mc:Choice>
              <mc:Fallback>
                <p:oleObj name="Worksheet" r:id="rId3" imgW="3867055" imgH="752666" progId="Excel.Sheet.8">
                  <p:embed/>
                  <p:pic>
                    <p:nvPicPr>
                      <p:cNvPr id="99332" name="Object 3">
                        <a:extLst>
                          <a:ext uri="{FF2B5EF4-FFF2-40B4-BE49-F238E27FC236}">
                            <a16:creationId xmlns:a16="http://schemas.microsoft.com/office/drawing/2014/main" id="{BA244929-4576-4DDD-89A9-47A85C2DB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73238"/>
                        <a:ext cx="77343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33" name="Picture 5" descr="edm26789_untb0672">
            <a:extLst>
              <a:ext uri="{FF2B5EF4-FFF2-40B4-BE49-F238E27FC236}">
                <a16:creationId xmlns:a16="http://schemas.microsoft.com/office/drawing/2014/main" id="{359C800B-34ED-47DD-9FF0-66335150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933825"/>
            <a:ext cx="75596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534CC396-6F2F-49EB-A249-51489A2EA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52513"/>
            <a:ext cx="7416800" cy="4897437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	5. kafli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sz="900" b="1" dirty="0">
              <a:solidFill>
                <a:srgbClr val="C00000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	Kostnaðarverðsreglur um skráningu vörubirgða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dirty="0">
                <a:solidFill>
                  <a:srgbClr val="C00000"/>
                </a:solidFill>
              </a:rPr>
              <a:t>	(</a:t>
            </a:r>
            <a:r>
              <a:rPr lang="is-IS" sz="2400" b="1" i="1" dirty="0">
                <a:solidFill>
                  <a:srgbClr val="C00000"/>
                </a:solidFill>
              </a:rPr>
              <a:t>Accounting</a:t>
            </a:r>
            <a:r>
              <a:rPr lang="is-IS" sz="2400" b="1" dirty="0">
                <a:solidFill>
                  <a:srgbClr val="C00000"/>
                </a:solidFill>
              </a:rPr>
              <a:t> </a:t>
            </a:r>
            <a:r>
              <a:rPr lang="is-IS" sz="2400" b="1" i="1" dirty="0">
                <a:solidFill>
                  <a:srgbClr val="C00000"/>
                </a:solidFill>
              </a:rPr>
              <a:t>for inventories</a:t>
            </a:r>
            <a:r>
              <a:rPr lang="is-IS" sz="2400" b="1" dirty="0">
                <a:solidFill>
                  <a:srgbClr val="C00000"/>
                </a:solidFill>
              </a:rPr>
              <a:t>)</a:t>
            </a: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1F497D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A6912A4F-137D-4C62-9472-D8E35ED61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84B4C2-B0EA-4F18-8803-9EF0B65A6281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2">
            <a:extLst>
              <a:ext uri="{FF2B5EF4-FFF2-40B4-BE49-F238E27FC236}">
                <a16:creationId xmlns:a16="http://schemas.microsoft.com/office/drawing/2014/main" id="{3FFD3C18-0B97-4BBF-95B2-381DA0DE4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C128BC-91E9-4C4C-A412-8DB35FCC1843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62960BC-E195-49E9-932F-4269A74E2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96300" cy="865188"/>
          </a:xfrm>
        </p:spPr>
        <p:txBody>
          <a:bodyPr/>
          <a:lstStyle/>
          <a:p>
            <a:pPr algn="ctr" eaLnBrk="1" hangingPunct="1"/>
            <a:r>
              <a:rPr lang="is-IS" altLang="is-IS" b="1" i="1">
                <a:solidFill>
                  <a:srgbClr val="C00000"/>
                </a:solidFill>
              </a:rPr>
              <a:t>Kostnaðarverði vara til umráða er skipt á milli KSV og birgða eftir vöruflæði </a:t>
            </a:r>
            <a:r>
              <a:rPr lang="is-IS" altLang="is-IS" b="1" i="1" u="sng">
                <a:solidFill>
                  <a:srgbClr val="C00000"/>
                </a:solidFill>
              </a:rPr>
              <a:t>vegins meðaltals</a:t>
            </a:r>
            <a:endParaRPr lang="en-US" altLang="is-IS" b="1" i="1">
              <a:solidFill>
                <a:srgbClr val="C00000"/>
              </a:solidFill>
            </a:endParaRPr>
          </a:p>
        </p:txBody>
      </p:sp>
      <p:graphicFrame>
        <p:nvGraphicFramePr>
          <p:cNvPr id="101380" name="Object 3">
            <a:extLst>
              <a:ext uri="{FF2B5EF4-FFF2-40B4-BE49-F238E27FC236}">
                <a16:creationId xmlns:a16="http://schemas.microsoft.com/office/drawing/2014/main" id="{92BA4297-244A-47BF-B8A3-82A40B5E6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00213"/>
          <a:ext cx="76946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76484" imgH="428625" progId="Excel.Sheet.8">
                  <p:embed/>
                </p:oleObj>
              </mc:Choice>
              <mc:Fallback>
                <p:oleObj name="Worksheet" r:id="rId3" imgW="3876484" imgH="428625" progId="Excel.Sheet.8">
                  <p:embed/>
                  <p:pic>
                    <p:nvPicPr>
                      <p:cNvPr id="101380" name="Object 3">
                        <a:extLst>
                          <a:ext uri="{FF2B5EF4-FFF2-40B4-BE49-F238E27FC236}">
                            <a16:creationId xmlns:a16="http://schemas.microsoft.com/office/drawing/2014/main" id="{92BA4297-244A-47BF-B8A3-82A40B5E6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76946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1" name="Group 4">
            <a:extLst>
              <a:ext uri="{FF2B5EF4-FFF2-40B4-BE49-F238E27FC236}">
                <a16:creationId xmlns:a16="http://schemas.microsoft.com/office/drawing/2014/main" id="{C05B75C2-D18B-4765-A986-4FC7437F8C2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068638"/>
            <a:ext cx="7488237" cy="1152525"/>
            <a:chOff x="1152" y="2016"/>
            <a:chExt cx="3552" cy="864"/>
          </a:xfrm>
        </p:grpSpPr>
        <p:sp>
          <p:nvSpPr>
            <p:cNvPr id="6151" name="Rectangle 5">
              <a:extLst>
                <a:ext uri="{FF2B5EF4-FFF2-40B4-BE49-F238E27FC236}">
                  <a16:creationId xmlns:a16="http://schemas.microsoft.com/office/drawing/2014/main" id="{5A28D685-1EB3-4503-A0B3-69AF58E73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16"/>
              <a:ext cx="3552" cy="864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01384" name="Group 6">
              <a:extLst>
                <a:ext uri="{FF2B5EF4-FFF2-40B4-BE49-F238E27FC236}">
                  <a16:creationId xmlns:a16="http://schemas.microsoft.com/office/drawing/2014/main" id="{2B2DA4DF-ADF1-4A84-9D84-ED43D4747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24"/>
              <a:ext cx="3132" cy="624"/>
              <a:chOff x="1152" y="2124"/>
              <a:chExt cx="3132" cy="624"/>
            </a:xfrm>
          </p:grpSpPr>
          <p:sp>
            <p:nvSpPr>
              <p:cNvPr id="101385" name="Text Box 7">
                <a:extLst>
                  <a:ext uri="{FF2B5EF4-FFF2-40B4-BE49-F238E27FC236}">
                    <a16:creationId xmlns:a16="http://schemas.microsoft.com/office/drawing/2014/main" id="{9A89AEE5-5722-42EB-A730-5EB05413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24"/>
                <a:ext cx="19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000">
                    <a:solidFill>
                      <a:schemeClr val="tx1"/>
                    </a:solidFill>
                    <a:cs typeface="Helvetica" panose="020B0604020202020204" pitchFamily="34" charset="0"/>
                  </a:rPr>
                  <a:t>Heildarkostnv. vara til umráða</a:t>
                </a:r>
              </a:p>
            </p:txBody>
          </p:sp>
          <p:sp>
            <p:nvSpPr>
              <p:cNvPr id="101386" name="Text Box 8">
                <a:extLst>
                  <a:ext uri="{FF2B5EF4-FFF2-40B4-BE49-F238E27FC236}">
                    <a16:creationId xmlns:a16="http://schemas.microsoft.com/office/drawing/2014/main" id="{5737E2D8-E9B7-4236-88FC-638264887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448"/>
                <a:ext cx="1855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000">
                    <a:solidFill>
                      <a:schemeClr val="tx1"/>
                    </a:solidFill>
                    <a:cs typeface="Helvetica" panose="020B0604020202020204" pitchFamily="34" charset="0"/>
                  </a:rPr>
                  <a:t>Heildarmagn vara til umráða</a:t>
                </a:r>
              </a:p>
            </p:txBody>
          </p:sp>
          <p:sp>
            <p:nvSpPr>
              <p:cNvPr id="101387" name="Line 9">
                <a:extLst>
                  <a:ext uri="{FF2B5EF4-FFF2-40B4-BE49-F238E27FC236}">
                    <a16:creationId xmlns:a16="http://schemas.microsoft.com/office/drawing/2014/main" id="{2C33A84A-9D80-49A3-AE0C-2422C51BF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2" y="2448"/>
                <a:ext cx="14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  <p:sp>
            <p:nvSpPr>
              <p:cNvPr id="101388" name="Text Box 10">
                <a:extLst>
                  <a:ext uri="{FF2B5EF4-FFF2-40B4-BE49-F238E27FC236}">
                    <a16:creationId xmlns:a16="http://schemas.microsoft.com/office/drawing/2014/main" id="{C543998E-21CA-4D2F-AFDF-4139D4482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2280"/>
                <a:ext cx="15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=</a:t>
                </a:r>
              </a:p>
            </p:txBody>
          </p:sp>
          <p:sp>
            <p:nvSpPr>
              <p:cNvPr id="101389" name="Text Box 11">
                <a:extLst>
                  <a:ext uri="{FF2B5EF4-FFF2-40B4-BE49-F238E27FC236}">
                    <a16:creationId xmlns:a16="http://schemas.microsoft.com/office/drawing/2014/main" id="{B7E572A9-909F-41AA-904C-9B9AD5606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2124"/>
                <a:ext cx="912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000">
                    <a:solidFill>
                      <a:schemeClr val="tx1"/>
                    </a:solidFill>
                    <a:cs typeface="Helvetica" panose="020B0604020202020204" pitchFamily="34" charset="0"/>
                  </a:rPr>
                  <a:t>$12,650</a:t>
                </a:r>
              </a:p>
            </p:txBody>
          </p:sp>
          <p:sp>
            <p:nvSpPr>
              <p:cNvPr id="101390" name="Text Box 12">
                <a:extLst>
                  <a:ext uri="{FF2B5EF4-FFF2-40B4-BE49-F238E27FC236}">
                    <a16:creationId xmlns:a16="http://schemas.microsoft.com/office/drawing/2014/main" id="{B8E2EFFB-D453-4CFB-86E0-EEEF946A0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" y="2448"/>
                <a:ext cx="85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000">
                    <a:solidFill>
                      <a:schemeClr val="tx1"/>
                    </a:solidFill>
                    <a:cs typeface="Helvetica" panose="020B0604020202020204" pitchFamily="34" charset="0"/>
                  </a:rPr>
                  <a:t>55</a:t>
                </a:r>
              </a:p>
            </p:txBody>
          </p:sp>
          <p:sp>
            <p:nvSpPr>
              <p:cNvPr id="101391" name="Line 13">
                <a:extLst>
                  <a:ext uri="{FF2B5EF4-FFF2-40B4-BE49-F238E27FC236}">
                    <a16:creationId xmlns:a16="http://schemas.microsoft.com/office/drawing/2014/main" id="{A255257B-23FC-4A0F-89CC-BE973553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2448"/>
                <a:ext cx="56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  <p:sp>
            <p:nvSpPr>
              <p:cNvPr id="101392" name="Text Box 14">
                <a:extLst>
                  <a:ext uri="{FF2B5EF4-FFF2-40B4-BE49-F238E27FC236}">
                    <a16:creationId xmlns:a16="http://schemas.microsoft.com/office/drawing/2014/main" id="{8096607A-E635-4DED-9ED9-0CAE2AEDC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232"/>
                <a:ext cx="73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is-I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= </a:t>
                </a:r>
                <a:r>
                  <a:rPr lang="en-US" altLang="is-IS" sz="2000">
                    <a:solidFill>
                      <a:schemeClr val="tx1"/>
                    </a:solidFill>
                    <a:cs typeface="Helvetica" panose="020B0604020202020204" pitchFamily="34" charset="0"/>
                  </a:rPr>
                  <a:t>$230 </a:t>
                </a:r>
              </a:p>
            </p:txBody>
          </p:sp>
        </p:grpSp>
      </p:grpSp>
      <p:pic>
        <p:nvPicPr>
          <p:cNvPr id="101382" name="Picture 16" descr="edm26789_untb0673">
            <a:extLst>
              <a:ext uri="{FF2B5EF4-FFF2-40B4-BE49-F238E27FC236}">
                <a16:creationId xmlns:a16="http://schemas.microsoft.com/office/drawing/2014/main" id="{0FDE02F9-535E-4D03-B368-F47F1CD2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365625"/>
            <a:ext cx="7632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1">
            <a:extLst>
              <a:ext uri="{FF2B5EF4-FFF2-40B4-BE49-F238E27FC236}">
                <a16:creationId xmlns:a16="http://schemas.microsoft.com/office/drawing/2014/main" id="{86FB2F03-0F41-496E-BB3C-B83426C35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AA748C-094F-4DA7-B223-EB83353AFB89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3427" name="Picture 4">
            <a:extLst>
              <a:ext uri="{FF2B5EF4-FFF2-40B4-BE49-F238E27FC236}">
                <a16:creationId xmlns:a16="http://schemas.microsoft.com/office/drawing/2014/main" id="{64AE5EDE-4234-4AB5-9193-4C5C4E4DC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5175"/>
            <a:ext cx="8135938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0" name="Rectangle 2">
            <a:extLst>
              <a:ext uri="{FF2B5EF4-FFF2-40B4-BE49-F238E27FC236}">
                <a16:creationId xmlns:a16="http://schemas.microsoft.com/office/drawing/2014/main" id="{BC2FA9AD-A728-4441-822A-E1CA97C0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77838"/>
            <a:ext cx="820896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endParaRPr lang="is-IS" sz="2200" b="1" dirty="0">
              <a:solidFill>
                <a:srgbClr val="C00000"/>
              </a:solidFill>
              <a:latin typeface="Helvetica" pitchFamily="34" charset="0"/>
              <a:ea typeface="+mj-ea"/>
              <a:cs typeface="ＭＳ Ｐゴシック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64">
            <a:extLst>
              <a:ext uri="{FF2B5EF4-FFF2-40B4-BE49-F238E27FC236}">
                <a16:creationId xmlns:a16="http://schemas.microsoft.com/office/drawing/2014/main" id="{1D50D632-9CE9-4482-9343-B2B1F8D1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549275"/>
            <a:ext cx="7704137" cy="1223963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Vöruflæði þar sem vörukaup eiga sé stað á milli þess sem sala fer fram</a:t>
            </a:r>
            <a:endParaRPr lang="is-IS" sz="2000" b="1" i="1" kern="1200" dirty="0">
              <a:solidFill>
                <a:srgbClr val="C00000"/>
              </a:solidFill>
            </a:endParaRPr>
          </a:p>
        </p:txBody>
      </p:sp>
      <p:sp>
        <p:nvSpPr>
          <p:cNvPr id="105475" name="Content Placeholder 65">
            <a:extLst>
              <a:ext uri="{FF2B5EF4-FFF2-40B4-BE49-F238E27FC236}">
                <a16:creationId xmlns:a16="http://schemas.microsoft.com/office/drawing/2014/main" id="{A49F875E-2146-44F0-8EAF-6F07FB9AB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2205038"/>
            <a:ext cx="7272338" cy="3384550"/>
          </a:xfrm>
          <a:ln/>
        </p:spPr>
        <p:txBody>
          <a:bodyPr/>
          <a:lstStyle/>
          <a:p>
            <a:pPr marL="571500" indent="-381000">
              <a:buClr>
                <a:srgbClr val="C00000"/>
              </a:buClr>
            </a:pPr>
            <a:r>
              <a:rPr lang="is-IS" altLang="is-IS" sz="2400">
                <a:cs typeface="Helvetica" panose="020B0604020202020204" pitchFamily="34" charset="0"/>
              </a:rPr>
              <a:t>Í dæmunum hér á undan fóru öllu vörukaup fram áður en nokkur sala átti sér stað. </a:t>
            </a:r>
          </a:p>
          <a:p>
            <a:pPr marL="571500" indent="-381000">
              <a:buClr>
                <a:srgbClr val="C00000"/>
              </a:buClr>
            </a:pPr>
            <a:endParaRPr lang="is-IS" altLang="is-IS" sz="2400"/>
          </a:p>
          <a:p>
            <a:pPr marL="571500" indent="-381000">
              <a:buClr>
                <a:srgbClr val="C00000"/>
              </a:buClr>
            </a:pPr>
            <a:r>
              <a:rPr lang="is-IS" altLang="is-IS" sz="2400">
                <a:cs typeface="Helvetica" panose="020B0604020202020204" pitchFamily="34" charset="0"/>
              </a:rPr>
              <a:t>Við raunverulegar aðstæður fara vörukaup hins fram á milli þess sem sala á sér stað </a:t>
            </a:r>
            <a:r>
              <a:rPr lang="is-IS" altLang="is-IS" sz="2000" i="1">
                <a:cs typeface="Helvetica" panose="020B0604020202020204" pitchFamily="34" charset="0"/>
              </a:rPr>
              <a:t>(intermittently)</a:t>
            </a:r>
            <a:r>
              <a:rPr lang="is-IS" altLang="is-IS" sz="2400">
                <a:cs typeface="Helvetica" panose="020B0604020202020204" pitchFamily="34" charset="0"/>
              </a:rPr>
              <a:t>. </a:t>
            </a:r>
          </a:p>
          <a:p>
            <a:pPr marL="571500" indent="-381000">
              <a:buClr>
                <a:srgbClr val="C00000"/>
              </a:buClr>
            </a:pPr>
            <a:endParaRPr lang="is-IS" altLang="is-IS" sz="2400">
              <a:cs typeface="Helvetica" panose="020B0604020202020204" pitchFamily="34" charset="0"/>
            </a:endParaRPr>
          </a:p>
          <a:p>
            <a:pPr marL="971550" lvl="1" indent="-381000">
              <a:buClr>
                <a:srgbClr val="C00000"/>
              </a:buClr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Skoðum þetta nánar á næstu glæru </a:t>
            </a:r>
          </a:p>
        </p:txBody>
      </p:sp>
      <p:sp>
        <p:nvSpPr>
          <p:cNvPr id="105476" name="Slide Number Placeholder 4">
            <a:extLst>
              <a:ext uri="{FF2B5EF4-FFF2-40B4-BE49-F238E27FC236}">
                <a16:creationId xmlns:a16="http://schemas.microsoft.com/office/drawing/2014/main" id="{8BB8570E-4F21-4D3A-88F9-D1C19F501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EBB846-5743-4550-A90F-81E7F6358B10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4">
            <a:extLst>
              <a:ext uri="{FF2B5EF4-FFF2-40B4-BE49-F238E27FC236}">
                <a16:creationId xmlns:a16="http://schemas.microsoft.com/office/drawing/2014/main" id="{1682B6BF-F577-4E1A-92F4-FD35C0605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E6D136-389E-491A-8CD1-124853A3C6F8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D8F00587-CDFA-46EE-B961-12F63F5C5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7013" cy="53181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kern="1200" dirty="0" err="1">
                <a:solidFill>
                  <a:srgbClr val="C00000"/>
                </a:solidFill>
              </a:rPr>
              <a:t>Tafla</a:t>
            </a:r>
            <a:r>
              <a:rPr lang="en-US" sz="2400" b="1" kern="1200" dirty="0">
                <a:solidFill>
                  <a:srgbClr val="C00000"/>
                </a:solidFill>
              </a:rPr>
              <a:t> </a:t>
            </a:r>
            <a:r>
              <a:rPr lang="en-US" sz="2400" b="1" kern="1200" dirty="0" err="1">
                <a:solidFill>
                  <a:srgbClr val="C00000"/>
                </a:solidFill>
              </a:rPr>
              <a:t>úr</a:t>
            </a:r>
            <a:r>
              <a:rPr lang="en-US" sz="2400" b="1" kern="1200" dirty="0">
                <a:solidFill>
                  <a:srgbClr val="C00000"/>
                </a:solidFill>
              </a:rPr>
              <a:t> </a:t>
            </a:r>
            <a:r>
              <a:rPr lang="en-US" sz="2400" b="1" kern="1200" dirty="0" err="1">
                <a:solidFill>
                  <a:srgbClr val="C00000"/>
                </a:solidFill>
              </a:rPr>
              <a:t>kennslubók</a:t>
            </a:r>
            <a:endParaRPr lang="en-US" sz="2400" b="1" kern="1200" dirty="0">
              <a:solidFill>
                <a:srgbClr val="C00000"/>
              </a:solidFill>
            </a:endParaRPr>
          </a:p>
        </p:txBody>
      </p:sp>
      <p:graphicFrame>
        <p:nvGraphicFramePr>
          <p:cNvPr id="107524" name="Object 3">
            <a:extLst>
              <a:ext uri="{FF2B5EF4-FFF2-40B4-BE49-F238E27FC236}">
                <a16:creationId xmlns:a16="http://schemas.microsoft.com/office/drawing/2014/main" id="{900AE646-3D05-4880-A733-B8977CAAF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989138"/>
          <a:ext cx="7867650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972068" imgH="1552480" progId="Excel.Sheet.8">
                  <p:embed/>
                </p:oleObj>
              </mc:Choice>
              <mc:Fallback>
                <p:oleObj name="Worksheet" r:id="rId3" imgW="3972068" imgH="1552480" progId="Excel.Sheet.8">
                  <p:embed/>
                  <p:pic>
                    <p:nvPicPr>
                      <p:cNvPr id="107524" name="Object 3">
                        <a:extLst>
                          <a:ext uri="{FF2B5EF4-FFF2-40B4-BE49-F238E27FC236}">
                            <a16:creationId xmlns:a16="http://schemas.microsoft.com/office/drawing/2014/main" id="{900AE646-3D05-4880-A733-B8977CAAF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7867650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Text Box 4">
            <a:extLst>
              <a:ext uri="{FF2B5EF4-FFF2-40B4-BE49-F238E27FC236}">
                <a16:creationId xmlns:a16="http://schemas.microsoft.com/office/drawing/2014/main" id="{D3A92F54-D88E-49A9-BA02-DDA6291D6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00663"/>
            <a:ext cx="777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Notum FIFO aðferð til þess að ákvarða KSV og kostnaðarverð birgða </a:t>
            </a:r>
            <a:r>
              <a:rPr lang="is-IS" altLang="is-IS" sz="2000" b="1">
                <a:solidFill>
                  <a:schemeClr val="tx1"/>
                </a:solidFill>
                <a:cs typeface="Helvetica" panose="020B0604020202020204" pitchFamily="34" charset="0"/>
              </a:rPr>
              <a:t>(á næstu glæru)</a:t>
            </a:r>
          </a:p>
        </p:txBody>
      </p:sp>
      <p:sp>
        <p:nvSpPr>
          <p:cNvPr id="107526" name="Text Box 5">
            <a:extLst>
              <a:ext uri="{FF2B5EF4-FFF2-40B4-BE49-F238E27FC236}">
                <a16:creationId xmlns:a16="http://schemas.microsoft.com/office/drawing/2014/main" id="{7E7457FC-CE60-4454-BA8F-BBF585A1D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Taflan sýnir birgðastöðu á ,,orkustöngum” </a:t>
            </a:r>
            <a:r>
              <a:rPr lang="is-IS" altLang="is-IS" sz="1800" i="1">
                <a:solidFill>
                  <a:srgbClr val="C00000"/>
                </a:solidFill>
                <a:cs typeface="Helvetica" panose="020B0604020202020204" pitchFamily="34" charset="0"/>
              </a:rPr>
              <a:t>(energy bar NeverStop)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 í upphafi árs ásamt vörukaupum og vörusölu ársins.</a:t>
            </a: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1">
            <a:extLst>
              <a:ext uri="{FF2B5EF4-FFF2-40B4-BE49-F238E27FC236}">
                <a16:creationId xmlns:a16="http://schemas.microsoft.com/office/drawing/2014/main" id="{F93D3370-CDD4-47E6-BDC7-B19C8AFB8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589EAB-8D30-4C3B-A49A-7314DDD69AB7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9571" name="Picture 3">
            <a:extLst>
              <a:ext uri="{FF2B5EF4-FFF2-40B4-BE49-F238E27FC236}">
                <a16:creationId xmlns:a16="http://schemas.microsoft.com/office/drawing/2014/main" id="{54C93593-A3C2-4E7B-B4F4-45FF2561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60350"/>
            <a:ext cx="7602538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2">
            <a:extLst>
              <a:ext uri="{FF2B5EF4-FFF2-40B4-BE49-F238E27FC236}">
                <a16:creationId xmlns:a16="http://schemas.microsoft.com/office/drawing/2014/main" id="{9805DA54-0F4D-43D6-846B-0CAF92732E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A49FA1-8038-4E08-A979-9A1EB248553A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6B9BFEE-E69A-4204-8FFB-85CFA2D65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42938"/>
            <a:ext cx="7800975" cy="625475"/>
          </a:xfrm>
        </p:spPr>
        <p:txBody>
          <a:bodyPr/>
          <a:lstStyle/>
          <a:p>
            <a:pPr eaLnBrk="1" hangingPunct="1">
              <a:defRPr/>
            </a:pPr>
            <a:r>
              <a:rPr lang="en-US" b="1" kern="1200" dirty="0">
                <a:solidFill>
                  <a:srgbClr val="C00000"/>
                </a:solidFill>
              </a:rPr>
              <a:t>FIFO </a:t>
            </a:r>
            <a:r>
              <a:rPr lang="is-IS" b="1" kern="1200" dirty="0">
                <a:solidFill>
                  <a:srgbClr val="C00000"/>
                </a:solidFill>
              </a:rPr>
              <a:t>aðferð</a:t>
            </a:r>
            <a:r>
              <a:rPr lang="en-US" b="1" kern="1200" dirty="0">
                <a:solidFill>
                  <a:srgbClr val="C00000"/>
                </a:solidFill>
              </a:rPr>
              <a:t> </a:t>
            </a:r>
            <a:r>
              <a:rPr lang="en-US" sz="2400" b="1" i="1" kern="1200" dirty="0">
                <a:solidFill>
                  <a:srgbClr val="C00000"/>
                </a:solidFill>
              </a:rPr>
              <a:t>(energy bar </a:t>
            </a:r>
            <a:r>
              <a:rPr lang="en-US" sz="2400" b="1" i="1" kern="1200" dirty="0" err="1">
                <a:solidFill>
                  <a:srgbClr val="C00000"/>
                </a:solidFill>
              </a:rPr>
              <a:t>NeverStop</a:t>
            </a:r>
            <a:r>
              <a:rPr lang="en-US" sz="2400" b="1" i="1" kern="1200" dirty="0">
                <a:solidFill>
                  <a:srgbClr val="C00000"/>
                </a:solidFill>
              </a:rPr>
              <a:t>)</a:t>
            </a:r>
            <a:endParaRPr lang="en-US" sz="1600" b="1" i="1" kern="1200" dirty="0">
              <a:solidFill>
                <a:srgbClr val="C00000"/>
              </a:solidFill>
            </a:endParaRPr>
          </a:p>
        </p:txBody>
      </p:sp>
      <p:graphicFrame>
        <p:nvGraphicFramePr>
          <p:cNvPr id="649219" name="Object 3">
            <a:extLst>
              <a:ext uri="{FF2B5EF4-FFF2-40B4-BE49-F238E27FC236}">
                <a16:creationId xmlns:a16="http://schemas.microsoft.com/office/drawing/2014/main" id="{382326AE-9779-4634-9229-3A88D1859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789363"/>
          <a:ext cx="479901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095548" imgH="885968" progId="Excel.Sheet.8">
                  <p:embed/>
                </p:oleObj>
              </mc:Choice>
              <mc:Fallback>
                <p:oleObj name="Worksheet" r:id="rId3" imgW="2095548" imgH="885968" progId="Excel.Sheet.8">
                  <p:embed/>
                  <p:pic>
                    <p:nvPicPr>
                      <p:cNvPr id="649219" name="Object 3">
                        <a:extLst>
                          <a:ext uri="{FF2B5EF4-FFF2-40B4-BE49-F238E27FC236}">
                            <a16:creationId xmlns:a16="http://schemas.microsoft.com/office/drawing/2014/main" id="{382326AE-9779-4634-9229-3A88D1859E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89363"/>
                        <a:ext cx="479901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4">
            <a:extLst>
              <a:ext uri="{FF2B5EF4-FFF2-40B4-BE49-F238E27FC236}">
                <a16:creationId xmlns:a16="http://schemas.microsoft.com/office/drawing/2014/main" id="{508E78A1-9480-4F1F-B41A-FEF97A5D4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84313"/>
          <a:ext cx="797718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019645" imgH="752666" progId="Excel.Sheet.8">
                  <p:embed/>
                </p:oleObj>
              </mc:Choice>
              <mc:Fallback>
                <p:oleObj name="Worksheet" r:id="rId5" imgW="4019645" imgH="752666" progId="Excel.Sheet.8">
                  <p:embed/>
                  <p:pic>
                    <p:nvPicPr>
                      <p:cNvPr id="111621" name="Object 4">
                        <a:extLst>
                          <a:ext uri="{FF2B5EF4-FFF2-40B4-BE49-F238E27FC236}">
                            <a16:creationId xmlns:a16="http://schemas.microsoft.com/office/drawing/2014/main" id="{508E78A1-9480-4F1F-B41A-FEF97A5D4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84313"/>
                        <a:ext cx="7977188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4">
            <a:extLst>
              <a:ext uri="{FF2B5EF4-FFF2-40B4-BE49-F238E27FC236}">
                <a16:creationId xmlns:a16="http://schemas.microsoft.com/office/drawing/2014/main" id="{C31FE6CE-B01C-4A12-A6FA-FC44E236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692150"/>
            <a:ext cx="7489825" cy="1081088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</a:rPr>
              <a:t>Kostnaðarverð eða dagverð hvort sem lægra reynist</a:t>
            </a:r>
            <a:br>
              <a:rPr lang="is-IS" b="1" dirty="0">
                <a:solidFill>
                  <a:srgbClr val="C00000"/>
                </a:solidFill>
              </a:rPr>
            </a:br>
            <a:r>
              <a:rPr lang="is-IS" b="1" dirty="0">
                <a:solidFill>
                  <a:srgbClr val="C00000"/>
                </a:solidFill>
              </a:rPr>
              <a:t> </a:t>
            </a:r>
            <a:endParaRPr lang="is-I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13667" name="Content Placeholder 65">
            <a:extLst>
              <a:ext uri="{FF2B5EF4-FFF2-40B4-BE49-F238E27FC236}">
                <a16:creationId xmlns:a16="http://schemas.microsoft.com/office/drawing/2014/main" id="{E78B86A0-61D6-417C-AFEE-5FBBF3F51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2852738"/>
            <a:ext cx="7488237" cy="3024187"/>
          </a:xfrm>
          <a:ln/>
        </p:spPr>
        <p:txBody>
          <a:bodyPr/>
          <a:lstStyle/>
          <a:p>
            <a:pPr marL="457200" lvl="1" indent="0">
              <a:lnSpc>
                <a:spcPct val="150000"/>
              </a:lnSpc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Reglan um að birgðir skuli skrá við kostnaðarverði eða dagverði, hvort sem lægra reynist </a:t>
            </a:r>
            <a:r>
              <a:rPr lang="is-IS" altLang="is-IS" sz="2200" i="1">
                <a:solidFill>
                  <a:schemeClr val="tx1"/>
                </a:solidFill>
                <a:cs typeface="Helvetica" panose="020B0604020202020204" pitchFamily="34" charset="0"/>
              </a:rPr>
              <a:t>(the lower-of-cost-or-market rule)</a:t>
            </a:r>
          </a:p>
        </p:txBody>
      </p:sp>
      <p:sp>
        <p:nvSpPr>
          <p:cNvPr id="113668" name="Slide Number Placeholder 4">
            <a:extLst>
              <a:ext uri="{FF2B5EF4-FFF2-40B4-BE49-F238E27FC236}">
                <a16:creationId xmlns:a16="http://schemas.microsoft.com/office/drawing/2014/main" id="{384351C5-AD35-4607-9BE0-13C7884419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5C67EE-3693-4008-B824-B71D994756DD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1">
            <a:extLst>
              <a:ext uri="{FF2B5EF4-FFF2-40B4-BE49-F238E27FC236}">
                <a16:creationId xmlns:a16="http://schemas.microsoft.com/office/drawing/2014/main" id="{F3498BF1-C9CA-4C0A-BD1E-476B824D5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D2B16E-2D43-4492-A129-1A52E9730408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76BA8F1-2D8F-4143-AE9C-D7D2D1D29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s-IS" altLang="is-IS" sz="4000">
              <a:solidFill>
                <a:srgbClr val="490C00"/>
              </a:solidFill>
              <a:latin typeface="Arial" panose="020B0604020202020204" pitchFamily="34" charset="0"/>
            </a:endParaRPr>
          </a:p>
        </p:txBody>
      </p:sp>
      <p:pic>
        <p:nvPicPr>
          <p:cNvPr id="119812" name="Picture 4">
            <a:extLst>
              <a:ext uri="{FF2B5EF4-FFF2-40B4-BE49-F238E27FC236}">
                <a16:creationId xmlns:a16="http://schemas.microsoft.com/office/drawing/2014/main" id="{9BA612B6-AF45-4B94-8573-D9C1CDE5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6250"/>
            <a:ext cx="88392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3" name="TextBox 4">
            <a:extLst>
              <a:ext uri="{FF2B5EF4-FFF2-40B4-BE49-F238E27FC236}">
                <a16:creationId xmlns:a16="http://schemas.microsoft.com/office/drawing/2014/main" id="{F6EFA263-ECDC-42D4-9DBA-762AE6B9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16563"/>
            <a:ext cx="8713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1800">
                <a:solidFill>
                  <a:schemeClr val="tx1"/>
                </a:solidFill>
                <a:cs typeface="Helvetica" panose="020B0604020202020204" pitchFamily="34" charset="0"/>
              </a:rPr>
              <a:t>Bókað kostnaðarverð samtals = 30.020; LCM = 28.410 =&gt; mismunur = 1.610.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1800">
                <a:solidFill>
                  <a:schemeClr val="tx1"/>
                </a:solidFill>
                <a:cs typeface="Helvetica" panose="020B0604020202020204" pitchFamily="34" charset="0"/>
              </a:rPr>
              <a:t>Hvernig á að skrá þessa lækkun (niðurfærslu) á kostnaðarverði birgða í bókhald?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is-IS" altLang="is-IS" sz="1800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2">
            <a:extLst>
              <a:ext uri="{FF2B5EF4-FFF2-40B4-BE49-F238E27FC236}">
                <a16:creationId xmlns:a16="http://schemas.microsoft.com/office/drawing/2014/main" id="{A45B9405-5598-4D81-8072-61D916906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458811-951B-43D8-9299-E4E075060969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0BA8871-AE96-4F74-B0AF-952F2D7E8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42938"/>
            <a:ext cx="8064500" cy="771525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Niðurfærsla birgða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</a:t>
            </a:r>
            <a:r>
              <a:rPr lang="is-IS" sz="2400" b="1" i="1" dirty="0" err="1">
                <a:solidFill>
                  <a:srgbClr val="C00000"/>
                </a:solidFill>
                <a:ea typeface="+mn-ea"/>
              </a:rPr>
              <a:t>write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-</a:t>
            </a:r>
            <a:r>
              <a:rPr lang="is-IS" sz="2400" b="1" i="1" dirty="0" err="1">
                <a:solidFill>
                  <a:srgbClr val="C00000"/>
                </a:solidFill>
                <a:ea typeface="+mn-ea"/>
              </a:rPr>
              <a:t>down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) </a:t>
            </a:r>
            <a:r>
              <a:rPr lang="is-IS" b="1" dirty="0">
                <a:solidFill>
                  <a:srgbClr val="C00000"/>
                </a:solidFill>
                <a:ea typeface="+mn-ea"/>
              </a:rPr>
              <a:t>skráð í bókhald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 </a:t>
            </a:r>
            <a:endParaRPr lang="en-U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21860" name="TextBox 8">
            <a:extLst>
              <a:ext uri="{FF2B5EF4-FFF2-40B4-BE49-F238E27FC236}">
                <a16:creationId xmlns:a16="http://schemas.microsoft.com/office/drawing/2014/main" id="{FB4DE6D4-48F3-4713-BCAF-5EA6B1E5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7129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 dirty="0">
                <a:solidFill>
                  <a:schemeClr val="tx1"/>
                </a:solidFill>
                <a:cs typeface="Helvetica" panose="020B0604020202020204" pitchFamily="34" charset="0"/>
              </a:rPr>
              <a:t>	Dagbókarfærsla vegna niðurfærslu á kostnaðarverði birgða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57470C-D42A-4B00-A381-796457D9DF4B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3476625"/>
          <a:ext cx="5113337" cy="1176339"/>
        </p:xfrm>
        <a:graphic>
          <a:graphicData uri="http://schemas.openxmlformats.org/drawingml/2006/table">
            <a:tbl>
              <a:tblPr/>
              <a:tblGrid>
                <a:gridCol w="323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s-IS" sz="2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90" marR="685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s-IS" sz="2000">
                          <a:latin typeface="Arial"/>
                          <a:ea typeface="Calibri"/>
                          <a:cs typeface="Times New Roman"/>
                        </a:rPr>
                        <a:t>debet</a:t>
                      </a:r>
                      <a:endParaRPr lang="is-I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0" marR="685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s-IS" sz="2000">
                          <a:latin typeface="Arial"/>
                          <a:ea typeface="Calibri"/>
                          <a:cs typeface="Times New Roman"/>
                        </a:rPr>
                        <a:t>kredit</a:t>
                      </a:r>
                      <a:endParaRPr lang="is-I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0" marR="685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s-IS" sz="2000" dirty="0">
                          <a:latin typeface="Arial"/>
                          <a:ea typeface="Calibri"/>
                          <a:cs typeface="Times New Roman"/>
                        </a:rPr>
                        <a:t>KSV </a:t>
                      </a:r>
                      <a:r>
                        <a:rPr lang="is-IS" sz="2000" i="1" noProof="0" dirty="0"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is-IS" sz="2000" i="1" noProof="0" dirty="0" err="1">
                          <a:latin typeface="Arial"/>
                          <a:ea typeface="Calibri"/>
                          <a:cs typeface="Times New Roman"/>
                        </a:rPr>
                        <a:t>cost</a:t>
                      </a:r>
                      <a:r>
                        <a:rPr lang="is-IS" sz="2000" i="1" noProof="0" dirty="0">
                          <a:latin typeface="Arial"/>
                          <a:ea typeface="Calibri"/>
                          <a:cs typeface="Times New Roman"/>
                        </a:rPr>
                        <a:t> og </a:t>
                      </a:r>
                      <a:r>
                        <a:rPr lang="is-IS" sz="2000" i="1" noProof="0" dirty="0" err="1">
                          <a:latin typeface="Arial"/>
                          <a:ea typeface="Calibri"/>
                          <a:cs typeface="Times New Roman"/>
                        </a:rPr>
                        <a:t>goods</a:t>
                      </a:r>
                      <a:r>
                        <a:rPr lang="is-IS" sz="2000" i="1" noProof="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s-IS" sz="2000" i="1" noProof="0" dirty="0" err="1">
                          <a:latin typeface="Arial"/>
                          <a:ea typeface="Calibri"/>
                          <a:cs typeface="Times New Roman"/>
                        </a:rPr>
                        <a:t>sold</a:t>
                      </a:r>
                      <a:r>
                        <a:rPr lang="is-IS" sz="2000" i="1" noProof="0" dirty="0"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  <a:endParaRPr lang="is-IS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0" marR="685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s-IS" sz="2000" dirty="0">
                          <a:latin typeface="Arial"/>
                          <a:ea typeface="Calibri"/>
                          <a:cs typeface="Times New Roman"/>
                        </a:rPr>
                        <a:t>1.610</a:t>
                      </a:r>
                      <a:endParaRPr lang="is-I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0" marR="685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s-IS" sz="2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90" marR="685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s-IS" sz="2000" dirty="0">
                          <a:latin typeface="Arial"/>
                          <a:ea typeface="Calibri"/>
                          <a:cs typeface="Times New Roman"/>
                        </a:rPr>
                        <a:t>Birgðir </a:t>
                      </a:r>
                      <a:r>
                        <a:rPr lang="is-IS" sz="2000" i="1" dirty="0"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is-IS" sz="2000" i="1" dirty="0" err="1">
                          <a:latin typeface="Arial"/>
                          <a:ea typeface="Calibri"/>
                          <a:cs typeface="Times New Roman"/>
                        </a:rPr>
                        <a:t>inventory</a:t>
                      </a:r>
                      <a:r>
                        <a:rPr lang="is-IS" sz="2000" i="1" dirty="0"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  <a:endParaRPr lang="is-I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0" marR="685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s-IS" sz="2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90" marR="685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s-IS" sz="2000" dirty="0">
                          <a:latin typeface="Arial"/>
                          <a:ea typeface="Calibri"/>
                          <a:cs typeface="Times New Roman"/>
                        </a:rPr>
                        <a:t>1.610</a:t>
                      </a:r>
                      <a:endParaRPr lang="is-I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0" marR="6859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879" name="TextBox 5">
            <a:extLst>
              <a:ext uri="{FF2B5EF4-FFF2-40B4-BE49-F238E27FC236}">
                <a16:creationId xmlns:a16="http://schemas.microsoft.com/office/drawing/2014/main" id="{CD2143AC-7E06-4BAE-880F-6D9A6E16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73688"/>
            <a:ext cx="7716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1800" b="1" dirty="0">
                <a:solidFill>
                  <a:schemeClr val="tx1"/>
                </a:solidFill>
                <a:cs typeface="Helvetica" panose="020B0604020202020204" pitchFamily="34" charset="0"/>
              </a:rPr>
              <a:t>Athugið að fyrirtækið notar birgðabókhald </a:t>
            </a:r>
            <a:r>
              <a:rPr lang="is-IS" altLang="is-IS" sz="1800" b="1" i="1" dirty="0">
                <a:solidFill>
                  <a:schemeClr val="tx1"/>
                </a:solidFill>
                <a:cs typeface="Helvetica" panose="020B0604020202020204" pitchFamily="34" charset="0"/>
              </a:rPr>
              <a:t>,,</a:t>
            </a:r>
            <a:r>
              <a:rPr lang="is-IS" altLang="is-IS" sz="1800" b="1" i="1" dirty="0" err="1">
                <a:solidFill>
                  <a:schemeClr val="tx1"/>
                </a:solidFill>
                <a:cs typeface="Helvetica" panose="020B0604020202020204" pitchFamily="34" charset="0"/>
              </a:rPr>
              <a:t>perpetual</a:t>
            </a:r>
            <a:r>
              <a:rPr lang="is-IS" altLang="is-IS" sz="1800" b="1" i="1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1800" b="1" i="1" dirty="0" err="1">
                <a:solidFill>
                  <a:schemeClr val="tx1"/>
                </a:solidFill>
                <a:cs typeface="Helvetica" panose="020B0604020202020204" pitchFamily="34" charset="0"/>
              </a:rPr>
              <a:t>inventory</a:t>
            </a:r>
            <a:r>
              <a:rPr lang="is-IS" altLang="is-IS" sz="1800" b="1" i="1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1800" b="1" i="1" dirty="0" err="1">
                <a:solidFill>
                  <a:schemeClr val="tx1"/>
                </a:solidFill>
                <a:cs typeface="Helvetica" panose="020B0604020202020204" pitchFamily="34" charset="0"/>
              </a:rPr>
              <a:t>system”</a:t>
            </a:r>
            <a:endParaRPr lang="is-IS" altLang="is-IS" sz="1800" b="1" i="1" dirty="0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64">
            <a:extLst>
              <a:ext uri="{FF2B5EF4-FFF2-40B4-BE49-F238E27FC236}">
                <a16:creationId xmlns:a16="http://schemas.microsoft.com/office/drawing/2014/main" id="{7A1E65EC-7B1A-4DBC-95AC-1632CF984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424863" cy="936625"/>
          </a:xfrm>
        </p:spPr>
        <p:txBody>
          <a:bodyPr/>
          <a:lstStyle/>
          <a:p>
            <a:pPr algn="ctr"/>
            <a:r>
              <a:rPr lang="is-IS" altLang="is-IS" b="1">
                <a:solidFill>
                  <a:srgbClr val="CC3300"/>
                </a:solidFill>
              </a:rPr>
              <a:t> </a:t>
            </a:r>
            <a:br>
              <a:rPr lang="is-IS" altLang="is-IS" b="1">
                <a:solidFill>
                  <a:srgbClr val="CC3300"/>
                </a:solidFill>
              </a:rPr>
            </a:br>
            <a:r>
              <a:rPr lang="is-IS" altLang="is-I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Kostnaðarverð vörubirgða - verkefni</a:t>
            </a:r>
            <a:endParaRPr lang="is-IS" altLang="is-IS" sz="2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907" name="Content Placeholder 65">
            <a:extLst>
              <a:ext uri="{FF2B5EF4-FFF2-40B4-BE49-F238E27FC236}">
                <a16:creationId xmlns:a16="http://schemas.microsoft.com/office/drawing/2014/main" id="{E319666B-563D-40A0-8D9C-EC29F4342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2133600"/>
            <a:ext cx="7993062" cy="3744913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is-IS" altLang="is-IS" sz="2800" b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s-IS" altLang="is-IS" sz="2600" b="1">
                <a:latin typeface="Arial" panose="020B0604020202020204" pitchFamily="34" charset="0"/>
                <a:cs typeface="Arial" panose="020B0604020202020204" pitchFamily="34" charset="0"/>
              </a:rPr>
              <a:t>Verkefni frá kennara í Canvas ásamt vinnublaði</a:t>
            </a:r>
          </a:p>
          <a:p>
            <a:pPr>
              <a:buFontTx/>
              <a:buNone/>
            </a:pPr>
            <a:endParaRPr lang="is-IS" altLang="is-IS" sz="2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is-IS" altLang="is-IS" sz="2600" b="1">
                <a:latin typeface="Arial" panose="020B0604020202020204" pitchFamily="34" charset="0"/>
                <a:cs typeface="Arial" panose="020B0604020202020204" pitchFamily="34" charset="0"/>
              </a:rPr>
              <a:t>	5.1 Kostnaðarverð vörubirgða</a:t>
            </a:r>
          </a:p>
          <a:p>
            <a:pPr>
              <a:buFontTx/>
              <a:buNone/>
            </a:pPr>
            <a:r>
              <a:rPr lang="is-IS" altLang="is-IS" sz="2600" b="1">
                <a:latin typeface="Arial" panose="020B0604020202020204" pitchFamily="34" charset="0"/>
                <a:cs typeface="Arial" panose="020B0604020202020204" pitchFamily="34" charset="0"/>
              </a:rPr>
              <a:t>	Vinnublað og verkefni kafli 5</a:t>
            </a:r>
          </a:p>
          <a:p>
            <a:pPr>
              <a:buFontTx/>
              <a:buNone/>
            </a:pPr>
            <a:r>
              <a:rPr lang="is-IS" altLang="is-IS" sz="18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endParaRPr lang="is-IS" altLang="is-IS" sz="18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is-IS" altLang="is-IS" sz="18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is-IS" altLang="is-IS" sz="18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is-IS" altLang="is-I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endParaRPr lang="is-IS" altLang="is-I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endParaRPr lang="is-IS" altLang="is-I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is-IS" altLang="is-IS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FontTx/>
              <a:buNone/>
            </a:pPr>
            <a:endParaRPr lang="is-IS" altLang="is-I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908" name="Slide Number Placeholder 4">
            <a:extLst>
              <a:ext uri="{FF2B5EF4-FFF2-40B4-BE49-F238E27FC236}">
                <a16:creationId xmlns:a16="http://schemas.microsoft.com/office/drawing/2014/main" id="{7834354E-061A-4076-8CAF-1008AB3E9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B685A3-E65F-484A-92A7-775E3EC2EBF7}" type="slidenum">
              <a:rPr lang="en-US" altLang="is-I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is-I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4">
            <a:extLst>
              <a:ext uri="{FF2B5EF4-FFF2-40B4-BE49-F238E27FC236}">
                <a16:creationId xmlns:a16="http://schemas.microsoft.com/office/drawing/2014/main" id="{4A5CDE43-46A5-4CBE-AD1D-02307E49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65175"/>
            <a:ext cx="6985000" cy="719138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Meginregla um birgðamat 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(RR2 – Birgðir) </a:t>
            </a: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6508BC70-362C-49A7-BF4F-8A5FE173D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05038"/>
            <a:ext cx="7489825" cy="381635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endParaRPr lang="is-IS" sz="1700" dirty="0"/>
          </a:p>
          <a:p>
            <a:pPr>
              <a:buClr>
                <a:srgbClr val="C00000"/>
              </a:buClr>
              <a:defRPr/>
            </a:pPr>
            <a:r>
              <a:rPr lang="is-IS" sz="2400" i="1" dirty="0"/>
              <a:t>,,Birgðir skal skrá við kostnaðarverði eða dagverði, hvort sem lægra reynist.”</a:t>
            </a:r>
          </a:p>
          <a:p>
            <a:pPr>
              <a:buClr>
                <a:srgbClr val="E65D00"/>
              </a:buClr>
              <a:buFontTx/>
              <a:buNone/>
              <a:defRPr/>
            </a:pPr>
            <a:endParaRPr lang="is-IS" sz="2400" i="1" dirty="0"/>
          </a:p>
          <a:p>
            <a:pPr lvl="1">
              <a:buClr>
                <a:srgbClr val="C00000"/>
              </a:buClr>
              <a:defRPr/>
            </a:pPr>
            <a:r>
              <a:rPr lang="is-IS" sz="2400" u="sng" dirty="0">
                <a:solidFill>
                  <a:schemeClr val="tx1"/>
                </a:solidFill>
              </a:rPr>
              <a:t>Dagverð</a:t>
            </a:r>
            <a:r>
              <a:rPr lang="is-IS" sz="2400" dirty="0">
                <a:solidFill>
                  <a:schemeClr val="tx1"/>
                </a:solidFill>
              </a:rPr>
              <a:t> vísar til söluverðs (markaðsverðs)</a:t>
            </a:r>
            <a:endParaRPr lang="is-IS" sz="2400" i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defRPr/>
            </a:pPr>
            <a:endParaRPr lang="is-IS" dirty="0"/>
          </a:p>
          <a:p>
            <a:pPr marL="457200" indent="-457200">
              <a:lnSpc>
                <a:spcPct val="150000"/>
              </a:lnSpc>
              <a:buFontTx/>
              <a:buNone/>
              <a:defRPr/>
            </a:pPr>
            <a:r>
              <a:rPr lang="is-IS" sz="2100" i="1" dirty="0"/>
              <a:t>		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1800" dirty="0"/>
              <a:t>	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64516" name="Slide Number Placeholder 4">
            <a:extLst>
              <a:ext uri="{FF2B5EF4-FFF2-40B4-BE49-F238E27FC236}">
                <a16:creationId xmlns:a16="http://schemas.microsoft.com/office/drawing/2014/main" id="{494F6330-40EB-456E-83F1-189248343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5E5552-3227-47FB-BA24-137A22AC634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64">
            <a:extLst>
              <a:ext uri="{FF2B5EF4-FFF2-40B4-BE49-F238E27FC236}">
                <a16:creationId xmlns:a16="http://schemas.microsoft.com/office/drawing/2014/main" id="{4CE4CE44-1A66-4EE1-9401-B8DE62DB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476250"/>
            <a:ext cx="6985000" cy="9366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Mikilvægt að birgðir séu rétt skráðar í bókhald verslunarfyrirtækja</a:t>
            </a: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2BBF9C0D-218C-4F2C-AA21-BD99E0CB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700213"/>
            <a:ext cx="6696075" cy="3816350"/>
          </a:xfrm>
        </p:spPr>
        <p:txBody>
          <a:bodyPr/>
          <a:lstStyle/>
          <a:p>
            <a:pPr>
              <a:buFontTx/>
              <a:buNone/>
              <a:defRPr/>
            </a:pPr>
            <a:endParaRPr lang="is-IS" sz="2400" dirty="0"/>
          </a:p>
          <a:p>
            <a:pPr>
              <a:buClr>
                <a:srgbClr val="C00000"/>
              </a:buClr>
              <a:defRPr/>
            </a:pPr>
            <a:r>
              <a:rPr lang="is-IS" sz="2400" dirty="0">
                <a:cs typeface="Helvetica" pitchFamily="34" charset="0"/>
              </a:rPr>
              <a:t>Vörubirgðir eru yfirleitt stærsti liður efnahags-reikninga í verslunarfyrirtækjum og getur því verið ,,álitlegt skotmark” </a:t>
            </a:r>
            <a:r>
              <a:rPr lang="is-IS" sz="2200" i="1" dirty="0">
                <a:cs typeface="Helvetica" pitchFamily="34" charset="0"/>
              </a:rPr>
              <a:t>(target) </a:t>
            </a:r>
            <a:r>
              <a:rPr lang="is-IS" sz="2400" dirty="0">
                <a:cs typeface="Helvetica" pitchFamily="34" charset="0"/>
              </a:rPr>
              <a:t>fyrir þá sem ætla sér að fela bókhaldssvik. </a:t>
            </a:r>
          </a:p>
          <a:p>
            <a:pPr>
              <a:buClr>
                <a:srgbClr val="C00000"/>
              </a:buClr>
              <a:defRPr/>
            </a:pPr>
            <a:endParaRPr lang="is-IS" sz="2400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Mat á kostnaðarverði birgða getur auk þess haft veruleg áhrif á KSV</a:t>
            </a:r>
            <a:r>
              <a:rPr lang="is-IS" sz="2400" i="1" dirty="0">
                <a:cs typeface="Helvetica" pitchFamily="34" charset="0"/>
              </a:rPr>
              <a:t> </a:t>
            </a:r>
            <a:r>
              <a:rPr lang="is-IS" sz="2400" dirty="0"/>
              <a:t>og þar með á framlegð og afkomu frá rekstri.  </a:t>
            </a:r>
          </a:p>
          <a:p>
            <a:pPr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100" dirty="0">
              <a:cs typeface="+mn-cs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1800" dirty="0">
                <a:cs typeface="+mn-cs"/>
              </a:rPr>
              <a:t>	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1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defRPr/>
            </a:pPr>
            <a:endParaRPr lang="is-IS" sz="2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GB" dirty="0">
                <a:cs typeface="+mn-cs"/>
              </a:rPr>
              <a:t> </a:t>
            </a:r>
          </a:p>
        </p:txBody>
      </p:sp>
      <p:sp>
        <p:nvSpPr>
          <p:cNvPr id="125956" name="Slide Number Placeholder 4">
            <a:extLst>
              <a:ext uri="{FF2B5EF4-FFF2-40B4-BE49-F238E27FC236}">
                <a16:creationId xmlns:a16="http://schemas.microsoft.com/office/drawing/2014/main" id="{D66E8B62-9EA9-4F7F-B3F0-61A6ED5C7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8561EC-7583-411A-B03B-7E66B34D9C81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4">
            <a:extLst>
              <a:ext uri="{FF2B5EF4-FFF2-40B4-BE49-F238E27FC236}">
                <a16:creationId xmlns:a16="http://schemas.microsoft.com/office/drawing/2014/main" id="{3097C110-7818-485C-8926-FFE67D994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1D69BF-23C1-4792-A72F-56B33FD49117}" type="slidenum">
              <a:rPr lang="en-US" altLang="is-I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is-I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Content Placeholder 4">
            <a:extLst>
              <a:ext uri="{FF2B5EF4-FFF2-40B4-BE49-F238E27FC236}">
                <a16:creationId xmlns:a16="http://schemas.microsoft.com/office/drawing/2014/main" id="{51B7612C-210C-4351-B1A8-1FF102C5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989138"/>
            <a:ext cx="7921625" cy="4537075"/>
          </a:xfrm>
        </p:spPr>
        <p:txBody>
          <a:bodyPr anchor="ctr"/>
          <a:lstStyle/>
          <a:p>
            <a:pPr lvl="1" algn="ctr" eaLnBrk="1" hangingPunct="1">
              <a:buFontTx/>
              <a:buNone/>
              <a:defRPr/>
            </a:pPr>
            <a:endParaRPr lang="is-IS" sz="5400" b="1" dirty="0">
              <a:solidFill>
                <a:srgbClr val="CC3300"/>
              </a:solidFill>
            </a:endParaRPr>
          </a:p>
          <a:p>
            <a:pPr marL="971550" lvl="1" indent="-514350" algn="ctr" eaLnBrk="1" hangingPunct="1">
              <a:lnSpc>
                <a:spcPct val="150000"/>
              </a:lnSpc>
              <a:buFontTx/>
              <a:buNone/>
              <a:defRPr/>
            </a:pPr>
            <a:endParaRPr lang="is-IS" sz="2800" b="1" dirty="0">
              <a:solidFill>
                <a:srgbClr val="CC33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5400" b="1" dirty="0">
              <a:solidFill>
                <a:srgbClr val="CC33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2800" b="1" dirty="0">
              <a:solidFill>
                <a:schemeClr val="tx1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5400" b="1" dirty="0">
              <a:solidFill>
                <a:srgbClr val="CC3300"/>
              </a:solidFill>
            </a:endParaRPr>
          </a:p>
        </p:txBody>
      </p:sp>
      <p:pic>
        <p:nvPicPr>
          <p:cNvPr id="128004" name="Picture 3">
            <a:extLst>
              <a:ext uri="{FF2B5EF4-FFF2-40B4-BE49-F238E27FC236}">
                <a16:creationId xmlns:a16="http://schemas.microsoft.com/office/drawing/2014/main" id="{CDE2EB9D-1EDC-40E2-8B34-A95895300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7345362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005" name="TextBox 1">
            <a:extLst>
              <a:ext uri="{FF2B5EF4-FFF2-40B4-BE49-F238E27FC236}">
                <a16:creationId xmlns:a16="http://schemas.microsoft.com/office/drawing/2014/main" id="{5D79CD74-9B6A-44A6-BE72-1847B8FB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1196975"/>
            <a:ext cx="66341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Útreikningur á KSV og lokabirgðum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2">
            <a:extLst>
              <a:ext uri="{FF2B5EF4-FFF2-40B4-BE49-F238E27FC236}">
                <a16:creationId xmlns:a16="http://schemas.microsoft.com/office/drawing/2014/main" id="{6A35A658-2669-4187-A759-00E2522020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B701DD-7F36-40FD-B4CA-34EDB61DFED3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FA2D017-515D-48D4-B076-BC65A9EE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5613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Ef lokabirgðir eru ofmetnar þá verður </a:t>
            </a:r>
            <a:r>
              <a:rPr lang="is-IS" b="1" dirty="0" err="1">
                <a:solidFill>
                  <a:srgbClr val="C00000"/>
                </a:solidFill>
                <a:ea typeface="+mn-ea"/>
              </a:rPr>
              <a:t>KSV</a:t>
            </a:r>
            <a:r>
              <a:rPr lang="is-IS" b="1" dirty="0">
                <a:solidFill>
                  <a:srgbClr val="C00000"/>
                </a:solidFill>
                <a:ea typeface="+mn-ea"/>
              </a:rPr>
              <a:t> vanmetið</a:t>
            </a:r>
            <a:endParaRPr lang="is-IS" sz="2200" b="1" dirty="0">
              <a:solidFill>
                <a:srgbClr val="C00000"/>
              </a:solidFill>
              <a:ea typeface="+mn-ea"/>
            </a:endParaRPr>
          </a:p>
        </p:txBody>
      </p:sp>
      <p:pic>
        <p:nvPicPr>
          <p:cNvPr id="130052" name="Picture 5" descr="edm26789_untb0647">
            <a:extLst>
              <a:ext uri="{FF2B5EF4-FFF2-40B4-BE49-F238E27FC236}">
                <a16:creationId xmlns:a16="http://schemas.microsoft.com/office/drawing/2014/main" id="{D41937C4-7F1E-4493-829C-4076F2539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424862" cy="460851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2">
            <a:extLst>
              <a:ext uri="{FF2B5EF4-FFF2-40B4-BE49-F238E27FC236}">
                <a16:creationId xmlns:a16="http://schemas.microsoft.com/office/drawing/2014/main" id="{D3211322-258C-428A-AEF4-788705E89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ADB421-252C-499E-9741-C0DED419623B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2EAA1BD-A0AD-409B-A5E2-30EA0B3A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42486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... og ef KSV er vanmetið þá verður framlegð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(og =&gt; afkoma) </a:t>
            </a:r>
            <a:r>
              <a:rPr lang="is-IS" b="1" dirty="0">
                <a:solidFill>
                  <a:srgbClr val="C00000"/>
                </a:solidFill>
                <a:ea typeface="+mn-ea"/>
              </a:rPr>
              <a:t>í rekstrarreikningi ofmetin</a:t>
            </a:r>
            <a:endParaRPr lang="is-IS" sz="1600" b="1" dirty="0">
              <a:solidFill>
                <a:srgbClr val="C00000"/>
              </a:solidFill>
              <a:ea typeface="+mn-ea"/>
            </a:endParaRPr>
          </a:p>
        </p:txBody>
      </p:sp>
      <p:pic>
        <p:nvPicPr>
          <p:cNvPr id="132100" name="Picture 6" descr="edm26789_untb0648">
            <a:extLst>
              <a:ext uri="{FF2B5EF4-FFF2-40B4-BE49-F238E27FC236}">
                <a16:creationId xmlns:a16="http://schemas.microsoft.com/office/drawing/2014/main" id="{39AD9E6B-F723-4EE1-9C72-807C9559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79216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2">
            <a:extLst>
              <a:ext uri="{FF2B5EF4-FFF2-40B4-BE49-F238E27FC236}">
                <a16:creationId xmlns:a16="http://schemas.microsoft.com/office/drawing/2014/main" id="{C02962F1-3A7E-4A08-9711-48FB8D071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ABB061-922A-4EE3-A133-5F24FA12F43D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58BD81D-F679-4F2D-B29A-9FBBFB8A2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424862" cy="1219200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...niðurstaða efnahagsreiknings sýnir þá ofmat birgða og ofmat á </a:t>
            </a:r>
            <a:r>
              <a:rPr lang="is-IS" b="1" dirty="0" err="1">
                <a:solidFill>
                  <a:srgbClr val="C00000"/>
                </a:solidFill>
                <a:ea typeface="+mn-ea"/>
              </a:rPr>
              <a:t>ÓRE</a:t>
            </a:r>
            <a:endParaRPr lang="is-IS" sz="2200" b="1" i="1" dirty="0">
              <a:solidFill>
                <a:srgbClr val="C00000"/>
              </a:solidFill>
              <a:ea typeface="+mn-ea"/>
            </a:endParaRPr>
          </a:p>
        </p:txBody>
      </p:sp>
      <p:pic>
        <p:nvPicPr>
          <p:cNvPr id="134148" name="Picture 5" descr="edm26789_untb0649">
            <a:extLst>
              <a:ext uri="{FF2B5EF4-FFF2-40B4-BE49-F238E27FC236}">
                <a16:creationId xmlns:a16="http://schemas.microsoft.com/office/drawing/2014/main" id="{F453915D-575C-410E-8DCD-65226996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829468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64">
            <a:extLst>
              <a:ext uri="{FF2B5EF4-FFF2-40B4-BE49-F238E27FC236}">
                <a16:creationId xmlns:a16="http://schemas.microsoft.com/office/drawing/2014/main" id="{15FD44CD-62EB-42A1-A7F1-236A7C90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33375"/>
            <a:ext cx="7920037" cy="1008063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Nokkrar aðferðir við eftirlit á birgðastjórnun</a:t>
            </a:r>
          </a:p>
        </p:txBody>
      </p:sp>
      <p:sp>
        <p:nvSpPr>
          <p:cNvPr id="136195" name="Content Placeholder 65">
            <a:extLst>
              <a:ext uri="{FF2B5EF4-FFF2-40B4-BE49-F238E27FC236}">
                <a16:creationId xmlns:a16="http://schemas.microsoft.com/office/drawing/2014/main" id="{0883C71C-5512-4848-892C-D06B94681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981075"/>
            <a:ext cx="7632700" cy="4751388"/>
          </a:xfrm>
          <a:ln/>
        </p:spPr>
        <p:txBody>
          <a:bodyPr/>
          <a:lstStyle/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1800">
              <a:solidFill>
                <a:srgbClr val="262626"/>
              </a:solidFill>
            </a:endParaRPr>
          </a:p>
          <a:p>
            <a:pPr>
              <a:buClr>
                <a:srgbClr val="C00000"/>
              </a:buClr>
            </a:pPr>
            <a:r>
              <a:rPr lang="is-IS" altLang="is-IS" sz="2400"/>
              <a:t>Byggja upp skilvirkt innra eftirlit til að tryggja örugga og markvissa bókhaldsskráningu</a:t>
            </a:r>
          </a:p>
          <a:p>
            <a:pPr>
              <a:buClr>
                <a:srgbClr val="C00000"/>
              </a:buClr>
            </a:pPr>
            <a:r>
              <a:rPr lang="is-IS" altLang="is-IS" sz="2400"/>
              <a:t>Sjá til þess að skráning birgða og talning þeirra sé ekki á sömu hendi.</a:t>
            </a:r>
          </a:p>
          <a:p>
            <a:pPr>
              <a:buClr>
                <a:srgbClr val="C00000"/>
              </a:buClr>
            </a:pPr>
            <a:r>
              <a:rPr lang="is-IS" altLang="is-IS" sz="2400"/>
              <a:t>Kanna eignarréttinn svo sem skilmála vegna vara á leið til landsins.</a:t>
            </a:r>
          </a:p>
          <a:p>
            <a:pPr>
              <a:buClr>
                <a:srgbClr val="C00000"/>
              </a:buClr>
            </a:pPr>
            <a:r>
              <a:rPr lang="is-IS" altLang="is-IS" sz="2400"/>
              <a:t>Nota framlegðaraðferð </a:t>
            </a:r>
            <a:r>
              <a:rPr lang="is-IS" altLang="is-IS" sz="2200" i="1"/>
              <a:t>(gross margin method)</a:t>
            </a:r>
            <a:r>
              <a:rPr lang="is-IS" altLang="is-IS" sz="2200"/>
              <a:t> </a:t>
            </a:r>
            <a:r>
              <a:rPr lang="is-IS" altLang="is-IS" sz="2400"/>
              <a:t>við mat á lokabirgðum </a:t>
            </a:r>
            <a:r>
              <a:rPr lang="is-IS" altLang="is-IS" sz="2400" b="1"/>
              <a:t>(eða ,,álagningaraðferð”)</a:t>
            </a:r>
          </a:p>
          <a:p>
            <a:pPr>
              <a:buClr>
                <a:srgbClr val="C00000"/>
              </a:buClr>
            </a:pPr>
            <a:r>
              <a:rPr lang="is-IS" altLang="is-IS" sz="2400"/>
              <a:t>Skoða kennitölur og bera þær saman milli tímabila o.fl.</a:t>
            </a:r>
          </a:p>
          <a:p>
            <a:pPr>
              <a:buFontTx/>
              <a:buNone/>
            </a:pPr>
            <a:endParaRPr lang="is-IS" altLang="is-IS"/>
          </a:p>
          <a:p>
            <a:pPr>
              <a:buFontTx/>
              <a:buNone/>
            </a:pPr>
            <a:endParaRPr lang="en-US" altLang="is-IS"/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1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</a:pPr>
            <a:endParaRPr lang="is-IS" altLang="is-IS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</a:pPr>
            <a:endParaRPr lang="is-IS" altLang="is-IS" sz="24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1800" b="1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300" b="1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</a:pPr>
            <a:endParaRPr lang="is-IS" altLang="is-IS" sz="2300" b="1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80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</a:pPr>
            <a:endParaRPr lang="is-IS" altLang="is-IS" sz="2800">
              <a:solidFill>
                <a:srgbClr val="262626"/>
              </a:solidFill>
            </a:endParaRPr>
          </a:p>
          <a:p>
            <a:endParaRPr lang="is-IS" altLang="is-IS" sz="2800"/>
          </a:p>
          <a:p>
            <a:pPr eaLnBrk="1" hangingPunct="1">
              <a:buFontTx/>
              <a:buNone/>
            </a:pPr>
            <a:r>
              <a:rPr lang="en-GB" altLang="is-IS"/>
              <a:t> </a:t>
            </a:r>
          </a:p>
        </p:txBody>
      </p:sp>
      <p:sp>
        <p:nvSpPr>
          <p:cNvPr id="136196" name="Slide Number Placeholder 4">
            <a:extLst>
              <a:ext uri="{FF2B5EF4-FFF2-40B4-BE49-F238E27FC236}">
                <a16:creationId xmlns:a16="http://schemas.microsoft.com/office/drawing/2014/main" id="{F19BAD03-3015-4283-9926-F6A589DEB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7A10F2-723B-4045-B6DA-7E5F13EBB55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2">
            <a:extLst>
              <a:ext uri="{FF2B5EF4-FFF2-40B4-BE49-F238E27FC236}">
                <a16:creationId xmlns:a16="http://schemas.microsoft.com/office/drawing/2014/main" id="{1B5EDB90-C2EF-490D-B26F-0FC78E6BD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72367D-6A02-4864-BED7-1B56EDB2C6D2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7CB5CE7E-B937-4F33-AF5C-B52A20774C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692150"/>
            <a:ext cx="4176712" cy="5137150"/>
          </a:xfrm>
        </p:spPr>
        <p:txBody>
          <a:bodyPr lIns="90488" tIns="44450" rIns="90488" bIns="44450">
            <a:spAutoFit/>
          </a:bodyPr>
          <a:lstStyle/>
          <a:p>
            <a:pPr algn="ctr" eaLnBrk="1" hangingPunct="1">
              <a:buClr>
                <a:srgbClr val="000000"/>
              </a:buClr>
              <a:buFontTx/>
              <a:buNone/>
            </a:pPr>
            <a:r>
              <a:rPr lang="is-IS" altLang="is-IS" sz="2400" b="1">
                <a:solidFill>
                  <a:srgbClr val="C00000"/>
                </a:solidFill>
              </a:rPr>
              <a:t>,,Framlegðaraðferðin”</a:t>
            </a:r>
          </a:p>
          <a:p>
            <a:pPr algn="ctr" eaLnBrk="1" hangingPunct="1">
              <a:buClr>
                <a:srgbClr val="000000"/>
              </a:buClr>
              <a:buFontTx/>
              <a:buNone/>
            </a:pPr>
            <a:endParaRPr lang="is-IS" altLang="is-IS" sz="1100" b="1">
              <a:solidFill>
                <a:srgbClr val="E65D00"/>
              </a:solidFill>
            </a:endParaRPr>
          </a:p>
          <a:p>
            <a:pPr eaLnBrk="1" hangingPunct="1">
              <a:buClr>
                <a:srgbClr val="000000"/>
              </a:buClr>
              <a:buSzPct val="90000"/>
              <a:buFont typeface="Arial" panose="020B0604020202020204" pitchFamily="34" charset="0"/>
              <a:buAutoNum type="arabicPeriod"/>
            </a:pPr>
            <a:r>
              <a:rPr lang="is-IS" altLang="is-IS" sz="1800">
                <a:solidFill>
                  <a:srgbClr val="000000"/>
                </a:solidFill>
              </a:rPr>
              <a:t>Áætlið </a:t>
            </a:r>
            <a:r>
              <a:rPr lang="is-IS" altLang="is-IS" sz="1800" u="sng">
                <a:solidFill>
                  <a:srgbClr val="000000"/>
                </a:solidFill>
              </a:rPr>
              <a:t>framlegðarhlutfall</a:t>
            </a:r>
            <a:r>
              <a:rPr lang="is-IS" altLang="is-IS" sz="1800">
                <a:solidFill>
                  <a:srgbClr val="000000"/>
                </a:solidFill>
              </a:rPr>
              <a:t> </a:t>
            </a:r>
            <a:r>
              <a:rPr lang="is-IS" altLang="is-IS" sz="1600" i="1">
                <a:solidFill>
                  <a:srgbClr val="000000"/>
                </a:solidFill>
              </a:rPr>
              <a:t>(gross margin ratio)</a:t>
            </a:r>
            <a:r>
              <a:rPr lang="is-IS" altLang="is-IS" sz="1800" i="1">
                <a:solidFill>
                  <a:srgbClr val="000000"/>
                </a:solidFill>
              </a:rPr>
              <a:t> </a:t>
            </a:r>
            <a:r>
              <a:rPr lang="is-IS" altLang="is-IS" sz="1800">
                <a:solidFill>
                  <a:srgbClr val="000000"/>
                </a:solidFill>
              </a:rPr>
              <a:t>út frá upplýsingum í rekstrarreikningum fyrri tímabila </a:t>
            </a:r>
          </a:p>
          <a:p>
            <a:pPr eaLnBrk="1" hangingPunct="1">
              <a:buClr>
                <a:srgbClr val="000000"/>
              </a:buClr>
              <a:buSzPct val="90000"/>
              <a:buFont typeface="Arial" panose="020B0604020202020204" pitchFamily="34" charset="0"/>
              <a:buAutoNum type="arabicPeriod"/>
            </a:pPr>
            <a:endParaRPr lang="is-IS" altLang="is-IS" sz="110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90000"/>
              <a:buFont typeface="Arial" panose="020B0604020202020204" pitchFamily="34" charset="0"/>
              <a:buAutoNum type="arabicPeriod"/>
            </a:pPr>
            <a:r>
              <a:rPr lang="is-IS" altLang="is-IS" sz="1800">
                <a:solidFill>
                  <a:srgbClr val="000000"/>
                </a:solidFill>
              </a:rPr>
              <a:t>Margfaldið framlegðarhlutfallið með sölu yfirstandandi tímabils til þess að finna framlegðina </a:t>
            </a:r>
            <a:r>
              <a:rPr lang="is-IS" altLang="is-IS" sz="1600" i="1">
                <a:solidFill>
                  <a:srgbClr val="000000"/>
                </a:solidFill>
              </a:rPr>
              <a:t>(gross margin)</a:t>
            </a:r>
          </a:p>
          <a:p>
            <a:pPr eaLnBrk="1" hangingPunct="1">
              <a:buClr>
                <a:srgbClr val="000000"/>
              </a:buClr>
              <a:buSzPct val="90000"/>
              <a:buFont typeface="Arial" panose="020B0604020202020204" pitchFamily="34" charset="0"/>
              <a:buAutoNum type="arabicPeriod"/>
            </a:pPr>
            <a:endParaRPr lang="is-IS" altLang="is-IS" sz="1200" i="1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90000"/>
              <a:buFont typeface="Arial" panose="020B0604020202020204" pitchFamily="34" charset="0"/>
              <a:buAutoNum type="arabicPeriod"/>
            </a:pPr>
            <a:r>
              <a:rPr lang="is-IS" altLang="is-IS" sz="1800">
                <a:solidFill>
                  <a:srgbClr val="000000"/>
                </a:solidFill>
              </a:rPr>
              <a:t>Dragið framlegðina frá sölunni til þess að áætla KSV </a:t>
            </a:r>
            <a:r>
              <a:rPr lang="is-IS" altLang="is-IS" sz="1600" i="1">
                <a:solidFill>
                  <a:srgbClr val="000000"/>
                </a:solidFill>
              </a:rPr>
              <a:t>(cost of goods sold)</a:t>
            </a:r>
          </a:p>
          <a:p>
            <a:pPr eaLnBrk="1" hangingPunct="1">
              <a:buClr>
                <a:srgbClr val="000000"/>
              </a:buClr>
              <a:buSzPct val="90000"/>
              <a:buFont typeface="Arial" panose="020B0604020202020204" pitchFamily="34" charset="0"/>
              <a:buAutoNum type="arabicPeriod"/>
            </a:pPr>
            <a:endParaRPr lang="is-IS" altLang="is-IS" sz="140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90000"/>
              <a:buFont typeface="Arial" panose="020B0604020202020204" pitchFamily="34" charset="0"/>
              <a:buAutoNum type="arabicPeriod"/>
            </a:pPr>
            <a:r>
              <a:rPr lang="is-IS" altLang="is-IS" sz="1800">
                <a:solidFill>
                  <a:srgbClr val="000000"/>
                </a:solidFill>
              </a:rPr>
              <a:t>Til þess að leggja endanlegt mat á verðmæti lokabirgða þá dragið þið KSV frá kostnaðarverði vara til umráða.</a:t>
            </a:r>
          </a:p>
        </p:txBody>
      </p:sp>
      <p:sp>
        <p:nvSpPr>
          <p:cNvPr id="138244" name="TextBox 5">
            <a:extLst>
              <a:ext uri="{FF2B5EF4-FFF2-40B4-BE49-F238E27FC236}">
                <a16:creationId xmlns:a16="http://schemas.microsoft.com/office/drawing/2014/main" id="{66F5C065-6BBF-459B-8C95-87E87A470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805488"/>
            <a:ext cx="255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is-IS" altLang="is-IS" sz="2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799CB-C4B5-4FB1-96F4-319FC9E7F740}"/>
              </a:ext>
            </a:extLst>
          </p:cNvPr>
          <p:cNvSpPr txBox="1"/>
          <p:nvPr/>
        </p:nvSpPr>
        <p:spPr bwMode="auto">
          <a:xfrm>
            <a:off x="4643438" y="692150"/>
            <a:ext cx="4249737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defRPr/>
            </a:pPr>
            <a:r>
              <a:rPr lang="is-IS" b="1" dirty="0">
                <a:solidFill>
                  <a:srgbClr val="C00000"/>
                </a:solidFill>
                <a:latin typeface="Helvetica" pitchFamily="34" charset="0"/>
                <a:ea typeface="+mn-ea"/>
                <a:cs typeface="ＭＳ Ｐゴシック"/>
              </a:rPr>
              <a:t>,,Álagningaraðferðin”</a:t>
            </a:r>
          </a:p>
          <a:p>
            <a:pPr eaLnBrk="1" hangingPunct="1">
              <a:buClr>
                <a:srgbClr val="000000"/>
              </a:buClr>
              <a:defRPr/>
            </a:pPr>
            <a:endParaRPr lang="is-IS" sz="1800" dirty="0">
              <a:solidFill>
                <a:srgbClr val="000000"/>
              </a:solidFill>
              <a:ea typeface="ＭＳ Ｐゴシック"/>
              <a:cs typeface="ＭＳ Ｐゴシック"/>
            </a:endParaRPr>
          </a:p>
          <a:p>
            <a:pPr marL="342900" indent="-342900" eaLnBrk="1" hangingPunct="1">
              <a:buClr>
                <a:srgbClr val="000000"/>
              </a:buClr>
              <a:buSzPct val="90000"/>
              <a:buFont typeface="+mj-lt"/>
              <a:buAutoNum type="arabicPeriod"/>
              <a:defRPr/>
            </a:pPr>
            <a:r>
              <a:rPr lang="is-IS" sz="1800" dirty="0">
                <a:solidFill>
                  <a:srgbClr val="000000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Áætlið </a:t>
            </a:r>
            <a:r>
              <a:rPr lang="is-IS" sz="1800" u="sng" dirty="0">
                <a:solidFill>
                  <a:srgbClr val="000000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álagningarhlutfall</a:t>
            </a:r>
            <a:r>
              <a:rPr lang="is-IS" sz="1800" dirty="0">
                <a:solidFill>
                  <a:srgbClr val="000000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 </a:t>
            </a:r>
            <a:r>
              <a:rPr lang="is-IS" sz="1600" i="1" dirty="0">
                <a:solidFill>
                  <a:srgbClr val="000000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(framlegð/KSV) </a:t>
            </a:r>
            <a:r>
              <a:rPr lang="is-IS" sz="1800" dirty="0">
                <a:solidFill>
                  <a:srgbClr val="000000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út frá upplýsingum í rekstrarreikningum fyrri tímabila </a:t>
            </a:r>
          </a:p>
          <a:p>
            <a:pPr marL="228600" indent="-228600" eaLnBrk="1" hangingPunct="1">
              <a:buClr>
                <a:srgbClr val="000000"/>
              </a:buClr>
              <a:buSzPct val="90000"/>
              <a:buFont typeface="+mj-lt"/>
              <a:buAutoNum type="arabicPeriod"/>
              <a:defRPr/>
            </a:pPr>
            <a:endParaRPr lang="is-IS" sz="1800" dirty="0">
              <a:solidFill>
                <a:srgbClr val="000000"/>
              </a:solidFill>
              <a:latin typeface="Helvetica" pitchFamily="34" charset="0"/>
              <a:ea typeface="ＭＳ Ｐゴシック"/>
              <a:cs typeface="Helvetica" pitchFamily="34" charset="0"/>
            </a:endParaRPr>
          </a:p>
          <a:p>
            <a:pPr marL="342900" indent="-342900" eaLnBrk="1" hangingPunct="1">
              <a:buClr>
                <a:srgbClr val="000000"/>
              </a:buClr>
              <a:buSzPct val="90000"/>
              <a:buFont typeface="+mj-lt"/>
              <a:buAutoNum type="arabicPeriod"/>
              <a:defRPr/>
            </a:pPr>
            <a:r>
              <a:rPr lang="is-IS" sz="1800" dirty="0">
                <a:solidFill>
                  <a:srgbClr val="000000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Takið álagninguna út úr heildarsölu yfirstandandi tímabils til þess að áætla KSV</a:t>
            </a:r>
            <a:r>
              <a:rPr lang="is-IS" sz="1800" i="1" dirty="0">
                <a:solidFill>
                  <a:srgbClr val="000000"/>
                </a:solidFill>
                <a:ea typeface="ＭＳ Ｐゴシック"/>
                <a:cs typeface="ＭＳ Ｐゴシック"/>
              </a:rPr>
              <a:t> </a:t>
            </a:r>
            <a:r>
              <a:rPr lang="is-IS" sz="1600" i="1" dirty="0">
                <a:solidFill>
                  <a:srgbClr val="000000"/>
                </a:solidFill>
                <a:ea typeface="ＭＳ Ｐゴシック"/>
                <a:cs typeface="ＭＳ Ｐゴシック"/>
              </a:rPr>
              <a:t>(</a:t>
            </a:r>
            <a:r>
              <a:rPr lang="is-IS" sz="1600" i="1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cost</a:t>
            </a:r>
            <a:r>
              <a:rPr lang="is-IS" sz="1600" i="1" dirty="0">
                <a:solidFill>
                  <a:srgbClr val="000000"/>
                </a:solidFill>
                <a:ea typeface="ＭＳ Ｐゴシック"/>
                <a:cs typeface="ＭＳ Ｐゴシック"/>
              </a:rPr>
              <a:t> of </a:t>
            </a:r>
            <a:r>
              <a:rPr lang="is-IS" sz="1600" i="1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goods</a:t>
            </a:r>
            <a:r>
              <a:rPr lang="is-IS" sz="1600" i="1" dirty="0">
                <a:solidFill>
                  <a:srgbClr val="000000"/>
                </a:solidFill>
                <a:ea typeface="ＭＳ Ｐゴシック"/>
                <a:cs typeface="ＭＳ Ｐゴシック"/>
              </a:rPr>
              <a:t> </a:t>
            </a:r>
            <a:r>
              <a:rPr lang="is-IS" sz="1600" i="1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sold</a:t>
            </a:r>
            <a:r>
              <a:rPr lang="is-IS" sz="1600" i="1" dirty="0">
                <a:solidFill>
                  <a:srgbClr val="000000"/>
                </a:solidFill>
                <a:ea typeface="ＭＳ Ｐゴシック"/>
                <a:cs typeface="ＭＳ Ｐゴシック"/>
              </a:rPr>
              <a:t>)</a:t>
            </a:r>
            <a:endParaRPr lang="is-IS" sz="1600" i="1" dirty="0">
              <a:solidFill>
                <a:srgbClr val="000000"/>
              </a:solidFill>
              <a:latin typeface="Helvetica" pitchFamily="34" charset="0"/>
              <a:ea typeface="ＭＳ Ｐゴシック"/>
              <a:cs typeface="Helvetica" pitchFamily="34" charset="0"/>
            </a:endParaRPr>
          </a:p>
          <a:p>
            <a:pPr marL="342900" indent="-342900" eaLnBrk="1" hangingPunct="1">
              <a:buClr>
                <a:srgbClr val="000000"/>
              </a:buClr>
              <a:buSzPct val="90000"/>
              <a:buFont typeface="+mj-lt"/>
              <a:buAutoNum type="arabicPeriod"/>
              <a:defRPr/>
            </a:pPr>
            <a:endParaRPr lang="is-IS" sz="1800" dirty="0">
              <a:solidFill>
                <a:srgbClr val="000000"/>
              </a:solidFill>
              <a:latin typeface="Helvetica" pitchFamily="34" charset="0"/>
              <a:ea typeface="ＭＳ Ｐゴシック"/>
              <a:cs typeface="Helvetica" pitchFamily="34" charset="0"/>
            </a:endParaRPr>
          </a:p>
          <a:p>
            <a:pPr marL="342900" indent="-342900" eaLnBrk="1" hangingPunct="1">
              <a:buClr>
                <a:srgbClr val="000000"/>
              </a:buClr>
              <a:buSzPct val="90000"/>
              <a:buFont typeface="+mj-lt"/>
              <a:buAutoNum type="arabicPeriod"/>
              <a:defRPr/>
            </a:pPr>
            <a:r>
              <a:rPr lang="is-IS" sz="1800" dirty="0">
                <a:solidFill>
                  <a:srgbClr val="000000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Til þess að leggja endanlegt mat á verðmæti lokabirgða þá dragið þið KSV frá kostnaðarverði vara til umráða.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1">
            <a:extLst>
              <a:ext uri="{FF2B5EF4-FFF2-40B4-BE49-F238E27FC236}">
                <a16:creationId xmlns:a16="http://schemas.microsoft.com/office/drawing/2014/main" id="{814E6E1E-E6BE-4715-BAC7-B4D502DB9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017BD3-5A6C-40C3-AB61-FD8EE8780E85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40291" name="Picture 4">
            <a:extLst>
              <a:ext uri="{FF2B5EF4-FFF2-40B4-BE49-F238E27FC236}">
                <a16:creationId xmlns:a16="http://schemas.microsoft.com/office/drawing/2014/main" id="{4BBC0632-2282-4887-BD6D-5C24F8ACB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2513"/>
            <a:ext cx="81534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TextBox 1">
            <a:extLst>
              <a:ext uri="{FF2B5EF4-FFF2-40B4-BE49-F238E27FC236}">
                <a16:creationId xmlns:a16="http://schemas.microsoft.com/office/drawing/2014/main" id="{2D3AE1DA-6477-4902-97B6-EE48BD9E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9275"/>
            <a:ext cx="815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 b="1" dirty="0">
                <a:solidFill>
                  <a:srgbClr val="C00000"/>
                </a:solidFill>
                <a:cs typeface="Helvetica" panose="020B0604020202020204" pitchFamily="34" charset="0"/>
              </a:rPr>
              <a:t>Yfirlit fyrir áætlun á kostnaðarverði lokabirgða og </a:t>
            </a:r>
            <a:r>
              <a:rPr lang="is-IS" altLang="is-IS" sz="2400" b="1" dirty="0" err="1">
                <a:solidFill>
                  <a:srgbClr val="C00000"/>
                </a:solidFill>
                <a:cs typeface="Helvetica" panose="020B0604020202020204" pitchFamily="34" charset="0"/>
              </a:rPr>
              <a:t>KSV</a:t>
            </a:r>
            <a:endParaRPr lang="is-IS" altLang="is-IS" sz="1800" b="1" dirty="0">
              <a:solidFill>
                <a:srgbClr val="C00000"/>
              </a:solidFill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4">
            <a:extLst>
              <a:ext uri="{FF2B5EF4-FFF2-40B4-BE49-F238E27FC236}">
                <a16:creationId xmlns:a16="http://schemas.microsoft.com/office/drawing/2014/main" id="{E625A170-AF4D-4FD0-AC0F-8D15567D5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96FCDA-2540-4825-BC1A-8BA2A998351A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Content Placeholder 4">
            <a:extLst>
              <a:ext uri="{FF2B5EF4-FFF2-40B4-BE49-F238E27FC236}">
                <a16:creationId xmlns:a16="http://schemas.microsoft.com/office/drawing/2014/main" id="{EFD17462-016B-437C-A0F7-89D3052E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25538"/>
            <a:ext cx="7921625" cy="5400675"/>
          </a:xfrm>
        </p:spPr>
        <p:txBody>
          <a:bodyPr anchor="ctr"/>
          <a:lstStyle/>
          <a:p>
            <a:pPr lvl="1" algn="ctr" eaLnBrk="1" hangingPunct="1">
              <a:buFontTx/>
              <a:buNone/>
              <a:defRPr/>
            </a:pPr>
            <a:endParaRPr lang="is-IS" sz="5400" b="1" dirty="0">
              <a:solidFill>
                <a:srgbClr val="CC3300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5400" b="1" dirty="0">
                <a:solidFill>
                  <a:srgbClr val="C00000"/>
                </a:solidFill>
              </a:rPr>
              <a:t>Kennitölur </a:t>
            </a:r>
          </a:p>
          <a:p>
            <a:pPr marL="971550" lvl="1" indent="-514350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4000" b="1" i="1" dirty="0">
                <a:solidFill>
                  <a:srgbClr val="C00000"/>
                </a:solidFill>
              </a:rPr>
              <a:t>(ratios)</a:t>
            </a:r>
          </a:p>
          <a:p>
            <a:pPr marL="971550" lvl="1" indent="-514350" algn="ctr" eaLnBrk="1" hangingPunct="1">
              <a:lnSpc>
                <a:spcPct val="150000"/>
              </a:lnSpc>
              <a:buFontTx/>
              <a:buNone/>
              <a:defRPr/>
            </a:pPr>
            <a:endParaRPr lang="is-IS" sz="2800" b="1" dirty="0">
              <a:solidFill>
                <a:srgbClr val="CC33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5400" b="1" dirty="0">
              <a:solidFill>
                <a:srgbClr val="CC33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2800" b="1" dirty="0">
              <a:solidFill>
                <a:schemeClr val="tx1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5400" b="1" dirty="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2">
            <a:extLst>
              <a:ext uri="{FF2B5EF4-FFF2-40B4-BE49-F238E27FC236}">
                <a16:creationId xmlns:a16="http://schemas.microsoft.com/office/drawing/2014/main" id="{A913852B-E478-4285-865A-5103919737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F92EB5-61ED-4AAE-BB20-6E3FC63603FF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4FA4FD61-AF2D-4AE6-827A-58A8D98CE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800975" cy="1152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Veltuhraði birgða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(inventory turnover)</a:t>
            </a:r>
          </a:p>
        </p:txBody>
      </p:sp>
      <p:grpSp>
        <p:nvGrpSpPr>
          <p:cNvPr id="146436" name="Group 3">
            <a:extLst>
              <a:ext uri="{FF2B5EF4-FFF2-40B4-BE49-F238E27FC236}">
                <a16:creationId xmlns:a16="http://schemas.microsoft.com/office/drawing/2014/main" id="{040A5620-1B98-4655-AD87-5FB8A070A226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3841750"/>
            <a:ext cx="5184775" cy="1574800"/>
            <a:chOff x="1574" y="2226"/>
            <a:chExt cx="2794" cy="242"/>
          </a:xfrm>
        </p:grpSpPr>
        <p:sp>
          <p:nvSpPr>
            <p:cNvPr id="146438" name="Text Box 4">
              <a:extLst>
                <a:ext uri="{FF2B5EF4-FFF2-40B4-BE49-F238E27FC236}">
                  <a16:creationId xmlns:a16="http://schemas.microsoft.com/office/drawing/2014/main" id="{4EED8BC5-4518-453A-A47D-3D104D22F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226"/>
              <a:ext cx="2794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800" b="1">
                  <a:solidFill>
                    <a:srgbClr val="1F497D"/>
                  </a:solidFill>
                  <a:cs typeface="Helvetica" panose="020B0604020202020204" pitchFamily="34" charset="0"/>
                </a:rPr>
                <a:t>KSV</a:t>
              </a:r>
            </a:p>
          </p:txBody>
        </p:sp>
        <p:sp>
          <p:nvSpPr>
            <p:cNvPr id="146439" name="Text Box 5">
              <a:extLst>
                <a:ext uri="{FF2B5EF4-FFF2-40B4-BE49-F238E27FC236}">
                  <a16:creationId xmlns:a16="http://schemas.microsoft.com/office/drawing/2014/main" id="{2661348B-66DA-4076-8771-19EDF5965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340"/>
              <a:ext cx="25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800" b="1">
                  <a:solidFill>
                    <a:srgbClr val="1F497D"/>
                  </a:solidFill>
                  <a:cs typeface="Helvetica" panose="020B0604020202020204" pitchFamily="34" charset="0"/>
                </a:rPr>
                <a:t>Meðalstaða birgða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000" b="1">
                  <a:solidFill>
                    <a:srgbClr val="1F497D"/>
                  </a:solidFill>
                  <a:cs typeface="Helvetica" panose="020B0604020202020204" pitchFamily="34" charset="0"/>
                </a:rPr>
                <a:t>(B 1.1.+ B 31.12.)/2</a:t>
              </a:r>
            </a:p>
          </p:txBody>
        </p:sp>
        <p:sp>
          <p:nvSpPr>
            <p:cNvPr id="146440" name="Line 6">
              <a:extLst>
                <a:ext uri="{FF2B5EF4-FFF2-40B4-BE49-F238E27FC236}">
                  <a16:creationId xmlns:a16="http://schemas.microsoft.com/office/drawing/2014/main" id="{2B5509C5-B6F2-4EA4-8D4E-DB4DB8458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317"/>
              <a:ext cx="2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  <p:sp>
        <p:nvSpPr>
          <p:cNvPr id="146437" name="Text Box 7">
            <a:extLst>
              <a:ext uri="{FF2B5EF4-FFF2-40B4-BE49-F238E27FC236}">
                <a16:creationId xmlns:a16="http://schemas.microsoft.com/office/drawing/2014/main" id="{76F92049-CE6D-481C-A971-53FCA8E1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844675"/>
            <a:ext cx="74914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Kennitalan segir til um hversu hratt vörur á lager seljast eða „velta“ yfir árið – því hraðar sem þær seljast því betri nýting er á því fjármagni sem er bundið í birgðum</a:t>
            </a: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4">
            <a:extLst>
              <a:ext uri="{FF2B5EF4-FFF2-40B4-BE49-F238E27FC236}">
                <a16:creationId xmlns:a16="http://schemas.microsoft.com/office/drawing/2014/main" id="{CEFB52F4-4B4A-4907-B671-29456C3D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549275"/>
            <a:ext cx="7200900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Kostnaðarverðsreglur 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(RR2 – Birgðir) </a:t>
            </a: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C91FCA1B-9920-4D4B-B245-F48DB72F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57338"/>
            <a:ext cx="7848600" cy="4175125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endParaRPr lang="is-IS" sz="1700" dirty="0">
              <a:cs typeface="+mn-cs"/>
            </a:endParaRPr>
          </a:p>
          <a:p>
            <a:pPr lvl="1">
              <a:buFontTx/>
              <a:buNone/>
              <a:defRPr/>
            </a:pPr>
            <a:r>
              <a:rPr lang="is-IS" sz="2400" i="1" dirty="0">
                <a:solidFill>
                  <a:schemeClr val="tx1"/>
                </a:solidFill>
              </a:rPr>
              <a:t>	,,Kostnaðarverð birgða skal miða </a:t>
            </a:r>
            <a:r>
              <a:rPr lang="is-IS" sz="2400" i="1" dirty="0">
                <a:solidFill>
                  <a:srgbClr val="FF0000"/>
                </a:solidFill>
              </a:rPr>
              <a:t>við sérgreint kostnaðarverð þeirra þegar því verður við komið</a:t>
            </a:r>
            <a:r>
              <a:rPr lang="is-IS" sz="2400" i="1" dirty="0">
                <a:solidFill>
                  <a:schemeClr val="tx1"/>
                </a:solidFill>
              </a:rPr>
              <a:t>. Að öðrum kosti má annað hvort miða skráningu birgða við reiknað flæði, </a:t>
            </a:r>
            <a:r>
              <a:rPr lang="is-IS" sz="2400" i="1" dirty="0">
                <a:solidFill>
                  <a:srgbClr val="FF0000"/>
                </a:solidFill>
              </a:rPr>
              <a:t>sem gerir ráð fyrir að elstu vörur séu seldar eða notaðar fyrst (</a:t>
            </a:r>
            <a:r>
              <a:rPr lang="is-IS" sz="2400" i="1" dirty="0" err="1">
                <a:solidFill>
                  <a:srgbClr val="FF0000"/>
                </a:solidFill>
              </a:rPr>
              <a:t>fifo</a:t>
            </a:r>
            <a:r>
              <a:rPr lang="is-IS" sz="2400" i="1" dirty="0">
                <a:solidFill>
                  <a:srgbClr val="FF0000"/>
                </a:solidFill>
              </a:rPr>
              <a:t>-aðferð)</a:t>
            </a:r>
            <a:r>
              <a:rPr lang="is-IS" sz="2400" i="1" dirty="0">
                <a:solidFill>
                  <a:schemeClr val="tx1"/>
                </a:solidFill>
              </a:rPr>
              <a:t>, eða aðferð sem miðast við meðalkostnaðarverð. </a:t>
            </a:r>
            <a:r>
              <a:rPr lang="is-IS" sz="2400" i="1" u="sng" dirty="0">
                <a:solidFill>
                  <a:schemeClr val="tx1"/>
                </a:solidFill>
              </a:rPr>
              <a:t>Ekki er heimilt að miða skráningu birgða við þá forsendu um flæði birgða að nýjustu vörur séu seldar eða notaðar fyrst (</a:t>
            </a:r>
            <a:r>
              <a:rPr lang="is-IS" sz="2400" i="1" u="sng" dirty="0" err="1">
                <a:solidFill>
                  <a:schemeClr val="tx1"/>
                </a:solidFill>
              </a:rPr>
              <a:t>lifo</a:t>
            </a:r>
            <a:r>
              <a:rPr lang="is-IS" sz="2400" i="1" u="sng" dirty="0">
                <a:solidFill>
                  <a:schemeClr val="tx1"/>
                </a:solidFill>
              </a:rPr>
              <a:t>-aðferð)</a:t>
            </a:r>
            <a:r>
              <a:rPr lang="is-IS" sz="2400" i="1" dirty="0">
                <a:solidFill>
                  <a:schemeClr val="tx1"/>
                </a:solidFill>
              </a:rPr>
              <a:t>.”</a:t>
            </a:r>
          </a:p>
          <a:p>
            <a:pPr marL="457200" indent="-457200">
              <a:lnSpc>
                <a:spcPct val="150000"/>
              </a:lnSpc>
              <a:buFontTx/>
              <a:buNone/>
              <a:defRPr/>
            </a:pPr>
            <a:r>
              <a:rPr lang="is-IS" sz="2100" i="1" dirty="0">
                <a:cs typeface="+mn-cs"/>
              </a:rPr>
              <a:t>		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1800" dirty="0">
                <a:cs typeface="+mn-cs"/>
              </a:rPr>
              <a:t>	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defRPr/>
            </a:pPr>
            <a:endParaRPr lang="is-IS" sz="2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GB" dirty="0">
                <a:cs typeface="+mn-cs"/>
              </a:rPr>
              <a:t> </a:t>
            </a: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69F92F94-F193-47E9-93B9-16462F866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BA31DA-2278-498A-BCE5-C00D3E2766E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2">
            <a:extLst>
              <a:ext uri="{FF2B5EF4-FFF2-40B4-BE49-F238E27FC236}">
                <a16:creationId xmlns:a16="http://schemas.microsoft.com/office/drawing/2014/main" id="{58AFF475-43B3-4F17-84D6-A566DE8F8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74626D-88B5-4ABF-98ED-0251D64C618F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9833056-F390-442D-A3DB-53277C8BC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Biðtími birgða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(average number of days to sell inventory)</a:t>
            </a:r>
          </a:p>
        </p:txBody>
      </p:sp>
      <p:grpSp>
        <p:nvGrpSpPr>
          <p:cNvPr id="148484" name="Group 3">
            <a:extLst>
              <a:ext uri="{FF2B5EF4-FFF2-40B4-BE49-F238E27FC236}">
                <a16:creationId xmlns:a16="http://schemas.microsoft.com/office/drawing/2014/main" id="{CC4C9A24-BF11-44FC-8B08-0E9BEDF9C835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933825"/>
            <a:ext cx="4392613" cy="1028700"/>
            <a:chOff x="1574" y="2145"/>
            <a:chExt cx="2794" cy="422"/>
          </a:xfrm>
        </p:grpSpPr>
        <p:sp>
          <p:nvSpPr>
            <p:cNvPr id="148486" name="Text Box 4">
              <a:extLst>
                <a:ext uri="{FF2B5EF4-FFF2-40B4-BE49-F238E27FC236}">
                  <a16:creationId xmlns:a16="http://schemas.microsoft.com/office/drawing/2014/main" id="{45849F72-2CEF-4CE0-AB04-9BB1C0419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145"/>
              <a:ext cx="279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800" b="1">
                  <a:solidFill>
                    <a:srgbClr val="1F497D"/>
                  </a:solidFill>
                  <a:cs typeface="Helvetica" panose="020B0604020202020204" pitchFamily="34" charset="0"/>
                </a:rPr>
                <a:t>365</a:t>
              </a:r>
            </a:p>
          </p:txBody>
        </p:sp>
        <p:sp>
          <p:nvSpPr>
            <p:cNvPr id="148487" name="Text Box 5">
              <a:extLst>
                <a:ext uri="{FF2B5EF4-FFF2-40B4-BE49-F238E27FC236}">
                  <a16:creationId xmlns:a16="http://schemas.microsoft.com/office/drawing/2014/main" id="{4BB3CE4B-C2CF-402E-A67E-67D1CAF28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2352"/>
              <a:ext cx="259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800" b="1">
                  <a:solidFill>
                    <a:srgbClr val="1F497D"/>
                  </a:solidFill>
                  <a:cs typeface="Helvetica" panose="020B0604020202020204" pitchFamily="34" charset="0"/>
                </a:rPr>
                <a:t>Veltuhraði birgða</a:t>
              </a:r>
            </a:p>
          </p:txBody>
        </p:sp>
        <p:sp>
          <p:nvSpPr>
            <p:cNvPr id="148488" name="Line 6">
              <a:extLst>
                <a:ext uri="{FF2B5EF4-FFF2-40B4-BE49-F238E27FC236}">
                  <a16:creationId xmlns:a16="http://schemas.microsoft.com/office/drawing/2014/main" id="{91C5C029-6A3C-4571-A33C-1C39B157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" y="2352"/>
              <a:ext cx="2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  <p:sp>
        <p:nvSpPr>
          <p:cNvPr id="148485" name="Text Box 7">
            <a:extLst>
              <a:ext uri="{FF2B5EF4-FFF2-40B4-BE49-F238E27FC236}">
                <a16:creationId xmlns:a16="http://schemas.microsoft.com/office/drawing/2014/main" id="{18CECF79-BB24-49EA-A162-FF78DD8A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Kennitalan segir til um hve marga daga það tekur að meðaltali að selja birgðir af lager frá því þær komu þangað inn. </a:t>
            </a: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4">
            <a:extLst>
              <a:ext uri="{FF2B5EF4-FFF2-40B4-BE49-F238E27FC236}">
                <a16:creationId xmlns:a16="http://schemas.microsoft.com/office/drawing/2014/main" id="{94E73D20-BF1D-4E9C-9665-D6B94DA1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375"/>
            <a:ext cx="8208963" cy="719138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Dæmi um mikilvægi veltuhraða birgða á framlegð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</a:t>
            </a:r>
            <a:r>
              <a:rPr lang="is-IS" sz="2400" b="1" i="1" dirty="0" err="1">
                <a:solidFill>
                  <a:srgbClr val="C00000"/>
                </a:solidFill>
                <a:ea typeface="+mn-ea"/>
              </a:rPr>
              <a:t>profitability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)</a:t>
            </a:r>
            <a:endParaRPr lang="is-IS" sz="22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28675" name="Content Placeholder 65">
            <a:extLst>
              <a:ext uri="{FF2B5EF4-FFF2-40B4-BE49-F238E27FC236}">
                <a16:creationId xmlns:a16="http://schemas.microsoft.com/office/drawing/2014/main" id="{8D56E283-56B4-41C2-B7DA-6F763E7C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81075"/>
            <a:ext cx="8135938" cy="4392613"/>
          </a:xfrm>
        </p:spPr>
        <p:txBody>
          <a:bodyPr/>
          <a:lstStyle/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>
              <a:solidFill>
                <a:srgbClr val="262626"/>
              </a:solidFill>
            </a:endParaRPr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Lesið forsendur í </a:t>
            </a:r>
            <a:r>
              <a:rPr lang="en-US" sz="2000" dirty="0">
                <a:solidFill>
                  <a:srgbClr val="0070C0"/>
                </a:solidFill>
              </a:rPr>
              <a:t>THE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Lucida Handwriting" pitchFamily="66" charset="0"/>
              </a:rPr>
              <a:t>Financial</a:t>
            </a:r>
            <a:r>
              <a:rPr lang="en-US" sz="2000" i="1" dirty="0">
                <a:solidFill>
                  <a:srgbClr val="0070C0"/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ANALYST</a:t>
            </a:r>
          </a:p>
          <a:p>
            <a:pPr>
              <a:buClr>
                <a:srgbClr val="C00000"/>
              </a:buClr>
              <a:defRPr/>
            </a:pPr>
            <a:endParaRPr lang="is-IS" sz="2000" i="1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Ef hægt er að selja 7.000 ein. af </a:t>
            </a:r>
            <a:r>
              <a:rPr lang="is-IS" sz="2400" dirty="0" err="1"/>
              <a:t>Zjax</a:t>
            </a:r>
            <a:r>
              <a:rPr lang="is-IS" sz="2400" dirty="0"/>
              <a:t> en bara 3.000 ein. af Cosmos á sama tíma verður framlegðin þessi:</a:t>
            </a:r>
          </a:p>
          <a:p>
            <a:pPr lvl="1">
              <a:buClr>
                <a:srgbClr val="C00000"/>
              </a:buClr>
              <a:defRPr/>
            </a:pPr>
            <a:r>
              <a:rPr lang="is-IS" sz="1900" dirty="0">
                <a:solidFill>
                  <a:schemeClr val="tx1"/>
                </a:solidFill>
              </a:rPr>
              <a:t>af </a:t>
            </a:r>
            <a:r>
              <a:rPr lang="is-IS" sz="1900" dirty="0" err="1">
                <a:solidFill>
                  <a:schemeClr val="tx1"/>
                </a:solidFill>
              </a:rPr>
              <a:t>Zjax</a:t>
            </a:r>
            <a:r>
              <a:rPr lang="is-IS" sz="1900" dirty="0">
                <a:solidFill>
                  <a:schemeClr val="tx1"/>
                </a:solidFill>
              </a:rPr>
              <a:t>: </a:t>
            </a:r>
            <a:r>
              <a:rPr lang="is-IS" sz="1900" b="1" dirty="0">
                <a:solidFill>
                  <a:schemeClr val="tx1"/>
                </a:solidFill>
              </a:rPr>
              <a:t>$1.750 </a:t>
            </a:r>
            <a:r>
              <a:rPr lang="is-IS" sz="1900" dirty="0">
                <a:solidFill>
                  <a:schemeClr val="tx1"/>
                </a:solidFill>
              </a:rPr>
              <a:t>(7.000*0,25)</a:t>
            </a:r>
          </a:p>
          <a:p>
            <a:pPr lvl="1">
              <a:buClr>
                <a:srgbClr val="C00000"/>
              </a:buClr>
              <a:defRPr/>
            </a:pPr>
            <a:r>
              <a:rPr lang="is-IS" sz="1900" dirty="0">
                <a:solidFill>
                  <a:schemeClr val="tx1"/>
                </a:solidFill>
              </a:rPr>
              <a:t>af </a:t>
            </a:r>
            <a:r>
              <a:rPr lang="is-IS" sz="1900" dirty="0" err="1">
                <a:solidFill>
                  <a:schemeClr val="tx1"/>
                </a:solidFill>
              </a:rPr>
              <a:t>Cosmos</a:t>
            </a:r>
            <a:r>
              <a:rPr lang="is-IS" sz="1900" dirty="0">
                <a:solidFill>
                  <a:schemeClr val="tx1"/>
                </a:solidFill>
              </a:rPr>
              <a:t>: </a:t>
            </a:r>
            <a:r>
              <a:rPr lang="is-IS" sz="1900" b="1" dirty="0">
                <a:solidFill>
                  <a:schemeClr val="tx1"/>
                </a:solidFill>
              </a:rPr>
              <a:t>$1.200 </a:t>
            </a:r>
            <a:r>
              <a:rPr lang="is-IS" sz="1900" dirty="0">
                <a:solidFill>
                  <a:schemeClr val="tx1"/>
                </a:solidFill>
              </a:rPr>
              <a:t>(3.000*0,40)</a:t>
            </a:r>
          </a:p>
          <a:p>
            <a:pPr>
              <a:buClr>
                <a:srgbClr val="C00000"/>
              </a:buClr>
              <a:defRPr/>
            </a:pPr>
            <a:endParaRPr lang="is-IS" sz="2400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Sala á 7.000 ,,ódýrum” ein. Zjax gefur meiri framlegð </a:t>
            </a:r>
            <a:r>
              <a:rPr lang="is-IS" sz="2400" b="1" dirty="0"/>
              <a:t>í heild</a:t>
            </a:r>
            <a:r>
              <a:rPr lang="is-IS" sz="2400" dirty="0"/>
              <a:t> en sala á 3.000 ,,dýrum” ein. </a:t>
            </a:r>
            <a:r>
              <a:rPr lang="is-IS" sz="2400" dirty="0" err="1"/>
              <a:t>Cosmos</a:t>
            </a:r>
            <a:r>
              <a:rPr lang="is-IS" sz="2400" dirty="0"/>
              <a:t>.</a:t>
            </a:r>
          </a:p>
          <a:p>
            <a:pPr>
              <a:buFontTx/>
              <a:buNone/>
              <a:defRPr/>
            </a:pPr>
            <a:endParaRPr lang="is-IS" sz="2400" dirty="0"/>
          </a:p>
          <a:p>
            <a:pPr>
              <a:buFontTx/>
              <a:buNone/>
              <a:defRPr/>
            </a:pPr>
            <a:r>
              <a:rPr lang="is-IS" sz="2400" dirty="0"/>
              <a:t>	Dæmið sýnir að þegar litið er til heildarframlegðar þá skiptir máli hversu hratt vörur á lager seljast. </a:t>
            </a:r>
          </a:p>
          <a:p>
            <a:pPr>
              <a:buFontTx/>
              <a:buNone/>
              <a:defRPr/>
            </a:pPr>
            <a:endParaRPr lang="is-IS" sz="1900" dirty="0"/>
          </a:p>
          <a:p>
            <a:pPr lvl="1">
              <a:buFontTx/>
              <a:buNone/>
              <a:defRPr/>
            </a:pPr>
            <a:endParaRPr lang="is-IS" sz="1900" dirty="0"/>
          </a:p>
          <a:p>
            <a:pPr lvl="1">
              <a:buFontTx/>
              <a:buNone/>
              <a:defRPr/>
            </a:pPr>
            <a:endParaRPr lang="is-IS" sz="1900" dirty="0"/>
          </a:p>
          <a:p>
            <a:pPr>
              <a:defRPr/>
            </a:pPr>
            <a:endParaRPr lang="is-IS" sz="2400" dirty="0"/>
          </a:p>
          <a:p>
            <a:pPr>
              <a:buFontTx/>
              <a:buNone/>
              <a:defRPr/>
            </a:pPr>
            <a:endParaRPr lang="is-IS" dirty="0"/>
          </a:p>
          <a:p>
            <a:pPr>
              <a:buFontTx/>
              <a:buNone/>
              <a:defRPr/>
            </a:pPr>
            <a:endParaRPr lang="en-US" dirty="0"/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24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150532" name="Slide Number Placeholder 4">
            <a:extLst>
              <a:ext uri="{FF2B5EF4-FFF2-40B4-BE49-F238E27FC236}">
                <a16:creationId xmlns:a16="http://schemas.microsoft.com/office/drawing/2014/main" id="{5FC80C41-2E9C-4804-85BA-692989A66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0786E3-B88D-491B-8249-B49900A6E5B9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Number Placeholder 1">
            <a:extLst>
              <a:ext uri="{FF2B5EF4-FFF2-40B4-BE49-F238E27FC236}">
                <a16:creationId xmlns:a16="http://schemas.microsoft.com/office/drawing/2014/main" id="{215E8205-D37D-4B6A-887E-3892457B25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FCD192-E5E5-4AD2-947C-2009CCAC377B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52579" name="Picture 3">
            <a:extLst>
              <a:ext uri="{FF2B5EF4-FFF2-40B4-BE49-F238E27FC236}">
                <a16:creationId xmlns:a16="http://schemas.microsoft.com/office/drawing/2014/main" id="{8CFCE39D-AB12-45C6-8B82-464021A9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010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4">
            <a:extLst>
              <a:ext uri="{FF2B5EF4-FFF2-40B4-BE49-F238E27FC236}">
                <a16:creationId xmlns:a16="http://schemas.microsoft.com/office/drawing/2014/main" id="{E8F5853E-234E-4764-99E2-B5900967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9275"/>
            <a:ext cx="7416800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Útreikningur á kostnaðarverði vörubirgða og KSV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 </a:t>
            </a:r>
          </a:p>
        </p:txBody>
      </p:sp>
      <p:sp>
        <p:nvSpPr>
          <p:cNvPr id="68611" name="Content Placeholder 65">
            <a:extLst>
              <a:ext uri="{FF2B5EF4-FFF2-40B4-BE49-F238E27FC236}">
                <a16:creationId xmlns:a16="http://schemas.microsoft.com/office/drawing/2014/main" id="{549BEEC0-0CF0-4A79-B146-5EAB1A650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848600" cy="4103688"/>
          </a:xfrm>
          <a:ln/>
        </p:spPr>
        <p:txBody>
          <a:bodyPr/>
          <a:lstStyle/>
          <a:p>
            <a:pPr marL="457200" lvl="1" indent="0">
              <a:buFontTx/>
              <a:buNone/>
            </a:pPr>
            <a:r>
              <a:rPr lang="is-IS" altLang="is-IS" sz="2400" dirty="0">
                <a:solidFill>
                  <a:schemeClr val="tx2"/>
                </a:solidFill>
                <a:cs typeface="Helvetica" panose="020B0604020202020204" pitchFamily="34" charset="0"/>
              </a:rPr>
              <a:t>Skoðum hvernig kostnaðarverð vörubirgða og </a:t>
            </a:r>
            <a:r>
              <a:rPr lang="is-IS" altLang="is-IS" sz="2400" dirty="0" err="1">
                <a:solidFill>
                  <a:schemeClr val="tx2"/>
                </a:solidFill>
                <a:cs typeface="Helvetica" panose="020B0604020202020204" pitchFamily="34" charset="0"/>
              </a:rPr>
              <a:t>KSV</a:t>
            </a:r>
            <a:r>
              <a:rPr lang="is-IS" altLang="is-IS" sz="2400" dirty="0">
                <a:solidFill>
                  <a:schemeClr val="tx2"/>
                </a:solidFill>
                <a:cs typeface="Helvetica" panose="020B0604020202020204" pitchFamily="34" charset="0"/>
              </a:rPr>
              <a:t> í lok hvers reikningsskilatímabils er reiknað út eftir þessum fjórum aðferðum:</a:t>
            </a:r>
          </a:p>
          <a:p>
            <a:pPr marL="457200" lvl="1" indent="0">
              <a:buFontTx/>
              <a:buNone/>
            </a:pPr>
            <a:endParaRPr lang="is-IS" altLang="is-IS" sz="2400" dirty="0">
              <a:solidFill>
                <a:schemeClr val="tx2"/>
              </a:solidFill>
              <a:cs typeface="Helvetica" panose="020B0604020202020204" pitchFamily="34" charset="0"/>
            </a:endParaRPr>
          </a:p>
          <a:p>
            <a:pPr marL="857250" lvl="2" indent="0">
              <a:buSzPct val="80000"/>
              <a:buFontTx/>
              <a:buAutoNum type="arabicPeriod"/>
            </a:pPr>
            <a:r>
              <a:rPr lang="is-IS" altLang="is-IS" sz="2400" dirty="0">
                <a:solidFill>
                  <a:schemeClr val="tx2"/>
                </a:solidFill>
                <a:cs typeface="Helvetica" panose="020B0604020202020204" pitchFamily="34" charset="0"/>
              </a:rPr>
              <a:t> Sérgreint kostnaðarverð 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(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specific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identification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)</a:t>
            </a:r>
          </a:p>
          <a:p>
            <a:pPr marL="857250" lvl="2" indent="0">
              <a:buSzPct val="80000"/>
              <a:buFontTx/>
              <a:buAutoNum type="arabicPeriod"/>
            </a:pPr>
            <a:r>
              <a:rPr lang="is-IS" altLang="is-IS" sz="2400" dirty="0">
                <a:solidFill>
                  <a:schemeClr val="tx2"/>
                </a:solidFill>
                <a:cs typeface="Helvetica" panose="020B0604020202020204" pitchFamily="34" charset="0"/>
              </a:rPr>
              <a:t> Vöruflæði </a:t>
            </a:r>
            <a:r>
              <a:rPr lang="is-IS" altLang="is-IS" sz="2400" dirty="0" err="1">
                <a:solidFill>
                  <a:schemeClr val="tx2"/>
                </a:solidFill>
                <a:cs typeface="Helvetica" panose="020B0604020202020204" pitchFamily="34" charset="0"/>
              </a:rPr>
              <a:t>FIFO</a:t>
            </a:r>
            <a:r>
              <a:rPr lang="is-IS" altLang="is-IS" sz="2400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(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first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-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in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,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first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-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out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cost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flow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method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)</a:t>
            </a:r>
          </a:p>
          <a:p>
            <a:pPr marL="857250" lvl="2" indent="0">
              <a:buSzPct val="80000"/>
              <a:buFontTx/>
              <a:buAutoNum type="arabicPeriod"/>
            </a:pPr>
            <a:r>
              <a:rPr lang="is-IS" altLang="is-IS" sz="2400" dirty="0">
                <a:solidFill>
                  <a:schemeClr val="tx2"/>
                </a:solidFill>
                <a:cs typeface="Helvetica" panose="020B0604020202020204" pitchFamily="34" charset="0"/>
              </a:rPr>
              <a:t> Vöruflæði </a:t>
            </a:r>
            <a:r>
              <a:rPr lang="is-IS" altLang="is-IS" sz="2400" dirty="0" err="1">
                <a:solidFill>
                  <a:schemeClr val="tx2"/>
                </a:solidFill>
                <a:cs typeface="Helvetica" panose="020B0604020202020204" pitchFamily="34" charset="0"/>
              </a:rPr>
              <a:t>LIFO</a:t>
            </a:r>
            <a:r>
              <a:rPr lang="is-IS" altLang="is-IS" sz="2400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(last-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in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,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first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-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out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cost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flow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method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)</a:t>
            </a:r>
            <a:endParaRPr lang="is-IS" altLang="is-IS" sz="2200" dirty="0">
              <a:solidFill>
                <a:schemeClr val="tx2"/>
              </a:solidFill>
              <a:cs typeface="Helvetica" panose="020B0604020202020204" pitchFamily="34" charset="0"/>
            </a:endParaRPr>
          </a:p>
          <a:p>
            <a:pPr marL="857250" lvl="2" indent="0">
              <a:buSzPct val="80000"/>
              <a:buFontTx/>
              <a:buAutoNum type="arabicPeriod"/>
            </a:pPr>
            <a:r>
              <a:rPr lang="is-IS" altLang="is-IS" sz="2400" dirty="0">
                <a:solidFill>
                  <a:schemeClr val="tx2"/>
                </a:solidFill>
                <a:cs typeface="Helvetica" panose="020B0604020202020204" pitchFamily="34" charset="0"/>
              </a:rPr>
              <a:t> Vegið meðaltal 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(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weighted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average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cost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flow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i="1" dirty="0" err="1">
                <a:solidFill>
                  <a:schemeClr val="tx2"/>
                </a:solidFill>
                <a:cs typeface="Helvetica" panose="020B0604020202020204" pitchFamily="34" charset="0"/>
              </a:rPr>
              <a:t>method</a:t>
            </a:r>
            <a:r>
              <a:rPr lang="is-IS" altLang="is-IS" i="1" dirty="0">
                <a:solidFill>
                  <a:schemeClr val="tx2"/>
                </a:solidFill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68612" name="Slide Number Placeholder 4">
            <a:extLst>
              <a:ext uri="{FF2B5EF4-FFF2-40B4-BE49-F238E27FC236}">
                <a16:creationId xmlns:a16="http://schemas.microsoft.com/office/drawing/2014/main" id="{CB297A7A-164C-488E-BFF2-4667E1ABD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D0DA40-16D7-4587-A2FE-C63036ECFFA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2">
            <a:extLst>
              <a:ext uri="{FF2B5EF4-FFF2-40B4-BE49-F238E27FC236}">
                <a16:creationId xmlns:a16="http://schemas.microsoft.com/office/drawing/2014/main" id="{C96DDA99-42AB-424A-B8E3-3F7CD049A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B17562-8EE5-4173-B18C-B75469854761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CE2498F-C8E8-4E3E-BABD-E23831100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Sérgreint kostnaðarverð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(specific identification)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D8E023E7-4518-45CE-8527-6228A87E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133600"/>
            <a:ext cx="4897437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Þegar stór hluti birgða 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(inventory) 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er skráður við háu verði og veltuhraði þeirra er lítill </a:t>
            </a:r>
            <a:r>
              <a:rPr lang="is-IS" sz="2000" b="1" i="1" dirty="0">
                <a:solidFill>
                  <a:srgbClr val="C00000"/>
                </a:solidFill>
                <a:latin typeface="Helvetica" pitchFamily="34" charset="0"/>
                <a:ea typeface="+mn-ea"/>
                <a:cs typeface="ＭＳ Ｐゴシック"/>
              </a:rPr>
              <a:t>(high-priced, low-turnover) 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getur verið gagnlegt að nota sérgreint kostnaðarverð við bókun á vörukaupum og KSV </a:t>
            </a:r>
            <a:r>
              <a:rPr lang="is-IS" sz="2000" dirty="0">
                <a:latin typeface="Helvetica" pitchFamily="34" charset="0"/>
                <a:ea typeface="ＭＳ Ｐゴシック"/>
                <a:cs typeface="Helvetica" pitchFamily="34" charset="0"/>
              </a:rPr>
              <a:t>(t.d. hjá bílasölu).  </a:t>
            </a:r>
          </a:p>
        </p:txBody>
      </p:sp>
      <p:pic>
        <p:nvPicPr>
          <p:cNvPr id="70661" name="Picture 4">
            <a:extLst>
              <a:ext uri="{FF2B5EF4-FFF2-40B4-BE49-F238E27FC236}">
                <a16:creationId xmlns:a16="http://schemas.microsoft.com/office/drawing/2014/main" id="{F10187FD-DBE5-47A0-900C-3B63EDDB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357563"/>
            <a:ext cx="13684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64">
            <a:extLst>
              <a:ext uri="{FF2B5EF4-FFF2-40B4-BE49-F238E27FC236}">
                <a16:creationId xmlns:a16="http://schemas.microsoft.com/office/drawing/2014/main" id="{041CDDC3-FA8C-4181-8E52-534740E75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947025" cy="576263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Sérgreint kostnaðarverð </a:t>
            </a:r>
            <a:r>
              <a:rPr lang="en-US" altLang="is-IS" sz="2400" b="1" i="1">
                <a:solidFill>
                  <a:srgbClr val="C00000"/>
                </a:solidFill>
              </a:rPr>
              <a:t>(specific identification)</a:t>
            </a:r>
            <a:endParaRPr lang="is-IS" altLang="is-IS" sz="2400">
              <a:solidFill>
                <a:srgbClr val="C00000"/>
              </a:solidFill>
            </a:endParaRP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09E8A03B-AF49-4862-94BC-2860A6C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25538"/>
            <a:ext cx="8064500" cy="4391025"/>
          </a:xfrm>
        </p:spPr>
        <p:txBody>
          <a:bodyPr/>
          <a:lstStyle/>
          <a:p>
            <a:pPr lvl="1" eaLnBrk="1" hangingPunct="1">
              <a:defRPr/>
            </a:pPr>
            <a:endParaRPr lang="is-IS" sz="1700" dirty="0">
              <a:cs typeface="+mn-cs"/>
            </a:endParaRPr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Aðferð sem byggist á því að hægt sé að rekja kostnað til tiltekinnar vöru.</a:t>
            </a:r>
          </a:p>
          <a:p>
            <a:pPr>
              <a:buClr>
                <a:srgbClr val="C00000"/>
              </a:buClr>
              <a:defRPr/>
            </a:pPr>
            <a:endParaRPr lang="is-IS" sz="2400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Þegar vara er keypt er hún eyrnamerkt upphaflegu kostnaðarverði frá birgja ásamt þeim kostnaði sem fellur til við að koma henni í hús og í söluhæft ástand.</a:t>
            </a:r>
          </a:p>
          <a:p>
            <a:pPr>
              <a:buClr>
                <a:srgbClr val="C00000"/>
              </a:buClr>
              <a:defRPr/>
            </a:pPr>
            <a:endParaRPr lang="is-IS" sz="2400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Galli við aðferðina er sá að hún getur gefið stjórnendum færi á að hafa áhrif á framlegð í rekstrarreikningi með því að ákveða </a:t>
            </a:r>
            <a:r>
              <a:rPr lang="is-IS" sz="2400" u="sng" dirty="0"/>
              <a:t>hvaða</a:t>
            </a:r>
            <a:r>
              <a:rPr lang="is-IS" sz="2400" dirty="0"/>
              <a:t> vara er afhent til sölu hverju sinni.</a:t>
            </a: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100" dirty="0">
              <a:cs typeface="+mn-cs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1800" dirty="0">
                <a:cs typeface="+mn-cs"/>
              </a:rPr>
              <a:t>	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defRPr/>
            </a:pPr>
            <a:endParaRPr lang="is-IS" sz="1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defRPr/>
            </a:pPr>
            <a:endParaRPr lang="is-IS" sz="2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GB" dirty="0">
                <a:cs typeface="+mn-cs"/>
              </a:rPr>
              <a:t> </a:t>
            </a:r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364B0C98-962C-40DB-B330-AC87A3CFF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BB89C5-FE04-4127-8132-BD27EB355F81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2">
            <a:extLst>
              <a:ext uri="{FF2B5EF4-FFF2-40B4-BE49-F238E27FC236}">
                <a16:creationId xmlns:a16="http://schemas.microsoft.com/office/drawing/2014/main" id="{2394EE5F-4C65-4DD9-8383-9431983F3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81C33B-F41F-4F57-95C1-9627FAA5AC0E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CF788CF-0182-4F60-8E05-3AD02E0AF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993062" cy="1008063"/>
          </a:xfrm>
        </p:spPr>
        <p:txBody>
          <a:bodyPr anchor="t"/>
          <a:lstStyle/>
          <a:p>
            <a:pPr algn="l" eaLnBrk="1" hangingPunct="1">
              <a:lnSpc>
                <a:spcPct val="200000"/>
              </a:lnSpc>
            </a:pPr>
            <a:r>
              <a:rPr lang="is-IS" altLang="is-IS" b="1">
                <a:solidFill>
                  <a:srgbClr val="C00000"/>
                </a:solidFill>
              </a:rPr>
              <a:t>Sérgreint kostnaðarverð </a:t>
            </a:r>
            <a:r>
              <a:rPr lang="en-US" altLang="is-IS" sz="2400" b="1" i="1">
                <a:solidFill>
                  <a:srgbClr val="C00000"/>
                </a:solidFill>
              </a:rPr>
              <a:t>(specific identification)</a:t>
            </a:r>
            <a:endParaRPr lang="is-IS" altLang="is-IS" sz="1800">
              <a:solidFill>
                <a:srgbClr val="1F497D"/>
              </a:solidFill>
            </a:endParaRPr>
          </a:p>
        </p:txBody>
      </p:sp>
      <p:sp>
        <p:nvSpPr>
          <p:cNvPr id="74756" name="Text Box 3">
            <a:extLst>
              <a:ext uri="{FF2B5EF4-FFF2-40B4-BE49-F238E27FC236}">
                <a16:creationId xmlns:a16="http://schemas.microsoft.com/office/drawing/2014/main" id="{29A680DD-8228-4920-8C8A-0390B8C48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597693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Verslunin TMBC er með tvær </a:t>
            </a:r>
            <a:r>
              <a:rPr lang="is-IS" altLang="is-IS" sz="2400" u="sng">
                <a:solidFill>
                  <a:schemeClr val="tx1"/>
                </a:solidFill>
                <a:cs typeface="Helvetica" panose="020B0604020202020204" pitchFamily="34" charset="0"/>
              </a:rPr>
              <a:t>nákvæmlega eins vörur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 á lager sem voru keyptar inn á mismunandi tíma. Kaupverð fyrri vörunnar var $100 en þeirrar seinni $110. </a:t>
            </a: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0C19600C-E541-4604-95D5-E1F17C8F2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3644900"/>
            <a:ext cx="5761037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Ef TMBC notar </a:t>
            </a:r>
            <a:r>
              <a:rPr lang="is-IS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sérgreint kostnaðarverð 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við ákvörðun á KSV 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(</a:t>
            </a:r>
            <a:r>
              <a:rPr lang="is-IS" sz="2000" i="1" dirty="0" err="1">
                <a:latin typeface="Helvetica" pitchFamily="34" charset="0"/>
                <a:ea typeface="ＭＳ Ｐゴシック"/>
                <a:cs typeface="Helvetica" pitchFamily="34" charset="0"/>
              </a:rPr>
              <a:t>cost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 of </a:t>
            </a:r>
            <a:r>
              <a:rPr lang="is-IS" sz="2000" i="1" dirty="0" err="1">
                <a:latin typeface="Helvetica" pitchFamily="34" charset="0"/>
                <a:ea typeface="ＭＳ Ｐゴシック"/>
                <a:cs typeface="Helvetica" pitchFamily="34" charset="0"/>
              </a:rPr>
              <a:t>goods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 </a:t>
            </a:r>
            <a:r>
              <a:rPr lang="is-IS" sz="2000" i="1" dirty="0" err="1">
                <a:latin typeface="Helvetica" pitchFamily="34" charset="0"/>
                <a:ea typeface="ＭＳ Ｐゴシック"/>
                <a:cs typeface="Helvetica" pitchFamily="34" charset="0"/>
              </a:rPr>
              <a:t>sold</a:t>
            </a:r>
            <a:r>
              <a:rPr lang="is-IS" sz="2000" i="1" dirty="0">
                <a:latin typeface="Helvetica" pitchFamily="34" charset="0"/>
                <a:ea typeface="ＭＳ Ｐゴシック"/>
                <a:cs typeface="Helvetica" pitchFamily="34" charset="0"/>
              </a:rPr>
              <a:t>) </a:t>
            </a:r>
            <a:r>
              <a:rPr lang="is-IS" dirty="0">
                <a:latin typeface="Helvetica" pitchFamily="34" charset="0"/>
                <a:ea typeface="ＭＳ Ｐゴシック"/>
                <a:cs typeface="Helvetica" pitchFamily="34" charset="0"/>
              </a:rPr>
              <a:t>þá verður KSV í rekstrarreikningi $100 þegar fyrri varan er seld en $110 þegar sú seinni verður seld. </a:t>
            </a:r>
          </a:p>
        </p:txBody>
      </p:sp>
      <p:pic>
        <p:nvPicPr>
          <p:cNvPr id="74758" name="Picture 5">
            <a:extLst>
              <a:ext uri="{FF2B5EF4-FFF2-40B4-BE49-F238E27FC236}">
                <a16:creationId xmlns:a16="http://schemas.microsoft.com/office/drawing/2014/main" id="{A617DB90-8A9C-4E26-9E19-A002FAE4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292600"/>
            <a:ext cx="10810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64">
            <a:extLst>
              <a:ext uri="{FF2B5EF4-FFF2-40B4-BE49-F238E27FC236}">
                <a16:creationId xmlns:a16="http://schemas.microsoft.com/office/drawing/2014/main" id="{871EC743-79F5-4D83-AE91-4101925C7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272337" cy="720725"/>
          </a:xfrm>
        </p:spPr>
        <p:txBody>
          <a:bodyPr/>
          <a:lstStyle/>
          <a:p>
            <a:pPr eaLnBrk="1" hangingPunct="1"/>
            <a:r>
              <a:rPr lang="en-US" altLang="is-IS" b="1">
                <a:solidFill>
                  <a:srgbClr val="C00000"/>
                </a:solidFill>
              </a:rPr>
              <a:t>FIFO-vöruflæði: </a:t>
            </a:r>
            <a:r>
              <a:rPr lang="en-US" altLang="is-IS" sz="2400" b="1" i="1">
                <a:solidFill>
                  <a:srgbClr val="C00000"/>
                </a:solidFill>
              </a:rPr>
              <a:t>First-in, First-out</a:t>
            </a:r>
            <a:endParaRPr lang="is-IS" altLang="is-IS" sz="2400" b="1" i="1">
              <a:solidFill>
                <a:srgbClr val="C00000"/>
              </a:solidFill>
            </a:endParaRP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1AC89C7C-2947-451F-8BC0-C707BDD5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2205038"/>
            <a:ext cx="8064500" cy="3311525"/>
          </a:xfrm>
        </p:spPr>
        <p:txBody>
          <a:bodyPr/>
          <a:lstStyle/>
          <a:p>
            <a:pPr marL="571500" indent="-381000">
              <a:buClr>
                <a:srgbClr val="C00000"/>
              </a:buClr>
              <a:defRPr/>
            </a:pPr>
            <a:r>
              <a:rPr lang="is-IS" sz="2400" dirty="0"/>
              <a:t>Kostnaðarverð elstu varanna er gjaldfært í rekstrarreikning sem KSV þegar vörur eru seldar.</a:t>
            </a:r>
          </a:p>
          <a:p>
            <a:pPr marL="571500" indent="-381000">
              <a:buClr>
                <a:srgbClr val="C00000"/>
              </a:buClr>
              <a:defRPr/>
            </a:pPr>
            <a:endParaRPr lang="is-IS" sz="2400" dirty="0"/>
          </a:p>
          <a:p>
            <a:pPr marL="571500" indent="-381000">
              <a:buClr>
                <a:srgbClr val="C00000"/>
              </a:buClr>
              <a:defRPr/>
            </a:pPr>
            <a:r>
              <a:rPr lang="is-IS" sz="2400" dirty="0"/>
              <a:t>Kostnaðarverð nýjustu varanna situr eftir í vörubirgðum efnahagsreiknings í lok reikningsskila-tímabils.</a:t>
            </a:r>
          </a:p>
          <a:p>
            <a:pPr marL="190500" indent="0">
              <a:buClr>
                <a:srgbClr val="C00000"/>
              </a:buClr>
              <a:buFontTx/>
              <a:buNone/>
              <a:defRPr/>
            </a:pPr>
            <a:endParaRPr lang="is-IS" sz="2400" dirty="0"/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C45B743B-CEB8-4AED-BA67-A79767376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A26543-1D3A-4FCB-BEDE-DDD231910802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10128</TotalTime>
  <Words>1657</Words>
  <Application>Microsoft Office PowerPoint</Application>
  <PresentationFormat>On-screen Show (4:3)</PresentationFormat>
  <Paragraphs>370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Helvetica</vt:lpstr>
      <vt:lpstr>Lucida Handwriting</vt:lpstr>
      <vt:lpstr>Tahoma</vt:lpstr>
      <vt:lpstr>Template_Grunnnam2010</vt:lpstr>
      <vt:lpstr>2_Template_Grunnnam2010</vt:lpstr>
      <vt:lpstr>1_Template_Grunnnam2010</vt:lpstr>
      <vt:lpstr>Custom Design</vt:lpstr>
      <vt:lpstr>Worksheet</vt:lpstr>
      <vt:lpstr>PowerPoint Presentation</vt:lpstr>
      <vt:lpstr>PowerPoint Presentation</vt:lpstr>
      <vt:lpstr>Meginregla um birgðamat (RR2 – Birgðir) </vt:lpstr>
      <vt:lpstr>Kostnaðarverðsreglur (RR2 – Birgðir) </vt:lpstr>
      <vt:lpstr>Útreikningur á kostnaðarverði vörubirgða og KSV </vt:lpstr>
      <vt:lpstr>Sérgreint kostnaðarverð (specific identification)</vt:lpstr>
      <vt:lpstr>Sérgreint kostnaðarverð (specific identification)</vt:lpstr>
      <vt:lpstr>Sérgreint kostnaðarverð (specific identification)</vt:lpstr>
      <vt:lpstr>FIFO-vöruflæði: First-in, First-out</vt:lpstr>
      <vt:lpstr>  FIFO-vöruflæði: First-in, First-out</vt:lpstr>
      <vt:lpstr>LIFO-vöruflæði: Last-in, First-out</vt:lpstr>
      <vt:lpstr>  LIFO-vöruflæði: Last-in, First-out </vt:lpstr>
      <vt:lpstr> Vöruflæði - vegið meðaltal (weighted average)</vt:lpstr>
      <vt:lpstr>Vöruflæði - vegið meðaltal (weighted average)</vt:lpstr>
      <vt:lpstr>Áhrif á rekstrarreikning</vt:lpstr>
      <vt:lpstr>Áhrif á efnahagsreikning</vt:lpstr>
      <vt:lpstr>Kostnaðarverð eftir mismunandi forsendum um vöruflæði</vt:lpstr>
      <vt:lpstr>Kostnaðarverði vara til umráða er skipt á milli KSV og birgða eftir forsendu um FIFO-vöruflæði</vt:lpstr>
      <vt:lpstr>Kostnaðarverði vara til umráða er skipt á milli KSV og birgða eftir forsendu um LIFO-vöruflæði</vt:lpstr>
      <vt:lpstr>Kostnaðarverði vara til umráða er skipt á milli KSV og birgða eftir vöruflæði vegins meðaltals</vt:lpstr>
      <vt:lpstr>PowerPoint Presentation</vt:lpstr>
      <vt:lpstr>Vöruflæði þar sem vörukaup eiga sé stað á milli þess sem sala fer fram</vt:lpstr>
      <vt:lpstr>Tafla úr kennslubók</vt:lpstr>
      <vt:lpstr>PowerPoint Presentation</vt:lpstr>
      <vt:lpstr>FIFO aðferð (energy bar NeverStop)</vt:lpstr>
      <vt:lpstr>Kostnaðarverð eða dagverð hvort sem lægra reynist  </vt:lpstr>
      <vt:lpstr>PowerPoint Presentation</vt:lpstr>
      <vt:lpstr>Niðurfærsla birgða (write-down) skráð í bókhald </vt:lpstr>
      <vt:lpstr>  Kostnaðarverð vörubirgða - verkefni</vt:lpstr>
      <vt:lpstr>Mikilvægt að birgðir séu rétt skráðar í bókhald verslunarfyrirtækja</vt:lpstr>
      <vt:lpstr>PowerPoint Presentation</vt:lpstr>
      <vt:lpstr>Ef lokabirgðir eru ofmetnar þá verður KSV vanmetið</vt:lpstr>
      <vt:lpstr>... og ef KSV er vanmetið þá verður framlegð (og =&gt; afkoma) í rekstrarreikningi ofmetin</vt:lpstr>
      <vt:lpstr>...niðurstaða efnahagsreiknings sýnir þá ofmat birgða og ofmat á ÓRE</vt:lpstr>
      <vt:lpstr>Nokkrar aðferðir við eftirlit á birgðastjórnun</vt:lpstr>
      <vt:lpstr>PowerPoint Presentation</vt:lpstr>
      <vt:lpstr>PowerPoint Presentation</vt:lpstr>
      <vt:lpstr>PowerPoint Presentation</vt:lpstr>
      <vt:lpstr>Veltuhraði birgða (inventory turnover)</vt:lpstr>
      <vt:lpstr>Biðtími birgða (average number of days to sell inventory)</vt:lpstr>
      <vt:lpstr>Dæmi um mikilvægi veltuhraða birgða á framlegð (profitability)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Þorgils Björgvinsson</dc:creator>
  <cp:lastModifiedBy>Sigurdsson, Kristjan</cp:lastModifiedBy>
  <cp:revision>1601</cp:revision>
  <cp:lastPrinted>2017-09-11T16:27:42Z</cp:lastPrinted>
  <dcterms:created xsi:type="dcterms:W3CDTF">2010-01-14T00:13:08Z</dcterms:created>
  <dcterms:modified xsi:type="dcterms:W3CDTF">2024-09-11T11:23:56Z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2024-09-11T11:23:51Z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1cc0f9d4-0b28-41c0-9e16-74122646d534</vt:lpwstr>
  </property>
  <property fmtid="{D5CDD505-2E9C-101B-9397-08002B2CF9AE}" pid="8" name="MSIP_Label_ea60d57e-af5b-4752-ac57-3e4f28ca11dc_ContentBits">
    <vt:lpwstr>0</vt:lpwstr>
  </property>
</Properties>
</file>