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4583" r:id="rId2"/>
    <p:sldMasterId id="2147484564" r:id="rId3"/>
    <p:sldMasterId id="2147484552" r:id="rId4"/>
  </p:sldMasterIdLst>
  <p:notesMasterIdLst>
    <p:notesMasterId r:id="rId46"/>
  </p:notesMasterIdLst>
  <p:handoutMasterIdLst>
    <p:handoutMasterId r:id="rId47"/>
  </p:handoutMasterIdLst>
  <p:sldIdLst>
    <p:sldId id="719" r:id="rId5"/>
    <p:sldId id="344" r:id="rId6"/>
    <p:sldId id="725" r:id="rId7"/>
    <p:sldId id="697" r:id="rId8"/>
    <p:sldId id="698" r:id="rId9"/>
    <p:sldId id="646" r:id="rId10"/>
    <p:sldId id="727" r:id="rId11"/>
    <p:sldId id="656" r:id="rId12"/>
    <p:sldId id="733" r:id="rId13"/>
    <p:sldId id="734" r:id="rId14"/>
    <p:sldId id="658" r:id="rId15"/>
    <p:sldId id="653" r:id="rId16"/>
    <p:sldId id="738" r:id="rId17"/>
    <p:sldId id="659" r:id="rId18"/>
    <p:sldId id="737" r:id="rId19"/>
    <p:sldId id="661" r:id="rId20"/>
    <p:sldId id="662" r:id="rId21"/>
    <p:sldId id="663" r:id="rId22"/>
    <p:sldId id="664" r:id="rId23"/>
    <p:sldId id="709" r:id="rId24"/>
    <p:sldId id="666" r:id="rId25"/>
    <p:sldId id="667" r:id="rId26"/>
    <p:sldId id="710" r:id="rId27"/>
    <p:sldId id="668" r:id="rId28"/>
    <p:sldId id="669" r:id="rId29"/>
    <p:sldId id="670" r:id="rId30"/>
    <p:sldId id="711" r:id="rId31"/>
    <p:sldId id="671" r:id="rId32"/>
    <p:sldId id="712" r:id="rId33"/>
    <p:sldId id="678" r:id="rId34"/>
    <p:sldId id="740" r:id="rId35"/>
    <p:sldId id="713" r:id="rId36"/>
    <p:sldId id="714" r:id="rId37"/>
    <p:sldId id="683" r:id="rId38"/>
    <p:sldId id="684" r:id="rId39"/>
    <p:sldId id="685" r:id="rId40"/>
    <p:sldId id="715" r:id="rId41"/>
    <p:sldId id="686" r:id="rId42"/>
    <p:sldId id="716" r:id="rId43"/>
    <p:sldId id="747" r:id="rId44"/>
    <p:sldId id="743" r:id="rId45"/>
  </p:sldIdLst>
  <p:sldSz cx="9144000" cy="6858000" type="screen4x3"/>
  <p:notesSz cx="6873875" cy="100631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70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5D00"/>
    <a:srgbClr val="1F497D"/>
    <a:srgbClr val="1D4575"/>
    <a:srgbClr val="003399"/>
    <a:srgbClr val="EE6000"/>
    <a:srgbClr val="F66400"/>
    <a:srgbClr val="FF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6" autoAdjust="0"/>
    <p:restoredTop sz="73982" autoAdjust="0"/>
  </p:normalViewPr>
  <p:slideViewPr>
    <p:cSldViewPr>
      <p:cViewPr varScale="1">
        <p:scale>
          <a:sx n="117" d="100"/>
          <a:sy n="117" d="100"/>
        </p:scale>
        <p:origin x="274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7536"/>
    </p:cViewPr>
  </p:sorterViewPr>
  <p:notesViewPr>
    <p:cSldViewPr>
      <p:cViewPr varScale="1">
        <p:scale>
          <a:sx n="52" d="100"/>
          <a:sy n="52" d="100"/>
        </p:scale>
        <p:origin x="-2922" y="-84"/>
      </p:cViewPr>
      <p:guideLst>
        <p:guide orient="horz" pos="3170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gurdsson, Kristjan" userId="ae739e12-3550-4246-9745-1b78ac40fc21" providerId="ADAL" clId="{7FA49DBE-303B-4717-9835-38C210431DA2}"/>
    <pc:docChg chg="modSld">
      <pc:chgData name="Sigurdsson, Kristjan" userId="ae739e12-3550-4246-9745-1b78ac40fc21" providerId="ADAL" clId="{7FA49DBE-303B-4717-9835-38C210431DA2}" dt="2024-09-11T11:29:12.920" v="2" actId="6549"/>
      <pc:docMkLst>
        <pc:docMk/>
      </pc:docMkLst>
      <pc:sldChg chg="modSp mod">
        <pc:chgData name="Sigurdsson, Kristjan" userId="ae739e12-3550-4246-9745-1b78ac40fc21" providerId="ADAL" clId="{7FA49DBE-303B-4717-9835-38C210431DA2}" dt="2024-09-11T11:29:12.920" v="2" actId="6549"/>
        <pc:sldMkLst>
          <pc:docMk/>
          <pc:sldMk cId="0" sldId="719"/>
        </pc:sldMkLst>
        <pc:spChg chg="mod">
          <ac:chgData name="Sigurdsson, Kristjan" userId="ae739e12-3550-4246-9745-1b78ac40fc21" providerId="ADAL" clId="{7FA49DBE-303B-4717-9835-38C210431DA2}" dt="2024-09-11T11:29:12.920" v="2" actId="6549"/>
          <ac:spMkLst>
            <pc:docMk/>
            <pc:sldMk cId="0" sldId="719"/>
            <ac:spMk id="59394" creationId="{1D0B16E6-73E0-4880-9862-F6A03D9F02D6}"/>
          </ac:spMkLst>
        </pc:spChg>
        <pc:spChg chg="mod">
          <ac:chgData name="Sigurdsson, Kristjan" userId="ae739e12-3550-4246-9745-1b78ac40fc21" providerId="ADAL" clId="{7FA49DBE-303B-4717-9835-38C210431DA2}" dt="2024-09-11T11:29:10.361" v="0" actId="20577"/>
          <ac:spMkLst>
            <pc:docMk/>
            <pc:sldMk cId="0" sldId="719"/>
            <ac:spMk id="59395" creationId="{3C775AEE-DA51-4D02-98F9-BF180D4DB27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D48ED10-E38A-4E9B-9A83-DD05392DF0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8150" cy="503238"/>
          </a:xfrm>
          <a:prstGeom prst="rect">
            <a:avLst/>
          </a:prstGeom>
        </p:spPr>
        <p:txBody>
          <a:bodyPr vert="horz" lIns="93296" tIns="46648" rIns="93296" bIns="46648" rtlCol="0"/>
          <a:lstStyle>
            <a:lvl1pPr algn="l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4F630-A01E-4E57-A519-81E1763BB6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94138" y="0"/>
            <a:ext cx="2978150" cy="503238"/>
          </a:xfrm>
          <a:prstGeom prst="rect">
            <a:avLst/>
          </a:prstGeom>
        </p:spPr>
        <p:txBody>
          <a:bodyPr vert="horz" lIns="93296" tIns="46648" rIns="93296" bIns="46648" rtlCol="0"/>
          <a:lstStyle>
            <a:lvl1pPr algn="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fld id="{C6BFC2E6-7AF4-470B-AF66-DC9B706721E6}" type="datetimeFigureOut">
              <a:rPr lang="en-US"/>
              <a:pPr>
                <a:defRPr/>
              </a:pPr>
              <a:t>10/1/24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D2D7E-577F-4025-9943-62EDAA9387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58338"/>
            <a:ext cx="2978150" cy="503237"/>
          </a:xfrm>
          <a:prstGeom prst="rect">
            <a:avLst/>
          </a:prstGeom>
        </p:spPr>
        <p:txBody>
          <a:bodyPr vert="horz" lIns="93296" tIns="46648" rIns="93296" bIns="46648" rtlCol="0" anchor="b"/>
          <a:lstStyle>
            <a:lvl1pPr algn="l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41D5E-36F9-4985-8068-3D8192F7F6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94138" y="9558338"/>
            <a:ext cx="2978150" cy="503237"/>
          </a:xfrm>
          <a:prstGeom prst="rect">
            <a:avLst/>
          </a:prstGeom>
        </p:spPr>
        <p:txBody>
          <a:bodyPr vert="horz" wrap="square" lIns="93296" tIns="46648" rIns="93296" bIns="4664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7A6FDF-38B5-4CC0-92F6-CEF5F564DC96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B07F66B-B835-4535-A6EF-F3C222C448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5F09897-6B61-45CB-B820-37ABB6D9BB4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95725" y="0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142CE432-DAE1-4075-A1E5-7E6D9A63534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54063"/>
            <a:ext cx="5032375" cy="3773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8ECC4BF9-B0D5-40BA-AF73-BC4621DF577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779963"/>
            <a:ext cx="5041900" cy="452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DF01D89C-F618-41A1-B671-A08C8261F2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96" tIns="46648" rIns="93296" bIns="4664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944C9709-A8B3-48CE-8D0A-674267043B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5725" y="9559925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96" tIns="46648" rIns="93296" bIns="4664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CCF0A1-7914-49A6-A318-7181CC4ABCF7}" type="slidenum">
              <a:rPr lang="en-US" altLang="is-IS"/>
              <a:pPr/>
              <a:t>‹#›</a:t>
            </a:fld>
            <a:endParaRPr lang="en-US" altLang="is-I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48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48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48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48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48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18E97C63-574F-44A4-89C4-444726BA3E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855434E9-3C73-44DC-99F2-DED68B1CD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3501F001-FB90-4CCD-868F-2E387FD292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5C4B916-4D7C-4B7C-AFDE-84D52131E358}" type="slidenum">
              <a:rPr lang="en-US" altLang="is-IS"/>
              <a:pPr>
                <a:spcBef>
                  <a:spcPct val="0"/>
                </a:spcBef>
              </a:pPr>
              <a:t>1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83ADAA0A-F7F7-4367-A3EE-B63BCAA665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BFF18BC4-BE2E-4B21-873E-375A90104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sz="11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52D40811-EA0F-4B02-8119-751E971ABC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D57BED0-B900-49DA-B134-420347B6F1BB}" type="slidenum">
              <a:rPr lang="en-US" altLang="is-IS"/>
              <a:pPr>
                <a:spcBef>
                  <a:spcPct val="0"/>
                </a:spcBef>
              </a:pPr>
              <a:t>10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EC52D82F-353B-4DAE-A995-3798EE7548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C913791-A0ED-4A44-B838-E93869EDE4FD}" type="slidenum">
              <a:rPr lang="en-US" altLang="is-IS"/>
              <a:pPr>
                <a:spcBef>
                  <a:spcPct val="0"/>
                </a:spcBef>
              </a:pPr>
              <a:t>11</a:t>
            </a:fld>
            <a:endParaRPr lang="en-US" altLang="is-IS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6EF9A466-DF03-474A-A4E8-D63239254A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65B8CF86-EF9A-4B7A-A73C-C61B87109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is-IS" altLang="is-IS" dirty="0">
                <a:latin typeface="Arial" panose="020B0604020202020204" pitchFamily="34" charset="0"/>
                <a:ea typeface="ＭＳ Ｐゴシック" panose="020B0600070205080204" pitchFamily="34" charset="-128"/>
              </a:rPr>
              <a:t>Línuleg afskrift – Algengust  bíl 20% hverju ári </a:t>
            </a:r>
          </a:p>
          <a:p>
            <a:pPr eaLnBrk="1" hangingPunct="1"/>
            <a:r>
              <a:rPr lang="is-IS" altLang="is-IS" dirty="0">
                <a:latin typeface="Arial" panose="020B0604020202020204" pitchFamily="34" charset="0"/>
                <a:ea typeface="ＭＳ Ｐゴシック" panose="020B0600070205080204" pitchFamily="34" charset="-128"/>
              </a:rPr>
              <a:t>	- afskrifar alltaf það sama ár eftir ár </a:t>
            </a:r>
          </a:p>
          <a:p>
            <a:pPr eaLnBrk="1" hangingPunct="1"/>
            <a:r>
              <a:rPr lang="is-IS" altLang="is-IS" dirty="0">
                <a:latin typeface="Arial" panose="020B0604020202020204" pitchFamily="34" charset="0"/>
                <a:ea typeface="ＭＳ Ｐゴシック" panose="020B0600070205080204" pitchFamily="34" charset="-128"/>
              </a:rPr>
              <a:t>Hröðunarafksrift – Það sem það á við – bíl 40% af hverju ári – svo 40% af því sem þú hefur eftir svo koll á koll </a:t>
            </a:r>
          </a:p>
          <a:p>
            <a:pPr eaLnBrk="1" hangingPunct="1"/>
            <a:r>
              <a:rPr lang="is-IS" altLang="is-IS" dirty="0">
                <a:latin typeface="Arial" panose="020B0604020202020204" pitchFamily="34" charset="0"/>
                <a:ea typeface="ＭＳ Ｐゴシック" panose="020B0600070205080204" pitchFamily="34" charset="-128"/>
              </a:rPr>
              <a:t>	- tvöfalt á við staight line </a:t>
            </a:r>
          </a:p>
          <a:p>
            <a:pPr eaLnBrk="1" hangingPunct="1"/>
            <a:r>
              <a:rPr lang="is-IS" altLang="is-I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Afskrift miðað við afkastagetu – Það sem það á við </a:t>
            </a:r>
          </a:p>
          <a:p>
            <a:pPr eaLnBrk="1" hangingPunct="1"/>
            <a:r>
              <a:rPr lang="is-IS" altLang="is-IS" dirty="0">
                <a:latin typeface="Arial" panose="020B0604020202020204" pitchFamily="34" charset="0"/>
                <a:ea typeface="ＭＳ Ｐゴシック" panose="020B0600070205080204" pitchFamily="34" charset="-128"/>
              </a:rPr>
              <a:t>	- notar t.d vél sem framleiðir þúsund stykki – notaði 100 stykki. Afskrifar miðað við notkun </a:t>
            </a:r>
          </a:p>
          <a:p>
            <a:pPr eaLnBrk="1" hangingPunct="1"/>
            <a:r>
              <a:rPr lang="is-IS" altLang="is-IS" dirty="0">
                <a:latin typeface="Arial" panose="020B0604020202020204" pitchFamily="34" charset="0"/>
                <a:ea typeface="ＭＳ Ｐゴシック" panose="020B0600070205080204" pitchFamily="34" charset="-128"/>
              </a:rPr>
              <a:t>	- bíl afkrifar t.d eftir notkun, km fjölda sem að bíllinn var notaður. </a:t>
            </a:r>
          </a:p>
          <a:p>
            <a:pPr eaLnBrk="1" hangingPunct="1"/>
            <a:endParaRPr lang="is-IS" altLang="is-I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endParaRPr lang="is-IS" altLang="is-I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61488B94-4E33-4D8D-A831-C6468E54E1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6DE2D7DE-441E-47D3-BEBD-0AA173D72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is-IS" sz="1100" i="1" u="sng" dirty="0"/>
              <a:t>relative fair market value method.” </a:t>
            </a:r>
            <a:endParaRPr lang="en-US" altLang="is-IS" sz="1100" i="0" u="none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is-IS" sz="1100" i="0" u="none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is-IS" sz="1100" i="0" u="none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Skiptir</a:t>
            </a:r>
            <a:r>
              <a:rPr lang="en-US" altLang="is-IS" sz="1100" i="0" u="none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is-IS" sz="1100" i="0" u="none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máli</a:t>
            </a:r>
            <a:r>
              <a:rPr lang="en-US" altLang="is-IS" sz="1100" i="0" u="none" dirty="0">
                <a:latin typeface="Arial" panose="020B0604020202020204" pitchFamily="34" charset="0"/>
                <a:ea typeface="ＭＳ Ｐゴシック" panose="020B0600070205080204" pitchFamily="34" charset="-128"/>
              </a:rPr>
              <a:t> – </a:t>
            </a:r>
            <a:r>
              <a:rPr lang="en-US" altLang="is-IS" sz="1100" i="0" u="none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t.d</a:t>
            </a:r>
            <a:r>
              <a:rPr lang="en-US" altLang="is-IS" sz="1100" i="0" u="none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is-IS" sz="1100" i="0" u="none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ef</a:t>
            </a:r>
            <a:r>
              <a:rPr lang="en-US" altLang="is-IS" sz="1100" i="0" u="none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is-IS" sz="1100" i="0" u="none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þú</a:t>
            </a:r>
            <a:r>
              <a:rPr lang="en-US" altLang="is-IS" sz="1100" i="0" u="none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is-IS" sz="1100" i="0" u="none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ert</a:t>
            </a:r>
            <a:r>
              <a:rPr lang="en-US" altLang="is-IS" sz="1100" i="0" u="none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is-IS" sz="1100" i="0" u="none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með</a:t>
            </a:r>
            <a:r>
              <a:rPr lang="en-US" altLang="is-IS" sz="1100" i="0" u="none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is-IS" sz="1100" i="0" u="none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fasteign</a:t>
            </a:r>
            <a:r>
              <a:rPr lang="en-US" altLang="is-IS" sz="1100" i="0" u="none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is-IS" sz="1100" i="0" u="none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á</a:t>
            </a:r>
            <a:r>
              <a:rPr lang="en-US" altLang="is-IS" sz="1100" i="0" u="none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is-IS" sz="1100" i="0" u="none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lóð</a:t>
            </a:r>
            <a:r>
              <a:rPr lang="en-US" altLang="is-IS" sz="1100" i="0" u="none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is-IS" sz="1100" i="0" u="none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mátt</a:t>
            </a:r>
            <a:r>
              <a:rPr lang="en-US" altLang="is-IS" sz="1100" i="0" u="none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is-IS" sz="1100" i="0" u="none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afskrifa</a:t>
            </a:r>
            <a:r>
              <a:rPr lang="en-US" altLang="is-IS" sz="1100" i="0" u="none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is-IS" sz="1100" i="0" u="none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fasteignina</a:t>
            </a:r>
            <a:r>
              <a:rPr lang="en-US" altLang="is-IS" sz="1100" i="0" u="none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is-IS" sz="1100" i="0" u="none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en</a:t>
            </a:r>
            <a:r>
              <a:rPr lang="en-US" altLang="is-IS" sz="1100" i="0" u="none" dirty="0">
                <a:latin typeface="Arial" panose="020B0604020202020204" pitchFamily="34" charset="0"/>
                <a:ea typeface="ＭＳ Ｐゴシック" panose="020B0600070205080204" pitchFamily="34" charset="-128"/>
              </a:rPr>
              <a:t> ekki </a:t>
            </a:r>
            <a:r>
              <a:rPr lang="en-US" altLang="is-IS" sz="1100" i="0" u="none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loðina</a:t>
            </a:r>
            <a:r>
              <a:rPr lang="en-US" altLang="is-IS" sz="1100" i="0" u="none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endParaRPr lang="en-US" altLang="is-IS" sz="1100" i="1" u="sng" dirty="0"/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F2FF900C-4A6F-499B-90D0-C5C046DF83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33181C8-6C64-4CE7-BE55-196CF3E289E9}" type="slidenum">
              <a:rPr lang="en-US" altLang="is-IS"/>
              <a:pPr>
                <a:spcBef>
                  <a:spcPct val="0"/>
                </a:spcBef>
              </a:pPr>
              <a:t>12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24937C64-746E-4A63-B00A-E59BB57B23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993B6C4-C5CA-4DAC-80DE-A72FDF774F04}" type="slidenum">
              <a:rPr lang="en-US" altLang="is-IS"/>
              <a:pPr>
                <a:spcBef>
                  <a:spcPct val="0"/>
                </a:spcBef>
              </a:pPr>
              <a:t>13</a:t>
            </a:fld>
            <a:endParaRPr lang="en-US" altLang="is-IS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9B28CB6B-AE45-45F1-99D6-FB18EF3C6A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E413D18D-3197-4C3E-A00F-4A33C3A33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is-IS" altLang="is-IS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Kostnaðarverð 	1000	- kostaði mig </a:t>
            </a:r>
          </a:p>
          <a:p>
            <a:pPr marL="0" indent="0" eaLnBrk="1" hangingPunct="1">
              <a:buNone/>
            </a:pPr>
            <a:r>
              <a:rPr lang="is-IS" altLang="is-IS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Hrakvirði  		100	- 5 ár liðinn get ég selt fyrir 100, get ekki notað meira (plan) – educated guess </a:t>
            </a:r>
          </a:p>
          <a:p>
            <a:pPr marL="0" indent="0" eaLnBrk="1" hangingPunct="1">
              <a:buNone/>
            </a:pPr>
            <a:r>
              <a:rPr lang="is-IS" altLang="is-IS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Nýtingar´timanum 	5 ár 	</a:t>
            </a:r>
          </a:p>
          <a:p>
            <a:pPr marL="0" indent="0" eaLnBrk="1" hangingPunct="1">
              <a:buNone/>
            </a:pPr>
            <a:r>
              <a:rPr lang="is-IS" altLang="is-IS" dirty="0">
                <a:latin typeface="Arial" panose="020B0604020202020204" pitchFamily="34" charset="0"/>
                <a:ea typeface="ＭＳ Ｐゴシック" panose="020B0600070205080204" pitchFamily="34" charset="-128"/>
              </a:rPr>
              <a:t>________________</a:t>
            </a:r>
          </a:p>
          <a:p>
            <a:pPr marL="0" indent="0" eaLnBrk="1" hangingPunct="1">
              <a:buNone/>
            </a:pPr>
            <a:endParaRPr lang="is-IS" altLang="is-I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is-IS" altLang="is-IS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Línuleg Afskrift | langt mest notað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s-IS" altLang="is-IS" dirty="0">
                <a:latin typeface="Arial" panose="020B0604020202020204" pitchFamily="34" charset="0"/>
                <a:ea typeface="ＭＳ Ｐゴシック" panose="020B0600070205080204" pitchFamily="34" charset="-128"/>
              </a:rPr>
              <a:t>	- 1000-100 = 900 / 5 = 180kr afskrift á ári. Eða 15kr á mánuði í 12 mánuðir. Oftast reiknað í árslok samt.</a:t>
            </a:r>
          </a:p>
          <a:p>
            <a:pPr marL="0" indent="0" eaLnBrk="1" hangingPunct="1">
              <a:buNone/>
            </a:pPr>
            <a:endParaRPr lang="is-IS" altLang="is-I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is-IS" altLang="is-IS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Hröðunarafskrift</a:t>
            </a:r>
          </a:p>
          <a:p>
            <a:pPr marL="0" indent="0" eaLnBrk="1" hangingPunct="1">
              <a:buNone/>
            </a:pPr>
            <a:r>
              <a:rPr lang="is-IS" altLang="is-IS" dirty="0">
                <a:latin typeface="Arial" panose="020B0604020202020204" pitchFamily="34" charset="0"/>
                <a:ea typeface="ＭＳ Ｐゴシック" panose="020B0600070205080204" pitchFamily="34" charset="-128"/>
              </a:rPr>
              <a:t>	- </a:t>
            </a:r>
          </a:p>
          <a:p>
            <a:pPr marL="0" indent="0" eaLnBrk="1" hangingPunct="1">
              <a:buNone/>
            </a:pPr>
            <a:endParaRPr lang="is-IS" altLang="is-I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is-IS" altLang="is-IS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Afskrift miðað við afkastagetu 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is-IS" altLang="is-I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is-IS" altLang="is-IS" dirty="0">
                <a:latin typeface="Arial" panose="020B0604020202020204" pitchFamily="34" charset="0"/>
                <a:ea typeface="ＭＳ Ｐゴシック" panose="020B0600070205080204" pitchFamily="34" charset="-128"/>
              </a:rPr>
              <a:t>Margir nota viðmiðið hjá skattinum.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4A6EB544-5390-415F-9766-8DC3B820EE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0B2FCF5-2272-45DF-A682-255AFE742EF8}" type="slidenum">
              <a:rPr lang="en-US" altLang="is-IS"/>
              <a:pPr>
                <a:spcBef>
                  <a:spcPct val="0"/>
                </a:spcBef>
              </a:pPr>
              <a:t>14</a:t>
            </a:fld>
            <a:endParaRPr lang="en-US" altLang="is-IS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0DC0AA04-0BF2-4CFD-8C7E-4F6AA9C281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03F2793E-1D7C-4B9E-8BF0-EBBA89E40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5800F8D6-BF32-493B-AC0A-0AB75300E9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6BB693D-2FF3-4347-B9D4-ACD3679AA5BB}" type="slidenum">
              <a:rPr lang="en-US" altLang="is-IS"/>
              <a:pPr>
                <a:spcBef>
                  <a:spcPct val="0"/>
                </a:spcBef>
              </a:pPr>
              <a:t>15</a:t>
            </a:fld>
            <a:endParaRPr lang="en-US" altLang="is-IS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70DC459A-3A3A-4019-9EEA-B5E3EE13B2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E9722028-5E93-4884-8FD3-7D0C4DCFC4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ECF9C6D3-A2F7-4110-B4DE-853E27820A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DF1A487-7EA9-4BED-9DDA-9DC10B7D4742}" type="slidenum">
              <a:rPr lang="en-US" altLang="is-IS"/>
              <a:pPr>
                <a:spcBef>
                  <a:spcPct val="0"/>
                </a:spcBef>
              </a:pPr>
              <a:t>16</a:t>
            </a:fld>
            <a:endParaRPr lang="en-US" altLang="is-IS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D4119071-CDE0-4D50-91DE-D5A7F0AFE7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4360D80A-D92A-4C56-BBF1-AB245B678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061B3996-6230-4B4E-9198-96D71CA9BA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7AC944A-4992-416E-AF00-B3608C95CBF7}" type="slidenum">
              <a:rPr lang="en-US" altLang="is-IS"/>
              <a:pPr>
                <a:spcBef>
                  <a:spcPct val="0"/>
                </a:spcBef>
              </a:pPr>
              <a:t>17</a:t>
            </a:fld>
            <a:endParaRPr lang="en-US" altLang="is-IS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DBCEB56C-EA1A-412B-8909-93FA37FDB7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B7B12FE2-16CA-40E7-96D7-7D7515A41E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is-IS" altLang="is-IS" sz="11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2FCD83C8-BE01-4644-B514-3BBA62CA01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BF40171-2AF0-4CA5-8078-65A3EA2C7CC1}" type="slidenum">
              <a:rPr lang="en-US" altLang="is-IS"/>
              <a:pPr>
                <a:spcBef>
                  <a:spcPct val="0"/>
                </a:spcBef>
              </a:pPr>
              <a:t>18</a:t>
            </a:fld>
            <a:endParaRPr lang="en-US" altLang="is-IS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1FC8774F-A413-4AFA-A2FB-1E9567B456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7652C0CF-BE18-4DB8-AA92-79C1521322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Tx/>
              <a:buChar char="•"/>
            </a:pPr>
            <a:endParaRPr lang="is-IS" altLang="is-I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4A44FD96-8A1E-45BB-9055-CE9C4AFF71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96A6A27-AC1B-42BF-AE84-751C48C891B8}" type="slidenum">
              <a:rPr lang="en-US" altLang="is-IS"/>
              <a:pPr>
                <a:spcBef>
                  <a:spcPct val="0"/>
                </a:spcBef>
              </a:pPr>
              <a:t>19</a:t>
            </a:fld>
            <a:endParaRPr lang="en-US" altLang="is-IS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73863698-B13D-4B31-8670-577AD3923E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13DF8232-F3D9-4887-9F64-990F1ACD8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>
            <a:extLst>
              <a:ext uri="{FF2B5EF4-FFF2-40B4-BE49-F238E27FC236}">
                <a16:creationId xmlns:a16="http://schemas.microsoft.com/office/drawing/2014/main" id="{936FDD17-01CE-476F-90B3-1245183CDF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78C93B85-F3CA-4044-BA57-6B18DE817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s-IS" altLang="is-IS" sz="1000">
              <a:latin typeface="Helvetica" panose="020B0604020202020204" pitchFamily="34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1FA1AEAC-6EBE-411B-BD1E-01BBAFB658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5FF6D6E-F250-4895-B61F-D1EAAA0E9D38}" type="slidenum">
              <a:rPr lang="en-US" altLang="is-IS"/>
              <a:pPr>
                <a:spcBef>
                  <a:spcPct val="0"/>
                </a:spcBef>
              </a:pPr>
              <a:t>2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CB85E7C8-2AFA-4924-8DCE-91A46F2DB7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79DAC8D-4A0A-476C-B7A7-BCD309659DAE}" type="slidenum">
              <a:rPr lang="en-US" altLang="is-IS"/>
              <a:pPr>
                <a:spcBef>
                  <a:spcPct val="0"/>
                </a:spcBef>
              </a:pPr>
              <a:t>20</a:t>
            </a:fld>
            <a:endParaRPr lang="en-US" altLang="is-IS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1EA6F36A-63F5-40F9-A4A4-E1F038A800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4431FD0A-9721-4A43-A636-A0EE0C66F2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sz="10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3621163E-5E5D-4DF2-91D4-383DEB8828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F437A35-11FB-4168-90EB-E87FA22B9581}" type="slidenum">
              <a:rPr lang="en-US" altLang="is-IS"/>
              <a:pPr>
                <a:spcBef>
                  <a:spcPct val="0"/>
                </a:spcBef>
              </a:pPr>
              <a:t>21</a:t>
            </a:fld>
            <a:endParaRPr lang="en-US" altLang="is-IS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B07267BA-A167-46EA-9565-C80F2E8C0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1A1E9A7C-2C77-44F5-967B-7A16D4E388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Tx/>
              <a:buChar char="•"/>
            </a:pPr>
            <a:r>
              <a:rPr lang="is-IS" altLang="is-IS" dirty="0">
                <a:latin typeface="Arial" panose="020B0604020202020204" pitchFamily="34" charset="0"/>
                <a:ea typeface="ＭＳ Ｐゴシック" panose="020B0600070205080204" pitchFamily="34" charset="-128"/>
              </a:rPr>
              <a:t>Hér notum við hörðunarafksirft hún er meira lýsandi </a:t>
            </a:r>
          </a:p>
          <a:p>
            <a:pPr marL="171450" indent="-171450" eaLnBrk="1" hangingPunct="1">
              <a:buFontTx/>
              <a:buChar char="•"/>
            </a:pPr>
            <a:r>
              <a:rPr lang="is-IS" altLang="is-IS" dirty="0">
                <a:latin typeface="Arial" panose="020B0604020202020204" pitchFamily="34" charset="0"/>
                <a:ea typeface="ＭＳ Ｐゴシック" panose="020B0600070205080204" pitchFamily="34" charset="-128"/>
              </a:rPr>
              <a:t>Reglan er þá – 50% (tvöfalt) x bókfært verð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44C3ED9C-5C8E-447F-8261-F510C0BFC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A44552A-360D-4C44-AD00-0956C5DA7CC0}" type="slidenum">
              <a:rPr lang="en-US" altLang="is-IS"/>
              <a:pPr>
                <a:spcBef>
                  <a:spcPct val="0"/>
                </a:spcBef>
              </a:pPr>
              <a:t>22</a:t>
            </a:fld>
            <a:endParaRPr lang="en-US" altLang="is-IS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45F0BE22-1AEB-4903-B4AA-0A5ECB7034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CB729865-79D1-4217-9F5E-D1B4EF97F1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Tx/>
              <a:buChar char="•"/>
            </a:pPr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87EAAE66-2EB4-4E98-BE75-48F4944BDC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3A0BDEE-B4CB-4C57-8F8D-3D3EB2939F3D}" type="slidenum">
              <a:rPr lang="en-US" altLang="is-IS"/>
              <a:pPr>
                <a:spcBef>
                  <a:spcPct val="0"/>
                </a:spcBef>
              </a:pPr>
              <a:t>23</a:t>
            </a:fld>
            <a:endParaRPr lang="en-US" altLang="is-IS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330F9637-C58B-42F8-96A5-0C9CF0904E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22BC2D09-6730-4D7F-ACBC-8743E0607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FEA63899-F7EF-4F07-95E8-77439026A6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52A86EB-E8E4-41D8-8BB9-784DC6C8FA3B}" type="slidenum">
              <a:rPr lang="en-US" altLang="is-IS"/>
              <a:pPr>
                <a:spcBef>
                  <a:spcPct val="0"/>
                </a:spcBef>
              </a:pPr>
              <a:t>24</a:t>
            </a:fld>
            <a:endParaRPr lang="en-US" altLang="is-IS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D6086CEC-3911-4F34-8479-75FDECECF9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35B08082-7542-499A-AD0C-310E55CFA9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is-IS" altLang="is-IS" dirty="0">
                <a:latin typeface="Arial" panose="020B0604020202020204" pitchFamily="34" charset="0"/>
                <a:ea typeface="ＭＳ Ｐゴシック" panose="020B0600070205080204" pitchFamily="34" charset="-128"/>
              </a:rPr>
              <a:t>Bílinn getur keyrt x mikið km – vélinn getur framleitt x mikið af vörur. (afkastageta ) </a:t>
            </a:r>
          </a:p>
          <a:p>
            <a:pPr eaLnBrk="1" hangingPunct="1"/>
            <a:endParaRPr lang="is-IS" altLang="is-I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endParaRPr lang="is-IS" altLang="is-I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44A9C024-1446-4F46-B9EF-88B8913ADC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8874EDA-FAB8-4801-B8A7-D2800A5BEE57}" type="slidenum">
              <a:rPr lang="en-US" altLang="is-IS"/>
              <a:pPr>
                <a:spcBef>
                  <a:spcPct val="0"/>
                </a:spcBef>
              </a:pPr>
              <a:t>25</a:t>
            </a:fld>
            <a:endParaRPr lang="en-US" altLang="is-IS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EF29E9B6-40E5-475D-ABC2-F0A06958AE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4E7984F7-8AFA-4F68-B6A3-0C66028F7D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E5EDAECC-BD02-45AA-A784-93440A72B6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ADB5A0C-C8DC-4403-B7A8-D9FB240B935D}" type="slidenum">
              <a:rPr lang="en-US" altLang="is-IS"/>
              <a:pPr>
                <a:spcBef>
                  <a:spcPct val="0"/>
                </a:spcBef>
              </a:pPr>
              <a:t>26</a:t>
            </a:fld>
            <a:endParaRPr lang="en-US" altLang="is-IS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FA6FC3A6-B7E3-4F5D-AB50-D7AA34EBD4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591005F0-C30F-44AB-8006-1DF4D6C400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67FB4E8E-65A1-419B-8674-EE5ABCACD3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3B7449C-5334-4738-9894-8FBAA52B7365}" type="slidenum">
              <a:rPr lang="en-US" altLang="is-IS"/>
              <a:pPr>
                <a:spcBef>
                  <a:spcPct val="0"/>
                </a:spcBef>
              </a:pPr>
              <a:t>27</a:t>
            </a:fld>
            <a:endParaRPr lang="en-US" altLang="is-IS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1D5FF5DD-70DF-4081-95DD-84242DF82D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E63FB8DF-7CEF-4140-AABE-70D5F09C0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EB577184-4509-40E1-BBDF-9682408515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6DE2FA9-2366-426B-8F9B-C217C2B1AA9B}" type="slidenum">
              <a:rPr lang="en-US" altLang="is-IS"/>
              <a:pPr>
                <a:spcBef>
                  <a:spcPct val="0"/>
                </a:spcBef>
              </a:pPr>
              <a:t>28</a:t>
            </a:fld>
            <a:endParaRPr lang="en-US" altLang="is-IS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A6046556-7A19-4EFC-87F1-929F215F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72986C42-F5BF-476E-9F12-9F518F6C78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FAE5A5D2-35ED-413C-8431-A445A7EB69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A599338-BCAD-462C-97F2-81B97470F99D}" type="slidenum">
              <a:rPr lang="en-US" altLang="is-IS"/>
              <a:pPr>
                <a:spcBef>
                  <a:spcPct val="0"/>
                </a:spcBef>
              </a:pPr>
              <a:t>29</a:t>
            </a:fld>
            <a:endParaRPr lang="en-US" altLang="is-IS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B638E25A-0BDB-4D65-A702-6BADE85B10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C3E2168A-0947-40A4-82C4-9B4EFBC3A0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Tx/>
              <a:buChar char="•"/>
            </a:pPr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F3DE5E7D-F326-4225-88BD-8E67CBFCEB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5EC1C5B8-8134-4741-85C3-0143D14B2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s-IS" altLang="is-IS" sz="1000">
              <a:latin typeface="Helvetica" panose="020B0604020202020204" pitchFamily="34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1D465D01-CF76-41CB-B1D2-1F4DD607B0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C2D871B-F21D-4CD0-89A8-8C5D7F327945}" type="slidenum">
              <a:rPr lang="en-US" altLang="is-IS"/>
              <a:pPr>
                <a:spcBef>
                  <a:spcPct val="0"/>
                </a:spcBef>
              </a:pPr>
              <a:t>3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D41F73C1-A2F7-4D41-A721-220AD431E5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E125C30-4E85-46A9-8170-436CB64DC260}" type="slidenum">
              <a:rPr lang="en-US" altLang="is-IS"/>
              <a:pPr>
                <a:spcBef>
                  <a:spcPct val="0"/>
                </a:spcBef>
              </a:pPr>
              <a:t>30</a:t>
            </a:fld>
            <a:endParaRPr lang="en-US" altLang="is-IS"/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84E4C70D-FC38-478E-81C0-5B9C0B48C5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2C698CD8-F3F7-40C3-902B-94FDEBD2DC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sz="1100">
              <a:latin typeface="Helvetica" panose="020B0604020202020204" pitchFamily="34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F4205152-88D1-4585-96F6-52621BB2F8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50615CF-A6B9-484A-8FE9-C7A921397BAA}" type="slidenum">
              <a:rPr lang="en-US" altLang="is-IS"/>
              <a:pPr>
                <a:spcBef>
                  <a:spcPct val="0"/>
                </a:spcBef>
              </a:pPr>
              <a:t>31</a:t>
            </a:fld>
            <a:endParaRPr lang="en-US" altLang="is-IS"/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ECBCBA8F-1380-407A-9B5F-2E30FF8436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632A936E-6C31-4462-8C5B-C139A4D08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>
            <a:extLst>
              <a:ext uri="{FF2B5EF4-FFF2-40B4-BE49-F238E27FC236}">
                <a16:creationId xmlns:a16="http://schemas.microsoft.com/office/drawing/2014/main" id="{CE4CE415-B4A1-46FD-8463-4BB1DCC1F8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>
            <a:extLst>
              <a:ext uri="{FF2B5EF4-FFF2-40B4-BE49-F238E27FC236}">
                <a16:creationId xmlns:a16="http://schemas.microsoft.com/office/drawing/2014/main" id="{EAF7DBC3-94FB-4F66-B589-00AFE05CB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Tx/>
              <a:buChar char="•"/>
            </a:pPr>
            <a:endParaRPr lang="is-IS" altLang="is-IS" sz="11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0052" name="Slide Number Placeholder 3">
            <a:extLst>
              <a:ext uri="{FF2B5EF4-FFF2-40B4-BE49-F238E27FC236}">
                <a16:creationId xmlns:a16="http://schemas.microsoft.com/office/drawing/2014/main" id="{4F56CF0B-0F91-4C96-84D6-86D3A7D12B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83850B5-E7C9-4AFF-A023-68861FD5E03D}" type="slidenum">
              <a:rPr lang="en-US" altLang="is-IS"/>
              <a:pPr>
                <a:spcBef>
                  <a:spcPct val="0"/>
                </a:spcBef>
              </a:pPr>
              <a:t>32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>
            <a:extLst>
              <a:ext uri="{FF2B5EF4-FFF2-40B4-BE49-F238E27FC236}">
                <a16:creationId xmlns:a16="http://schemas.microsoft.com/office/drawing/2014/main" id="{DC37D9E3-AD71-4366-BA4F-E9007F3770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>
            <a:extLst>
              <a:ext uri="{FF2B5EF4-FFF2-40B4-BE49-F238E27FC236}">
                <a16:creationId xmlns:a16="http://schemas.microsoft.com/office/drawing/2014/main" id="{2D71938D-1E8A-4605-995C-D0C8740D6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sz="11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2100" name="Slide Number Placeholder 3">
            <a:extLst>
              <a:ext uri="{FF2B5EF4-FFF2-40B4-BE49-F238E27FC236}">
                <a16:creationId xmlns:a16="http://schemas.microsoft.com/office/drawing/2014/main" id="{9E0C153B-FCBE-446E-BDC4-B67C249D07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951D7AD-89EB-40BD-8773-F2B8B10DA904}" type="slidenum">
              <a:rPr lang="en-US" altLang="is-IS"/>
              <a:pPr>
                <a:spcBef>
                  <a:spcPct val="0"/>
                </a:spcBef>
              </a:pPr>
              <a:t>33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>
            <a:extLst>
              <a:ext uri="{FF2B5EF4-FFF2-40B4-BE49-F238E27FC236}">
                <a16:creationId xmlns:a16="http://schemas.microsoft.com/office/drawing/2014/main" id="{A02F6647-5280-4F29-A09B-DFB4D7853F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>
            <a:extLst>
              <a:ext uri="{FF2B5EF4-FFF2-40B4-BE49-F238E27FC236}">
                <a16:creationId xmlns:a16="http://schemas.microsoft.com/office/drawing/2014/main" id="{6B2B2517-223B-478B-8F57-12EE92016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Tekjuútgjöld </a:t>
            </a:r>
          </a:p>
          <a:p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- viðhalda</a:t>
            </a:r>
          </a:p>
          <a:p>
            <a:endParaRPr lang="is-IS" altLang="is-IS" sz="11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Fjárfestingarútgjöld</a:t>
            </a:r>
          </a:p>
          <a:p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- Bæta eignina </a:t>
            </a:r>
          </a:p>
        </p:txBody>
      </p:sp>
      <p:sp>
        <p:nvSpPr>
          <p:cNvPr id="134148" name="Slide Number Placeholder 3">
            <a:extLst>
              <a:ext uri="{FF2B5EF4-FFF2-40B4-BE49-F238E27FC236}">
                <a16:creationId xmlns:a16="http://schemas.microsoft.com/office/drawing/2014/main" id="{FD68A7BE-03D8-4524-8D46-7C3956D9A1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9EF1E44-87C7-41EE-A518-57412885B770}" type="slidenum">
              <a:rPr lang="en-US" altLang="is-IS"/>
              <a:pPr>
                <a:spcBef>
                  <a:spcPct val="0"/>
                </a:spcBef>
              </a:pPr>
              <a:t>34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EED17F21-C2D8-44B8-AF5F-4FF74BCBBB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F7528B3-F350-43C0-AB5B-C66AEE74413A}" type="slidenum">
              <a:rPr lang="en-US" altLang="is-IS"/>
              <a:pPr>
                <a:spcBef>
                  <a:spcPct val="0"/>
                </a:spcBef>
              </a:pPr>
              <a:t>35</a:t>
            </a:fld>
            <a:endParaRPr lang="en-US" altLang="is-IS"/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B97A5FA8-F4F4-4A7C-AF8A-75B448E57F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86054258-4086-4C5E-8555-C519E5FAB9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26C5AC4F-507D-4E1D-A50E-2D8E141047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4442F60-487C-4AC6-B743-F11B6106081F}" type="slidenum">
              <a:rPr lang="en-US" altLang="is-IS"/>
              <a:pPr>
                <a:spcBef>
                  <a:spcPct val="0"/>
                </a:spcBef>
              </a:pPr>
              <a:t>36</a:t>
            </a:fld>
            <a:endParaRPr lang="en-US" altLang="is-IS"/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82461165-5801-4834-A9D6-047736704B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48D046E2-1C53-4B11-B4AC-5CE630A971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Tx/>
              <a:buChar char="•"/>
            </a:pPr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>
            <a:extLst>
              <a:ext uri="{FF2B5EF4-FFF2-40B4-BE49-F238E27FC236}">
                <a16:creationId xmlns:a16="http://schemas.microsoft.com/office/drawing/2014/main" id="{BE1552D1-B282-4D2B-975B-5ACC120F0B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>
            <a:extLst>
              <a:ext uri="{FF2B5EF4-FFF2-40B4-BE49-F238E27FC236}">
                <a16:creationId xmlns:a16="http://schemas.microsoft.com/office/drawing/2014/main" id="{F10D76E0-1FE1-4FCD-97A9-0FAA60BC6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Tx/>
              <a:buChar char="•"/>
            </a:pPr>
            <a:endParaRPr lang="is-IS" altLang="is-IS" sz="11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0292" name="Slide Number Placeholder 3">
            <a:extLst>
              <a:ext uri="{FF2B5EF4-FFF2-40B4-BE49-F238E27FC236}">
                <a16:creationId xmlns:a16="http://schemas.microsoft.com/office/drawing/2014/main" id="{02F58946-3B0B-4334-92C7-6954A6E0F0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E72E19D-90E2-4395-8925-DAAE32DCE86B}" type="slidenum">
              <a:rPr lang="en-US" altLang="is-IS"/>
              <a:pPr>
                <a:spcBef>
                  <a:spcPct val="0"/>
                </a:spcBef>
              </a:pPr>
              <a:t>37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26E46F58-149C-4F4B-9598-73B43ABD1A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DDF6D3E-9A1A-462B-90A5-61B155583274}" type="slidenum">
              <a:rPr lang="en-US" altLang="is-IS"/>
              <a:pPr>
                <a:spcBef>
                  <a:spcPct val="0"/>
                </a:spcBef>
              </a:pPr>
              <a:t>38</a:t>
            </a:fld>
            <a:endParaRPr lang="en-US" altLang="is-IS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369B95C4-DC42-4191-9478-6FBBC08DB5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E7114458-08DD-4145-8DF0-208B12FF6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>
            <a:extLst>
              <a:ext uri="{FF2B5EF4-FFF2-40B4-BE49-F238E27FC236}">
                <a16:creationId xmlns:a16="http://schemas.microsoft.com/office/drawing/2014/main" id="{96799BE6-443E-44C6-9EB4-85A5EB3A6D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>
            <a:extLst>
              <a:ext uri="{FF2B5EF4-FFF2-40B4-BE49-F238E27FC236}">
                <a16:creationId xmlns:a16="http://schemas.microsoft.com/office/drawing/2014/main" id="{B6A96821-1ACB-4D66-96E3-1285B5329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Tx/>
              <a:buChar char="•"/>
            </a:pPr>
            <a:endParaRPr lang="is-IS" altLang="is-IS" sz="11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4388" name="Slide Number Placeholder 3">
            <a:extLst>
              <a:ext uri="{FF2B5EF4-FFF2-40B4-BE49-F238E27FC236}">
                <a16:creationId xmlns:a16="http://schemas.microsoft.com/office/drawing/2014/main" id="{C6B86EDB-5321-4512-9FB2-28E2E745D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A307D55-841D-453A-91A4-5962FA96DF05}" type="slidenum">
              <a:rPr lang="en-US" altLang="is-IS"/>
              <a:pPr>
                <a:spcBef>
                  <a:spcPct val="0"/>
                </a:spcBef>
              </a:pPr>
              <a:t>39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4200064F-572E-4999-A3F7-F78D5F0606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92D9727E-F5CC-4DD4-B099-6801B0611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sz="11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A69AFEF4-0552-4A54-A3E1-7C0CA24368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C222823-3063-41F5-97BC-B7B030EEF015}" type="slidenum">
              <a:rPr lang="en-US" altLang="is-IS"/>
              <a:pPr>
                <a:spcBef>
                  <a:spcPct val="0"/>
                </a:spcBef>
              </a:pPr>
              <a:t>4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>
            <a:extLst>
              <a:ext uri="{FF2B5EF4-FFF2-40B4-BE49-F238E27FC236}">
                <a16:creationId xmlns:a16="http://schemas.microsoft.com/office/drawing/2014/main" id="{BB84B2FB-2F63-4066-A302-D70B0E519D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>
            <a:extLst>
              <a:ext uri="{FF2B5EF4-FFF2-40B4-BE49-F238E27FC236}">
                <a16:creationId xmlns:a16="http://schemas.microsoft.com/office/drawing/2014/main" id="{CE39EC22-A4F6-419E-9090-BDC0FD9E2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s-IS" altLang="is-IS" sz="11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6436" name="Slide Number Placeholder 3">
            <a:extLst>
              <a:ext uri="{FF2B5EF4-FFF2-40B4-BE49-F238E27FC236}">
                <a16:creationId xmlns:a16="http://schemas.microsoft.com/office/drawing/2014/main" id="{9F4DA03A-0218-4296-BFBE-430CF72297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4B3A5A0-599F-4D5E-8E1F-044824D21135}" type="slidenum">
              <a:rPr lang="en-US" altLang="is-IS"/>
              <a:pPr>
                <a:spcBef>
                  <a:spcPct val="0"/>
                </a:spcBef>
              </a:pPr>
              <a:t>40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>
            <a:extLst>
              <a:ext uri="{FF2B5EF4-FFF2-40B4-BE49-F238E27FC236}">
                <a16:creationId xmlns:a16="http://schemas.microsoft.com/office/drawing/2014/main" id="{8A9A3326-F403-4554-B2B6-AF77502829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>
            <a:extLst>
              <a:ext uri="{FF2B5EF4-FFF2-40B4-BE49-F238E27FC236}">
                <a16:creationId xmlns:a16="http://schemas.microsoft.com/office/drawing/2014/main" id="{BD6C9DBD-54BE-4E2D-8619-9225BB412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s-IS" altLang="is-IS" sz="11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0532" name="Slide Number Placeholder 3">
            <a:extLst>
              <a:ext uri="{FF2B5EF4-FFF2-40B4-BE49-F238E27FC236}">
                <a16:creationId xmlns:a16="http://schemas.microsoft.com/office/drawing/2014/main" id="{24F7ED56-B4C2-4C89-A9FD-C2FA757279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531246D-E1E7-4911-82BC-82FF06090745}" type="slidenum">
              <a:rPr lang="en-US" altLang="is-IS"/>
              <a:pPr>
                <a:spcBef>
                  <a:spcPct val="0"/>
                </a:spcBef>
              </a:pPr>
              <a:t>41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>
            <a:extLst>
              <a:ext uri="{FF2B5EF4-FFF2-40B4-BE49-F238E27FC236}">
                <a16:creationId xmlns:a16="http://schemas.microsoft.com/office/drawing/2014/main" id="{BDF37F63-FFCB-4267-B7FA-9B48CC2B04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>
            <a:extLst>
              <a:ext uri="{FF2B5EF4-FFF2-40B4-BE49-F238E27FC236}">
                <a16:creationId xmlns:a16="http://schemas.microsoft.com/office/drawing/2014/main" id="{2CC24C25-EED1-44A0-881D-547239DFC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Frá reikningshalds sjónarhorni – þú átt og ræður yfir, varð til vegna viðskipta, lagt eigninna inn – í þessum verðmætum færst geta (geta notað þessi verðmæti) til þess að afla fyrirtæki til framtíðar. </a:t>
            </a:r>
          </a:p>
          <a:p>
            <a:pPr eaLnBrk="1" hangingPunct="1"/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Birgðir eru eign sem þú getur selt í framtíðinni</a:t>
            </a:r>
          </a:p>
          <a:p>
            <a:pPr eaLnBrk="1" hangingPunct="1"/>
            <a:endParaRPr lang="is-IS" altLang="is-IS" sz="11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endParaRPr lang="is-IS" altLang="is-IS" sz="11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RR1 - Eign sem að þú notar til þess að afla tekjur fyrir fyrirtækið í framtíðinni. </a:t>
            </a:r>
          </a:p>
          <a:p>
            <a:pPr eaLnBrk="1" hangingPunct="1"/>
            <a:endParaRPr lang="is-IS" altLang="is-IS" sz="11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endParaRPr lang="is-IS" altLang="is-IS" sz="11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endParaRPr lang="is-IS" altLang="is-IS" sz="11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24A73813-7F63-4D73-B74A-2745C1EC77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F88B7F1-C317-4C54-96EA-F01C3637F7A3}" type="slidenum">
              <a:rPr lang="en-US" altLang="is-IS"/>
              <a:pPr>
                <a:spcBef>
                  <a:spcPct val="0"/>
                </a:spcBef>
              </a:pPr>
              <a:t>5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C3310518-06D7-411E-B945-28D11D1865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144E3346-7E3A-4281-9F0C-56C5EA3C7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s-IS" altLang="is-IS" sz="1200" dirty="0"/>
              <a:t>,,</a:t>
            </a:r>
            <a:r>
              <a:rPr lang="is-IS" altLang="is-IS" sz="1200" b="1" dirty="0"/>
              <a:t>Varanlegir rekstrarfjármunir –</a:t>
            </a:r>
            <a:r>
              <a:rPr lang="is-IS" altLang="is-IS" sz="1200" b="0" dirty="0"/>
              <a:t> tæki og vélar, allt sem þú getur snert, physical </a:t>
            </a:r>
          </a:p>
          <a:p>
            <a:r>
              <a:rPr lang="is-IS" altLang="is-IS" sz="1200" dirty="0"/>
              <a:t>,</a:t>
            </a:r>
            <a:r>
              <a:rPr lang="is-IS" altLang="is-IS" sz="1200" b="1" dirty="0"/>
              <a:t>Óefnislegar eignir – </a:t>
            </a:r>
            <a:r>
              <a:rPr lang="is-IS" altLang="is-IS" sz="1200" b="0" dirty="0"/>
              <a:t>nám, þekking, hugbúnaður, hugverk,</a:t>
            </a:r>
            <a:endParaRPr lang="is-IS" altLang="is-I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14C37407-1B18-4606-8710-B39ADF8AAC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4BDF568-3B7C-4926-B273-D352304AFADC}" type="slidenum">
              <a:rPr lang="en-US" altLang="is-IS"/>
              <a:pPr>
                <a:spcBef>
                  <a:spcPct val="0"/>
                </a:spcBef>
              </a:pPr>
              <a:t>6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5AEFCD30-8E02-46BB-8C2B-2D51BA16E6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2C1BA31A-D373-4064-A315-6F6507D9F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s-IS" sz="1100" b="1" i="1" dirty="0"/>
              <a:t>Kostnaðarverðsreglan - </a:t>
            </a:r>
            <a:r>
              <a:rPr lang="is-IS" sz="1100" b="0" i="0" dirty="0"/>
              <a:t> skrá upphaflegu kaupverði</a:t>
            </a:r>
          </a:p>
          <a:p>
            <a:endParaRPr lang="is-IS" altLang="is-IS" sz="1100" b="0" i="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is-IS" altLang="is-IS" sz="1100" b="0" i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Skoða birgðir, kostnaðverð við að vinna áfram, koma henni hingað </a:t>
            </a:r>
          </a:p>
          <a:p>
            <a:r>
              <a:rPr lang="is-IS" altLang="is-IS" sz="1100" b="0" i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</a:t>
            </a:r>
            <a:endParaRPr lang="is-IS" altLang="is-IS" sz="1100" i="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080EEDAA-08C7-48F9-AA84-D5BC739CB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7985F40-C9A3-43DB-8909-CE1A5452FE97}" type="slidenum">
              <a:rPr lang="en-US" altLang="is-IS"/>
              <a:pPr>
                <a:spcBef>
                  <a:spcPct val="0"/>
                </a:spcBef>
              </a:pPr>
              <a:t>7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C0A28815-2258-4110-A998-3005CFD4E3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BC67B96-5221-48E2-91A4-968938A3ADE5}" type="slidenum">
              <a:rPr lang="en-US" altLang="is-IS"/>
              <a:pPr>
                <a:spcBef>
                  <a:spcPct val="0"/>
                </a:spcBef>
              </a:pPr>
              <a:t>8</a:t>
            </a:fld>
            <a:endParaRPr lang="en-US" altLang="is-IS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E4F6ED7F-F506-4F7D-8350-01F7218B75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5C45BE16-16AA-4E32-9556-D9E4C1E485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Calibri" panose="020F0502020204030204" pitchFamily="34" charset="0"/>
              <a:buNone/>
            </a:pPr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Eignir eins og allt í þessu heimi hefur líftíma (nýtingartíma) </a:t>
            </a:r>
          </a:p>
          <a:p>
            <a:pPr eaLnBrk="1" hangingPunct="1">
              <a:buFont typeface="Calibri" panose="020F0502020204030204" pitchFamily="34" charset="0"/>
              <a:buNone/>
            </a:pPr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Fjármagna eignina, notar eignina, setur í helgan steinn ( hættir að nota) -&gt; svo byrjar þetta aftur </a:t>
            </a:r>
          </a:p>
          <a:p>
            <a:pPr eaLnBrk="1" hangingPunct="1">
              <a:buFont typeface="Calibri" panose="020F0502020204030204" pitchFamily="34" charset="0"/>
              <a:buNone/>
            </a:pPr>
            <a:endParaRPr lang="is-IS" altLang="is-IS" sz="11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3A1D1FBD-5DEB-498B-A4DD-D6A929D5D5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AF3B379E-38F8-463E-8FEE-BF84642C6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Erum að mæta verðrýrnun </a:t>
            </a:r>
          </a:p>
          <a:p>
            <a:pPr marL="171450" indent="-171450">
              <a:buFontTx/>
              <a:buChar char="•"/>
            </a:pPr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Eftir x tíma verður það verðlaust – þannig við viljum gjaldfæra þetta borð þannig að þetta verði nálægt því virðið sem að það er þegar við hættum að nota það. </a:t>
            </a:r>
          </a:p>
          <a:p>
            <a:pPr marL="171450" indent="-171450">
              <a:buFontTx/>
              <a:buChar char="•"/>
            </a:pPr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Gjaldfærir ekki alla eiginina í einu, við viljum gjaldfæra á móti tekjunum sem við fáum frá þeessum eign. </a:t>
            </a:r>
          </a:p>
          <a:p>
            <a:pPr marL="171450" indent="-171450">
              <a:buFontTx/>
              <a:buChar char="•"/>
            </a:pPr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Ég á þessa eign, hún getur skapað mér tekjur á næstu 10 árum, mun rýrna x mikið – kostar mig x að nota þessa vel næstu 10 árin. -&gt; skipti þessu upp og afskrifa það mánuð eftir mánuð. </a:t>
            </a:r>
          </a:p>
          <a:p>
            <a:pPr marL="171450" indent="-171450">
              <a:buFontTx/>
              <a:buChar char="•"/>
            </a:pPr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Mismunandi leið til að afskrifa þetta, - fer eftir eðli eigna. </a:t>
            </a:r>
          </a:p>
          <a:p>
            <a:pPr marL="171450" indent="-171450">
              <a:buFontTx/>
              <a:buChar char="•"/>
            </a:pPr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Þegar eigninn er “rýrnaður“ þá er salvage value – fer ekki niður fyrir það verð </a:t>
            </a:r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7E3889A3-CD07-40CF-96AA-5FA19B547F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161F1D6-8E7B-4AA2-996B-7CDF11555923}" type="slidenum">
              <a:rPr lang="en-US" altLang="is-IS"/>
              <a:pPr>
                <a:spcBef>
                  <a:spcPct val="0"/>
                </a:spcBef>
              </a:pPr>
              <a:t>9</a:t>
            </a:fld>
            <a:endParaRPr lang="en-US" altLang="is-I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661F1CC9-3D32-4974-9F9B-F219CAAF6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762000"/>
            <a:ext cx="3632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8433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0550"/>
          </a:xfrm>
        </p:spPr>
        <p:txBody>
          <a:bodyPr/>
          <a:lstStyle>
            <a:lvl1pPr algn="l">
              <a:buFont typeface="Arial"/>
              <a:buChar char="•"/>
              <a:defRPr sz="2500">
                <a:solidFill>
                  <a:schemeClr val="tx1"/>
                </a:solidFill>
              </a:defRPr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08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17849-F4B2-4AD1-97A4-9A999567C3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113BD-7D44-4431-BB9E-50C9788507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7F52B-6D48-43CF-A821-F00ED4769A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60CCE1A-7F69-434B-98E2-DB30D243BB6F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75784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B3969-E494-482E-AD59-5111F5EC00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9C13B-EE6D-418C-87A0-67BEEFD87F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AED73-43C3-4BAF-8D40-4F6A591B09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9C5531C-6E8D-43BA-97DE-1A0631B049FB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418110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348" y="1643050"/>
            <a:ext cx="7772400" cy="4224350"/>
          </a:xfrm>
        </p:spPr>
        <p:txBody>
          <a:bodyPr vert="eaVert"/>
          <a:lstStyle>
            <a:lvl1pPr>
              <a:buClr>
                <a:srgbClr val="CD0920"/>
              </a:buClr>
              <a:defRPr/>
            </a:lvl1pPr>
            <a:lvl2pPr>
              <a:buClr>
                <a:srgbClr val="CD0920"/>
              </a:buClr>
              <a:defRPr/>
            </a:lvl2pPr>
            <a:lvl3pPr>
              <a:buClr>
                <a:srgbClr val="CD0920"/>
              </a:buClr>
              <a:defRPr/>
            </a:lvl3pPr>
            <a:lvl4pPr>
              <a:buClr>
                <a:srgbClr val="CD0920"/>
              </a:buClr>
              <a:defRPr/>
            </a:lvl4pPr>
            <a:lvl5pPr>
              <a:buClr>
                <a:srgbClr val="CD092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E08DFF-734A-4876-9543-5B6AE868C4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B594E7-5760-410F-8271-7169F9E037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019DEB-3A61-4F86-8E2C-606203F845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8EF1733-6EE3-4358-883C-A1BEFA59B2C4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217570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81075"/>
            <a:ext cx="1943100" cy="48863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81075"/>
            <a:ext cx="5676900" cy="4886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05442F-39C6-4EBA-8582-B64087B491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2072A5-699F-4AC2-9158-A8F4B06A7C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DACCC03-83C1-4F48-ACF7-7903C1FA87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DE81FEE-4B19-411D-9C5B-241AD4561E6F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568429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cap="none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764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buClr>
                <a:srgbClr val="CD0920"/>
              </a:buClr>
              <a:defRPr sz="2500">
                <a:solidFill>
                  <a:schemeClr val="tx1"/>
                </a:solidFill>
              </a:defRPr>
            </a:lvl1pPr>
            <a:lvl2pPr>
              <a:buClr>
                <a:srgbClr val="CD0920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CD0920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CD092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rgbClr val="CD0920"/>
              </a:buCl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09B5945F-D678-4D17-BDDE-1E6CAFBA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ADE4-211A-47AF-AFEB-AEBAFAEAEC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9262425-16F1-4FD6-9009-F07949720639}" type="slidenum">
              <a:rPr lang="en-US" altLang="is-IS"/>
              <a:pPr/>
              <a:t>‹#›</a:t>
            </a:fld>
            <a:endParaRPr lang="en-US" alt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F647E-7E01-44A0-8B60-0DE5354AF14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26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9AA3028-A145-4E22-B7C5-462DCB8BEC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BB60FD7-D9E1-44CF-B72A-681BD31820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FB0755F-A77A-4D10-951B-A049EED83A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295D9D-8CB5-418A-BBCA-FCFFB1925B32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402800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D44C43-219D-4623-AF4E-E0AFAB29E08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s-IS"/>
              <a:t>  </a:t>
            </a:r>
            <a:fld id="{59C31C9F-1AE6-4505-9A53-0665AEB026F1}" type="slidenum">
              <a:rPr lang="en-US" altLang="is-IS"/>
              <a:pPr/>
              <a:t>‹#›</a:t>
            </a:fld>
            <a:endParaRPr lang="en-US" altLang="is-I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B320E37-82A1-4F1B-8890-9281FF912F6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s-IS"/>
              <a:t>1-</a:t>
            </a:r>
            <a:fld id="{504FD265-1AE0-4D89-B458-C100A8535C4B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667020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457D4-F27D-4642-8940-559BE55F6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s-IS"/>
              <a:t>  </a:t>
            </a:r>
            <a:fld id="{A0CD89B1-59E1-43C9-B7C1-4B71F1C71A1F}" type="slidenum">
              <a:rPr lang="en-US" altLang="is-IS"/>
              <a:pPr/>
              <a:t>‹#›</a:t>
            </a:fld>
            <a:endParaRPr lang="en-US" altLang="is-I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7E13BFC-1B70-474A-9964-C585754A97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s-IS"/>
              <a:t>1-</a:t>
            </a:r>
            <a:fld id="{C7773872-9C0A-427A-8433-A9C4D6FDEFC6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3006160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7304B5FA-A549-492D-964D-858A0A917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762000"/>
            <a:ext cx="3632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5936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51CB50-A08C-4AF9-BF16-55AF801553B7}"/>
              </a:ext>
            </a:extLst>
          </p:cNvPr>
          <p:cNvSpPr/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73D25C-1D34-431E-AD50-89DBDFD8D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6443663"/>
            <a:ext cx="8366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643050"/>
            <a:ext cx="3552852" cy="4429156"/>
          </a:xfrm>
        </p:spPr>
        <p:txBody>
          <a:bodyPr/>
          <a:lstStyle>
            <a:lvl1pPr>
              <a:buClr>
                <a:srgbClr val="CD0920"/>
              </a:buClr>
              <a:defRPr sz="2500"/>
            </a:lvl1pPr>
            <a:lvl2pPr>
              <a:buClr>
                <a:srgbClr val="CD0920"/>
              </a:buClr>
              <a:defRPr sz="2000"/>
            </a:lvl2pPr>
            <a:lvl3pPr>
              <a:buClr>
                <a:srgbClr val="CD0920"/>
              </a:buClr>
              <a:defRPr sz="1800"/>
            </a:lvl3pPr>
            <a:lvl4pPr>
              <a:buClr>
                <a:srgbClr val="CD0920"/>
              </a:buClr>
              <a:defRPr sz="1600"/>
            </a:lvl4pPr>
            <a:lvl5pPr>
              <a:buClr>
                <a:srgbClr val="CD0920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876800" y="1666844"/>
            <a:ext cx="3552852" cy="4429156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39E5FE1-FDED-4002-97F8-CA1257D3FB9B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787DEEB-7A3D-4372-8C0E-FDE71B5A7AF1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34968CB-7CE1-45B7-8CAF-E992F989E9DE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482EA91-00CD-45D1-95A2-47D1F19F67E9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8963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972507-C216-489E-B0D2-E4D7A6428C64}"/>
              </a:ext>
            </a:extLst>
          </p:cNvPr>
          <p:cNvSpPr/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53F2E-1E6C-4ACB-BE37-D810C3247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6443663"/>
            <a:ext cx="8366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643050"/>
            <a:ext cx="3552852" cy="4429156"/>
          </a:xfrm>
        </p:spPr>
        <p:txBody>
          <a:bodyPr/>
          <a:lstStyle>
            <a:lvl1pPr>
              <a:buClr>
                <a:srgbClr val="CD0920"/>
              </a:buClr>
              <a:defRPr sz="2500"/>
            </a:lvl1pPr>
            <a:lvl2pPr>
              <a:buClr>
                <a:srgbClr val="CD0920"/>
              </a:buClr>
              <a:defRPr sz="2000"/>
            </a:lvl2pPr>
            <a:lvl3pPr>
              <a:buClr>
                <a:srgbClr val="CD0920"/>
              </a:buClr>
              <a:defRPr sz="1800"/>
            </a:lvl3pPr>
            <a:lvl4pPr>
              <a:buClr>
                <a:srgbClr val="CD0920"/>
              </a:buClr>
              <a:defRPr sz="1600"/>
            </a:lvl4pPr>
            <a:lvl5pPr>
              <a:buClr>
                <a:srgbClr val="CD0920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876800" y="1666844"/>
            <a:ext cx="3552852" cy="4429156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1CCB9A7-82A5-4D7F-AB8C-C8A05702CA16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C61586C-300C-443C-9BF2-11F3CBD6A6B6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5350A83-12B7-4B10-A36C-B06119826511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0470625-6A20-4595-B966-A1901959EF8A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0353286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9B2CC418-3099-4B83-9338-CAF19941C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 r="27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A4D53A-2E0A-4133-855D-4AE132D33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chemeClr val="bg1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643050"/>
            <a:ext cx="7772400" cy="445295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18826F45-8938-4862-B0C9-6E4E1A88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D10B75E-172F-492C-9A49-662BDB98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6987E211-8C90-4314-8A31-2B0A43C2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FA647A-7EE7-442A-AB34-D183E3926C49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42439915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CFF167-BF20-4715-B61B-AED6F41BAF87}"/>
              </a:ext>
            </a:extLst>
          </p:cNvPr>
          <p:cNvSpPr/>
          <p:nvPr/>
        </p:nvSpPr>
        <p:spPr bwMode="auto">
          <a:xfrm>
            <a:off x="6858000" y="0"/>
            <a:ext cx="2286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DF3F07-CFA2-460A-9D4C-4BAD665F2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6477000"/>
            <a:ext cx="8366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85800"/>
            <a:ext cx="5526087" cy="1447800"/>
          </a:xfrm>
        </p:spPr>
        <p:txBody>
          <a:bodyPr anchor="t"/>
          <a:lstStyle>
            <a:lvl1pPr algn="r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5449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7239000" y="2362200"/>
            <a:ext cx="1504420" cy="76200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3FDC046-8418-4D77-98F2-73A180EE9B06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909978E-A289-4281-88E7-F591358D5982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89ED1C6-6FA3-4EB9-9EA7-010AFF5314C4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98ED342-73AB-4F23-91C5-0518FC920997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6099004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7F6B42-0321-4C8D-825B-7ABCDD0F0C94}"/>
              </a:ext>
            </a:extLst>
          </p:cNvPr>
          <p:cNvSpPr/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3581400"/>
            <a:ext cx="7924800" cy="2514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7772400" cy="771525"/>
          </a:xfr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05895-3C34-4C6E-B2E1-5C693D7AAE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BD0E663-0B77-42FF-8907-3AC413A8E5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112BC4B-9427-40D5-8A70-3F006A13EF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2021D-C763-427E-9806-C3F8B1658029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6853301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0016A-73EA-4D17-838B-C58C6A9D8CDE}"/>
              </a:ext>
            </a:extLst>
          </p:cNvPr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DE3484-ABC4-4FF4-BB2F-B5E0091DE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43663"/>
            <a:ext cx="838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D82D8644-0F5B-4CCF-AEAC-7234D74A1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3886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6BA8463-5E83-43EB-8E46-DF3C82F10E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096000"/>
            <a:ext cx="14478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9D847A5-C14D-464F-96AD-01157CC343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0960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D21826E-BAE8-4913-A80F-53A5C7556E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0960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5930FD-6208-4A45-AF54-592E9A9DDB19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252470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A71A67-E447-4A71-89F1-EF7A85EDFEED}"/>
              </a:ext>
            </a:extLst>
          </p:cNvPr>
          <p:cNvSpPr/>
          <p:nvPr/>
        </p:nvSpPr>
        <p:spPr bwMode="auto">
          <a:xfrm>
            <a:off x="0" y="4876800"/>
            <a:ext cx="916305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AC3817-96EE-458C-9251-625737E43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2A5C1DDF-A8B7-4EEB-ABDB-6BE7BC662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9915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43050"/>
            <a:ext cx="777240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1"/>
          </p:nvPr>
        </p:nvSpPr>
        <p:spPr bwMode="auto">
          <a:xfrm>
            <a:off x="1219200" y="5105400"/>
            <a:ext cx="7239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437678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76400"/>
            <a:ext cx="7735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BC93E3BC-B63B-4A77-86C3-F053CF59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2FC2AE0-89F4-4152-804A-4241F1FE3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84F361CF-26EC-48AB-B1EA-F9B08DF8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F8A79D9-A0AE-4A82-BB50-FC45590C52E2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6803619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364C4-36FF-45AA-B29E-9B34DA202F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F7103-2EBB-481B-80E1-CAE0759306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A78E8-164D-4E2E-BCAA-9313065125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FC3D633-EB63-4500-931B-87F29F2AC16A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0338193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0550"/>
          </a:xfrm>
        </p:spPr>
        <p:txBody>
          <a:bodyPr/>
          <a:lstStyle>
            <a:lvl1pPr algn="l">
              <a:buFont typeface="Arial"/>
              <a:buChar char="•"/>
              <a:defRPr sz="2500">
                <a:solidFill>
                  <a:schemeClr val="tx1"/>
                </a:solidFill>
              </a:defRPr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08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B6A4-FF54-4EB9-8F1B-610DF2C5B4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9B8CD-E5A7-4FD1-BC56-E2496B1615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971B0-7EE0-43D2-9366-77754805F6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3E6AFAF-9CFD-4C28-A72B-4826166F529C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75320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A35C6-9B17-4A9A-AF70-0766A16D9C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AC4CA-2C89-4538-8D22-20F9E90402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E75B9-9CB3-4D26-A483-8D2397F8F5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0B8C545-1979-4EB4-AF55-F0FC18D87A14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4371112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348" y="1643050"/>
            <a:ext cx="7772400" cy="4224350"/>
          </a:xfrm>
        </p:spPr>
        <p:txBody>
          <a:bodyPr vert="eaVert"/>
          <a:lstStyle>
            <a:lvl1pPr>
              <a:buClr>
                <a:srgbClr val="CD0920"/>
              </a:buClr>
              <a:defRPr/>
            </a:lvl1pPr>
            <a:lvl2pPr>
              <a:buClr>
                <a:srgbClr val="CD0920"/>
              </a:buClr>
              <a:defRPr/>
            </a:lvl2pPr>
            <a:lvl3pPr>
              <a:buClr>
                <a:srgbClr val="CD0920"/>
              </a:buClr>
              <a:defRPr/>
            </a:lvl3pPr>
            <a:lvl4pPr>
              <a:buClr>
                <a:srgbClr val="CD0920"/>
              </a:buClr>
              <a:defRPr/>
            </a:lvl4pPr>
            <a:lvl5pPr>
              <a:buClr>
                <a:srgbClr val="CD092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553152-948D-40EC-8CBA-C44BA721F7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6868E1-15CF-488C-AD16-DEA75E8699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3970614-190B-435A-A014-EC7C238BB5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8DD1A65-0DC3-4BF9-9801-9E0AF6EEAE5B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98843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1A8FF639-6E86-4329-88AB-05167859D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 r="27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A66C1A-53E6-45B0-9AF9-B723805BF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chemeClr val="bg1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643050"/>
            <a:ext cx="7772400" cy="445295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122A6580-CF34-4945-91FC-3B6A9F63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9DCDC9D-52C2-4DB6-8D9C-0873CA2EB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61DFFCDD-B5F5-43A8-91D1-349AE822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F5A1B-3EEF-41A6-8903-DEFC5F2547C4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1978797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81075"/>
            <a:ext cx="1943100" cy="48863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81075"/>
            <a:ext cx="5676900" cy="4886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20D6D22-F7BF-4F0F-ACE3-218BA3405E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34833B9-C923-41D0-A9C7-8650471D6C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20CE0B-3A6F-4B74-983E-78901CDB2F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52911A0-38EB-4D3E-9FDB-D5D17AEF9922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8143310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cap="none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764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buClr>
                <a:srgbClr val="CD0920"/>
              </a:buClr>
              <a:defRPr sz="2500">
                <a:solidFill>
                  <a:schemeClr val="tx1"/>
                </a:solidFill>
              </a:defRPr>
            </a:lvl1pPr>
            <a:lvl2pPr>
              <a:buClr>
                <a:srgbClr val="CD0920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CD0920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CD092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rgbClr val="CD0920"/>
              </a:buCl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EFB164D4-1C5F-4988-9CC0-F8A36DB14F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BDDE6-9E50-465A-B888-7BAC8FDE1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5C089DE-82EC-419B-8474-5F894F2EE786}" type="slidenum">
              <a:rPr lang="en-US" altLang="is-IS"/>
              <a:pPr/>
              <a:t>‹#›</a:t>
            </a:fld>
            <a:endParaRPr lang="en-US" alt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A7E0A-D9F3-4509-A37F-A3DC0637D0F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499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10395C8-A4D5-4274-A0DE-AEC46A8611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D5C9A61-E668-4F98-A604-0AD52E0821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24C30D-AE48-49EA-9408-C2C2DC17EB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2DC8FB-9BB9-4548-9DA3-A2F947FFA44F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0982050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B44296E-5354-42F5-B9AF-AD2D1246B6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" b="4153"/>
          <a:stretch>
            <a:fillRect/>
          </a:stretch>
        </p:blipFill>
        <p:spPr bwMode="auto">
          <a:xfrm>
            <a:off x="-11113" y="5851525"/>
            <a:ext cx="91551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577029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D0C710F4-C088-4840-BACE-5CF0C62A88B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s-IS"/>
              <a:t>  </a:t>
            </a:r>
            <a:fld id="{50BF1B45-D48F-4626-83FE-C47DA2B5E18C}" type="slidenum">
              <a:rPr lang="en-US" altLang="is-IS"/>
              <a:pPr/>
              <a:t>‹#›</a:t>
            </a:fld>
            <a:endParaRPr lang="en-US" altLang="is-I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7CC0B0D-17C9-4043-B84F-2AC6A09567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s-IS"/>
              <a:t>1-</a:t>
            </a:r>
            <a:fld id="{09E688D8-F492-44AA-BC14-C076387ED113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3864293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B9D3C4E-C835-4270-B5C8-9655DA12E0C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s-IS"/>
              <a:t>  </a:t>
            </a:r>
            <a:fld id="{19FCF7A6-2601-4B0D-8F65-DF4807A6195E}" type="slidenum">
              <a:rPr lang="en-US" altLang="is-IS"/>
              <a:pPr/>
              <a:t>‹#›</a:t>
            </a:fld>
            <a:endParaRPr lang="en-US" altLang="is-I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5A4B05C-8566-4F11-B3B9-3EF0AAEE3B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s-IS"/>
              <a:t>1-</a:t>
            </a:r>
            <a:fld id="{D87FF6A6-B648-4FA5-BCBC-4A451D0CF6F8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6505616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4C678608-CC3E-4B33-B51E-28F96DB0C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762000"/>
            <a:ext cx="3632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632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139A93-8DC8-4A9E-BFA8-B0BDDF735115}"/>
              </a:ext>
            </a:extLst>
          </p:cNvPr>
          <p:cNvSpPr/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9CB98A-90D5-4951-B879-3D06AFF0E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6443663"/>
            <a:ext cx="8366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643050"/>
            <a:ext cx="3552852" cy="4429156"/>
          </a:xfrm>
        </p:spPr>
        <p:txBody>
          <a:bodyPr/>
          <a:lstStyle>
            <a:lvl1pPr>
              <a:buClr>
                <a:srgbClr val="CD0920"/>
              </a:buClr>
              <a:defRPr sz="2500"/>
            </a:lvl1pPr>
            <a:lvl2pPr>
              <a:buClr>
                <a:srgbClr val="CD0920"/>
              </a:buClr>
              <a:defRPr sz="2000"/>
            </a:lvl2pPr>
            <a:lvl3pPr>
              <a:buClr>
                <a:srgbClr val="CD0920"/>
              </a:buClr>
              <a:defRPr sz="1800"/>
            </a:lvl3pPr>
            <a:lvl4pPr>
              <a:buClr>
                <a:srgbClr val="CD0920"/>
              </a:buClr>
              <a:defRPr sz="1600"/>
            </a:lvl4pPr>
            <a:lvl5pPr>
              <a:buClr>
                <a:srgbClr val="CD0920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876800" y="1666844"/>
            <a:ext cx="3552852" cy="4429156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BEDB8AC-29B2-4229-B604-CCF1CF93D689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C83F81-E1EB-4DBE-A7DB-A6A82AE925BB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E0F67D9-B560-4103-A25C-A2B6CDBF8F01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60224CE-658B-4175-B2EA-952E6930367B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1064214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F4F2BA66-4D9A-4E61-ACD3-2835DAF76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 r="27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97F42A-D5BF-40BD-9827-F2B108FC1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chemeClr val="bg1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643050"/>
            <a:ext cx="7772400" cy="445295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8D74798F-53A6-4E02-A8C3-AE7CBDD9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928857E-684C-4494-ABDD-DDD73FFD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5F5B2E46-041D-41E6-B4D4-A4E87EABC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50A22E-2D7A-4F4E-9A3C-554AAE3EA0AF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5508193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D75D79-7D9C-4699-85B5-76AF065F81EE}"/>
              </a:ext>
            </a:extLst>
          </p:cNvPr>
          <p:cNvSpPr/>
          <p:nvPr/>
        </p:nvSpPr>
        <p:spPr bwMode="auto">
          <a:xfrm>
            <a:off x="6858000" y="0"/>
            <a:ext cx="2286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8609DF-C782-49EA-B68E-AAEDF0242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6477000"/>
            <a:ext cx="8366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85800"/>
            <a:ext cx="5526087" cy="1447800"/>
          </a:xfrm>
        </p:spPr>
        <p:txBody>
          <a:bodyPr anchor="t"/>
          <a:lstStyle>
            <a:lvl1pPr algn="r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5449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7239000" y="2362200"/>
            <a:ext cx="1504420" cy="76200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ABA0FED-ECF6-4C14-AD10-FA2FDC3E7781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6FF49D0-B75D-4899-956E-4CAB369B3A15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639DD9EC-87F1-443B-83C6-90BEA18A6A4E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B0609F-0357-4290-9C12-E5F02A83CD7B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405393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CB6C6C8-05D5-4E07-8321-D89634E21D9C}"/>
              </a:ext>
            </a:extLst>
          </p:cNvPr>
          <p:cNvSpPr/>
          <p:nvPr/>
        </p:nvSpPr>
        <p:spPr bwMode="auto">
          <a:xfrm>
            <a:off x="6858000" y="0"/>
            <a:ext cx="2286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4DC3B2-B556-4F0D-A20E-9417FE54E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6477000"/>
            <a:ext cx="8366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85800"/>
            <a:ext cx="5526087" cy="1447800"/>
          </a:xfrm>
        </p:spPr>
        <p:txBody>
          <a:bodyPr anchor="t"/>
          <a:lstStyle>
            <a:lvl1pPr algn="r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5449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7239000" y="2362200"/>
            <a:ext cx="1504420" cy="76200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E63EA51-BAA8-4EA6-B6A4-73172D4353C9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FC3781A-566D-4AA4-9BBD-9361AC44A8A4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4042D30-CA77-49F0-B50C-B877C7DB02AE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685CCB3-84DA-41B7-990B-264B475E35FB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4605689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475C7A-ED39-468F-AA0F-C06046580911}"/>
              </a:ext>
            </a:extLst>
          </p:cNvPr>
          <p:cNvSpPr/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3581400"/>
            <a:ext cx="7924800" cy="2514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7772400" cy="771525"/>
          </a:xfr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09A24-914A-4719-86EF-9DDF11385C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E308C30-E3CA-455F-8AD6-3D9454D8D1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35C0A90-160D-474E-AFEF-130C425EDF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5096BC-938C-47D5-A061-03BF87DF8D74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6034349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83F5AA-4F93-463F-B108-D3A10C9D9394}"/>
              </a:ext>
            </a:extLst>
          </p:cNvPr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2D0328-BFF9-4AAC-B30D-3950256E2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43663"/>
            <a:ext cx="838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5AE0818D-D7E7-4218-AE7C-90F676D35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3886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E5335D8-141C-4E79-AAA4-10C9461B4F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096000"/>
            <a:ext cx="14478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3B7E07C-F624-4F0F-AE47-FDB24B6451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0960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0B2532E-38D8-41F5-A69B-2725880BC9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0960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96B556-F03B-48D0-B64E-0C51A4601C64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3019712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2F6D05-C4F8-4CC2-952F-962B414F8D87}"/>
              </a:ext>
            </a:extLst>
          </p:cNvPr>
          <p:cNvSpPr/>
          <p:nvPr/>
        </p:nvSpPr>
        <p:spPr bwMode="auto">
          <a:xfrm>
            <a:off x="0" y="4876800"/>
            <a:ext cx="916305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DA6EA7-F0CB-4EA6-AEBF-985C302FF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4E0B51C2-CC12-4469-9A51-079FBAFE4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9915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43050"/>
            <a:ext cx="777240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1"/>
          </p:nvPr>
        </p:nvSpPr>
        <p:spPr bwMode="auto">
          <a:xfrm>
            <a:off x="1219200" y="5105400"/>
            <a:ext cx="7239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41341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76400"/>
            <a:ext cx="7735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6566D38E-7799-4B42-81AA-D285A778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114245F-B145-4509-A872-F9D45FEB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F5AE8AC5-A99F-48F4-9101-090935F7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C0A9681-97C0-4F6D-9938-11172763F6CC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6336918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86B92-AFD3-43AB-A4F2-7559E87C50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771EE-6D03-48A7-BB45-8A9C48882E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E35A9-07FD-4A4F-B275-9278B1D4D2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452C7F8-48C2-4CF5-ADF6-E31194E1A9CC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6857746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0550"/>
          </a:xfrm>
        </p:spPr>
        <p:txBody>
          <a:bodyPr/>
          <a:lstStyle>
            <a:lvl1pPr algn="l">
              <a:buFont typeface="Arial"/>
              <a:buChar char="•"/>
              <a:defRPr sz="2500">
                <a:solidFill>
                  <a:schemeClr val="tx1"/>
                </a:solidFill>
              </a:defRPr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08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44022-C20C-4104-B8FF-7A22EFE483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2BB59-2DA1-4F88-8185-CC4911A1A3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14439-EC87-45A5-A7D3-2AB8DDA740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0489313-7ECF-4EFF-9397-C1A8E5431AC2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0945958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A7FC7-59E2-4EB2-A65D-93A51459B2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5386B-2C5D-46B2-87A8-28F09DCC62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B3397-7D9E-473F-B663-8526DC4D06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159DD4A-D1FD-4667-B204-88CE71157FAB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10233309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348" y="1643050"/>
            <a:ext cx="7772400" cy="4224350"/>
          </a:xfrm>
        </p:spPr>
        <p:txBody>
          <a:bodyPr vert="eaVert"/>
          <a:lstStyle>
            <a:lvl1pPr>
              <a:buClr>
                <a:srgbClr val="CD0920"/>
              </a:buClr>
              <a:defRPr/>
            </a:lvl1pPr>
            <a:lvl2pPr>
              <a:buClr>
                <a:srgbClr val="CD0920"/>
              </a:buClr>
              <a:defRPr/>
            </a:lvl2pPr>
            <a:lvl3pPr>
              <a:buClr>
                <a:srgbClr val="CD0920"/>
              </a:buClr>
              <a:defRPr/>
            </a:lvl3pPr>
            <a:lvl4pPr>
              <a:buClr>
                <a:srgbClr val="CD0920"/>
              </a:buClr>
              <a:defRPr/>
            </a:lvl4pPr>
            <a:lvl5pPr>
              <a:buClr>
                <a:srgbClr val="CD092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84D3594-4CB3-4601-997F-8C43307021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5CC68C-4491-4BF1-87D5-E6F91EB6BD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8E58419-8668-42AC-93F0-663FFF84C1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E2AA1AC-1376-44D2-8F7F-5E9C17D2CF2D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1140907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81075"/>
            <a:ext cx="1943100" cy="48863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81075"/>
            <a:ext cx="5676900" cy="4886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9DA3DA-FA9D-49A3-9048-D80F8944EB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C2D6E9-A283-4288-B57E-7CA38BC3EE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1C2A4E-A3FB-4CB2-94C1-CCF360E0D6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102CF6-6804-4342-9952-22EB7DCFD5FF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349620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cap="none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764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buClr>
                <a:srgbClr val="CD0920"/>
              </a:buClr>
              <a:defRPr sz="2500">
                <a:solidFill>
                  <a:schemeClr val="tx1"/>
                </a:solidFill>
              </a:defRPr>
            </a:lvl1pPr>
            <a:lvl2pPr>
              <a:buClr>
                <a:srgbClr val="CD0920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CD0920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CD092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rgbClr val="CD0920"/>
              </a:buCl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4399EAB-F1C2-4B14-B7DB-8EF8350B6E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A6865-AB75-4D50-853F-57A6D3DAE3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AD6A894-23BD-404A-A0B7-B47B0A272A42}" type="slidenum">
              <a:rPr lang="en-US" altLang="is-IS"/>
              <a:pPr/>
              <a:t>‹#›</a:t>
            </a:fld>
            <a:endParaRPr lang="en-US" alt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8EECF-EA1D-4786-94C2-E686EFD8C1E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1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7580C3-1F75-45D0-A52E-590685A0785A}"/>
              </a:ext>
            </a:extLst>
          </p:cNvPr>
          <p:cNvSpPr/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3581400"/>
            <a:ext cx="7924800" cy="2514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7772400" cy="771525"/>
          </a:xfr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18D16-77A4-4B71-B232-356BCBD57B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E300934-D88C-4C30-AAC1-3EA9B20163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A77C9A6-3B6F-4984-BF1B-EB8E618EBE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2C70-CB9F-42DE-85D4-74C89EEA9584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9565347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8A21968-AD7C-4817-8948-2758ACB36B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B5F11BA-95CF-4E50-BDCC-B220AE22E0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26A2BE7-BB10-43C0-885F-7FEB495125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496C5-8E9D-4E22-8A5A-76E813DE8545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11937218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4043EE9-650C-40DA-ACF1-8ACD1FA3E5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" b="4153"/>
          <a:stretch>
            <a:fillRect/>
          </a:stretch>
        </p:blipFill>
        <p:spPr bwMode="auto">
          <a:xfrm>
            <a:off x="-11113" y="5851525"/>
            <a:ext cx="91551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4175322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0D137F9C-9A39-4867-8503-23924DEF58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s-IS"/>
              <a:t>  </a:t>
            </a:r>
            <a:fld id="{3C78C473-C156-419E-808A-41F1C4B962BC}" type="slidenum">
              <a:rPr lang="en-US" altLang="is-IS"/>
              <a:pPr/>
              <a:t>‹#›</a:t>
            </a:fld>
            <a:endParaRPr lang="en-US" altLang="is-I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40482E2-E1D6-46F6-9438-3FFF24A3A98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s-IS"/>
              <a:t>1-</a:t>
            </a:r>
            <a:fld id="{B6B29279-3888-4BC3-BDCA-1C794C8A2E87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57781317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9E903E1-3417-4044-B56E-6E48A9CD92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s-IS"/>
              <a:t>  </a:t>
            </a:r>
            <a:fld id="{B9799F62-5A58-4AFD-9190-7AF9957AAACB}" type="slidenum">
              <a:rPr lang="en-US" altLang="is-IS"/>
              <a:pPr/>
              <a:t>‹#›</a:t>
            </a:fld>
            <a:endParaRPr lang="en-US" altLang="is-I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8848AA4-E5CF-4B39-A371-EB05F694EF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s-IS"/>
              <a:t>1-</a:t>
            </a:r>
            <a:fld id="{79B0853D-98FC-4DC5-8052-DDBC54FBB1D1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1655189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49AFC-5F2F-4076-8F3B-D30B2CF3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DACEF-C1DF-4260-9C95-93DEB3E8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71099-C975-4832-AC09-46DE15C8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DCB84-D441-4461-81CE-70FA60A50433}" type="slidenum">
              <a:rPr lang="is-IS" altLang="is-IS"/>
              <a:pPr/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37621468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75881-131A-4726-8174-2726E39B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20891-35C5-4A60-A9F3-0BF10F79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BA7A7-E3FF-436A-B8EE-92E02ED0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66CAF-F9FB-4E66-91B4-D98525859065}" type="slidenum">
              <a:rPr lang="is-IS" altLang="is-IS"/>
              <a:pPr/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921115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8A577-B471-4A15-8F67-17FB7655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41FA9-C99B-4D7E-A077-5750EB03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4C50C-E4A0-4512-8515-84E46C75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533D3-5694-4B30-BD07-74A12E5B1841}" type="slidenum">
              <a:rPr lang="is-IS" altLang="is-IS"/>
              <a:pPr/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6212780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4421607-3378-4782-9874-784A47423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B3562A8-7990-47B8-8B8E-6A396C25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621ACE-8CEE-47D7-B4AA-F7553D8E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484A69-68CE-4010-9244-7F1C85DDD56D}" type="slidenum">
              <a:rPr lang="is-IS" altLang="is-IS"/>
              <a:pPr/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8649792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695D7AD-C4AA-45F3-A4A3-5A8BC96F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9A191B3-A7F0-43BB-B850-3DF809D8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1D3DA7-49F6-4395-8374-92C0F2A6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3D1DCC-4B13-4578-943B-317126EB1FA4}" type="slidenum">
              <a:rPr lang="is-IS" altLang="is-IS"/>
              <a:pPr/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3382120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6FC5CD2-7AAF-4B53-B636-A1948BB6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E71A264-C808-4CF0-A7E6-DCF95195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14426AE-6AF9-440E-A67B-2E1DC6AD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7062E2-1AEC-44B0-8DD4-E29592A5931A}" type="slidenum">
              <a:rPr lang="is-IS" altLang="is-IS"/>
              <a:pPr/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55396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7F353D-AB5B-4033-A2F0-DBA79D04E3C4}"/>
              </a:ext>
            </a:extLst>
          </p:cNvPr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C083FD-8538-499A-AE5E-F4465ACCF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43663"/>
            <a:ext cx="838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33BEB596-17F4-4569-9504-8227337E0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3886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BF0EAD3-EFE4-4EBF-B822-4FF00B1D13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096000"/>
            <a:ext cx="14478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7F9BE39-80A9-46F3-82CF-EE71134B9C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0960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CD595D7-48E8-4BBA-BE2A-51C2A5B128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0960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5D054E-6CBD-402D-A221-250D198357F7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7846321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4E15DE7-F711-49E8-88A4-6D8FADC5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75FBB7D-9DF2-4C5A-9332-F803C772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AAD9038-F03E-4C83-AC86-09F4A181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C0B0F5-2916-4639-B526-3A1AB3995581}" type="slidenum">
              <a:rPr lang="is-IS" altLang="is-IS"/>
              <a:pPr/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403198137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182EAFC-DA3A-4D6E-A41F-EE3F7C46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98AD324-D3E9-4F6C-96DA-DF32A581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C4AEA44-B0FE-4BC2-83F0-DB9D59F0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6E286-FE5A-4C4D-B178-2141757749FB}" type="slidenum">
              <a:rPr lang="is-IS" altLang="is-IS"/>
              <a:pPr/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89335641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s-I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A49267F-45C2-44F3-B9F6-B5BD9C0C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A61A315-2E64-4719-AB03-6AE9C0029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BAA175B-14CB-43FD-B31A-5890B4EF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FA555-8BB4-47AA-AAF9-D1F852AEF4E8}" type="slidenum">
              <a:rPr lang="is-IS" altLang="is-IS"/>
              <a:pPr/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18998416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A8B7B-6696-4BE1-90A8-0820B096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4D576-0359-402D-8CC5-78621105F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1B335-4732-4F82-9E67-9012C121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E7586-0F8E-4341-99D1-0DDD6C49FEC9}" type="slidenum">
              <a:rPr lang="is-IS" altLang="is-IS"/>
              <a:pPr/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423030661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29B3-36D6-4D81-B89A-02783974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8FE56-84BE-4AA9-843E-2C577809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32754-B723-4F75-9590-07AC311B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BC539-C532-4D27-9522-AFBF2E013048}" type="slidenum">
              <a:rPr lang="is-IS" altLang="is-IS"/>
              <a:pPr/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71086495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6BEFC876-FE33-4568-BCEB-7DF1CB279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762000"/>
            <a:ext cx="3632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687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C8641F-52E0-4FF3-8501-27B15CCCC945}"/>
              </a:ext>
            </a:extLst>
          </p:cNvPr>
          <p:cNvSpPr/>
          <p:nvPr/>
        </p:nvSpPr>
        <p:spPr bwMode="auto">
          <a:xfrm>
            <a:off x="0" y="4876800"/>
            <a:ext cx="916305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8A1F73-B3C9-4D1D-9026-8D964140D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D3290377-DBE6-4B2B-AC3B-533FAE714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9915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43050"/>
            <a:ext cx="777240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1"/>
          </p:nvPr>
        </p:nvSpPr>
        <p:spPr bwMode="auto">
          <a:xfrm>
            <a:off x="1219200" y="5105400"/>
            <a:ext cx="7239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2013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76400"/>
            <a:ext cx="7735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274EFA0-4607-47A0-B9FC-AA15A13B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1FE83C9-3C51-4D67-A1B8-05B47EDF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F6D5B227-DDF8-41E2-9096-A6493920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DDBC7F-AD06-4F1C-B1BB-5B76B80F9BE7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90660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B73CA-AFC2-476A-AC15-12A32C6B12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184D4-EFF8-45C7-BFEE-C734463941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6149C-5F2C-4BCD-819C-412B893E94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2AB8B9C-B93C-457C-BAC1-2260CDD5812D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79761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image" Target="../media/image6.jpe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4803C07-C92A-412B-9E5E-2CC79CFE4A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8009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B6BF8FE-4387-44FF-923C-C031EF2923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2400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text styles</a:t>
            </a:r>
          </a:p>
          <a:p>
            <a:pPr lvl="1"/>
            <a:r>
              <a:rPr lang="en-US" altLang="is-IS"/>
              <a:t>Second level</a:t>
            </a:r>
          </a:p>
          <a:p>
            <a:pPr lvl="2"/>
            <a:r>
              <a:rPr lang="en-US" altLang="is-IS"/>
              <a:t>Third level</a:t>
            </a:r>
          </a:p>
          <a:p>
            <a:pPr lvl="3"/>
            <a:r>
              <a:rPr lang="en-US" altLang="is-IS"/>
              <a:t>Fourth level</a:t>
            </a:r>
          </a:p>
          <a:p>
            <a:pPr lvl="4"/>
            <a:r>
              <a:rPr lang="en-US" altLang="is-I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1769910-5906-46FC-A422-A8CAA1130FB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ECE7340-A8C6-448A-926A-359B030480D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3152ACD-8984-411C-A12A-F8934C88E4D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1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BF750B-A755-4E07-9212-078AAC88DB3A}" type="slidenum">
              <a:rPr lang="en-US" altLang="is-IS"/>
              <a:pPr/>
              <a:t>‹#›</a:t>
            </a:fld>
            <a:endParaRPr lang="en-US" altLang="is-I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471" r:id="rId1"/>
    <p:sldLayoutId id="2147490472" r:id="rId2"/>
    <p:sldLayoutId id="2147490473" r:id="rId3"/>
    <p:sldLayoutId id="2147490474" r:id="rId4"/>
    <p:sldLayoutId id="2147490475" r:id="rId5"/>
    <p:sldLayoutId id="2147490476" r:id="rId6"/>
    <p:sldLayoutId id="2147490477" r:id="rId7"/>
    <p:sldLayoutId id="2147490478" r:id="rId8"/>
    <p:sldLayoutId id="2147490479" r:id="rId9"/>
    <p:sldLayoutId id="2147490480" r:id="rId10"/>
    <p:sldLayoutId id="2147490481" r:id="rId11"/>
    <p:sldLayoutId id="2147490482" r:id="rId12"/>
    <p:sldLayoutId id="2147490483" r:id="rId13"/>
    <p:sldLayoutId id="2147490484" r:id="rId14"/>
    <p:sldLayoutId id="2147490457" r:id="rId15"/>
    <p:sldLayoutId id="2147490485" r:id="rId16"/>
    <p:sldLayoutId id="2147490486" r:id="rId17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+mj-ea"/>
          <a:cs typeface="ＭＳ Ｐゴシック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 sz="25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20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>
          <a:solidFill>
            <a:srgbClr val="404040"/>
          </a:solidFill>
          <a:latin typeface="Helvetica" pitchFamily="34" charset="0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1600">
          <a:solidFill>
            <a:srgbClr val="595959"/>
          </a:solidFill>
          <a:latin typeface="Helvetica" pitchFamily="34" charset="0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»"/>
        <a:defRPr sz="1600">
          <a:solidFill>
            <a:srgbClr val="7F7F7F"/>
          </a:solidFill>
          <a:latin typeface="Helvetica" pitchFamily="34" charset="0"/>
          <a:ea typeface="+mn-ea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A635CCA-2554-438B-BDC1-21CE85BDA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8009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423D36B-247D-4104-8104-3802FE2019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2400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text styles</a:t>
            </a:r>
          </a:p>
          <a:p>
            <a:pPr lvl="1"/>
            <a:r>
              <a:rPr lang="en-US" altLang="is-IS"/>
              <a:t>Second level</a:t>
            </a:r>
          </a:p>
          <a:p>
            <a:pPr lvl="2"/>
            <a:r>
              <a:rPr lang="en-US" altLang="is-IS"/>
              <a:t>Third level</a:t>
            </a:r>
          </a:p>
          <a:p>
            <a:pPr lvl="3"/>
            <a:r>
              <a:rPr lang="en-US" altLang="is-IS"/>
              <a:t>Fourth level</a:t>
            </a:r>
          </a:p>
          <a:p>
            <a:pPr lvl="4"/>
            <a:r>
              <a:rPr lang="en-US" altLang="is-I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E3D79F43-DDF3-4590-87C3-9732AE062DB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5D8F55F-8720-48D0-932A-EEB8F55C225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BD774DA-793A-4524-B346-38E257CFA5F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1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AF1DA66-0184-494F-A202-00A76D982E57}" type="slidenum">
              <a:rPr lang="en-US" altLang="is-IS"/>
              <a:pPr/>
              <a:t>‹#›</a:t>
            </a:fld>
            <a:endParaRPr lang="en-US" altLang="is-IS"/>
          </a:p>
        </p:txBody>
      </p:sp>
      <p:pic>
        <p:nvPicPr>
          <p:cNvPr id="2055" name="Picture 2">
            <a:extLst>
              <a:ext uri="{FF2B5EF4-FFF2-40B4-BE49-F238E27FC236}">
                <a16:creationId xmlns:a16="http://schemas.microsoft.com/office/drawing/2014/main" id="{6E44F8D1-DD24-41DA-85E9-0A8AC9796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805488"/>
            <a:ext cx="5762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0487" r:id="rId1"/>
    <p:sldLayoutId id="2147490488" r:id="rId2"/>
    <p:sldLayoutId id="2147490489" r:id="rId3"/>
    <p:sldLayoutId id="2147490490" r:id="rId4"/>
    <p:sldLayoutId id="2147490491" r:id="rId5"/>
    <p:sldLayoutId id="2147490492" r:id="rId6"/>
    <p:sldLayoutId id="2147490493" r:id="rId7"/>
    <p:sldLayoutId id="2147490494" r:id="rId8"/>
    <p:sldLayoutId id="2147490495" r:id="rId9"/>
    <p:sldLayoutId id="2147490496" r:id="rId10"/>
    <p:sldLayoutId id="2147490497" r:id="rId11"/>
    <p:sldLayoutId id="2147490498" r:id="rId12"/>
    <p:sldLayoutId id="2147490499" r:id="rId13"/>
    <p:sldLayoutId id="2147490500" r:id="rId14"/>
    <p:sldLayoutId id="2147490458" r:id="rId15"/>
    <p:sldLayoutId id="2147490501" r:id="rId16"/>
    <p:sldLayoutId id="2147490502" r:id="rId17"/>
    <p:sldLayoutId id="2147490503" r:id="rId18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+mj-ea"/>
          <a:cs typeface="ＭＳ Ｐゴシック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 sz="25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20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>
          <a:solidFill>
            <a:srgbClr val="404040"/>
          </a:solidFill>
          <a:latin typeface="Helvetica" pitchFamily="34" charset="0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1600">
          <a:solidFill>
            <a:srgbClr val="595959"/>
          </a:solidFill>
          <a:latin typeface="Helvetica" pitchFamily="34" charset="0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»"/>
        <a:defRPr sz="1600">
          <a:solidFill>
            <a:srgbClr val="7F7F7F"/>
          </a:solidFill>
          <a:latin typeface="Helvetica" pitchFamily="34" charset="0"/>
          <a:ea typeface="+mn-ea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84873D2-2B8A-4468-8031-3576D9F84B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8009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702F9B9-6A1E-4F46-81E8-B3427F31A0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2400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text styles</a:t>
            </a:r>
          </a:p>
          <a:p>
            <a:pPr lvl="1"/>
            <a:r>
              <a:rPr lang="en-US" altLang="is-IS"/>
              <a:t>Second level</a:t>
            </a:r>
          </a:p>
          <a:p>
            <a:pPr lvl="2"/>
            <a:r>
              <a:rPr lang="en-US" altLang="is-IS"/>
              <a:t>Third level</a:t>
            </a:r>
          </a:p>
          <a:p>
            <a:pPr lvl="3"/>
            <a:r>
              <a:rPr lang="en-US" altLang="is-IS"/>
              <a:t>Fourth level</a:t>
            </a:r>
          </a:p>
          <a:p>
            <a:pPr lvl="4"/>
            <a:r>
              <a:rPr lang="en-US" altLang="is-I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AE46B7A6-9903-41AD-B74F-18CC895D0B0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D36A4F9-E5AA-4023-AD76-CC3BE879A85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F42FFCA-D1BA-479A-8A19-67B057E3E5A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1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48C2B4-2C6D-4939-BC7F-7C34E4062D43}" type="slidenum">
              <a:rPr lang="en-US" altLang="is-IS"/>
              <a:pPr/>
              <a:t>‹#›</a:t>
            </a:fld>
            <a:endParaRPr lang="en-US" altLang="is-IS"/>
          </a:p>
        </p:txBody>
      </p:sp>
      <p:pic>
        <p:nvPicPr>
          <p:cNvPr id="3079" name="Picture 9">
            <a:extLst>
              <a:ext uri="{FF2B5EF4-FFF2-40B4-BE49-F238E27FC236}">
                <a16:creationId xmlns:a16="http://schemas.microsoft.com/office/drawing/2014/main" id="{4628FF7D-7423-4B4A-A0BF-14DA6DD2217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76835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0504" r:id="rId1"/>
    <p:sldLayoutId id="2147490505" r:id="rId2"/>
    <p:sldLayoutId id="2147490506" r:id="rId3"/>
    <p:sldLayoutId id="2147490507" r:id="rId4"/>
    <p:sldLayoutId id="2147490508" r:id="rId5"/>
    <p:sldLayoutId id="2147490509" r:id="rId6"/>
    <p:sldLayoutId id="2147490510" r:id="rId7"/>
    <p:sldLayoutId id="2147490511" r:id="rId8"/>
    <p:sldLayoutId id="2147490512" r:id="rId9"/>
    <p:sldLayoutId id="2147490513" r:id="rId10"/>
    <p:sldLayoutId id="2147490514" r:id="rId11"/>
    <p:sldLayoutId id="2147490515" r:id="rId12"/>
    <p:sldLayoutId id="2147490516" r:id="rId13"/>
    <p:sldLayoutId id="2147490517" r:id="rId14"/>
    <p:sldLayoutId id="2147490459" r:id="rId15"/>
    <p:sldLayoutId id="2147490518" r:id="rId16"/>
    <p:sldLayoutId id="2147490519" r:id="rId17"/>
    <p:sldLayoutId id="2147490520" r:id="rId18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+mj-ea"/>
          <a:cs typeface="ＭＳ Ｐゴシック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 sz="25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20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>
          <a:solidFill>
            <a:srgbClr val="404040"/>
          </a:solidFill>
          <a:latin typeface="Helvetica" pitchFamily="34" charset="0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1600">
          <a:solidFill>
            <a:srgbClr val="595959"/>
          </a:solidFill>
          <a:latin typeface="Helvetica" pitchFamily="34" charset="0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»"/>
        <a:defRPr sz="1600">
          <a:solidFill>
            <a:srgbClr val="7F7F7F"/>
          </a:solidFill>
          <a:latin typeface="Helvetica" pitchFamily="34" charset="0"/>
          <a:ea typeface="+mn-ea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E44F6818-5ED0-43BE-9040-846B1F63C53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title style</a:t>
            </a:r>
            <a:endParaRPr lang="is-IS" altLang="is-IS"/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1B1C7792-3FCA-4131-923A-07792D0E96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text styles</a:t>
            </a:r>
          </a:p>
          <a:p>
            <a:pPr lvl="1"/>
            <a:r>
              <a:rPr lang="en-US" altLang="is-IS"/>
              <a:t>Second level</a:t>
            </a:r>
          </a:p>
          <a:p>
            <a:pPr lvl="2"/>
            <a:r>
              <a:rPr lang="en-US" altLang="is-IS"/>
              <a:t>Third level</a:t>
            </a:r>
          </a:p>
          <a:p>
            <a:pPr lvl="3"/>
            <a:r>
              <a:rPr lang="en-US" altLang="is-IS"/>
              <a:t>Fourth level</a:t>
            </a:r>
          </a:p>
          <a:p>
            <a:pPr lvl="4"/>
            <a:r>
              <a:rPr lang="en-US" altLang="is-IS"/>
              <a:t>Fifth level</a:t>
            </a:r>
            <a:endParaRPr lang="is-IS" alt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916FF-5CB4-44DE-ABC4-2E52F9E23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77D22-FA5D-4B93-B13B-9D46D3A5A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3A408-EC5F-4BDE-A1C5-B3236081C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656B4750-1252-4C8B-B837-D0099D69BCC2}" type="slidenum">
              <a:rPr lang="is-IS" altLang="is-IS"/>
              <a:pPr/>
              <a:t>‹#›</a:t>
            </a:fld>
            <a:endParaRPr lang="is-IS" altLang="is-I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460" r:id="rId1"/>
    <p:sldLayoutId id="2147490461" r:id="rId2"/>
    <p:sldLayoutId id="2147490462" r:id="rId3"/>
    <p:sldLayoutId id="2147490463" r:id="rId4"/>
    <p:sldLayoutId id="2147490464" r:id="rId5"/>
    <p:sldLayoutId id="2147490465" r:id="rId6"/>
    <p:sldLayoutId id="2147490466" r:id="rId7"/>
    <p:sldLayoutId id="2147490467" r:id="rId8"/>
    <p:sldLayoutId id="2147490468" r:id="rId9"/>
    <p:sldLayoutId id="2147490469" r:id="rId10"/>
    <p:sldLayoutId id="2147490470" r:id="rId11"/>
    <p:sldLayoutId id="214749052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wmf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wmf"/><Relationship Id="rId4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Box 5">
            <a:extLst>
              <a:ext uri="{FF2B5EF4-FFF2-40B4-BE49-F238E27FC236}">
                <a16:creationId xmlns:a16="http://schemas.microsoft.com/office/drawing/2014/main" id="{1D0B16E6-73E0-4880-9862-F6A03D9F0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949950"/>
            <a:ext cx="6172200" cy="327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is-IS" altLang="is-IS" sz="1400">
                <a:latin typeface="Arial" panose="020B0604020202020204" pitchFamily="34" charset="0"/>
              </a:rPr>
              <a:t>V-108-REHA</a:t>
            </a:r>
            <a:endParaRPr lang="is-IS" altLang="is-IS" sz="1400" dirty="0">
              <a:latin typeface="Arial" panose="020B0604020202020204" pitchFamily="34" charset="0"/>
            </a:endParaRPr>
          </a:p>
        </p:txBody>
      </p:sp>
      <p:sp>
        <p:nvSpPr>
          <p:cNvPr id="59395" name="TextBox 2">
            <a:extLst>
              <a:ext uri="{FF2B5EF4-FFF2-40B4-BE49-F238E27FC236}">
                <a16:creationId xmlns:a16="http://schemas.microsoft.com/office/drawing/2014/main" id="{3C775AEE-DA51-4D02-98F9-BF180D4DB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5013325"/>
            <a:ext cx="8367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s-IS" altLang="is-IS" sz="2400" b="1" dirty="0">
                <a:latin typeface="Arial" panose="020B0604020202020204" pitchFamily="34" charset="0"/>
                <a:cs typeface="Arial" panose="020B0604020202020204" pitchFamily="34" charset="0"/>
              </a:rPr>
              <a:t>Reikningshald haustönn 2024</a:t>
            </a:r>
            <a:endParaRPr lang="is-IS" altLang="is-I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64">
            <a:extLst>
              <a:ext uri="{FF2B5EF4-FFF2-40B4-BE49-F238E27FC236}">
                <a16:creationId xmlns:a16="http://schemas.microsoft.com/office/drawing/2014/main" id="{59FA7138-926A-4428-828E-7FCFBB6B6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908050"/>
            <a:ext cx="7488238" cy="936625"/>
          </a:xfrm>
        </p:spPr>
        <p:txBody>
          <a:bodyPr/>
          <a:lstStyle/>
          <a:p>
            <a:pPr eaLnBrk="1" hangingPunct="1"/>
            <a:r>
              <a:rPr lang="is-IS" altLang="is-IS" b="1">
                <a:solidFill>
                  <a:srgbClr val="C00000"/>
                </a:solidFill>
              </a:rPr>
              <a:t>Gjaldfærð afskrift </a:t>
            </a:r>
            <a:r>
              <a:rPr lang="is-IS" altLang="is-IS" b="1" i="1">
                <a:solidFill>
                  <a:srgbClr val="C00000"/>
                </a:solidFill>
              </a:rPr>
              <a:t> </a:t>
            </a:r>
            <a:r>
              <a:rPr lang="is-IS" altLang="is-IS" b="1">
                <a:solidFill>
                  <a:srgbClr val="C00000"/>
                </a:solidFill>
              </a:rPr>
              <a:t>í rekstrareikningi:</a:t>
            </a:r>
          </a:p>
        </p:txBody>
      </p:sp>
      <p:sp>
        <p:nvSpPr>
          <p:cNvPr id="33795" name="Content Placeholder 65">
            <a:extLst>
              <a:ext uri="{FF2B5EF4-FFF2-40B4-BE49-F238E27FC236}">
                <a16:creationId xmlns:a16="http://schemas.microsoft.com/office/drawing/2014/main" id="{4EB486A6-5E9E-4846-B825-FDE347F1E9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2492375"/>
            <a:ext cx="7488237" cy="3600450"/>
          </a:xfrm>
          <a:ln/>
        </p:spPr>
        <p:txBody>
          <a:bodyPr/>
          <a:lstStyle/>
          <a:p>
            <a:endParaRPr lang="is-IS" altLang="is-IS" sz="2400"/>
          </a:p>
          <a:p>
            <a:pPr>
              <a:buClr>
                <a:srgbClr val="C00000"/>
              </a:buClr>
            </a:pPr>
            <a:r>
              <a:rPr lang="is-IS" altLang="is-IS" sz="2400" b="1" i="1"/>
              <a:t>Depreciation</a:t>
            </a:r>
            <a:r>
              <a:rPr lang="is-IS" altLang="is-IS" sz="2400" b="1">
                <a:solidFill>
                  <a:srgbClr val="1F497D"/>
                </a:solidFill>
              </a:rPr>
              <a:t> </a:t>
            </a:r>
            <a:r>
              <a:rPr lang="is-IS" altLang="is-IS" sz="2400"/>
              <a:t>– afskrift varanlegra rekstrarfjármuna</a:t>
            </a:r>
          </a:p>
          <a:p>
            <a:pPr>
              <a:buClr>
                <a:srgbClr val="C00000"/>
              </a:buClr>
            </a:pPr>
            <a:endParaRPr lang="is-IS" altLang="is-IS" sz="2400"/>
          </a:p>
          <a:p>
            <a:pPr>
              <a:buClr>
                <a:srgbClr val="C00000"/>
              </a:buClr>
            </a:pPr>
            <a:r>
              <a:rPr lang="is-IS" altLang="is-IS" sz="2400" b="1" i="1"/>
              <a:t>Depletion</a:t>
            </a:r>
            <a:r>
              <a:rPr lang="is-IS" altLang="is-IS" sz="2400"/>
              <a:t> – afskrift náttúruauðlinda </a:t>
            </a:r>
          </a:p>
          <a:p>
            <a:pPr>
              <a:buClr>
                <a:srgbClr val="C00000"/>
              </a:buClr>
            </a:pPr>
            <a:endParaRPr lang="is-IS" altLang="is-IS" sz="2400"/>
          </a:p>
          <a:p>
            <a:pPr>
              <a:buClr>
                <a:srgbClr val="C00000"/>
              </a:buClr>
            </a:pPr>
            <a:r>
              <a:rPr lang="is-IS" altLang="is-IS" sz="2400" b="1" i="1"/>
              <a:t>Amortization</a:t>
            </a:r>
            <a:r>
              <a:rPr lang="is-IS" altLang="is-IS" sz="2400"/>
              <a:t> – afskrift óefnislegra eigna</a:t>
            </a:r>
          </a:p>
          <a:p>
            <a:pPr>
              <a:buClr>
                <a:srgbClr val="C00000"/>
              </a:buClr>
            </a:pPr>
            <a:endParaRPr lang="is-IS" altLang="is-IS" sz="2400"/>
          </a:p>
        </p:txBody>
      </p:sp>
      <p:sp>
        <p:nvSpPr>
          <p:cNvPr id="77828" name="Slide Number Placeholder 4">
            <a:extLst>
              <a:ext uri="{FF2B5EF4-FFF2-40B4-BE49-F238E27FC236}">
                <a16:creationId xmlns:a16="http://schemas.microsoft.com/office/drawing/2014/main" id="{6395E177-1150-4A4E-9C92-3E481087BE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BCD4687-F548-4662-BE8C-65BB400A15B3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2">
            <a:extLst>
              <a:ext uri="{FF2B5EF4-FFF2-40B4-BE49-F238E27FC236}">
                <a16:creationId xmlns:a16="http://schemas.microsoft.com/office/drawing/2014/main" id="{24F3736F-216F-4B7D-AF90-BB2EEB6669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B021C40-D112-4A1E-823B-7318BD966AF0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E8C46950-C2FB-475D-B628-FA30182572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765175"/>
            <a:ext cx="7800975" cy="771525"/>
          </a:xfrm>
        </p:spPr>
        <p:txBody>
          <a:bodyPr/>
          <a:lstStyle/>
          <a:p>
            <a:pPr eaLnBrk="1" hangingPunct="1"/>
            <a:r>
              <a:rPr lang="is-IS" altLang="is-IS" b="1">
                <a:solidFill>
                  <a:srgbClr val="C00000"/>
                </a:solidFill>
              </a:rPr>
              <a:t>Þrjár afskriftaaðferðir </a:t>
            </a:r>
            <a:r>
              <a:rPr lang="en-US" altLang="is-IS" sz="2400" b="1" i="1">
                <a:solidFill>
                  <a:srgbClr val="C00000"/>
                </a:solidFill>
              </a:rPr>
              <a:t>(depreciation methods)</a:t>
            </a:r>
          </a:p>
        </p:txBody>
      </p:sp>
      <p:sp>
        <p:nvSpPr>
          <p:cNvPr id="116739" name="Text Box 3">
            <a:extLst>
              <a:ext uri="{FF2B5EF4-FFF2-40B4-BE49-F238E27FC236}">
                <a16:creationId xmlns:a16="http://schemas.microsoft.com/office/drawing/2014/main" id="{CF949111-2278-4C56-8128-F39668052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65400"/>
            <a:ext cx="7632700" cy="212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Pct val="80000"/>
              <a:buFontTx/>
              <a:buAutoNum type="arabicPeriod"/>
            </a:pPr>
            <a:r>
              <a:rPr lang="is-IS" altLang="is-IS" sz="2400" b="1">
                <a:solidFill>
                  <a:schemeClr val="tx1"/>
                </a:solidFill>
                <a:cs typeface="Helvetica" panose="020B0604020202020204" pitchFamily="34" charset="0"/>
              </a:rPr>
              <a:t>Línuleg afskrift </a:t>
            </a:r>
            <a:r>
              <a:rPr lang="is-IS" altLang="is-IS" sz="2200" i="1">
                <a:solidFill>
                  <a:schemeClr val="tx1"/>
                </a:solidFill>
                <a:cs typeface="Helvetica" panose="020B0604020202020204" pitchFamily="34" charset="0"/>
              </a:rPr>
              <a:t>(straight-line)</a:t>
            </a:r>
            <a:endParaRPr lang="is-IS" altLang="is-IS" sz="2200">
              <a:solidFill>
                <a:schemeClr val="tx1"/>
              </a:solidFill>
              <a:cs typeface="Helvetica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Pct val="80000"/>
              <a:buFontTx/>
              <a:buAutoNum type="arabicPeriod"/>
            </a:pPr>
            <a:r>
              <a:rPr lang="is-IS" altLang="is-IS" sz="2400" b="1">
                <a:solidFill>
                  <a:schemeClr val="tx1"/>
                </a:solidFill>
                <a:cs typeface="Helvetica" panose="020B0604020202020204" pitchFamily="34" charset="0"/>
              </a:rPr>
              <a:t>Hröðunarafskrift </a:t>
            </a:r>
            <a:r>
              <a:rPr lang="is-IS" altLang="is-IS" sz="2200" i="1">
                <a:solidFill>
                  <a:schemeClr val="tx1"/>
                </a:solidFill>
                <a:cs typeface="Helvetica" panose="020B0604020202020204" pitchFamily="34" charset="0"/>
              </a:rPr>
              <a:t>(double-declining-balance)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Pct val="80000"/>
              <a:buFontTx/>
              <a:buAutoNum type="arabicPeriod"/>
            </a:pPr>
            <a:r>
              <a:rPr lang="is-IS" altLang="is-IS" sz="2400" b="1">
                <a:solidFill>
                  <a:schemeClr val="tx1"/>
                </a:solidFill>
                <a:cs typeface="Helvetica" panose="020B0604020202020204" pitchFamily="34" charset="0"/>
              </a:rPr>
              <a:t>Afskrift miðað við afkastagetu </a:t>
            </a:r>
            <a:r>
              <a:rPr lang="is-IS" altLang="is-IS" sz="2200" i="1">
                <a:solidFill>
                  <a:schemeClr val="tx1"/>
                </a:solidFill>
                <a:cs typeface="Helvetica" panose="020B0604020202020204" pitchFamily="34" charset="0"/>
              </a:rPr>
              <a:t>(units-of-production)</a:t>
            </a:r>
            <a:r>
              <a:rPr lang="is-IS" altLang="is-IS" sz="2200">
                <a:solidFill>
                  <a:schemeClr val="tx1"/>
                </a:solidFill>
                <a:cs typeface="Helvetica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64">
            <a:extLst>
              <a:ext uri="{FF2B5EF4-FFF2-40B4-BE49-F238E27FC236}">
                <a16:creationId xmlns:a16="http://schemas.microsoft.com/office/drawing/2014/main" id="{E3715332-2011-4FEF-B28F-9B5F05D8A5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692150"/>
            <a:ext cx="7489825" cy="865188"/>
          </a:xfrm>
        </p:spPr>
        <p:txBody>
          <a:bodyPr anchor="t"/>
          <a:lstStyle/>
          <a:p>
            <a:pPr eaLnBrk="1" hangingPunct="1"/>
            <a:r>
              <a:rPr lang="is-IS" altLang="is-IS" b="1">
                <a:solidFill>
                  <a:srgbClr val="C00000"/>
                </a:solidFill>
              </a:rPr>
              <a:t>Kaup á fasteign og lóð </a:t>
            </a:r>
            <a:br>
              <a:rPr lang="is-IS" altLang="is-IS" sz="2400"/>
            </a:br>
            <a:r>
              <a:rPr lang="is-IS" altLang="is-IS"/>
              <a:t> </a:t>
            </a:r>
            <a:r>
              <a:rPr lang="is-IS" altLang="is-IS" sz="2400"/>
              <a:t> </a:t>
            </a:r>
          </a:p>
        </p:txBody>
      </p:sp>
      <p:sp>
        <p:nvSpPr>
          <p:cNvPr id="81923" name="Content Placeholder 65">
            <a:extLst>
              <a:ext uri="{FF2B5EF4-FFF2-40B4-BE49-F238E27FC236}">
                <a16:creationId xmlns:a16="http://schemas.microsoft.com/office/drawing/2014/main" id="{769FE858-FE58-4330-9DCC-017026267F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916113"/>
            <a:ext cx="7632700" cy="4033837"/>
          </a:xfrm>
          <a:ln/>
        </p:spPr>
        <p:txBody>
          <a:bodyPr/>
          <a:lstStyle/>
          <a:p>
            <a:pPr>
              <a:buClr>
                <a:srgbClr val="C00000"/>
              </a:buClr>
            </a:pPr>
            <a:r>
              <a:rPr lang="is-IS" altLang="is-IS" sz="2400" dirty="0"/>
              <a:t>Samkvæmt lögum</a:t>
            </a:r>
            <a:r>
              <a:rPr lang="nn-NO" altLang="is-IS" sz="2400" dirty="0"/>
              <a:t> </a:t>
            </a:r>
            <a:r>
              <a:rPr lang="is-IS" altLang="is-IS" sz="2400" dirty="0"/>
              <a:t>um tekjuskatt nr. 90/2</a:t>
            </a:r>
            <a:r>
              <a:rPr lang="nn-NO" altLang="is-IS" sz="2400" dirty="0"/>
              <a:t>003</a:t>
            </a:r>
            <a:r>
              <a:rPr lang="is-IS" altLang="is-IS" sz="2400" dirty="0"/>
              <a:t>: </a:t>
            </a:r>
          </a:p>
          <a:p>
            <a:pPr>
              <a:buClr>
                <a:srgbClr val="E65D00"/>
              </a:buClr>
              <a:buFontTx/>
              <a:buNone/>
            </a:pPr>
            <a:r>
              <a:rPr lang="is-IS" altLang="is-IS" sz="2400" b="1" i="1" dirty="0"/>
              <a:t>	,,26. gr.</a:t>
            </a:r>
            <a:r>
              <a:rPr lang="is-IS" altLang="is-IS" sz="2400" i="1" dirty="0"/>
              <a:t> Þegar seld er sérgreind fasteign eða mannvirki, ásamt lóð, landi eða réttindum tengdum þessum eignum, í heild eða að hluta, skal söluverðinu skipt í </a:t>
            </a:r>
            <a:r>
              <a:rPr lang="is-IS" altLang="is-IS" sz="2400" i="1" u="sng" dirty="0"/>
              <a:t>sama hlutfalli og hinar seldu eignir eru metnar til fasteignamats á söludegi.” </a:t>
            </a:r>
          </a:p>
          <a:p>
            <a:pPr>
              <a:buClr>
                <a:srgbClr val="E65D00"/>
              </a:buClr>
              <a:buFontTx/>
              <a:buNone/>
            </a:pPr>
            <a:endParaRPr lang="is-IS" altLang="is-IS" sz="2400" i="1" dirty="0"/>
          </a:p>
          <a:p>
            <a:pPr>
              <a:buClr>
                <a:srgbClr val="C00000"/>
              </a:buClr>
            </a:pPr>
            <a:r>
              <a:rPr lang="is-IS" altLang="is-IS" sz="2400" dirty="0"/>
              <a:t>Í USA er söluverðinu skipt eftir “</a:t>
            </a:r>
            <a:r>
              <a:rPr lang="en-US" altLang="is-IS" sz="2400" i="1" u="sng" dirty="0"/>
              <a:t>relative fair market value method.”</a:t>
            </a:r>
          </a:p>
          <a:p>
            <a:pPr>
              <a:buFontTx/>
              <a:buNone/>
            </a:pPr>
            <a:endParaRPr lang="is-IS" altLang="is-IS" sz="2400" dirty="0"/>
          </a:p>
        </p:txBody>
      </p:sp>
      <p:sp>
        <p:nvSpPr>
          <p:cNvPr id="81924" name="Slide Number Placeholder 4">
            <a:extLst>
              <a:ext uri="{FF2B5EF4-FFF2-40B4-BE49-F238E27FC236}">
                <a16:creationId xmlns:a16="http://schemas.microsoft.com/office/drawing/2014/main" id="{12AF228A-B5AD-4A3F-9881-95A8157F7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36DAAB-96A2-4811-A598-A01C89A3F33A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2">
            <a:extLst>
              <a:ext uri="{FF2B5EF4-FFF2-40B4-BE49-F238E27FC236}">
                <a16:creationId xmlns:a16="http://schemas.microsoft.com/office/drawing/2014/main" id="{C18BA248-62F9-4494-AC1A-844B04A891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339EE02-E8B4-483F-B7A6-468280A1DE7C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D85AC010-2743-49CB-B53B-AB784A58B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765175"/>
            <a:ext cx="7800975" cy="771525"/>
          </a:xfrm>
        </p:spPr>
        <p:txBody>
          <a:bodyPr/>
          <a:lstStyle/>
          <a:p>
            <a:pPr eaLnBrk="1" hangingPunct="1"/>
            <a:r>
              <a:rPr lang="is-IS" altLang="is-IS" b="1">
                <a:solidFill>
                  <a:srgbClr val="C00000"/>
                </a:solidFill>
              </a:rPr>
              <a:t>Þrjár afskriftaaðferðir </a:t>
            </a:r>
            <a:r>
              <a:rPr lang="en-US" altLang="is-IS" sz="2400" b="1" i="1">
                <a:solidFill>
                  <a:srgbClr val="C00000"/>
                </a:solidFill>
              </a:rPr>
              <a:t>(depreciation methods)</a:t>
            </a:r>
          </a:p>
        </p:txBody>
      </p:sp>
      <p:sp>
        <p:nvSpPr>
          <p:cNvPr id="116739" name="Text Box 3">
            <a:extLst>
              <a:ext uri="{FF2B5EF4-FFF2-40B4-BE49-F238E27FC236}">
                <a16:creationId xmlns:a16="http://schemas.microsoft.com/office/drawing/2014/main" id="{E623C3A5-44E2-484C-89F4-38D964F2B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1773238"/>
            <a:ext cx="76327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ClrTx/>
              <a:buSzPct val="80000"/>
              <a:buFontTx/>
              <a:buNone/>
              <a:defRPr/>
            </a:pPr>
            <a:r>
              <a:rPr lang="is-IS" altLang="is-IS" sz="2400" b="1" dirty="0">
                <a:solidFill>
                  <a:srgbClr val="C00000"/>
                </a:solidFill>
                <a:cs typeface="Helvetica" pitchFamily="34" charset="0"/>
              </a:rPr>
              <a:t>Afskriftir byggja á:</a:t>
            </a:r>
          </a:p>
          <a:p>
            <a:pPr eaLnBrk="1" hangingPunct="1">
              <a:spcBef>
                <a:spcPts val="0"/>
              </a:spcBef>
              <a:buClrTx/>
              <a:buSzPct val="80000"/>
              <a:buFontTx/>
              <a:buAutoNum type="arabicPeriod"/>
              <a:defRPr/>
            </a:pPr>
            <a:r>
              <a:rPr lang="is-IS" altLang="is-IS" sz="2400" b="1" dirty="0">
                <a:solidFill>
                  <a:schemeClr val="tx1"/>
                </a:solidFill>
                <a:cs typeface="Helvetica" pitchFamily="34" charset="0"/>
              </a:rPr>
              <a:t>Kostnaðarverði </a:t>
            </a:r>
            <a:r>
              <a:rPr lang="is-IS" altLang="is-IS" sz="2400" i="1" dirty="0">
                <a:solidFill>
                  <a:schemeClr val="tx1"/>
                </a:solidFill>
                <a:cs typeface="Helvetica" pitchFamily="34" charset="0"/>
              </a:rPr>
              <a:t>(</a:t>
            </a:r>
            <a:r>
              <a:rPr lang="is-IS" altLang="is-IS" sz="2400" i="1" dirty="0" err="1">
                <a:solidFill>
                  <a:schemeClr val="tx1"/>
                </a:solidFill>
                <a:cs typeface="Helvetica" pitchFamily="34" charset="0"/>
              </a:rPr>
              <a:t>cost</a:t>
            </a:r>
            <a:r>
              <a:rPr lang="is-IS" altLang="is-IS" sz="2400" i="1" dirty="0">
                <a:solidFill>
                  <a:schemeClr val="tx1"/>
                </a:solidFill>
                <a:cs typeface="Helvetica" pitchFamily="34" charset="0"/>
              </a:rPr>
              <a:t>)</a:t>
            </a:r>
          </a:p>
          <a:p>
            <a:pPr eaLnBrk="1" hangingPunct="1">
              <a:spcBef>
                <a:spcPts val="0"/>
              </a:spcBef>
              <a:buClrTx/>
              <a:buSzPct val="80000"/>
              <a:buFontTx/>
              <a:buAutoNum type="arabicPeriod"/>
              <a:defRPr/>
            </a:pPr>
            <a:r>
              <a:rPr lang="is-IS" altLang="is-IS" sz="2400" b="1" dirty="0">
                <a:solidFill>
                  <a:schemeClr val="tx1"/>
                </a:solidFill>
                <a:cs typeface="Helvetica" pitchFamily="34" charset="0"/>
              </a:rPr>
              <a:t>Hrakvirði </a:t>
            </a:r>
            <a:r>
              <a:rPr lang="is-IS" altLang="is-IS" sz="2400" dirty="0">
                <a:solidFill>
                  <a:schemeClr val="tx1"/>
                </a:solidFill>
                <a:cs typeface="Helvetica" pitchFamily="34" charset="0"/>
              </a:rPr>
              <a:t>(</a:t>
            </a:r>
            <a:r>
              <a:rPr lang="is-IS" altLang="is-IS" sz="2400" dirty="0" err="1">
                <a:solidFill>
                  <a:schemeClr val="tx1"/>
                </a:solidFill>
                <a:cs typeface="Helvetica" pitchFamily="34" charset="0"/>
              </a:rPr>
              <a:t>salvage</a:t>
            </a:r>
            <a:r>
              <a:rPr lang="is-IS" altLang="is-IS" sz="2400" dirty="0">
                <a:solidFill>
                  <a:schemeClr val="tx1"/>
                </a:solidFill>
                <a:cs typeface="Helvetica" pitchFamily="34" charset="0"/>
              </a:rPr>
              <a:t> </a:t>
            </a:r>
            <a:r>
              <a:rPr lang="is-IS" altLang="is-IS" sz="2400" dirty="0" err="1">
                <a:solidFill>
                  <a:schemeClr val="tx1"/>
                </a:solidFill>
                <a:cs typeface="Helvetica" pitchFamily="34" charset="0"/>
              </a:rPr>
              <a:t>value</a:t>
            </a:r>
            <a:r>
              <a:rPr lang="is-IS" altLang="is-IS" sz="2400" dirty="0">
                <a:solidFill>
                  <a:schemeClr val="tx1"/>
                </a:solidFill>
                <a:cs typeface="Helvetica" pitchFamily="34" charset="0"/>
              </a:rPr>
              <a:t>)</a:t>
            </a:r>
          </a:p>
          <a:p>
            <a:pPr eaLnBrk="1" hangingPunct="1">
              <a:spcBef>
                <a:spcPts val="0"/>
              </a:spcBef>
              <a:buClrTx/>
              <a:buSzPct val="80000"/>
              <a:buFontTx/>
              <a:buAutoNum type="arabicPeriod"/>
              <a:defRPr/>
            </a:pPr>
            <a:r>
              <a:rPr lang="is-IS" altLang="is-IS" sz="2400" b="1" dirty="0">
                <a:solidFill>
                  <a:schemeClr val="tx1"/>
                </a:solidFill>
                <a:cs typeface="Helvetica" pitchFamily="34" charset="0"/>
              </a:rPr>
              <a:t>Nýtingartímanum </a:t>
            </a:r>
            <a:r>
              <a:rPr lang="is-IS" altLang="is-IS" sz="2400" i="1" dirty="0">
                <a:solidFill>
                  <a:schemeClr val="tx1"/>
                </a:solidFill>
                <a:cs typeface="Helvetica" pitchFamily="34" charset="0"/>
              </a:rPr>
              <a:t>(þ.e. notkunartímanum, </a:t>
            </a:r>
            <a:r>
              <a:rPr lang="is-IS" altLang="is-IS" sz="2400" i="1" dirty="0" err="1">
                <a:solidFill>
                  <a:schemeClr val="tx1"/>
                </a:solidFill>
                <a:cs typeface="Helvetica" pitchFamily="34" charset="0"/>
              </a:rPr>
              <a:t>useful</a:t>
            </a:r>
            <a:r>
              <a:rPr lang="is-IS" altLang="is-IS" sz="2400" i="1" dirty="0">
                <a:solidFill>
                  <a:schemeClr val="tx1"/>
                </a:solidFill>
                <a:cs typeface="Helvetica" pitchFamily="34" charset="0"/>
              </a:rPr>
              <a:t> </a:t>
            </a:r>
            <a:r>
              <a:rPr lang="is-IS" altLang="is-IS" sz="2400" i="1" dirty="0" err="1">
                <a:solidFill>
                  <a:schemeClr val="tx1"/>
                </a:solidFill>
                <a:cs typeface="Helvetica" pitchFamily="34" charset="0"/>
              </a:rPr>
              <a:t>life</a:t>
            </a:r>
            <a:r>
              <a:rPr lang="is-IS" altLang="is-IS" sz="2400" i="1" dirty="0">
                <a:solidFill>
                  <a:schemeClr val="tx1"/>
                </a:solidFill>
                <a:cs typeface="Helvetica" pitchFamily="34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ClrTx/>
              <a:buSzPct val="80000"/>
              <a:buFontTx/>
              <a:buNone/>
              <a:defRPr/>
            </a:pPr>
            <a:endParaRPr lang="is-IS" altLang="is-IS" sz="2400" i="1" dirty="0">
              <a:solidFill>
                <a:schemeClr val="tx1"/>
              </a:solidFill>
              <a:cs typeface="Helvetica" pitchFamily="34" charset="0"/>
            </a:endParaRPr>
          </a:p>
          <a:p>
            <a:pPr marL="0" indent="0" eaLnBrk="1" hangingPunct="1">
              <a:spcBef>
                <a:spcPts val="0"/>
              </a:spcBef>
              <a:buClrTx/>
              <a:buSzPct val="80000"/>
              <a:buFontTx/>
              <a:buNone/>
              <a:defRPr/>
            </a:pPr>
            <a:r>
              <a:rPr lang="is-IS" altLang="is-IS" sz="2400" b="1" dirty="0">
                <a:solidFill>
                  <a:srgbClr val="C00000"/>
                </a:solidFill>
                <a:cs typeface="Helvetica" pitchFamily="34" charset="0"/>
              </a:rPr>
              <a:t>Þrjár helstu afskriftaraðferðir:</a:t>
            </a:r>
          </a:p>
          <a:p>
            <a:pPr eaLnBrk="1" hangingPunct="1">
              <a:spcBef>
                <a:spcPts val="0"/>
              </a:spcBef>
              <a:buClrTx/>
              <a:buSzPct val="80000"/>
              <a:buFontTx/>
              <a:buAutoNum type="arabicPeriod"/>
              <a:defRPr/>
            </a:pPr>
            <a:r>
              <a:rPr lang="is-IS" altLang="is-IS" sz="2400" b="1" dirty="0">
                <a:solidFill>
                  <a:schemeClr val="tx1"/>
                </a:solidFill>
                <a:cs typeface="Helvetica" pitchFamily="34" charset="0"/>
              </a:rPr>
              <a:t>Línuleg afskrift </a:t>
            </a:r>
            <a:r>
              <a:rPr lang="is-IS" altLang="is-IS" sz="2200" i="1" dirty="0">
                <a:solidFill>
                  <a:schemeClr val="tx1"/>
                </a:solidFill>
                <a:cs typeface="Helvetica" pitchFamily="34" charset="0"/>
              </a:rPr>
              <a:t>(</a:t>
            </a:r>
            <a:r>
              <a:rPr lang="is-IS" altLang="is-IS" sz="2200" i="1" dirty="0" err="1">
                <a:solidFill>
                  <a:schemeClr val="tx1"/>
                </a:solidFill>
                <a:cs typeface="Helvetica" pitchFamily="34" charset="0"/>
              </a:rPr>
              <a:t>straight</a:t>
            </a:r>
            <a:r>
              <a:rPr lang="is-IS" altLang="is-IS" sz="2200" i="1" dirty="0">
                <a:solidFill>
                  <a:schemeClr val="tx1"/>
                </a:solidFill>
                <a:cs typeface="Helvetica" pitchFamily="34" charset="0"/>
              </a:rPr>
              <a:t>-</a:t>
            </a:r>
            <a:r>
              <a:rPr lang="is-IS" altLang="is-IS" sz="2200" i="1" dirty="0" err="1">
                <a:solidFill>
                  <a:schemeClr val="tx1"/>
                </a:solidFill>
                <a:cs typeface="Helvetica" pitchFamily="34" charset="0"/>
              </a:rPr>
              <a:t>line</a:t>
            </a:r>
            <a:r>
              <a:rPr lang="is-IS" altLang="is-IS" sz="2200" i="1" dirty="0">
                <a:solidFill>
                  <a:schemeClr val="tx1"/>
                </a:solidFill>
                <a:cs typeface="Helvetica" pitchFamily="34" charset="0"/>
              </a:rPr>
              <a:t>)</a:t>
            </a:r>
            <a:endParaRPr lang="is-IS" altLang="is-IS" sz="2200" dirty="0">
              <a:solidFill>
                <a:schemeClr val="tx1"/>
              </a:solidFill>
              <a:cs typeface="Helvetica" pitchFamily="34" charset="0"/>
            </a:endParaRPr>
          </a:p>
          <a:p>
            <a:pPr eaLnBrk="1" hangingPunct="1">
              <a:spcBef>
                <a:spcPts val="0"/>
              </a:spcBef>
              <a:buClrTx/>
              <a:buSzPct val="80000"/>
              <a:buFontTx/>
              <a:buAutoNum type="arabicPeriod"/>
              <a:defRPr/>
            </a:pPr>
            <a:r>
              <a:rPr lang="is-IS" altLang="is-IS" sz="2400" b="1" dirty="0">
                <a:solidFill>
                  <a:schemeClr val="tx1"/>
                </a:solidFill>
                <a:cs typeface="Helvetica" pitchFamily="34" charset="0"/>
              </a:rPr>
              <a:t>Hröðunarafskrift </a:t>
            </a:r>
            <a:r>
              <a:rPr lang="is-IS" altLang="is-IS" sz="2200" i="1" dirty="0">
                <a:solidFill>
                  <a:schemeClr val="tx1"/>
                </a:solidFill>
                <a:cs typeface="Helvetica" pitchFamily="34" charset="0"/>
              </a:rPr>
              <a:t>(</a:t>
            </a:r>
            <a:r>
              <a:rPr lang="is-IS" altLang="is-IS" sz="2200" i="1" dirty="0" err="1">
                <a:solidFill>
                  <a:schemeClr val="tx1"/>
                </a:solidFill>
                <a:cs typeface="Helvetica" pitchFamily="34" charset="0"/>
              </a:rPr>
              <a:t>double</a:t>
            </a:r>
            <a:r>
              <a:rPr lang="is-IS" altLang="is-IS" sz="2200" i="1" dirty="0">
                <a:solidFill>
                  <a:schemeClr val="tx1"/>
                </a:solidFill>
                <a:cs typeface="Helvetica" pitchFamily="34" charset="0"/>
              </a:rPr>
              <a:t>-</a:t>
            </a:r>
            <a:r>
              <a:rPr lang="is-IS" altLang="is-IS" sz="2200" i="1" dirty="0" err="1">
                <a:solidFill>
                  <a:schemeClr val="tx1"/>
                </a:solidFill>
                <a:cs typeface="Helvetica" pitchFamily="34" charset="0"/>
              </a:rPr>
              <a:t>declining</a:t>
            </a:r>
            <a:r>
              <a:rPr lang="is-IS" altLang="is-IS" sz="2200" i="1" dirty="0">
                <a:solidFill>
                  <a:schemeClr val="tx1"/>
                </a:solidFill>
                <a:cs typeface="Helvetica" pitchFamily="34" charset="0"/>
              </a:rPr>
              <a:t>-</a:t>
            </a:r>
            <a:r>
              <a:rPr lang="is-IS" altLang="is-IS" sz="2200" i="1" dirty="0" err="1">
                <a:solidFill>
                  <a:schemeClr val="tx1"/>
                </a:solidFill>
                <a:cs typeface="Helvetica" pitchFamily="34" charset="0"/>
              </a:rPr>
              <a:t>balance</a:t>
            </a:r>
            <a:r>
              <a:rPr lang="is-IS" altLang="is-IS" sz="2200" i="1" dirty="0">
                <a:solidFill>
                  <a:schemeClr val="tx1"/>
                </a:solidFill>
                <a:cs typeface="Helvetica" pitchFamily="34" charset="0"/>
              </a:rPr>
              <a:t>)</a:t>
            </a:r>
          </a:p>
          <a:p>
            <a:pPr eaLnBrk="1" hangingPunct="1">
              <a:spcBef>
                <a:spcPts val="0"/>
              </a:spcBef>
              <a:buClrTx/>
              <a:buSzPct val="80000"/>
              <a:buFontTx/>
              <a:buAutoNum type="arabicPeriod"/>
              <a:defRPr/>
            </a:pPr>
            <a:r>
              <a:rPr lang="is-IS" altLang="is-IS" sz="2400" b="1" dirty="0">
                <a:solidFill>
                  <a:schemeClr val="tx1"/>
                </a:solidFill>
                <a:cs typeface="Helvetica" pitchFamily="34" charset="0"/>
              </a:rPr>
              <a:t>Afskrift miðað við afkastagetu </a:t>
            </a:r>
            <a:r>
              <a:rPr lang="is-IS" altLang="is-IS" sz="2200" i="1" dirty="0">
                <a:solidFill>
                  <a:schemeClr val="tx1"/>
                </a:solidFill>
                <a:cs typeface="Helvetica" pitchFamily="34" charset="0"/>
              </a:rPr>
              <a:t>(</a:t>
            </a:r>
            <a:r>
              <a:rPr lang="is-IS" altLang="is-IS" sz="2200" i="1" dirty="0" err="1">
                <a:solidFill>
                  <a:schemeClr val="tx1"/>
                </a:solidFill>
                <a:cs typeface="Helvetica" pitchFamily="34" charset="0"/>
              </a:rPr>
              <a:t>units</a:t>
            </a:r>
            <a:r>
              <a:rPr lang="is-IS" altLang="is-IS" sz="2200" i="1" dirty="0">
                <a:solidFill>
                  <a:schemeClr val="tx1"/>
                </a:solidFill>
                <a:cs typeface="Helvetica" pitchFamily="34" charset="0"/>
              </a:rPr>
              <a:t>-of-</a:t>
            </a:r>
            <a:r>
              <a:rPr lang="is-IS" altLang="is-IS" sz="2200" i="1" dirty="0" err="1">
                <a:solidFill>
                  <a:schemeClr val="tx1"/>
                </a:solidFill>
                <a:cs typeface="Helvetica" pitchFamily="34" charset="0"/>
              </a:rPr>
              <a:t>production</a:t>
            </a:r>
            <a:r>
              <a:rPr lang="is-IS" altLang="is-IS" sz="2200" i="1" dirty="0">
                <a:solidFill>
                  <a:schemeClr val="tx1"/>
                </a:solidFill>
                <a:cs typeface="Helvetica" pitchFamily="34" charset="0"/>
              </a:rPr>
              <a:t>)</a:t>
            </a:r>
            <a:r>
              <a:rPr lang="is-IS" altLang="is-IS" sz="2200" dirty="0">
                <a:solidFill>
                  <a:schemeClr val="tx1"/>
                </a:solidFill>
                <a:cs typeface="Helvetica" pitchFamily="34" charset="0"/>
              </a:rPr>
              <a:t> 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1000"/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2">
            <a:extLst>
              <a:ext uri="{FF2B5EF4-FFF2-40B4-BE49-F238E27FC236}">
                <a16:creationId xmlns:a16="http://schemas.microsoft.com/office/drawing/2014/main" id="{ECB4CD9C-747F-4854-9DD1-C4CB2F2131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655647B-228D-4CEB-8E8D-B1B56A9D160E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705BA927-2201-4CA2-89A7-9E1C67190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476250"/>
            <a:ext cx="8208963" cy="1008063"/>
          </a:xfrm>
        </p:spPr>
        <p:txBody>
          <a:bodyPr/>
          <a:lstStyle/>
          <a:p>
            <a:pPr algn="ctr" eaLnBrk="1" hangingPunct="1"/>
            <a:r>
              <a:rPr lang="is-IS" altLang="is-IS" b="1">
                <a:solidFill>
                  <a:srgbClr val="C00000"/>
                </a:solidFill>
              </a:rPr>
              <a:t>Kostnaðarverð sendibifreiðar</a:t>
            </a:r>
            <a:endParaRPr lang="is-IS" altLang="is-IS" sz="2000" b="1" i="1">
              <a:solidFill>
                <a:srgbClr val="C00000"/>
              </a:solidFill>
            </a:endParaRPr>
          </a:p>
        </p:txBody>
      </p:sp>
      <p:graphicFrame>
        <p:nvGraphicFramePr>
          <p:cNvPr id="88068" name="Object 3">
            <a:extLst>
              <a:ext uri="{FF2B5EF4-FFF2-40B4-BE49-F238E27FC236}">
                <a16:creationId xmlns:a16="http://schemas.microsoft.com/office/drawing/2014/main" id="{9D2DCD6B-E7F8-495A-A9D2-6A1579EC26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3813" y="2205038"/>
          <a:ext cx="676910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724123" imgH="1143068" progId="Excel.Sheet.8">
                  <p:embed/>
                </p:oleObj>
              </mc:Choice>
              <mc:Fallback>
                <p:oleObj name="Worksheet" r:id="rId3" imgW="2724123" imgH="1143068" progId="Excel.Sheet.8">
                  <p:embed/>
                  <p:pic>
                    <p:nvPicPr>
                      <p:cNvPr id="88068" name="Object 3">
                        <a:extLst>
                          <a:ext uri="{FF2B5EF4-FFF2-40B4-BE49-F238E27FC236}">
                            <a16:creationId xmlns:a16="http://schemas.microsoft.com/office/drawing/2014/main" id="{9D2DCD6B-E7F8-495A-A9D2-6A1579EC26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2205038"/>
                        <a:ext cx="6769100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069" name="Picture 5" descr="j0295809">
            <a:extLst>
              <a:ext uri="{FF2B5EF4-FFF2-40B4-BE49-F238E27FC236}">
                <a16:creationId xmlns:a16="http://schemas.microsoft.com/office/drawing/2014/main" id="{EF69B2E0-4090-4973-B515-312ECE950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713" y="4535488"/>
            <a:ext cx="1512887" cy="909637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2">
            <a:extLst>
              <a:ext uri="{FF2B5EF4-FFF2-40B4-BE49-F238E27FC236}">
                <a16:creationId xmlns:a16="http://schemas.microsoft.com/office/drawing/2014/main" id="{396CAC1A-1149-4AD5-BEFA-ECCBFF2A93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770C6EC-D234-4956-BD78-321174AADE08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AEF8596E-E40A-4496-BB56-4824761E8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12875"/>
            <a:ext cx="82121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is-IS" altLang="is-IS" sz="2400">
                <a:solidFill>
                  <a:schemeClr val="tx2"/>
                </a:solidFill>
                <a:cs typeface="Helvetica" panose="020B0604020202020204" pitchFamily="34" charset="0"/>
              </a:rPr>
              <a:t>Hlutafé var aukið með </a:t>
            </a:r>
            <a:r>
              <a:rPr lang="is-IS" altLang="is-IS" sz="2400">
                <a:solidFill>
                  <a:schemeClr val="tx1"/>
                </a:solidFill>
                <a:cs typeface="Helvetica" panose="020B0604020202020204" pitchFamily="34" charset="0"/>
              </a:rPr>
              <a:t>$25.000 innborgun í reiðufé til þess að </a:t>
            </a:r>
            <a:r>
              <a:rPr lang="is-IS" altLang="is-IS" sz="2400" u="sng">
                <a:solidFill>
                  <a:schemeClr val="tx1"/>
                </a:solidFill>
                <a:cs typeface="Helvetica" panose="020B0604020202020204" pitchFamily="34" charset="0"/>
              </a:rPr>
              <a:t>fjármagna kaup</a:t>
            </a:r>
            <a:r>
              <a:rPr lang="is-IS" altLang="is-IS" sz="2400">
                <a:solidFill>
                  <a:schemeClr val="tx1"/>
                </a:solidFill>
                <a:cs typeface="Helvetica" panose="020B0604020202020204" pitchFamily="34" charset="0"/>
              </a:rPr>
              <a:t> sendibifreiðarinnar.</a:t>
            </a:r>
          </a:p>
        </p:txBody>
      </p:sp>
      <p:graphicFrame>
        <p:nvGraphicFramePr>
          <p:cNvPr id="120836" name="Object 4">
            <a:extLst>
              <a:ext uri="{FF2B5EF4-FFF2-40B4-BE49-F238E27FC236}">
                <a16:creationId xmlns:a16="http://schemas.microsoft.com/office/drawing/2014/main" id="{E1909540-0C25-407E-96AB-0E2215E797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565400"/>
          <a:ext cx="8064500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534150" imgH="704850" progId="Excel.Sheet.8">
                  <p:embed/>
                </p:oleObj>
              </mc:Choice>
              <mc:Fallback>
                <p:oleObj name="Worksheet" r:id="rId3" imgW="6534150" imgH="704850" progId="Excel.Sheet.8">
                  <p:embed/>
                  <p:pic>
                    <p:nvPicPr>
                      <p:cNvPr id="120836" name="Object 4">
                        <a:extLst>
                          <a:ext uri="{FF2B5EF4-FFF2-40B4-BE49-F238E27FC236}">
                            <a16:creationId xmlns:a16="http://schemas.microsoft.com/office/drawing/2014/main" id="{E1909540-0C25-407E-96AB-0E2215E797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565400"/>
                        <a:ext cx="8064500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6" name="Object 6">
            <a:extLst>
              <a:ext uri="{FF2B5EF4-FFF2-40B4-BE49-F238E27FC236}">
                <a16:creationId xmlns:a16="http://schemas.microsoft.com/office/drawing/2014/main" id="{D8B6BCA1-4F22-4412-83BF-0CFC8E67D0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4437063"/>
          <a:ext cx="60642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3609979" imgH="600117" progId="Excel.Sheet.8">
                  <p:embed/>
                </p:oleObj>
              </mc:Choice>
              <mc:Fallback>
                <p:oleObj name="Worksheet" r:id="rId5" imgW="3609979" imgH="600117" progId="Excel.Sheet.8">
                  <p:embed/>
                  <p:pic>
                    <p:nvPicPr>
                      <p:cNvPr id="153606" name="Object 6">
                        <a:extLst>
                          <a:ext uri="{FF2B5EF4-FFF2-40B4-BE49-F238E27FC236}">
                            <a16:creationId xmlns:a16="http://schemas.microsoft.com/office/drawing/2014/main" id="{D8B6BCA1-4F22-4412-83BF-0CFC8E67D0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437063"/>
                        <a:ext cx="606425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Box 8">
            <a:extLst>
              <a:ext uri="{FF2B5EF4-FFF2-40B4-BE49-F238E27FC236}">
                <a16:creationId xmlns:a16="http://schemas.microsoft.com/office/drawing/2014/main" id="{4B2D8CC0-AA4C-44AB-BEBA-121AF16B6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28638"/>
            <a:ext cx="72723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 eaLnBrk="1" hangingPunct="1">
              <a:spcBef>
                <a:spcPct val="50000"/>
              </a:spcBef>
              <a:defRPr/>
            </a:pPr>
            <a:r>
              <a:rPr lang="is-IS" sz="2800" b="1" dirty="0">
                <a:solidFill>
                  <a:srgbClr val="C00000"/>
                </a:solidFill>
                <a:latin typeface="Helvetica" pitchFamily="34" charset="0"/>
                <a:ea typeface="+mj-ea"/>
                <a:cs typeface="ＭＳ Ｐゴシック"/>
              </a:rPr>
              <a:t>Skoðum fyrst </a:t>
            </a:r>
            <a:r>
              <a:rPr lang="is-IS" sz="2200" b="1" i="1" dirty="0">
                <a:solidFill>
                  <a:srgbClr val="C00000"/>
                </a:solidFill>
                <a:latin typeface="Helvetica" pitchFamily="34" charset="0"/>
                <a:ea typeface="+mj-ea"/>
                <a:cs typeface="ＭＳ Ｐゴシック"/>
              </a:rPr>
              <a:t>,,Life cycle phase 1”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3">
            <a:extLst>
              <a:ext uri="{FF2B5EF4-FFF2-40B4-BE49-F238E27FC236}">
                <a16:creationId xmlns:a16="http://schemas.microsoft.com/office/drawing/2014/main" id="{59BAD9C3-B2F8-464A-8184-9F07C7799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471020-CDB0-4D08-8F36-13D477751EFB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2163" name="Text Box 3">
            <a:extLst>
              <a:ext uri="{FF2B5EF4-FFF2-40B4-BE49-F238E27FC236}">
                <a16:creationId xmlns:a16="http://schemas.microsoft.com/office/drawing/2014/main" id="{6CFDEED5-032B-45B9-A20D-83DCBCB78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41438"/>
            <a:ext cx="8280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is-IS" altLang="is-IS" sz="2400">
                <a:solidFill>
                  <a:schemeClr val="tx1"/>
                </a:solidFill>
                <a:cs typeface="Helvetica" panose="020B0604020202020204" pitchFamily="34" charset="0"/>
              </a:rPr>
              <a:t>Bifreiðin var </a:t>
            </a:r>
            <a:r>
              <a:rPr lang="is-IS" altLang="is-IS" sz="2400" u="sng">
                <a:solidFill>
                  <a:schemeClr val="tx1"/>
                </a:solidFill>
                <a:cs typeface="Helvetica" panose="020B0604020202020204" pitchFamily="34" charset="0"/>
              </a:rPr>
              <a:t>keypt</a:t>
            </a:r>
            <a:r>
              <a:rPr lang="is-IS" altLang="is-IS" sz="2400">
                <a:solidFill>
                  <a:schemeClr val="tx1"/>
                </a:solidFill>
                <a:cs typeface="Helvetica" panose="020B0604020202020204" pitchFamily="34" charset="0"/>
              </a:rPr>
              <a:t> </a:t>
            </a:r>
            <a:r>
              <a:rPr lang="is-IS" altLang="is-IS" sz="2400" b="1">
                <a:solidFill>
                  <a:schemeClr val="tx1"/>
                </a:solidFill>
                <a:cs typeface="Helvetica" panose="020B0604020202020204" pitchFamily="34" charset="0"/>
              </a:rPr>
              <a:t>1. janúar 2016 </a:t>
            </a:r>
            <a:r>
              <a:rPr lang="is-IS" altLang="is-IS" sz="2400">
                <a:solidFill>
                  <a:schemeClr val="tx1"/>
                </a:solidFill>
                <a:cs typeface="Helvetica" panose="020B0604020202020204" pitchFamily="34" charset="0"/>
              </a:rPr>
              <a:t>fyrir $24.000</a:t>
            </a:r>
            <a:endParaRPr lang="en-US" altLang="is-IS" sz="2400">
              <a:solidFill>
                <a:schemeClr val="tx1"/>
              </a:solidFill>
              <a:cs typeface="Helvetica" panose="020B0604020202020204" pitchFamily="34" charset="0"/>
            </a:endParaRPr>
          </a:p>
        </p:txBody>
      </p:sp>
      <p:graphicFrame>
        <p:nvGraphicFramePr>
          <p:cNvPr id="122886" name="Object 6">
            <a:extLst>
              <a:ext uri="{FF2B5EF4-FFF2-40B4-BE49-F238E27FC236}">
                <a16:creationId xmlns:a16="http://schemas.microsoft.com/office/drawing/2014/main" id="{DF4BC2DA-EC5E-4841-8FD1-222E89F07EA5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79425" y="2714625"/>
          <a:ext cx="832643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791325" imgH="695325" progId="Excel.Sheet.8">
                  <p:embed/>
                </p:oleObj>
              </mc:Choice>
              <mc:Fallback>
                <p:oleObj name="Worksheet" r:id="rId3" imgW="6791325" imgH="695325" progId="Excel.Sheet.8">
                  <p:embed/>
                  <p:pic>
                    <p:nvPicPr>
                      <p:cNvPr id="122886" name="Object 6">
                        <a:extLst>
                          <a:ext uri="{FF2B5EF4-FFF2-40B4-BE49-F238E27FC236}">
                            <a16:creationId xmlns:a16="http://schemas.microsoft.com/office/drawing/2014/main" id="{DF4BC2DA-EC5E-4841-8FD1-222E89F07E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2714625"/>
                        <a:ext cx="8326438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6" name="Object 3">
            <a:extLst>
              <a:ext uri="{FF2B5EF4-FFF2-40B4-BE49-F238E27FC236}">
                <a16:creationId xmlns:a16="http://schemas.microsoft.com/office/drawing/2014/main" id="{4E63C217-B06E-4004-8864-B9DC423840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652963"/>
          <a:ext cx="7086600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3609979" imgH="600117" progId="Excel.Sheet.8">
                  <p:embed/>
                </p:oleObj>
              </mc:Choice>
              <mc:Fallback>
                <p:oleObj name="Worksheet" r:id="rId5" imgW="3609979" imgH="600117" progId="Excel.Sheet.8">
                  <p:embed/>
                  <p:pic>
                    <p:nvPicPr>
                      <p:cNvPr id="153606" name="Object 3">
                        <a:extLst>
                          <a:ext uri="{FF2B5EF4-FFF2-40B4-BE49-F238E27FC236}">
                            <a16:creationId xmlns:a16="http://schemas.microsoft.com/office/drawing/2014/main" id="{4E63C217-B06E-4004-8864-B9DC423840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652963"/>
                        <a:ext cx="7086600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8">
            <a:extLst>
              <a:ext uri="{FF2B5EF4-FFF2-40B4-BE49-F238E27FC236}">
                <a16:creationId xmlns:a16="http://schemas.microsoft.com/office/drawing/2014/main" id="{C04632D1-7E88-4FD7-A934-083530CA9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49275"/>
            <a:ext cx="79930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 eaLnBrk="1" hangingPunct="1">
              <a:spcBef>
                <a:spcPct val="50000"/>
              </a:spcBef>
              <a:defRPr/>
            </a:pPr>
            <a:r>
              <a:rPr lang="is-IS" sz="2800" b="1" dirty="0">
                <a:solidFill>
                  <a:srgbClr val="C00000"/>
                </a:solidFill>
                <a:latin typeface="Helvetica" pitchFamily="34" charset="0"/>
                <a:ea typeface="+mj-ea"/>
                <a:cs typeface="ＭＳ Ｐゴシック"/>
              </a:rPr>
              <a:t>....og </a:t>
            </a:r>
            <a:r>
              <a:rPr lang="is-IS" b="1" i="1" dirty="0">
                <a:solidFill>
                  <a:srgbClr val="C00000"/>
                </a:solidFill>
                <a:latin typeface="Helvetica" pitchFamily="34" charset="0"/>
                <a:ea typeface="+mj-ea"/>
                <a:cs typeface="ＭＳ Ｐゴシック"/>
              </a:rPr>
              <a:t>,,Life cycle phase 2” </a:t>
            </a:r>
            <a:endParaRPr lang="is-IS" sz="2000" b="1" i="1" dirty="0">
              <a:solidFill>
                <a:srgbClr val="C00000"/>
              </a:solidFill>
              <a:latin typeface="Helvetica" pitchFamily="34" charset="0"/>
              <a:ea typeface="+mj-ea"/>
              <a:cs typeface="ＭＳ Ｐゴシック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2">
            <a:extLst>
              <a:ext uri="{FF2B5EF4-FFF2-40B4-BE49-F238E27FC236}">
                <a16:creationId xmlns:a16="http://schemas.microsoft.com/office/drawing/2014/main" id="{F33EBC80-67E1-4D01-A00B-B9007DB2C8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6183EB7-D4A5-491A-B399-4DF62E26F8BF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4211" name="Text Box 3">
            <a:extLst>
              <a:ext uri="{FF2B5EF4-FFF2-40B4-BE49-F238E27FC236}">
                <a16:creationId xmlns:a16="http://schemas.microsoft.com/office/drawing/2014/main" id="{EF043A8F-BF24-4ED5-97BD-6BF46332D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44675"/>
            <a:ext cx="78549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is-IS" altLang="is-IS" sz="2400">
                <a:solidFill>
                  <a:schemeClr val="tx1"/>
                </a:solidFill>
                <a:cs typeface="Helvetica" panose="020B0604020202020204" pitchFamily="34" charset="0"/>
              </a:rPr>
              <a:t>Sendibifreiðin var leigð út til viðskiptavina. Árlegar innheimtar „leigutekjur“ af bifreiðinni námu $8.000.</a:t>
            </a:r>
          </a:p>
        </p:txBody>
      </p:sp>
      <p:graphicFrame>
        <p:nvGraphicFramePr>
          <p:cNvPr id="94212" name="Object 6">
            <a:extLst>
              <a:ext uri="{FF2B5EF4-FFF2-40B4-BE49-F238E27FC236}">
                <a16:creationId xmlns:a16="http://schemas.microsoft.com/office/drawing/2014/main" id="{B78E282F-B309-41A3-B230-A0B8E30E12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213100"/>
          <a:ext cx="8229600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296055" imgH="828532" progId="Excel.Sheet.8">
                  <p:embed/>
                </p:oleObj>
              </mc:Choice>
              <mc:Fallback>
                <p:oleObj name="Worksheet" r:id="rId3" imgW="7296055" imgH="828532" progId="Excel.Sheet.8">
                  <p:embed/>
                  <p:pic>
                    <p:nvPicPr>
                      <p:cNvPr id="94212" name="Object 6">
                        <a:extLst>
                          <a:ext uri="{FF2B5EF4-FFF2-40B4-BE49-F238E27FC236}">
                            <a16:creationId xmlns:a16="http://schemas.microsoft.com/office/drawing/2014/main" id="{B78E282F-B309-41A3-B230-A0B8E30E12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213100"/>
                        <a:ext cx="8229600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Box 6">
            <a:extLst>
              <a:ext uri="{FF2B5EF4-FFF2-40B4-BE49-F238E27FC236}">
                <a16:creationId xmlns:a16="http://schemas.microsoft.com/office/drawing/2014/main" id="{2B7886D6-B4AF-47DD-8760-3E9D7FA6E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908050"/>
            <a:ext cx="79994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 eaLnBrk="1" hangingPunct="1">
              <a:spcBef>
                <a:spcPct val="50000"/>
              </a:spcBef>
              <a:defRPr/>
            </a:pPr>
            <a:r>
              <a:rPr lang="is-IS" sz="2800" b="1" dirty="0">
                <a:solidFill>
                  <a:srgbClr val="C00000"/>
                </a:solidFill>
                <a:latin typeface="Helvetica" pitchFamily="34" charset="0"/>
                <a:ea typeface="+mj-ea"/>
                <a:cs typeface="ＭＳ Ｐゴシック"/>
              </a:rPr>
              <a:t>...og </a:t>
            </a:r>
            <a:r>
              <a:rPr lang="is-IS" b="1" i="1" dirty="0">
                <a:solidFill>
                  <a:srgbClr val="C00000"/>
                </a:solidFill>
                <a:latin typeface="Helvetica" pitchFamily="34" charset="0"/>
                <a:ea typeface="+mj-ea"/>
                <a:cs typeface="ＭＳ Ｐゴシック"/>
              </a:rPr>
              <a:t>,,Life cycle phase 3” </a:t>
            </a:r>
            <a:endParaRPr lang="is-IS" sz="2000" b="1" i="1" dirty="0">
              <a:solidFill>
                <a:srgbClr val="C00000"/>
              </a:solidFill>
              <a:latin typeface="Helvetica" pitchFamily="34" charset="0"/>
              <a:ea typeface="+mj-ea"/>
              <a:cs typeface="ＭＳ Ｐゴシック"/>
            </a:endParaRPr>
          </a:p>
        </p:txBody>
      </p:sp>
    </p:spTree>
  </p:cSld>
  <p:clrMapOvr>
    <a:masterClrMapping/>
  </p:clrMapOvr>
  <p:transition>
    <p:cover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2">
            <a:extLst>
              <a:ext uri="{FF2B5EF4-FFF2-40B4-BE49-F238E27FC236}">
                <a16:creationId xmlns:a16="http://schemas.microsoft.com/office/drawing/2014/main" id="{44AD9000-07D7-486E-90B1-1C51FAEB6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04A940-3237-40F3-A4A3-6F771A2BE823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2EF27FA4-FE9D-4CAE-BA86-A9E18650C3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642938"/>
            <a:ext cx="7272337" cy="771525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b="1" kern="1200" dirty="0">
                <a:solidFill>
                  <a:srgbClr val="C00000"/>
                </a:solidFill>
              </a:rPr>
              <a:t>Línuleg afskrift </a:t>
            </a:r>
            <a:r>
              <a:rPr lang="en-US" sz="2400" b="1" i="1" kern="1200" dirty="0">
                <a:solidFill>
                  <a:srgbClr val="C00000"/>
                </a:solidFill>
              </a:rPr>
              <a:t>(straight-line depreciation)</a:t>
            </a:r>
            <a:endParaRPr lang="is-IS" sz="2400" b="1" i="1" u="sng" kern="1200" dirty="0">
              <a:solidFill>
                <a:srgbClr val="C00000"/>
              </a:solidFill>
            </a:endParaRPr>
          </a:p>
        </p:txBody>
      </p:sp>
      <p:sp>
        <p:nvSpPr>
          <p:cNvPr id="96260" name="Text Box 3">
            <a:extLst>
              <a:ext uri="{FF2B5EF4-FFF2-40B4-BE49-F238E27FC236}">
                <a16:creationId xmlns:a16="http://schemas.microsoft.com/office/drawing/2014/main" id="{FB7F1FD8-CDA3-4F5E-8AA6-A755AF992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1916113"/>
            <a:ext cx="67691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r>
              <a:rPr lang="is-IS" altLang="is-IS" sz="2400" b="1" dirty="0">
                <a:solidFill>
                  <a:schemeClr val="tx1"/>
                </a:solidFill>
                <a:latin typeface="Arial" panose="020B0604020202020204" pitchFamily="34" charset="0"/>
              </a:rPr>
              <a:t>Niðurlagsverð</a:t>
            </a:r>
            <a:r>
              <a:rPr lang="is-IS" altLang="is-I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is-IS" altLang="is-IS" sz="2000" i="1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is-IS" altLang="is-IS" sz="2000" i="1" dirty="0" err="1">
                <a:solidFill>
                  <a:schemeClr val="tx2"/>
                </a:solidFill>
                <a:latin typeface="Arial" panose="020B0604020202020204" pitchFamily="34" charset="0"/>
              </a:rPr>
              <a:t>salvage</a:t>
            </a:r>
            <a:r>
              <a:rPr lang="is-IS" altLang="is-IS" sz="2000" i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is-IS" altLang="is-IS" sz="2000" i="1" dirty="0" err="1">
                <a:solidFill>
                  <a:schemeClr val="tx2"/>
                </a:solidFill>
                <a:latin typeface="Arial" panose="020B0604020202020204" pitchFamily="34" charset="0"/>
              </a:rPr>
              <a:t>value</a:t>
            </a:r>
            <a:r>
              <a:rPr lang="is-IS" altLang="is-IS" sz="2000" i="1" dirty="0">
                <a:solidFill>
                  <a:schemeClr val="tx2"/>
                </a:solidFill>
                <a:latin typeface="Arial" panose="020B0604020202020204" pitchFamily="34" charset="0"/>
              </a:rPr>
              <a:t>) </a:t>
            </a:r>
            <a:r>
              <a:rPr lang="is-IS" altLang="is-IS" sz="2400" dirty="0">
                <a:solidFill>
                  <a:schemeClr val="tx2"/>
                </a:solidFill>
                <a:latin typeface="Arial" panose="020B0604020202020204" pitchFamily="34" charset="0"/>
              </a:rPr>
              <a:t>bifreiðar er</a:t>
            </a:r>
            <a:r>
              <a:rPr lang="is-IS" altLang="is-IS" sz="2400" dirty="0">
                <a:solidFill>
                  <a:schemeClr val="tx1"/>
                </a:solidFill>
                <a:latin typeface="Arial" panose="020B0604020202020204" pitchFamily="34" charset="0"/>
              </a:rPr>
              <a:t> $4.000 og áætlaður nýtingartími </a:t>
            </a:r>
            <a:r>
              <a:rPr lang="is-IS" altLang="is-IS" sz="2000" i="1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is-IS" altLang="is-IS" sz="2000" i="1" dirty="0" err="1">
                <a:solidFill>
                  <a:schemeClr val="tx2"/>
                </a:solidFill>
                <a:latin typeface="Arial" panose="020B0604020202020204" pitchFamily="34" charset="0"/>
              </a:rPr>
              <a:t>useful</a:t>
            </a:r>
            <a:r>
              <a:rPr lang="is-IS" altLang="is-IS" sz="2000" i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is-IS" altLang="is-IS" sz="2000" i="1" dirty="0" err="1">
                <a:solidFill>
                  <a:schemeClr val="tx2"/>
                </a:solidFill>
                <a:latin typeface="Arial" panose="020B0604020202020204" pitchFamily="34" charset="0"/>
              </a:rPr>
              <a:t>life</a:t>
            </a:r>
            <a:r>
              <a:rPr lang="is-IS" altLang="is-IS" sz="2000" i="1" dirty="0">
                <a:solidFill>
                  <a:schemeClr val="tx2"/>
                </a:solidFill>
                <a:latin typeface="Arial" panose="020B0604020202020204" pitchFamily="34" charset="0"/>
              </a:rPr>
              <a:t>)</a:t>
            </a:r>
            <a:r>
              <a:rPr lang="is-IS" altLang="is-IS" sz="2000" i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is-IS" altLang="is-IS" sz="2400" dirty="0">
                <a:solidFill>
                  <a:schemeClr val="tx1"/>
                </a:solidFill>
                <a:latin typeface="Arial" panose="020B0604020202020204" pitchFamily="34" charset="0"/>
              </a:rPr>
              <a:t>fjögur ár.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r>
              <a:rPr lang="is-IS" altLang="is-IS" sz="2400" b="1" dirty="0">
                <a:solidFill>
                  <a:schemeClr val="tx1"/>
                </a:solidFill>
                <a:latin typeface="Arial" panose="020B0604020202020204" pitchFamily="34" charset="0"/>
              </a:rPr>
              <a:t>=&gt; Afskriftastofn</a:t>
            </a:r>
            <a:r>
              <a:rPr lang="is-IS" altLang="is-IS" sz="2400" dirty="0">
                <a:solidFill>
                  <a:schemeClr val="tx1"/>
                </a:solidFill>
                <a:latin typeface="Arial" panose="020B0604020202020204" pitchFamily="34" charset="0"/>
              </a:rPr>
              <a:t> = $20.000 </a:t>
            </a:r>
            <a:r>
              <a:rPr lang="is-IS" altLang="is-IS" sz="2000" i="1" dirty="0">
                <a:solidFill>
                  <a:schemeClr val="tx1"/>
                </a:solidFill>
                <a:latin typeface="Arial" panose="020B0604020202020204" pitchFamily="34" charset="0"/>
              </a:rPr>
              <a:t>($</a:t>
            </a:r>
            <a:r>
              <a:rPr lang="is-IS" altLang="is-IS" sz="2000" i="1" dirty="0">
                <a:solidFill>
                  <a:schemeClr val="tx2"/>
                </a:solidFill>
                <a:latin typeface="Arial" panose="020B0604020202020204" pitchFamily="34" charset="0"/>
              </a:rPr>
              <a:t>24.000 – $4.000) 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r>
              <a:rPr lang="is-IS" altLang="is-IS" sz="2400" b="1" dirty="0">
                <a:solidFill>
                  <a:schemeClr val="tx2"/>
                </a:solidFill>
                <a:latin typeface="Arial" panose="020B0604020202020204" pitchFamily="34" charset="0"/>
              </a:rPr>
              <a:t>=&gt; Afskrift í 12 mánuði </a:t>
            </a:r>
            <a:r>
              <a:rPr lang="is-IS" altLang="is-IS" sz="2400" dirty="0">
                <a:solidFill>
                  <a:schemeClr val="tx2"/>
                </a:solidFill>
                <a:latin typeface="Arial" panose="020B0604020202020204" pitchFamily="34" charset="0"/>
              </a:rPr>
              <a:t>= $5.000 </a:t>
            </a:r>
            <a:r>
              <a:rPr lang="is-IS" altLang="is-IS" sz="2000" i="1" dirty="0">
                <a:solidFill>
                  <a:schemeClr val="tx2"/>
                </a:solidFill>
                <a:latin typeface="Arial" panose="020B0604020202020204" pitchFamily="34" charset="0"/>
              </a:rPr>
              <a:t>($20.000/4ár)</a:t>
            </a:r>
            <a:endParaRPr lang="is-IS" altLang="is-IS" sz="2000" i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endParaRPr lang="is-IS" altLang="is-I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endParaRPr lang="is-IS" altLang="is-I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96261" name="Picture 5" descr="j0295809">
            <a:extLst>
              <a:ext uri="{FF2B5EF4-FFF2-40B4-BE49-F238E27FC236}">
                <a16:creationId xmlns:a16="http://schemas.microsoft.com/office/drawing/2014/main" id="{0291B075-9E2C-4B70-A754-A0F205F73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4868863"/>
            <a:ext cx="1439862" cy="504825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2">
            <a:extLst>
              <a:ext uri="{FF2B5EF4-FFF2-40B4-BE49-F238E27FC236}">
                <a16:creationId xmlns:a16="http://schemas.microsoft.com/office/drawing/2014/main" id="{7ABE222A-32E9-4098-9BEA-207AE9DAA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AB1B7C9-08F7-41B3-BE71-4C6DE8DBC9B1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D8C70339-9B02-4DDD-B253-E737B97487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800975" cy="1439863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b="1" kern="1200" dirty="0">
                <a:solidFill>
                  <a:srgbClr val="C00000"/>
                </a:solidFill>
              </a:rPr>
              <a:t>Yfirlit um línulega afskrift og bókfært verð sendibifreiðar á áætluðum nýtingartíma</a:t>
            </a:r>
            <a:br>
              <a:rPr lang="is-IS" b="1" kern="1200" dirty="0">
                <a:solidFill>
                  <a:srgbClr val="C00000"/>
                </a:solidFill>
              </a:rPr>
            </a:br>
            <a:r>
              <a:rPr lang="is-IS" sz="2000" b="1" kern="1200" dirty="0">
                <a:solidFill>
                  <a:srgbClr val="C00000"/>
                </a:solidFill>
              </a:rPr>
              <a:t>(ekki í kennslubók) </a:t>
            </a:r>
            <a:r>
              <a:rPr lang="en-US" sz="2000" b="1" kern="12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98308" name="Text Box 3">
            <a:extLst>
              <a:ext uri="{FF2B5EF4-FFF2-40B4-BE49-F238E27FC236}">
                <a16:creationId xmlns:a16="http://schemas.microsoft.com/office/drawing/2014/main" id="{C135FEC7-2818-4754-8110-1C12CDDFE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276475"/>
            <a:ext cx="6553200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endParaRPr lang="is-IS" altLang="is-I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endParaRPr lang="is-IS" altLang="is-I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8309" name="TextBox 1">
            <a:extLst>
              <a:ext uri="{FF2B5EF4-FFF2-40B4-BE49-F238E27FC236}">
                <a16:creationId xmlns:a16="http://schemas.microsoft.com/office/drawing/2014/main" id="{D10A1D91-8F2E-4E3B-A737-C2753278D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7088" y="5516563"/>
            <a:ext cx="4806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is-IS" altLang="is-IS" sz="2000" b="1">
                <a:solidFill>
                  <a:srgbClr val="C00000"/>
                </a:solidFill>
                <a:cs typeface="Helvetica" panose="020B0604020202020204" pitchFamily="34" charset="0"/>
              </a:rPr>
              <a:t>ATH</a:t>
            </a:r>
            <a:r>
              <a:rPr lang="is-IS" altLang="is-IS" sz="2000" b="1">
                <a:solidFill>
                  <a:schemeClr val="tx1"/>
                </a:solidFill>
                <a:cs typeface="Helvetica" panose="020B0604020202020204" pitchFamily="34" charset="0"/>
              </a:rPr>
              <a:t>: bifreiðin var keypt 1. janúar 2016</a:t>
            </a:r>
          </a:p>
        </p:txBody>
      </p:sp>
      <p:pic>
        <p:nvPicPr>
          <p:cNvPr id="98310" name="Picture 2">
            <a:extLst>
              <a:ext uri="{FF2B5EF4-FFF2-40B4-BE49-F238E27FC236}">
                <a16:creationId xmlns:a16="http://schemas.microsoft.com/office/drawing/2014/main" id="{6CC5FB25-5EBA-4753-96BE-37D00F958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2317750"/>
            <a:ext cx="640715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65">
            <a:extLst>
              <a:ext uri="{FF2B5EF4-FFF2-40B4-BE49-F238E27FC236}">
                <a16:creationId xmlns:a16="http://schemas.microsoft.com/office/drawing/2014/main" id="{62AC3438-931A-4FBE-942F-97F7EF58C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052513"/>
            <a:ext cx="8208962" cy="4897437"/>
          </a:xfrm>
        </p:spPr>
        <p:txBody>
          <a:bodyPr/>
          <a:lstStyle/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endParaRPr lang="is-IS" b="1" dirty="0">
              <a:solidFill>
                <a:schemeClr val="tx1"/>
              </a:solidFill>
            </a:endParaRP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r>
              <a:rPr lang="is-IS" sz="3200" b="1" dirty="0">
                <a:solidFill>
                  <a:srgbClr val="C00000"/>
                </a:solidFill>
              </a:rPr>
              <a:t>8. kafli </a:t>
            </a: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r>
              <a:rPr lang="is-IS" sz="3200" b="1" dirty="0">
                <a:solidFill>
                  <a:srgbClr val="C00000"/>
                </a:solidFill>
              </a:rPr>
              <a:t>Bókun fastafjármuna  </a:t>
            </a: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r>
              <a:rPr lang="is-IS" sz="2400" b="1" i="1" dirty="0">
                <a:solidFill>
                  <a:srgbClr val="C00000"/>
                </a:solidFill>
              </a:rPr>
              <a:t>(</a:t>
            </a:r>
            <a:r>
              <a:rPr lang="en-US" sz="2400" b="1" i="1" dirty="0">
                <a:solidFill>
                  <a:srgbClr val="C00000"/>
                </a:solidFill>
              </a:rPr>
              <a:t>Accounting for Long-Term Operational Assets</a:t>
            </a:r>
            <a:r>
              <a:rPr lang="is-IS" sz="2400" b="1" i="1" dirty="0">
                <a:solidFill>
                  <a:srgbClr val="C00000"/>
                </a:solidFill>
              </a:rPr>
              <a:t>) </a:t>
            </a:r>
            <a:endParaRPr lang="is-IS" sz="2400" b="1" dirty="0">
              <a:solidFill>
                <a:srgbClr val="C00000"/>
              </a:solidFill>
            </a:endParaRPr>
          </a:p>
          <a:p>
            <a:pPr lvl="1" algn="ctr" eaLnBrk="1" hangingPunct="1">
              <a:buFontTx/>
              <a:buNone/>
              <a:defRPr/>
            </a:pPr>
            <a:endParaRPr lang="is-IS" sz="2400" b="1" dirty="0">
              <a:solidFill>
                <a:srgbClr val="1F497D"/>
              </a:solidFill>
              <a:ea typeface="+mj-ea"/>
              <a:cs typeface="+mj-cs"/>
            </a:endParaRPr>
          </a:p>
          <a:p>
            <a:pPr>
              <a:buFontTx/>
              <a:buNone/>
              <a:defRPr/>
            </a:pPr>
            <a:endParaRPr lang="is-IS" sz="2800" dirty="0">
              <a:cs typeface="+mn-cs"/>
            </a:endParaRPr>
          </a:p>
          <a:p>
            <a:pPr algn="ctr">
              <a:lnSpc>
                <a:spcPct val="120000"/>
              </a:lnSpc>
              <a:buFontTx/>
              <a:buNone/>
              <a:defRPr/>
            </a:pPr>
            <a:br>
              <a:rPr lang="is-IS" dirty="0"/>
            </a:br>
            <a:endParaRPr lang="is-IS" dirty="0"/>
          </a:p>
          <a:p>
            <a:pPr eaLnBrk="1" hangingPunct="1">
              <a:buFontTx/>
              <a:buNone/>
              <a:defRPr/>
            </a:pPr>
            <a:endParaRPr lang="en-GB" dirty="0">
              <a:cs typeface="+mn-cs"/>
            </a:endParaRPr>
          </a:p>
        </p:txBody>
      </p:sp>
      <p:sp>
        <p:nvSpPr>
          <p:cNvPr id="61443" name="Slide Number Placeholder 4">
            <a:extLst>
              <a:ext uri="{FF2B5EF4-FFF2-40B4-BE49-F238E27FC236}">
                <a16:creationId xmlns:a16="http://schemas.microsoft.com/office/drawing/2014/main" id="{22CF086D-9F52-4A3C-94D6-2D51F2D5A3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A2A1770-E1D7-49E2-8680-1E6544BD1ED7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2">
            <a:extLst>
              <a:ext uri="{FF2B5EF4-FFF2-40B4-BE49-F238E27FC236}">
                <a16:creationId xmlns:a16="http://schemas.microsoft.com/office/drawing/2014/main" id="{C81EA56D-DAAB-4F06-B6EB-D7B963E9ED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7583D5-64B4-4FD0-B9CD-D62F157DCB44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E0383D1C-E28D-40DA-BA35-D0C0303D7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642938"/>
            <a:ext cx="8064500" cy="771525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sz="2400" b="1" kern="1200" dirty="0">
                <a:solidFill>
                  <a:srgbClr val="C00000"/>
                </a:solidFill>
              </a:rPr>
              <a:t>Yfirlit </a:t>
            </a:r>
            <a:r>
              <a:rPr lang="is-IS" sz="2400" b="1" u="sng" kern="1200" dirty="0">
                <a:solidFill>
                  <a:srgbClr val="C00000"/>
                </a:solidFill>
              </a:rPr>
              <a:t>á T-reikningum</a:t>
            </a:r>
            <a:r>
              <a:rPr lang="is-IS" sz="2400" b="1" kern="1200" dirty="0">
                <a:solidFill>
                  <a:srgbClr val="C00000"/>
                </a:solidFill>
              </a:rPr>
              <a:t> um línulega afskrift og bókfært verð sendibifreiðar á áætluðum nýtingartíma </a:t>
            </a:r>
            <a:r>
              <a:rPr lang="en-US" sz="2400" b="1" kern="12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00356" name="TextBox 6">
            <a:extLst>
              <a:ext uri="{FF2B5EF4-FFF2-40B4-BE49-F238E27FC236}">
                <a16:creationId xmlns:a16="http://schemas.microsoft.com/office/drawing/2014/main" id="{54A7C688-B960-483C-96DF-8CF95C0FB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661025"/>
            <a:ext cx="7848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is-IS" altLang="is-IS"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ATH</a:t>
            </a:r>
            <a:r>
              <a:rPr lang="is-IS" altLang="is-I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,,Samsafnaðar afskriftir” í efnahagsreikningi eiga sér mótbókun á  „Afskriftir rekstrarfjármuna” í rekstrarreikningum tiltekinna ára. </a:t>
            </a:r>
          </a:p>
        </p:txBody>
      </p:sp>
      <p:pic>
        <p:nvPicPr>
          <p:cNvPr id="100357" name="Picture 14">
            <a:extLst>
              <a:ext uri="{FF2B5EF4-FFF2-40B4-BE49-F238E27FC236}">
                <a16:creationId xmlns:a16="http://schemas.microsoft.com/office/drawing/2014/main" id="{945E0313-870A-4162-993B-1CB9ED52F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916113"/>
            <a:ext cx="6751638" cy="309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hecke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2">
            <a:extLst>
              <a:ext uri="{FF2B5EF4-FFF2-40B4-BE49-F238E27FC236}">
                <a16:creationId xmlns:a16="http://schemas.microsoft.com/office/drawing/2014/main" id="{F5550167-4049-4E0F-AC73-BCDF23EFE7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EAE211-D4AC-45D6-B439-6523DA708D90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9F4170D9-9BB5-4CB2-939C-7A609462B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642938"/>
            <a:ext cx="8064500" cy="771525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b="1" kern="1200">
                <a:solidFill>
                  <a:srgbClr val="C00000"/>
                </a:solidFill>
              </a:rPr>
              <a:t>Hröðunarafskrift </a:t>
            </a:r>
            <a:r>
              <a:rPr lang="en-US" sz="2400" b="1" i="1" kern="1200" dirty="0">
                <a:solidFill>
                  <a:srgbClr val="C00000"/>
                </a:solidFill>
              </a:rPr>
              <a:t>(double-declining-balance)</a:t>
            </a:r>
          </a:p>
        </p:txBody>
      </p:sp>
      <p:sp>
        <p:nvSpPr>
          <p:cNvPr id="102404" name="Text Box 3">
            <a:extLst>
              <a:ext uri="{FF2B5EF4-FFF2-40B4-BE49-F238E27FC236}">
                <a16:creationId xmlns:a16="http://schemas.microsoft.com/office/drawing/2014/main" id="{1E5D2443-FE11-41F6-A0A8-2E4903CD2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1700213"/>
            <a:ext cx="655320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endParaRPr lang="is-IS" altLang="is-IS" sz="2000" i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endParaRPr lang="is-IS" altLang="is-I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CBEB3A-EC25-4071-A9CF-ADA7D714CF32}"/>
              </a:ext>
            </a:extLst>
          </p:cNvPr>
          <p:cNvSpPr/>
          <p:nvPr/>
        </p:nvSpPr>
        <p:spPr>
          <a:xfrm>
            <a:off x="1258888" y="1844675"/>
            <a:ext cx="6985000" cy="2830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is-IS" dirty="0">
                <a:ea typeface="ＭＳ Ｐゴシック"/>
                <a:cs typeface="ＭＳ Ｐゴシック"/>
              </a:rPr>
              <a:t>¼ = 25% 25% x 2 = 50% afskriftahlutfall </a:t>
            </a:r>
          </a:p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is-IS" dirty="0">
                <a:ea typeface="ＭＳ Ｐゴシック"/>
                <a:cs typeface="ＭＳ Ｐゴシック"/>
              </a:rPr>
              <a:t>50% x </a:t>
            </a:r>
            <a:r>
              <a:rPr lang="is-IS" b="1" u="sng" dirty="0">
                <a:ea typeface="ＭＳ Ｐゴシック"/>
                <a:cs typeface="ＭＳ Ｐゴシック"/>
              </a:rPr>
              <a:t>bókfært verð</a:t>
            </a:r>
            <a:r>
              <a:rPr lang="is-IS" dirty="0">
                <a:ea typeface="ＭＳ Ｐゴシック"/>
                <a:cs typeface="ＭＳ Ｐゴシック"/>
              </a:rPr>
              <a:t> sendibifreiðar</a:t>
            </a:r>
          </a:p>
          <a:p>
            <a:pPr marL="457200" indent="-457200" eaLnBrk="1" hangingPunct="1">
              <a:spcBef>
                <a:spcPct val="50000"/>
              </a:spcBef>
              <a:defRPr/>
            </a:pPr>
            <a:endParaRPr lang="is-IS" dirty="0">
              <a:ea typeface="ＭＳ Ｐゴシック"/>
              <a:cs typeface="ＭＳ Ｐゴシック"/>
            </a:endParaRP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defRPr/>
            </a:pPr>
            <a:r>
              <a:rPr lang="is-IS" b="1" dirty="0">
                <a:ea typeface="ＭＳ Ｐゴシック"/>
                <a:cs typeface="ＭＳ Ｐゴシック"/>
              </a:rPr>
              <a:t>=&gt; Afskriftastofn</a:t>
            </a:r>
            <a:r>
              <a:rPr lang="is-IS" dirty="0">
                <a:ea typeface="ＭＳ Ｐゴシック"/>
                <a:cs typeface="ＭＳ Ｐゴシック"/>
              </a:rPr>
              <a:t> = </a:t>
            </a:r>
            <a:r>
              <a:rPr lang="is-IS" b="1" u="sng" dirty="0">
                <a:ea typeface="ＭＳ Ｐゴシック"/>
                <a:cs typeface="ＭＳ Ｐゴシック"/>
              </a:rPr>
              <a:t>bókfært verð</a:t>
            </a:r>
            <a:r>
              <a:rPr lang="is-IS" dirty="0">
                <a:ea typeface="ＭＳ Ｐゴシック"/>
                <a:cs typeface="ＭＳ Ｐゴシック"/>
              </a:rPr>
              <a:t> hverju sinni</a:t>
            </a:r>
            <a:r>
              <a:rPr lang="is-IS" sz="2000" i="1" dirty="0">
                <a:solidFill>
                  <a:schemeClr val="tx2"/>
                </a:solidFill>
                <a:ea typeface="ＭＳ Ｐゴシック"/>
                <a:cs typeface="ＭＳ Ｐゴシック"/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defRPr/>
            </a:pPr>
            <a:r>
              <a:rPr lang="is-IS" b="1" dirty="0">
                <a:solidFill>
                  <a:schemeClr val="tx2"/>
                </a:solidFill>
                <a:ea typeface="ＭＳ Ｐゴシック"/>
                <a:cs typeface="ＭＳ Ｐゴシック"/>
              </a:rPr>
              <a:t>=&gt; Niðurlagsverð $4.000 </a:t>
            </a:r>
            <a:r>
              <a:rPr lang="is-IS" dirty="0">
                <a:solidFill>
                  <a:schemeClr val="tx2"/>
                </a:solidFill>
                <a:ea typeface="ＭＳ Ｐゴシック"/>
                <a:cs typeface="ＭＳ Ｐゴシック"/>
              </a:rPr>
              <a:t>= afgangsstærð </a:t>
            </a:r>
            <a:endParaRPr lang="is-IS" sz="2000" i="1" dirty="0">
              <a:ea typeface="ＭＳ Ｐゴシック"/>
              <a:cs typeface="ＭＳ Ｐゴシック"/>
            </a:endParaRPr>
          </a:p>
        </p:txBody>
      </p:sp>
      <p:pic>
        <p:nvPicPr>
          <p:cNvPr id="102406" name="Picture 5" descr="j0295809">
            <a:extLst>
              <a:ext uri="{FF2B5EF4-FFF2-40B4-BE49-F238E27FC236}">
                <a16:creationId xmlns:a16="http://schemas.microsoft.com/office/drawing/2014/main" id="{653A6742-7AE1-4648-9516-5DF47AA3C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5661025"/>
            <a:ext cx="1439862" cy="576263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2">
            <a:extLst>
              <a:ext uri="{FF2B5EF4-FFF2-40B4-BE49-F238E27FC236}">
                <a16:creationId xmlns:a16="http://schemas.microsoft.com/office/drawing/2014/main" id="{2681CE72-2C1D-428A-893A-25716C0F3A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79A825-BC9B-4448-A9CB-DAA7E288CEC3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FDCC5D74-DF91-4DAA-A256-6DF4BBA05E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8064500" cy="1439863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b="1" kern="1200" dirty="0">
                <a:solidFill>
                  <a:srgbClr val="C00000"/>
                </a:solidFill>
              </a:rPr>
              <a:t>Yfirlit um tvöfalda línulega afskrift og bókfært verð sendibifreiðar á áætluðum nýtingartíma </a:t>
            </a:r>
            <a:r>
              <a:rPr lang="is-IS" sz="2000" b="1" kern="1200" dirty="0">
                <a:solidFill>
                  <a:srgbClr val="C00000"/>
                </a:solidFill>
              </a:rPr>
              <a:t>(svipað og á </a:t>
            </a:r>
            <a:r>
              <a:rPr lang="is-IS" sz="2000" b="1" u="sng" kern="1200" dirty="0">
                <a:solidFill>
                  <a:srgbClr val="C00000"/>
                </a:solidFill>
              </a:rPr>
              <a:t>bls. 425 í útg. 8; bls. 428 í útg. 9; bls. 426 í útg. 10</a:t>
            </a:r>
            <a:r>
              <a:rPr lang="is-IS" sz="2000" b="1" kern="1200" dirty="0">
                <a:solidFill>
                  <a:srgbClr val="C00000"/>
                </a:solidFill>
              </a:rPr>
              <a:t>)</a:t>
            </a:r>
            <a:r>
              <a:rPr lang="is-IS" b="1" kern="1200" dirty="0">
                <a:solidFill>
                  <a:srgbClr val="C00000"/>
                </a:solidFill>
              </a:rPr>
              <a:t> </a:t>
            </a:r>
            <a:r>
              <a:rPr lang="en-US" b="1" kern="12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04452" name="Text Box 3">
            <a:extLst>
              <a:ext uri="{FF2B5EF4-FFF2-40B4-BE49-F238E27FC236}">
                <a16:creationId xmlns:a16="http://schemas.microsoft.com/office/drawing/2014/main" id="{1037F87D-0253-4CE2-8D28-ED5582786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276475"/>
            <a:ext cx="6553200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endParaRPr lang="is-IS" altLang="is-I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endParaRPr lang="is-IS" altLang="is-I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04453" name="Picture 6">
            <a:extLst>
              <a:ext uri="{FF2B5EF4-FFF2-40B4-BE49-F238E27FC236}">
                <a16:creationId xmlns:a16="http://schemas.microsoft.com/office/drawing/2014/main" id="{885BDA72-627D-4D5D-9A18-DCD7C1026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252663"/>
            <a:ext cx="6811962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hecke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2">
            <a:extLst>
              <a:ext uri="{FF2B5EF4-FFF2-40B4-BE49-F238E27FC236}">
                <a16:creationId xmlns:a16="http://schemas.microsoft.com/office/drawing/2014/main" id="{95F82AD4-FEB8-4D8C-85FB-F89613582E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2EE4BB-DFA0-47C7-80AC-02D30EB844EB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2BF9A11F-0D59-4F45-B54D-0E059F9A2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642938"/>
            <a:ext cx="8064500" cy="771525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sz="2400" b="1" kern="1200" dirty="0">
                <a:solidFill>
                  <a:srgbClr val="C00000"/>
                </a:solidFill>
              </a:rPr>
              <a:t>Yfirlit </a:t>
            </a:r>
            <a:r>
              <a:rPr lang="is-IS" sz="2400" b="1" u="sng" kern="1200" dirty="0">
                <a:solidFill>
                  <a:srgbClr val="C00000"/>
                </a:solidFill>
              </a:rPr>
              <a:t>á T-reikningum</a:t>
            </a:r>
            <a:r>
              <a:rPr lang="is-IS" sz="2400" b="1" kern="1200" dirty="0">
                <a:solidFill>
                  <a:srgbClr val="C00000"/>
                </a:solidFill>
              </a:rPr>
              <a:t> um tvöfalda línulega afskrift og bókfært verð sendibifreiðar á áætluðum nýtingartíma </a:t>
            </a:r>
            <a:r>
              <a:rPr lang="en-US" sz="2400" b="1" kern="12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06500" name="Text Box 3">
            <a:extLst>
              <a:ext uri="{FF2B5EF4-FFF2-40B4-BE49-F238E27FC236}">
                <a16:creationId xmlns:a16="http://schemas.microsoft.com/office/drawing/2014/main" id="{3146AB79-0FC8-4F98-9ACE-A5AC11482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276475"/>
            <a:ext cx="6553200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endParaRPr lang="is-IS" altLang="is-I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endParaRPr lang="is-IS" altLang="is-I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06501" name="Picture 6">
            <a:extLst>
              <a:ext uri="{FF2B5EF4-FFF2-40B4-BE49-F238E27FC236}">
                <a16:creationId xmlns:a16="http://schemas.microsoft.com/office/drawing/2014/main" id="{F9A4B1C5-4499-47BF-B56E-C275A31BB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989138"/>
            <a:ext cx="6769100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hecke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2">
            <a:extLst>
              <a:ext uri="{FF2B5EF4-FFF2-40B4-BE49-F238E27FC236}">
                <a16:creationId xmlns:a16="http://schemas.microsoft.com/office/drawing/2014/main" id="{98224F47-7888-4000-8320-6B29A8E0F0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5BC7B-CEA5-4614-AB47-FF4C63BE63BE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DDB0ACD6-4656-41D7-8E2F-7A9909A3FB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is-IS" b="1" kern="1200" dirty="0">
                <a:solidFill>
                  <a:srgbClr val="C00000"/>
                </a:solidFill>
              </a:rPr>
              <a:t>Afskrift miðað við afkastagetu</a:t>
            </a:r>
            <a:br>
              <a:rPr lang="is-IS" b="1" kern="1200" dirty="0">
                <a:solidFill>
                  <a:srgbClr val="C00000"/>
                </a:solidFill>
              </a:rPr>
            </a:br>
            <a:r>
              <a:rPr lang="is-IS" b="1" kern="1200" dirty="0">
                <a:solidFill>
                  <a:srgbClr val="C00000"/>
                </a:solidFill>
              </a:rPr>
              <a:t> </a:t>
            </a:r>
            <a:r>
              <a:rPr lang="en-US" sz="2400" b="1" kern="1200" dirty="0">
                <a:solidFill>
                  <a:srgbClr val="C00000"/>
                </a:solidFill>
              </a:rPr>
              <a:t>(</a:t>
            </a:r>
            <a:r>
              <a:rPr lang="en-US" sz="2400" b="1" i="1" kern="1200" dirty="0">
                <a:solidFill>
                  <a:srgbClr val="C00000"/>
                </a:solidFill>
              </a:rPr>
              <a:t>units-of-production depreciation)</a:t>
            </a:r>
          </a:p>
        </p:txBody>
      </p:sp>
      <p:grpSp>
        <p:nvGrpSpPr>
          <p:cNvPr id="108548" name="Group 3">
            <a:extLst>
              <a:ext uri="{FF2B5EF4-FFF2-40B4-BE49-F238E27FC236}">
                <a16:creationId xmlns:a16="http://schemas.microsoft.com/office/drawing/2014/main" id="{C7EE4607-CBFD-4FB6-B41E-3BC409398535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933575"/>
            <a:ext cx="7561263" cy="968375"/>
            <a:chOff x="432" y="1207"/>
            <a:chExt cx="4848" cy="504"/>
          </a:xfrm>
        </p:grpSpPr>
        <p:grpSp>
          <p:nvGrpSpPr>
            <p:cNvPr id="108557" name="Group 4">
              <a:extLst>
                <a:ext uri="{FF2B5EF4-FFF2-40B4-BE49-F238E27FC236}">
                  <a16:creationId xmlns:a16="http://schemas.microsoft.com/office/drawing/2014/main" id="{831F3637-94A2-4DE6-9CEC-7AC8D77636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207"/>
              <a:ext cx="2720" cy="489"/>
              <a:chOff x="480" y="1198"/>
              <a:chExt cx="2720" cy="489"/>
            </a:xfrm>
          </p:grpSpPr>
          <p:sp>
            <p:nvSpPr>
              <p:cNvPr id="108560" name="Text Box 5">
                <a:extLst>
                  <a:ext uri="{FF2B5EF4-FFF2-40B4-BE49-F238E27FC236}">
                    <a16:creationId xmlns:a16="http://schemas.microsoft.com/office/drawing/2014/main" id="{8B71DA7C-8960-4CD7-89BA-33CB2BE5C7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" y="1198"/>
                <a:ext cx="2720" cy="4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D0920"/>
                  </a:buClr>
                  <a:buChar char="•"/>
                  <a:defRPr sz="25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20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D0920"/>
                  </a:buClr>
                  <a:buChar char="•"/>
                  <a:defRPr>
                    <a:solidFill>
                      <a:srgbClr val="40404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1600">
                    <a:solidFill>
                      <a:srgbClr val="595959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is-IS" altLang="is-IS" sz="2200">
                    <a:solidFill>
                      <a:schemeClr val="tx1"/>
                    </a:solidFill>
                    <a:latin typeface="Arial" panose="020B0604020202020204" pitchFamily="34" charset="0"/>
                  </a:rPr>
                  <a:t>Kostnaðarverð – hrakvirði</a:t>
                </a:r>
              </a:p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is-IS" altLang="is-IS" sz="2200">
                    <a:solidFill>
                      <a:schemeClr val="tx1"/>
                    </a:solidFill>
                    <a:latin typeface="Arial" panose="020B0604020202020204" pitchFamily="34" charset="0"/>
                  </a:rPr>
                  <a:t>Heildarafkastageta </a:t>
                </a:r>
                <a:r>
                  <a:rPr lang="is-IS" altLang="is-IS" sz="1800">
                    <a:solidFill>
                      <a:schemeClr val="tx1"/>
                    </a:solidFill>
                    <a:latin typeface="Arial" panose="020B0604020202020204" pitchFamily="34" charset="0"/>
                  </a:rPr>
                  <a:t>(einingar)</a:t>
                </a:r>
              </a:p>
            </p:txBody>
          </p:sp>
          <p:sp>
            <p:nvSpPr>
              <p:cNvPr id="108561" name="Line 6">
                <a:extLst>
                  <a:ext uri="{FF2B5EF4-FFF2-40B4-BE49-F238E27FC236}">
                    <a16:creationId xmlns:a16="http://schemas.microsoft.com/office/drawing/2014/main" id="{33A8BFA4-4949-48E8-91AA-9C423DE06D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5" y="1489"/>
                <a:ext cx="231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s-IS"/>
              </a:p>
            </p:txBody>
          </p:sp>
        </p:grpSp>
        <p:sp>
          <p:nvSpPr>
            <p:cNvPr id="108558" name="Text Box 7">
              <a:extLst>
                <a:ext uri="{FF2B5EF4-FFF2-40B4-BE49-F238E27FC236}">
                  <a16:creationId xmlns:a16="http://schemas.microsoft.com/office/drawing/2014/main" id="{4FEDF04E-002B-4ADC-9B2F-C8E722ADD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1353"/>
              <a:ext cx="27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is-IS" sz="2400">
                  <a:solidFill>
                    <a:schemeClr val="tx1"/>
                  </a:solidFill>
                  <a:latin typeface="Arial" panose="020B0604020202020204" pitchFamily="34" charset="0"/>
                </a:rPr>
                <a:t>=</a:t>
              </a:r>
            </a:p>
          </p:txBody>
        </p:sp>
        <p:sp>
          <p:nvSpPr>
            <p:cNvPr id="108559" name="Text Box 8">
              <a:extLst>
                <a:ext uri="{FF2B5EF4-FFF2-40B4-BE49-F238E27FC236}">
                  <a16:creationId xmlns:a16="http://schemas.microsoft.com/office/drawing/2014/main" id="{09E2CDE1-A302-4A7F-92CB-8229288F3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310"/>
              <a:ext cx="1584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is-IS" altLang="is-IS" sz="2200">
                  <a:solidFill>
                    <a:schemeClr val="tx1"/>
                  </a:solidFill>
                  <a:latin typeface="Arial" panose="020B0604020202020204" pitchFamily="34" charset="0"/>
                </a:rPr>
                <a:t>Afskriftagjöld á einingu</a:t>
              </a:r>
            </a:p>
          </p:txBody>
        </p:sp>
      </p:grpSp>
      <p:grpSp>
        <p:nvGrpSpPr>
          <p:cNvPr id="4" name="Group 9">
            <a:extLst>
              <a:ext uri="{FF2B5EF4-FFF2-40B4-BE49-F238E27FC236}">
                <a16:creationId xmlns:a16="http://schemas.microsoft.com/office/drawing/2014/main" id="{C40FA90F-7FB5-4998-9CCA-4A69F0DF234A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2924175"/>
            <a:ext cx="7110412" cy="2282825"/>
            <a:chOff x="617" y="1837"/>
            <a:chExt cx="4519" cy="1036"/>
          </a:xfrm>
        </p:grpSpPr>
        <p:grpSp>
          <p:nvGrpSpPr>
            <p:cNvPr id="108550" name="Group 10">
              <a:extLst>
                <a:ext uri="{FF2B5EF4-FFF2-40B4-BE49-F238E27FC236}">
                  <a16:creationId xmlns:a16="http://schemas.microsoft.com/office/drawing/2014/main" id="{70F3685A-6FC8-4BBE-B041-D33E234C05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" y="2491"/>
              <a:ext cx="4519" cy="382"/>
              <a:chOff x="617" y="2089"/>
              <a:chExt cx="4519" cy="382"/>
            </a:xfrm>
          </p:grpSpPr>
          <p:sp>
            <p:nvSpPr>
              <p:cNvPr id="108552" name="Text Box 11">
                <a:extLst>
                  <a:ext uri="{FF2B5EF4-FFF2-40B4-BE49-F238E27FC236}">
                    <a16:creationId xmlns:a16="http://schemas.microsoft.com/office/drawing/2014/main" id="{A5878895-3EA6-416D-9CCC-1AF15E56AC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" y="2122"/>
                <a:ext cx="151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D0920"/>
                  </a:buClr>
                  <a:buChar char="•"/>
                  <a:defRPr sz="25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20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D0920"/>
                  </a:buClr>
                  <a:buChar char="•"/>
                  <a:defRPr>
                    <a:solidFill>
                      <a:srgbClr val="40404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1600">
                    <a:solidFill>
                      <a:srgbClr val="595959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is-IS" altLang="is-IS" sz="2200">
                    <a:solidFill>
                      <a:schemeClr val="tx1"/>
                    </a:solidFill>
                    <a:latin typeface="Arial" panose="020B0604020202020204" pitchFamily="34" charset="0"/>
                  </a:rPr>
                  <a:t>Afskriftagjöld á einingu</a:t>
                </a:r>
              </a:p>
            </p:txBody>
          </p:sp>
          <p:sp>
            <p:nvSpPr>
              <p:cNvPr id="108553" name="Text Box 12">
                <a:extLst>
                  <a:ext uri="{FF2B5EF4-FFF2-40B4-BE49-F238E27FC236}">
                    <a16:creationId xmlns:a16="http://schemas.microsoft.com/office/drawing/2014/main" id="{DF8CC56B-B979-47A4-A9D3-AB275506EE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8" y="2220"/>
                <a:ext cx="183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D0920"/>
                  </a:buClr>
                  <a:buChar char="•"/>
                  <a:defRPr sz="25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20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D0920"/>
                  </a:buClr>
                  <a:buChar char="•"/>
                  <a:defRPr>
                    <a:solidFill>
                      <a:srgbClr val="40404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1600">
                    <a:solidFill>
                      <a:srgbClr val="595959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is-IS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×</a:t>
                </a:r>
              </a:p>
            </p:txBody>
          </p:sp>
          <p:sp>
            <p:nvSpPr>
              <p:cNvPr id="108554" name="Text Box 13">
                <a:extLst>
                  <a:ext uri="{FF2B5EF4-FFF2-40B4-BE49-F238E27FC236}">
                    <a16:creationId xmlns:a16="http://schemas.microsoft.com/office/drawing/2014/main" id="{CFAD1EF5-31C9-4DAF-A6BE-BF213D5F70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5" y="2122"/>
                <a:ext cx="1497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D0920"/>
                  </a:buClr>
                  <a:buChar char="•"/>
                  <a:defRPr sz="25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20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D0920"/>
                  </a:buClr>
                  <a:buChar char="•"/>
                  <a:defRPr>
                    <a:solidFill>
                      <a:srgbClr val="40404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1600">
                    <a:solidFill>
                      <a:srgbClr val="595959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is-IS" altLang="is-IS" sz="2200">
                    <a:solidFill>
                      <a:schemeClr val="tx1"/>
                    </a:solidFill>
                    <a:latin typeface="Arial" panose="020B0604020202020204" pitchFamily="34" charset="0"/>
                  </a:rPr>
                  <a:t>,,Framleiddar” einingar á ári</a:t>
                </a:r>
              </a:p>
            </p:txBody>
          </p:sp>
          <p:sp>
            <p:nvSpPr>
              <p:cNvPr id="108555" name="Text Box 14">
                <a:extLst>
                  <a:ext uri="{FF2B5EF4-FFF2-40B4-BE49-F238E27FC236}">
                    <a16:creationId xmlns:a16="http://schemas.microsoft.com/office/drawing/2014/main" id="{6706FA76-6F0D-4CF4-B407-8237D3D8BE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8" y="2220"/>
                <a:ext cx="228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D0920"/>
                  </a:buClr>
                  <a:buChar char="•"/>
                  <a:defRPr sz="25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20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D0920"/>
                  </a:buClr>
                  <a:buChar char="•"/>
                  <a:defRPr>
                    <a:solidFill>
                      <a:srgbClr val="40404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1600">
                    <a:solidFill>
                      <a:srgbClr val="595959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is-IS" sz="2400">
                    <a:solidFill>
                      <a:schemeClr val="tx1"/>
                    </a:solidFill>
                    <a:latin typeface="Arial" panose="020B0604020202020204" pitchFamily="34" charset="0"/>
                  </a:rPr>
                  <a:t>=</a:t>
                </a:r>
              </a:p>
            </p:txBody>
          </p:sp>
          <p:sp>
            <p:nvSpPr>
              <p:cNvPr id="108556" name="Text Box 15">
                <a:extLst>
                  <a:ext uri="{FF2B5EF4-FFF2-40B4-BE49-F238E27FC236}">
                    <a16:creationId xmlns:a16="http://schemas.microsoft.com/office/drawing/2014/main" id="{A407263C-3813-40C2-A7F5-6BFFEEB2C9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2089"/>
                <a:ext cx="120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D0920"/>
                  </a:buClr>
                  <a:buChar char="•"/>
                  <a:defRPr sz="25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20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D0920"/>
                  </a:buClr>
                  <a:buChar char="•"/>
                  <a:defRPr>
                    <a:solidFill>
                      <a:srgbClr val="40404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1600">
                    <a:solidFill>
                      <a:srgbClr val="595959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is-IS" altLang="is-IS" sz="2200">
                    <a:solidFill>
                      <a:schemeClr val="tx2"/>
                    </a:solidFill>
                    <a:latin typeface="Arial" panose="020B0604020202020204" pitchFamily="34" charset="0"/>
                  </a:rPr>
                  <a:t>Afskriftagjöld ársins</a:t>
                </a:r>
              </a:p>
            </p:txBody>
          </p:sp>
        </p:grpSp>
        <p:sp>
          <p:nvSpPr>
            <p:cNvPr id="108551" name="Line 16">
              <a:extLst>
                <a:ext uri="{FF2B5EF4-FFF2-40B4-BE49-F238E27FC236}">
                  <a16:creationId xmlns:a16="http://schemas.microsoft.com/office/drawing/2014/main" id="{F171CF50-ED96-46AF-8402-06DD47736C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6" y="1837"/>
              <a:ext cx="2313" cy="68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s-I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2">
            <a:extLst>
              <a:ext uri="{FF2B5EF4-FFF2-40B4-BE49-F238E27FC236}">
                <a16:creationId xmlns:a16="http://schemas.microsoft.com/office/drawing/2014/main" id="{BA69ECA3-A822-4D5C-AD8A-3C5313C92F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A194B3D-B490-4B97-9C3F-CC25310624DC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85AD8A4E-FEE2-4AD4-85BB-1E12A5382C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981075"/>
            <a:ext cx="7800975" cy="863600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b="1" kern="1200" dirty="0">
                <a:solidFill>
                  <a:srgbClr val="C00000"/>
                </a:solidFill>
              </a:rPr>
              <a:t>Afskrift miðað við afkastagetu</a:t>
            </a:r>
            <a:br>
              <a:rPr lang="is-IS" b="1" kern="1200" dirty="0">
                <a:solidFill>
                  <a:srgbClr val="C00000"/>
                </a:solidFill>
              </a:rPr>
            </a:br>
            <a:r>
              <a:rPr lang="is-IS" b="1" kern="1200" dirty="0">
                <a:solidFill>
                  <a:srgbClr val="C00000"/>
                </a:solidFill>
              </a:rPr>
              <a:t> </a:t>
            </a:r>
            <a:r>
              <a:rPr lang="en-US" b="1" kern="1200" dirty="0">
                <a:solidFill>
                  <a:srgbClr val="C00000"/>
                </a:solidFill>
              </a:rPr>
              <a:t>(</a:t>
            </a:r>
            <a:r>
              <a:rPr lang="en-US" sz="2400" b="1" i="1" kern="1200" dirty="0">
                <a:solidFill>
                  <a:srgbClr val="C00000"/>
                </a:solidFill>
              </a:rPr>
              <a:t>units-of-production depreciation)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10596" name="Text Box 3">
            <a:extLst>
              <a:ext uri="{FF2B5EF4-FFF2-40B4-BE49-F238E27FC236}">
                <a16:creationId xmlns:a16="http://schemas.microsoft.com/office/drawing/2014/main" id="{563C9BE0-9595-4B56-87A7-B22727697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349500"/>
            <a:ext cx="65532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r>
              <a:rPr lang="is-IS" altLang="is-IS" sz="2400">
                <a:solidFill>
                  <a:schemeClr val="tx1"/>
                </a:solidFill>
                <a:cs typeface="Helvetica" panose="020B0604020202020204" pitchFamily="34" charset="0"/>
              </a:rPr>
              <a:t>Áætlað er að sendibifreiðin endist </a:t>
            </a:r>
            <a:r>
              <a:rPr lang="is-IS" altLang="is-IS" sz="2400" u="sng">
                <a:solidFill>
                  <a:schemeClr val="tx1"/>
                </a:solidFill>
                <a:cs typeface="Helvetica" panose="020B0604020202020204" pitchFamily="34" charset="0"/>
              </a:rPr>
              <a:t>a.m.k.</a:t>
            </a:r>
            <a:r>
              <a:rPr lang="is-IS" altLang="is-IS" sz="2400">
                <a:solidFill>
                  <a:schemeClr val="tx1"/>
                </a:solidFill>
                <a:cs typeface="Helvetica" panose="020B0604020202020204" pitchFamily="34" charset="0"/>
              </a:rPr>
              <a:t> í 100.000 mílna akstur samtals: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endParaRPr lang="is-IS" altLang="is-IS" sz="2000">
              <a:solidFill>
                <a:schemeClr val="tx1"/>
              </a:solidFill>
              <a:latin typeface="Arial" panose="020B0604020202020204" pitchFamily="34" charset="0"/>
              <a:cs typeface="Helvetica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endParaRPr lang="is-IS" altLang="is-IS" sz="2000">
              <a:solidFill>
                <a:schemeClr val="tx1"/>
              </a:solidFill>
              <a:latin typeface="Arial" panose="020B0604020202020204" pitchFamily="34" charset="0"/>
              <a:cs typeface="Helvetica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endParaRPr lang="is-IS" altLang="is-IS" sz="2000" i="1">
              <a:solidFill>
                <a:schemeClr val="tx1"/>
              </a:solidFill>
              <a:latin typeface="Arial" panose="020B0604020202020204" pitchFamily="34" charset="0"/>
              <a:cs typeface="Helvetica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endParaRPr lang="is-IS" altLang="is-IS" sz="2400">
              <a:solidFill>
                <a:schemeClr val="tx1"/>
              </a:solidFill>
              <a:latin typeface="Arial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0597" name="Rectangle 4">
            <a:extLst>
              <a:ext uri="{FF2B5EF4-FFF2-40B4-BE49-F238E27FC236}">
                <a16:creationId xmlns:a16="http://schemas.microsoft.com/office/drawing/2014/main" id="{67547F54-9F1B-4243-A325-63ED1E218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860800"/>
            <a:ext cx="27368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s-IS" sz="2400" u="sng">
                <a:solidFill>
                  <a:schemeClr val="tx1"/>
                </a:solidFill>
                <a:latin typeface="Arial" panose="020B0604020202020204" pitchFamily="34" charset="0"/>
              </a:rPr>
              <a:t>$24.000 </a:t>
            </a:r>
            <a:r>
              <a:rPr lang="en-US" altLang="is-IS" sz="24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$4.000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s-I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100.000 </a:t>
            </a:r>
            <a:r>
              <a:rPr lang="is-IS" altLang="is-I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mílur</a:t>
            </a:r>
          </a:p>
        </p:txBody>
      </p:sp>
      <p:sp>
        <p:nvSpPr>
          <p:cNvPr id="110598" name="Rectangle 5">
            <a:extLst>
              <a:ext uri="{FF2B5EF4-FFF2-40B4-BE49-F238E27FC236}">
                <a16:creationId xmlns:a16="http://schemas.microsoft.com/office/drawing/2014/main" id="{28F9D7CF-031B-4CF2-91F1-3699DA102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4005263"/>
            <a:ext cx="360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s-IS" sz="2400">
                <a:solidFill>
                  <a:schemeClr val="tx1"/>
                </a:solidFill>
                <a:latin typeface="Arial" panose="020B0604020202020204" pitchFamily="34" charset="0"/>
              </a:rPr>
              <a:t>=</a:t>
            </a:r>
          </a:p>
        </p:txBody>
      </p:sp>
      <p:sp>
        <p:nvSpPr>
          <p:cNvPr id="110599" name="Rectangle 6">
            <a:extLst>
              <a:ext uri="{FF2B5EF4-FFF2-40B4-BE49-F238E27FC236}">
                <a16:creationId xmlns:a16="http://schemas.microsoft.com/office/drawing/2014/main" id="{F731EF69-C12A-41FA-95D4-0A056E059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3989388"/>
            <a:ext cx="2303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s-IS" sz="2400">
                <a:solidFill>
                  <a:schemeClr val="tx2"/>
                </a:solidFill>
                <a:latin typeface="Arial" panose="020B0604020202020204" pitchFamily="34" charset="0"/>
              </a:rPr>
              <a:t>$0,20</a:t>
            </a:r>
            <a:r>
              <a:rPr lang="en-US" altLang="is-IS" sz="2400">
                <a:solidFill>
                  <a:schemeClr val="tx1"/>
                </a:solidFill>
                <a:latin typeface="Arial" panose="020B0604020202020204" pitchFamily="34" charset="0"/>
              </a:rPr>
              <a:t> pr </a:t>
            </a:r>
            <a:r>
              <a:rPr lang="is-IS" altLang="is-IS" sz="2400">
                <a:solidFill>
                  <a:schemeClr val="tx1"/>
                </a:solidFill>
                <a:latin typeface="Arial" panose="020B0604020202020204" pitchFamily="34" charset="0"/>
              </a:rPr>
              <a:t>mílu</a:t>
            </a:r>
          </a:p>
        </p:txBody>
      </p:sp>
      <p:pic>
        <p:nvPicPr>
          <p:cNvPr id="110600" name="Picture 7" descr="j0295809">
            <a:extLst>
              <a:ext uri="{FF2B5EF4-FFF2-40B4-BE49-F238E27FC236}">
                <a16:creationId xmlns:a16="http://schemas.microsoft.com/office/drawing/2014/main" id="{171397E2-556D-467A-BB38-7A7BE4409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5661025"/>
            <a:ext cx="1439862" cy="576263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2">
            <a:extLst>
              <a:ext uri="{FF2B5EF4-FFF2-40B4-BE49-F238E27FC236}">
                <a16:creationId xmlns:a16="http://schemas.microsoft.com/office/drawing/2014/main" id="{23B6DD30-2F8F-41EE-AA36-8AB40A292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D7D13F-7D56-4E9A-BE3A-6D3600A26096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2BC01240-865D-4A18-B75D-0A6D75BF6A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642938"/>
            <a:ext cx="8569325" cy="985837"/>
          </a:xfrm>
        </p:spPr>
        <p:txBody>
          <a:bodyPr/>
          <a:lstStyle/>
          <a:p>
            <a:pPr algn="l" eaLnBrk="1" hangingPunct="1">
              <a:defRPr/>
            </a:pPr>
            <a:r>
              <a:rPr lang="is-IS" b="1" kern="1200" dirty="0">
                <a:solidFill>
                  <a:srgbClr val="C00000"/>
                </a:solidFill>
              </a:rPr>
              <a:t>Yfirlit um afskriftir og bókfært verð sendibifreiðar miðað við afkastagetu á áætluðum nýtingartíma </a:t>
            </a:r>
            <a:r>
              <a:rPr lang="en-US" b="1" kern="12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12644" name="Text Box 3">
            <a:extLst>
              <a:ext uri="{FF2B5EF4-FFF2-40B4-BE49-F238E27FC236}">
                <a16:creationId xmlns:a16="http://schemas.microsoft.com/office/drawing/2014/main" id="{7456C3D7-14C3-4843-9B8C-E00FD2C05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276475"/>
            <a:ext cx="6553200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endParaRPr lang="is-IS" altLang="is-I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endParaRPr lang="is-IS" altLang="is-I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12645" name="Picture 7">
            <a:extLst>
              <a:ext uri="{FF2B5EF4-FFF2-40B4-BE49-F238E27FC236}">
                <a16:creationId xmlns:a16="http://schemas.microsoft.com/office/drawing/2014/main" id="{1E5325B0-38A1-4717-A03F-5A0AF3B33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060575"/>
            <a:ext cx="6553200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hecke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2">
            <a:extLst>
              <a:ext uri="{FF2B5EF4-FFF2-40B4-BE49-F238E27FC236}">
                <a16:creationId xmlns:a16="http://schemas.microsoft.com/office/drawing/2014/main" id="{87EE5649-E2F4-48D0-80A1-AC96A0E1B2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BB0B301-6D7F-48C3-8375-107766629907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FB5E1487-3CFD-4FF5-9887-746BB86735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642938"/>
            <a:ext cx="8569325" cy="985837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sz="2200" b="1" kern="1200" dirty="0">
                <a:solidFill>
                  <a:srgbClr val="C00000"/>
                </a:solidFill>
              </a:rPr>
              <a:t>Yfirlit </a:t>
            </a:r>
            <a:r>
              <a:rPr lang="is-IS" sz="2200" b="1" u="sng" kern="1200" dirty="0">
                <a:solidFill>
                  <a:srgbClr val="C00000"/>
                </a:solidFill>
              </a:rPr>
              <a:t>á T-reikningum</a:t>
            </a:r>
            <a:r>
              <a:rPr lang="is-IS" sz="2200" b="1" kern="1200" dirty="0">
                <a:solidFill>
                  <a:srgbClr val="C00000"/>
                </a:solidFill>
              </a:rPr>
              <a:t> um afskrift og bókfært verð sendibifreiðar miðað við afkastagetu á nýtingartíma </a:t>
            </a:r>
            <a:r>
              <a:rPr lang="en-US" sz="2200" b="1" kern="12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14692" name="Text Box 3">
            <a:extLst>
              <a:ext uri="{FF2B5EF4-FFF2-40B4-BE49-F238E27FC236}">
                <a16:creationId xmlns:a16="http://schemas.microsoft.com/office/drawing/2014/main" id="{AFB9B8F2-C66B-4102-B8E0-A9B1F9169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276475"/>
            <a:ext cx="6553200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endParaRPr lang="is-IS" altLang="is-I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endParaRPr lang="is-IS" altLang="is-I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14693" name="Picture 6">
            <a:extLst>
              <a:ext uri="{FF2B5EF4-FFF2-40B4-BE49-F238E27FC236}">
                <a16:creationId xmlns:a16="http://schemas.microsoft.com/office/drawing/2014/main" id="{7CF775A4-17DF-4628-969A-4A6F07AB0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276475"/>
            <a:ext cx="7496175" cy="297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hecke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Number Placeholder 2">
            <a:extLst>
              <a:ext uri="{FF2B5EF4-FFF2-40B4-BE49-F238E27FC236}">
                <a16:creationId xmlns:a16="http://schemas.microsoft.com/office/drawing/2014/main" id="{8A63491C-1753-4231-B046-BE6CC63BD4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5697FF1-9EB3-4A62-979B-BC34AA4D4AC7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DD1C410F-B6AC-40E6-9E7C-695862EE96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04137" cy="792163"/>
          </a:xfrm>
        </p:spPr>
        <p:txBody>
          <a:bodyPr/>
          <a:lstStyle/>
          <a:p>
            <a:pPr eaLnBrk="1" hangingPunct="1">
              <a:defRPr/>
            </a:pPr>
            <a:r>
              <a:rPr lang="is-IS" b="1" kern="1200" dirty="0">
                <a:solidFill>
                  <a:srgbClr val="C00000"/>
                </a:solidFill>
              </a:rPr>
              <a:t>Línurit fyrir gjaldfærðar afskrifir  </a:t>
            </a:r>
            <a:endParaRPr lang="is-IS" sz="2000" b="1" i="1" u="sng" kern="1200" dirty="0">
              <a:solidFill>
                <a:srgbClr val="C00000"/>
              </a:solidFill>
            </a:endParaRPr>
          </a:p>
        </p:txBody>
      </p:sp>
      <p:pic>
        <p:nvPicPr>
          <p:cNvPr id="116740" name="Picture 4">
            <a:extLst>
              <a:ext uri="{FF2B5EF4-FFF2-40B4-BE49-F238E27FC236}">
                <a16:creationId xmlns:a16="http://schemas.microsoft.com/office/drawing/2014/main" id="{788DEDD1-6195-4550-B50C-27747EA14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268413"/>
            <a:ext cx="770572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Number Placeholder 2">
            <a:extLst>
              <a:ext uri="{FF2B5EF4-FFF2-40B4-BE49-F238E27FC236}">
                <a16:creationId xmlns:a16="http://schemas.microsoft.com/office/drawing/2014/main" id="{F7A7579E-FD53-4240-8A50-A01807586B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0D1EDDE-123E-4B75-A392-5D3976A7621F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07340B5A-B60A-45CC-998E-9DB1899965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497887" cy="865188"/>
          </a:xfrm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is-IS" altLang="is-IS" sz="2200" u="sng">
                <a:solidFill>
                  <a:srgbClr val="C00000"/>
                </a:solidFill>
                <a:cs typeface="Helvetica" panose="020B0604020202020204" pitchFamily="34" charset="0"/>
              </a:rPr>
              <a:t>Sendibifreiðin seld 1. janúar 2020 fyrir $4,500</a:t>
            </a:r>
            <a:r>
              <a:rPr lang="is-IS" altLang="is-IS" sz="2200">
                <a:solidFill>
                  <a:srgbClr val="C00000"/>
                </a:solidFill>
                <a:cs typeface="Helvetica" panose="020B0604020202020204" pitchFamily="34" charset="0"/>
              </a:rPr>
              <a:t>  </a:t>
            </a:r>
            <a:r>
              <a:rPr lang="is-IS" altLang="is-IS" sz="2200" b="1">
                <a:solidFill>
                  <a:srgbClr val="C00000"/>
                </a:solidFill>
                <a:cs typeface="Helvetica" panose="020B0604020202020204" pitchFamily="34" charset="0"/>
              </a:rPr>
              <a:t>T-reikningar:</a:t>
            </a:r>
            <a:endParaRPr lang="en-US" altLang="is-IS" sz="2200" b="1">
              <a:solidFill>
                <a:srgbClr val="C00000"/>
              </a:solidFill>
              <a:cs typeface="Helvetica" panose="020B0604020202020204" pitchFamily="34" charset="0"/>
            </a:endParaRPr>
          </a:p>
        </p:txBody>
      </p:sp>
      <p:sp>
        <p:nvSpPr>
          <p:cNvPr id="118788" name="Text Box 3">
            <a:extLst>
              <a:ext uri="{FF2B5EF4-FFF2-40B4-BE49-F238E27FC236}">
                <a16:creationId xmlns:a16="http://schemas.microsoft.com/office/drawing/2014/main" id="{4157E885-1E03-4872-8A6E-DAAD03A23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276475"/>
            <a:ext cx="6553200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endParaRPr lang="is-IS" altLang="is-I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endParaRPr lang="is-IS" altLang="is-I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43715" name="Picture 3">
            <a:extLst>
              <a:ext uri="{FF2B5EF4-FFF2-40B4-BE49-F238E27FC236}">
                <a16:creationId xmlns:a16="http://schemas.microsoft.com/office/drawing/2014/main" id="{3818D125-5B84-4A55-A1A5-1C37196A9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700213"/>
            <a:ext cx="68421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3716" name="Picture 4">
            <a:extLst>
              <a:ext uri="{FF2B5EF4-FFF2-40B4-BE49-F238E27FC236}">
                <a16:creationId xmlns:a16="http://schemas.microsoft.com/office/drawing/2014/main" id="{9D5AE663-DDEE-4413-93A9-A608121B2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149725"/>
            <a:ext cx="6913562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j0295809">
            <a:extLst>
              <a:ext uri="{FF2B5EF4-FFF2-40B4-BE49-F238E27FC236}">
                <a16:creationId xmlns:a16="http://schemas.microsoft.com/office/drawing/2014/main" id="{F31BDDC0-F301-4BBD-BA72-303D2E245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13" y="3327400"/>
            <a:ext cx="1223962" cy="431800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65">
            <a:extLst>
              <a:ext uri="{FF2B5EF4-FFF2-40B4-BE49-F238E27FC236}">
                <a16:creationId xmlns:a16="http://schemas.microsoft.com/office/drawing/2014/main" id="{958E4251-BFD5-47E1-8046-D904A8993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052513"/>
            <a:ext cx="8208962" cy="4897437"/>
          </a:xfrm>
        </p:spPr>
        <p:txBody>
          <a:bodyPr/>
          <a:lstStyle/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endParaRPr lang="is-IS" b="1" dirty="0">
              <a:solidFill>
                <a:schemeClr val="tx1"/>
              </a:solidFill>
            </a:endParaRP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endParaRPr lang="is-IS" sz="3200" b="1" dirty="0">
              <a:solidFill>
                <a:srgbClr val="C00000"/>
              </a:solidFill>
            </a:endParaRP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r>
              <a:rPr lang="is-IS" sz="3200" b="1" dirty="0">
                <a:solidFill>
                  <a:schemeClr val="tx1"/>
                </a:solidFill>
              </a:rPr>
              <a:t>Fastafjármunir </a:t>
            </a:r>
            <a:r>
              <a:rPr lang="is-IS" sz="2400" b="1" i="1" dirty="0">
                <a:solidFill>
                  <a:schemeClr val="tx1"/>
                </a:solidFill>
              </a:rPr>
              <a:t>(</a:t>
            </a:r>
            <a:r>
              <a:rPr lang="en-US" sz="2400" b="1" i="1" dirty="0">
                <a:solidFill>
                  <a:schemeClr val="tx1"/>
                </a:solidFill>
              </a:rPr>
              <a:t>long-term operational assets</a:t>
            </a:r>
            <a:r>
              <a:rPr lang="is-IS" sz="2400" b="1" i="1" dirty="0">
                <a:solidFill>
                  <a:schemeClr val="tx1"/>
                </a:solidFill>
              </a:rPr>
              <a:t>) </a:t>
            </a: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r>
              <a:rPr lang="is-IS" sz="2400" b="1" dirty="0">
                <a:solidFill>
                  <a:schemeClr val="tx1"/>
                </a:solidFill>
              </a:rPr>
              <a:t>vs.</a:t>
            </a: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r>
              <a:rPr lang="is-IS" sz="3200" b="1" dirty="0">
                <a:solidFill>
                  <a:schemeClr val="tx1"/>
                </a:solidFill>
              </a:rPr>
              <a:t>Veltufjármunir</a:t>
            </a:r>
            <a:r>
              <a:rPr lang="is-IS" sz="2400" b="1" dirty="0">
                <a:solidFill>
                  <a:schemeClr val="tx1"/>
                </a:solidFill>
              </a:rPr>
              <a:t> </a:t>
            </a:r>
            <a:r>
              <a:rPr lang="is-IS" sz="2400" b="1" i="1" dirty="0">
                <a:solidFill>
                  <a:schemeClr val="tx1"/>
                </a:solidFill>
              </a:rPr>
              <a:t>(current assets)</a:t>
            </a: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endParaRPr lang="is-IS" sz="2400" b="1" dirty="0">
              <a:solidFill>
                <a:schemeClr val="tx1"/>
              </a:solidFill>
            </a:endParaRPr>
          </a:p>
          <a:p>
            <a:pPr lvl="1" algn="ctr" eaLnBrk="1" hangingPunct="1">
              <a:buFontTx/>
              <a:buNone/>
              <a:defRPr/>
            </a:pPr>
            <a:endParaRPr lang="is-IS" sz="2400" b="1" dirty="0">
              <a:solidFill>
                <a:srgbClr val="1F497D"/>
              </a:solidFill>
              <a:ea typeface="+mj-ea"/>
              <a:cs typeface="+mj-cs"/>
            </a:endParaRPr>
          </a:p>
          <a:p>
            <a:pPr>
              <a:buFontTx/>
              <a:buNone/>
              <a:defRPr/>
            </a:pPr>
            <a:endParaRPr lang="is-IS" sz="2800" dirty="0">
              <a:cs typeface="+mn-cs"/>
            </a:endParaRPr>
          </a:p>
          <a:p>
            <a:pPr algn="ctr">
              <a:lnSpc>
                <a:spcPct val="120000"/>
              </a:lnSpc>
              <a:buFontTx/>
              <a:buNone/>
              <a:defRPr/>
            </a:pPr>
            <a:br>
              <a:rPr lang="is-IS" dirty="0"/>
            </a:br>
            <a:endParaRPr lang="is-IS" dirty="0"/>
          </a:p>
          <a:p>
            <a:pPr eaLnBrk="1" hangingPunct="1">
              <a:buFontTx/>
              <a:buNone/>
              <a:defRPr/>
            </a:pPr>
            <a:endParaRPr lang="en-GB" dirty="0">
              <a:cs typeface="+mn-cs"/>
            </a:endParaRPr>
          </a:p>
        </p:txBody>
      </p:sp>
      <p:sp>
        <p:nvSpPr>
          <p:cNvPr id="63491" name="Slide Number Placeholder 4">
            <a:extLst>
              <a:ext uri="{FF2B5EF4-FFF2-40B4-BE49-F238E27FC236}">
                <a16:creationId xmlns:a16="http://schemas.microsoft.com/office/drawing/2014/main" id="{6FFC69BB-94D4-4928-A49C-8BA56C39EB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1BD395-61EF-44B6-8DC2-4C7A2712E14F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Number Placeholder 2">
            <a:extLst>
              <a:ext uri="{FF2B5EF4-FFF2-40B4-BE49-F238E27FC236}">
                <a16:creationId xmlns:a16="http://schemas.microsoft.com/office/drawing/2014/main" id="{4BE281A7-76B2-40C9-976D-DF19133732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9B53DAF-0917-424F-A540-F9E9ADEEF0DD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B12653F8-BD81-45A9-AA2B-EE8AF14278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722313"/>
            <a:ext cx="8496300" cy="1511300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Aðeins um tekjuskatt</a:t>
            </a:r>
            <a:br>
              <a:rPr lang="is-IS" b="1" dirty="0">
                <a:solidFill>
                  <a:srgbClr val="C00000"/>
                </a:solidFill>
                <a:ea typeface="+mn-ea"/>
              </a:rPr>
            </a:br>
            <a:r>
              <a:rPr lang="is-IS" b="1" dirty="0">
                <a:solidFill>
                  <a:srgbClr val="C00000"/>
                </a:solidFill>
                <a:ea typeface="+mn-ea"/>
              </a:rPr>
              <a:t> </a:t>
            </a:r>
            <a:r>
              <a:rPr lang="is-IS" sz="2400" b="1" i="1" dirty="0">
                <a:solidFill>
                  <a:srgbClr val="C00000"/>
                </a:solidFill>
                <a:ea typeface="+mn-ea"/>
              </a:rPr>
              <a:t>(income tax considerations)</a:t>
            </a:r>
            <a:br>
              <a:rPr lang="is-IS" sz="2400" b="1" i="1" dirty="0">
                <a:solidFill>
                  <a:srgbClr val="C00000"/>
                </a:solidFill>
                <a:ea typeface="+mn-ea"/>
              </a:rPr>
            </a:br>
            <a:r>
              <a:rPr lang="is-IS" b="1" dirty="0">
                <a:solidFill>
                  <a:srgbClr val="C00000"/>
                </a:solidFill>
                <a:ea typeface="+mn-ea"/>
              </a:rPr>
              <a:t> </a:t>
            </a:r>
            <a:endParaRPr lang="is-IS" sz="2400" b="1" i="1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1B381489-C26A-48B4-AE62-1EFF7D95E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492375"/>
            <a:ext cx="732948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is-IS" altLang="is-IS" sz="2400" dirty="0">
                <a:solidFill>
                  <a:schemeClr val="tx1"/>
                </a:solidFill>
                <a:cs typeface="Helvetica" panose="020B0604020202020204" pitchFamily="34" charset="0"/>
              </a:rPr>
              <a:t>Afskriftir rekstrarfjármuna að hætti </a:t>
            </a:r>
            <a:r>
              <a:rPr lang="is-IS" altLang="is-IS" sz="2400" u="sng" dirty="0">
                <a:solidFill>
                  <a:schemeClr val="tx1"/>
                </a:solidFill>
                <a:cs typeface="Helvetica" panose="020B0604020202020204" pitchFamily="34" charset="0"/>
              </a:rPr>
              <a:t>skattalaga</a:t>
            </a:r>
            <a:r>
              <a:rPr lang="is-IS" altLang="is-IS" sz="2400" dirty="0">
                <a:solidFill>
                  <a:schemeClr val="tx1"/>
                </a:solidFill>
                <a:cs typeface="Helvetica" panose="020B0604020202020204" pitchFamily="34" charset="0"/>
              </a:rPr>
              <a:t> eru frádráttarbær kostnaður við útreikning á tekjuskatti fyrirtækja á Íslandi  – en ekki gjaldfærðar afskriftir samkvæmt reikningsskilunum (þ.e. afskriftir í rekstrarreikningi).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is-IS" altLang="is-IS" sz="2400" dirty="0">
              <a:solidFill>
                <a:schemeClr val="tx1"/>
              </a:solidFill>
              <a:cs typeface="Helvetica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is-IS" altLang="is-IS" sz="2400" dirty="0">
              <a:solidFill>
                <a:schemeClr val="tx1"/>
              </a:solidFill>
              <a:cs typeface="Helvetica" panose="020B0604020202020204" pitchFamily="34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Number Placeholder 2">
            <a:extLst>
              <a:ext uri="{FF2B5EF4-FFF2-40B4-BE49-F238E27FC236}">
                <a16:creationId xmlns:a16="http://schemas.microsoft.com/office/drawing/2014/main" id="{3CABBF9E-B6E8-430F-B3AF-972D291DF7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B9078CA-C374-4626-87E5-D25DB06E5CB9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3A3E1D59-53D5-427C-9398-3989F7B562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8064500" cy="792163"/>
          </a:xfrm>
        </p:spPr>
        <p:txBody>
          <a:bodyPr/>
          <a:lstStyle/>
          <a:p>
            <a:pPr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Breyting á „nýtingartíma“ </a:t>
            </a:r>
            <a:r>
              <a:rPr lang="is-IS" sz="2400" b="1" dirty="0">
                <a:solidFill>
                  <a:srgbClr val="C00000"/>
                </a:solidFill>
                <a:ea typeface="+mn-ea"/>
              </a:rPr>
              <a:t>(</a:t>
            </a:r>
            <a:r>
              <a:rPr lang="en-US" sz="2400" b="1" i="1" dirty="0">
                <a:solidFill>
                  <a:srgbClr val="C00000"/>
                </a:solidFill>
                <a:ea typeface="+mn-ea"/>
              </a:rPr>
              <a:t>revision of useful life)</a:t>
            </a:r>
            <a:endParaRPr lang="en-US" sz="1800" b="1" u="sng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126980" name="Text Box 4">
            <a:extLst>
              <a:ext uri="{FF2B5EF4-FFF2-40B4-BE49-F238E27FC236}">
                <a16:creationId xmlns:a16="http://schemas.microsoft.com/office/drawing/2014/main" id="{E9105D10-9BFC-4EE9-ADD6-D0A005B0D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12875"/>
            <a:ext cx="76327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is-IS" altLang="is-IS" sz="2200" dirty="0">
                <a:solidFill>
                  <a:schemeClr val="tx1"/>
                </a:solidFill>
                <a:cs typeface="Helvetica" panose="020B0604020202020204" pitchFamily="34" charset="0"/>
              </a:rPr>
              <a:t>Gefum okkur að við höfum keypt tiltekið tæki 1. janúar 2016 fyrir $50.000, áætlað $3.000 niðurlagsverð, átta ára nýtingartíma og auk þess ákveðið að afskrifa tækið línulega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983BBB64-B8EF-4D3E-BA23-1F771F2D18D5}"/>
              </a:ext>
            </a:extLst>
          </p:cNvPr>
          <p:cNvGrpSpPr>
            <a:grpSpLocks/>
          </p:cNvGrpSpPr>
          <p:nvPr/>
        </p:nvGrpSpPr>
        <p:grpSpPr bwMode="auto">
          <a:xfrm>
            <a:off x="681038" y="4003675"/>
            <a:ext cx="7924800" cy="1539875"/>
            <a:chOff x="838200" y="3935682"/>
            <a:chExt cx="7924800" cy="1597723"/>
          </a:xfrm>
        </p:grpSpPr>
        <p:sp>
          <p:nvSpPr>
            <p:cNvPr id="149509" name="Text Box 5">
              <a:extLst>
                <a:ext uri="{FF2B5EF4-FFF2-40B4-BE49-F238E27FC236}">
                  <a16:creationId xmlns:a16="http://schemas.microsoft.com/office/drawing/2014/main" id="{A21F7C66-6F4E-4AFF-A51C-FDB7B0004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250" y="5054089"/>
              <a:ext cx="7573962" cy="47931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is-IS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($26.500 – $3.000) </a:t>
              </a:r>
              <a:r>
                <a:rPr lang="is-IS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cs typeface="Tahoma" pitchFamily="34" charset="0"/>
                </a:rPr>
                <a:t>÷ 10 = $2.350 afskrift í 12 mán.</a:t>
              </a:r>
            </a:p>
          </p:txBody>
        </p:sp>
        <p:sp>
          <p:nvSpPr>
            <p:cNvPr id="126984" name="Text Box 6">
              <a:extLst>
                <a:ext uri="{FF2B5EF4-FFF2-40B4-BE49-F238E27FC236}">
                  <a16:creationId xmlns:a16="http://schemas.microsoft.com/office/drawing/2014/main" id="{EBF709C9-08C6-46F6-9D33-C845C31D9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3935682"/>
              <a:ext cx="7924800" cy="797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is-IS" altLang="is-IS" sz="2200" dirty="0">
                  <a:solidFill>
                    <a:schemeClr val="tx1"/>
                  </a:solidFill>
                  <a:cs typeface="Helvetica" panose="020B0604020202020204" pitchFamily="34" charset="0"/>
                </a:rPr>
                <a:t>1. janúar 2020 er talið fullvíst að heildarnýtingartími tækisins geti orðið a.m.k.14 ár. </a:t>
              </a:r>
            </a:p>
          </p:txBody>
        </p:sp>
      </p:grpSp>
      <p:sp>
        <p:nvSpPr>
          <p:cNvPr id="149511" name="Text Box 7">
            <a:extLst>
              <a:ext uri="{FF2B5EF4-FFF2-40B4-BE49-F238E27FC236}">
                <a16:creationId xmlns:a16="http://schemas.microsoft.com/office/drawing/2014/main" id="{52B65E03-B5C7-4E35-940D-3B22006E2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60675"/>
            <a:ext cx="7562850" cy="4619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is-IS" dirty="0">
                <a:solidFill>
                  <a:schemeClr val="tx2"/>
                </a:solidFill>
              </a:rPr>
              <a:t>($50.000 – $3.000) </a:t>
            </a:r>
            <a:r>
              <a:rPr lang="is-IS" dirty="0">
                <a:solidFill>
                  <a:schemeClr val="tx2"/>
                </a:solidFill>
                <a:cs typeface="Tahoma" pitchFamily="34" charset="0"/>
              </a:rPr>
              <a:t>÷ 8 = $5.875 afskrift í 12 mán.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64">
            <a:extLst>
              <a:ext uri="{FF2B5EF4-FFF2-40B4-BE49-F238E27FC236}">
                <a16:creationId xmlns:a16="http://schemas.microsoft.com/office/drawing/2014/main" id="{B414F38A-A01B-4D51-A7FF-6A2C8B714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476250"/>
            <a:ext cx="7848600" cy="720725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sz="2400" b="1" dirty="0">
                <a:solidFill>
                  <a:srgbClr val="C00000"/>
                </a:solidFill>
              </a:rPr>
              <a:t>Endurmat á ,,</a:t>
            </a:r>
            <a:r>
              <a:rPr lang="is-IS" sz="2400" b="1" dirty="0" err="1">
                <a:solidFill>
                  <a:srgbClr val="C00000"/>
                </a:solidFill>
              </a:rPr>
              <a:t>nýtingartíma”</a:t>
            </a:r>
            <a:r>
              <a:rPr lang="is-IS" sz="2400" b="1" dirty="0">
                <a:solidFill>
                  <a:srgbClr val="C00000"/>
                </a:solidFill>
              </a:rPr>
              <a:t> tækis </a:t>
            </a:r>
            <a:r>
              <a:rPr lang="is-IS" sz="2000" b="1" i="1" dirty="0">
                <a:solidFill>
                  <a:srgbClr val="C00000"/>
                </a:solidFill>
              </a:rPr>
              <a:t>(</a:t>
            </a:r>
            <a:r>
              <a:rPr lang="is-IS" sz="2000" b="1" i="1" dirty="0" err="1">
                <a:solidFill>
                  <a:srgbClr val="C00000"/>
                </a:solidFill>
              </a:rPr>
              <a:t>revision</a:t>
            </a:r>
            <a:r>
              <a:rPr lang="is-IS" sz="2000" b="1" i="1" dirty="0">
                <a:solidFill>
                  <a:srgbClr val="C00000"/>
                </a:solidFill>
              </a:rPr>
              <a:t> of </a:t>
            </a:r>
            <a:r>
              <a:rPr lang="is-IS" sz="2000" b="1" i="1" dirty="0" err="1">
                <a:solidFill>
                  <a:srgbClr val="C00000"/>
                </a:solidFill>
              </a:rPr>
              <a:t>useful</a:t>
            </a:r>
            <a:r>
              <a:rPr lang="is-IS" sz="2000" b="1" i="1" dirty="0">
                <a:solidFill>
                  <a:srgbClr val="C00000"/>
                </a:solidFill>
              </a:rPr>
              <a:t> </a:t>
            </a:r>
            <a:r>
              <a:rPr lang="is-IS" sz="2000" b="1" i="1" dirty="0" err="1">
                <a:solidFill>
                  <a:srgbClr val="C00000"/>
                </a:solidFill>
              </a:rPr>
              <a:t>life</a:t>
            </a:r>
            <a:r>
              <a:rPr lang="is-IS" sz="2000" b="1" i="1" dirty="0">
                <a:solidFill>
                  <a:srgbClr val="C00000"/>
                </a:solidFill>
              </a:rPr>
              <a:t>)</a:t>
            </a:r>
            <a:br>
              <a:rPr lang="en-US" sz="2000" b="1" i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T- </a:t>
            </a:r>
            <a:r>
              <a:rPr lang="is-IS" sz="2400" b="1" dirty="0">
                <a:solidFill>
                  <a:srgbClr val="C00000"/>
                </a:solidFill>
              </a:rPr>
              <a:t>reikningar</a:t>
            </a:r>
            <a:endParaRPr lang="is-IS" sz="2400" b="1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129027" name="Slide Number Placeholder 4">
            <a:extLst>
              <a:ext uri="{FF2B5EF4-FFF2-40B4-BE49-F238E27FC236}">
                <a16:creationId xmlns:a16="http://schemas.microsoft.com/office/drawing/2014/main" id="{7F8AD946-5267-4CE8-B186-1066E513E9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EDF25C-4FCA-4632-9F26-54FF2E014B6D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400663-C757-4A92-8B72-36798DA14ED2}"/>
              </a:ext>
            </a:extLst>
          </p:cNvPr>
          <p:cNvSpPr txBox="1"/>
          <p:nvPr/>
        </p:nvSpPr>
        <p:spPr bwMode="auto">
          <a:xfrm>
            <a:off x="971550" y="5229225"/>
            <a:ext cx="7129463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2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/>
                <a:cs typeface="ＭＳ Ｐゴシック"/>
              </a:rPr>
              <a:t>($26.500 – $3.000) </a:t>
            </a:r>
            <a:r>
              <a:rPr lang="en-US" sz="22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/>
                <a:cs typeface="Tahoma" pitchFamily="34" charset="0"/>
              </a:rPr>
              <a:t>÷ 10 = $2.350 </a:t>
            </a:r>
            <a:r>
              <a:rPr lang="is-IS" sz="22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/>
                <a:cs typeface="Tahoma" pitchFamily="34" charset="0"/>
              </a:rPr>
              <a:t>árleg afskrift eftir endurmat nýtingartímar</a:t>
            </a:r>
          </a:p>
        </p:txBody>
      </p:sp>
      <p:pic>
        <p:nvPicPr>
          <p:cNvPr id="129029" name="Picture 6">
            <a:extLst>
              <a:ext uri="{FF2B5EF4-FFF2-40B4-BE49-F238E27FC236}">
                <a16:creationId xmlns:a16="http://schemas.microsoft.com/office/drawing/2014/main" id="{A49546D3-8BCF-4E2C-BE2B-8C88AB70AD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844675"/>
            <a:ext cx="7548563" cy="2703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64">
            <a:extLst>
              <a:ext uri="{FF2B5EF4-FFF2-40B4-BE49-F238E27FC236}">
                <a16:creationId xmlns:a16="http://schemas.microsoft.com/office/drawing/2014/main" id="{F8B3A817-40B2-43CF-A525-6CEA0C04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476250"/>
            <a:ext cx="7848600" cy="1081088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sz="2400" b="1" dirty="0">
                <a:solidFill>
                  <a:srgbClr val="C00000"/>
                </a:solidFill>
              </a:rPr>
              <a:t>Breyting á ,,niðurlagsverði” tækis </a:t>
            </a:r>
            <a:r>
              <a:rPr lang="is-IS" sz="2000" b="1" i="1" dirty="0">
                <a:solidFill>
                  <a:srgbClr val="C00000"/>
                </a:solidFill>
              </a:rPr>
              <a:t>(revision of </a:t>
            </a:r>
            <a:r>
              <a:rPr lang="is-IS" sz="2000" b="1" i="1" dirty="0" err="1">
                <a:solidFill>
                  <a:srgbClr val="C00000"/>
                </a:solidFill>
              </a:rPr>
              <a:t>salvage</a:t>
            </a:r>
            <a:r>
              <a:rPr lang="is-IS" sz="2000" b="1" i="1" dirty="0">
                <a:solidFill>
                  <a:srgbClr val="C00000"/>
                </a:solidFill>
              </a:rPr>
              <a:t> </a:t>
            </a:r>
            <a:r>
              <a:rPr lang="is-IS" sz="2000" b="1" i="1" dirty="0" err="1">
                <a:solidFill>
                  <a:srgbClr val="C00000"/>
                </a:solidFill>
              </a:rPr>
              <a:t>value</a:t>
            </a:r>
            <a:r>
              <a:rPr lang="is-IS" sz="2000" b="1" i="1" dirty="0">
                <a:solidFill>
                  <a:srgbClr val="C00000"/>
                </a:solidFill>
              </a:rPr>
              <a:t>)</a:t>
            </a:r>
            <a:br>
              <a:rPr lang="en-US" sz="2000" b="1" i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T- </a:t>
            </a:r>
            <a:r>
              <a:rPr lang="is-IS" sz="2400" b="1" dirty="0">
                <a:solidFill>
                  <a:srgbClr val="C00000"/>
                </a:solidFill>
              </a:rPr>
              <a:t>reikningar</a:t>
            </a:r>
            <a:endParaRPr lang="is-IS" sz="2400" b="1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131075" name="Slide Number Placeholder 4">
            <a:extLst>
              <a:ext uri="{FF2B5EF4-FFF2-40B4-BE49-F238E27FC236}">
                <a16:creationId xmlns:a16="http://schemas.microsoft.com/office/drawing/2014/main" id="{A47FABE1-921C-4BA6-88CF-A2E3EC7F1B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79EFC77-25F9-4420-9945-C18ACD7A3F33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3F9FB3-CA96-4099-B404-7884332868E8}"/>
              </a:ext>
            </a:extLst>
          </p:cNvPr>
          <p:cNvSpPr txBox="1"/>
          <p:nvPr/>
        </p:nvSpPr>
        <p:spPr bwMode="auto">
          <a:xfrm>
            <a:off x="684213" y="5300663"/>
            <a:ext cx="75596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2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/>
                <a:cs typeface="ＭＳ Ｐゴシック"/>
              </a:rPr>
              <a:t>($26.500 – $6.000) </a:t>
            </a:r>
            <a:r>
              <a:rPr lang="en-US" sz="22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/>
                <a:cs typeface="Tahoma" pitchFamily="34" charset="0"/>
              </a:rPr>
              <a:t>÷ 4 = $5.125 </a:t>
            </a:r>
            <a:r>
              <a:rPr lang="is-IS" sz="22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/>
                <a:cs typeface="Tahoma" pitchFamily="34" charset="0"/>
              </a:rPr>
              <a:t>árleg afskrift næstu fjögur ár eftir endurmat á niðurlagsverði </a:t>
            </a:r>
            <a:r>
              <a:rPr lang="is-IS" sz="1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/>
                <a:cs typeface="Tahoma" pitchFamily="34" charset="0"/>
              </a:rPr>
              <a:t>(var $3.000 verður $6.000)</a:t>
            </a:r>
          </a:p>
        </p:txBody>
      </p:sp>
      <p:pic>
        <p:nvPicPr>
          <p:cNvPr id="131077" name="Picture 6">
            <a:extLst>
              <a:ext uri="{FF2B5EF4-FFF2-40B4-BE49-F238E27FC236}">
                <a16:creationId xmlns:a16="http://schemas.microsoft.com/office/drawing/2014/main" id="{57BE0F07-B178-46B2-8472-6F5326DCB9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2133600"/>
            <a:ext cx="7761287" cy="2414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64">
            <a:extLst>
              <a:ext uri="{FF2B5EF4-FFF2-40B4-BE49-F238E27FC236}">
                <a16:creationId xmlns:a16="http://schemas.microsoft.com/office/drawing/2014/main" id="{C977DECD-DF4D-4979-A623-91CC7066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620713"/>
            <a:ext cx="7848600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Útgjöld </a:t>
            </a:r>
            <a:r>
              <a:rPr lang="is-IS" sz="2400" b="1" i="1" dirty="0">
                <a:solidFill>
                  <a:srgbClr val="C00000"/>
                </a:solidFill>
                <a:ea typeface="+mn-ea"/>
              </a:rPr>
              <a:t>(</a:t>
            </a:r>
            <a:r>
              <a:rPr lang="is-IS" sz="2400" b="1" i="1" dirty="0" err="1">
                <a:solidFill>
                  <a:srgbClr val="C00000"/>
                </a:solidFill>
                <a:ea typeface="+mn-ea"/>
              </a:rPr>
              <a:t>expenditures</a:t>
            </a:r>
            <a:r>
              <a:rPr lang="is-IS" sz="2400" b="1" i="1" dirty="0">
                <a:solidFill>
                  <a:srgbClr val="C00000"/>
                </a:solidFill>
                <a:ea typeface="+mn-ea"/>
              </a:rPr>
              <a:t>)</a:t>
            </a:r>
            <a:endParaRPr lang="is-IS" sz="2000" b="1" i="1" u="sng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33795" name="Content Placeholder 65">
            <a:extLst>
              <a:ext uri="{FF2B5EF4-FFF2-40B4-BE49-F238E27FC236}">
                <a16:creationId xmlns:a16="http://schemas.microsoft.com/office/drawing/2014/main" id="{D7608A61-7211-43B2-9725-23508F8E03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484313"/>
            <a:ext cx="7632700" cy="4968875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is-IS" altLang="is-IS" sz="2400" dirty="0"/>
              <a:t>	Útgjöldum til viðhalds varanlegra rekstrarfjármuna má skipta í tvo flokka:</a:t>
            </a:r>
          </a:p>
          <a:p>
            <a:pPr>
              <a:buFontTx/>
              <a:buNone/>
            </a:pPr>
            <a:endParaRPr lang="is-IS" altLang="is-IS" sz="1000" dirty="0"/>
          </a:p>
          <a:p>
            <a:pPr>
              <a:buClr>
                <a:srgbClr val="C00000"/>
              </a:buClr>
              <a:buSzPct val="80000"/>
              <a:buFontTx/>
              <a:buAutoNum type="arabicPeriod"/>
            </a:pPr>
            <a:r>
              <a:rPr lang="is-IS" altLang="is-IS" sz="2400" b="1" dirty="0"/>
              <a:t>Tekjuútgjöld</a:t>
            </a:r>
            <a:r>
              <a:rPr lang="is-IS" altLang="is-IS" sz="2400" dirty="0"/>
              <a:t> </a:t>
            </a:r>
            <a:r>
              <a:rPr lang="is-IS" altLang="is-IS" sz="2000" i="1" dirty="0"/>
              <a:t>(</a:t>
            </a:r>
            <a:r>
              <a:rPr lang="is-IS" altLang="is-IS" sz="2000" i="1" dirty="0" err="1"/>
              <a:t>revenue</a:t>
            </a:r>
            <a:r>
              <a:rPr lang="is-IS" altLang="is-IS" sz="2000" i="1" dirty="0"/>
              <a:t> </a:t>
            </a:r>
            <a:r>
              <a:rPr lang="is-IS" altLang="is-IS" sz="2000" i="1" dirty="0" err="1"/>
              <a:t>expenditure</a:t>
            </a:r>
            <a:r>
              <a:rPr lang="is-IS" altLang="is-IS" sz="2000" i="1" dirty="0"/>
              <a:t>) </a:t>
            </a:r>
            <a:r>
              <a:rPr lang="is-IS" altLang="is-IS" sz="2400" dirty="0"/>
              <a:t>þ.e. útgjöld sem leiða af sér tekjur á viðkomandi reikningsskilatímabili</a:t>
            </a:r>
          </a:p>
          <a:p>
            <a:pPr marL="857250" lvl="1" indent="-457200">
              <a:buClr>
                <a:srgbClr val="C00000"/>
              </a:buClr>
              <a:buSzPct val="80000"/>
            </a:pPr>
            <a:r>
              <a:rPr lang="is-IS" altLang="is-IS" sz="1900" dirty="0">
                <a:solidFill>
                  <a:schemeClr val="tx1"/>
                </a:solidFill>
              </a:rPr>
              <a:t>Dæmi: Reglubundinn viðhaldskostnaður sem heldur eign við en eykur ekki tekjuhæfi hennar (</a:t>
            </a:r>
            <a:r>
              <a:rPr lang="is-IS" altLang="is-IS" sz="1900" u="sng" dirty="0">
                <a:solidFill>
                  <a:schemeClr val="tx1"/>
                </a:solidFill>
              </a:rPr>
              <a:t>gjaldfærsla</a:t>
            </a:r>
            <a:r>
              <a:rPr lang="is-IS" altLang="is-IS" sz="1900" dirty="0">
                <a:solidFill>
                  <a:schemeClr val="tx1"/>
                </a:solidFill>
              </a:rPr>
              <a:t> á móti tekjum tímabilsins)</a:t>
            </a:r>
          </a:p>
          <a:p>
            <a:pPr>
              <a:buClr>
                <a:srgbClr val="E65D00"/>
              </a:buClr>
              <a:buSzPct val="80000"/>
              <a:buFontTx/>
              <a:buNone/>
            </a:pPr>
            <a:endParaRPr lang="is-IS" altLang="is-IS" sz="2400" dirty="0"/>
          </a:p>
          <a:p>
            <a:pPr>
              <a:buClr>
                <a:srgbClr val="C00000"/>
              </a:buClr>
              <a:buSzPct val="80000"/>
              <a:buFontTx/>
              <a:buAutoNum type="arabicPeriod" startAt="2"/>
            </a:pPr>
            <a:r>
              <a:rPr lang="is-IS" altLang="is-IS" sz="2400" b="1" dirty="0"/>
              <a:t>Fjárfestingarútgjöld</a:t>
            </a:r>
            <a:r>
              <a:rPr lang="is-IS" altLang="is-IS" sz="2400" dirty="0"/>
              <a:t> </a:t>
            </a:r>
            <a:r>
              <a:rPr lang="is-IS" altLang="is-IS" sz="2000" i="1" dirty="0"/>
              <a:t>(</a:t>
            </a:r>
            <a:r>
              <a:rPr lang="is-IS" altLang="is-IS" sz="2000" i="1" dirty="0" err="1"/>
              <a:t>capital</a:t>
            </a:r>
            <a:r>
              <a:rPr lang="is-IS" altLang="is-IS" sz="2000" i="1" dirty="0"/>
              <a:t> </a:t>
            </a:r>
            <a:r>
              <a:rPr lang="is-IS" altLang="is-IS" sz="2000" i="1" dirty="0" err="1"/>
              <a:t>expenditures</a:t>
            </a:r>
            <a:r>
              <a:rPr lang="is-IS" altLang="is-IS" sz="2000" i="1" dirty="0"/>
              <a:t>) </a:t>
            </a:r>
            <a:r>
              <a:rPr lang="is-IS" altLang="is-IS" sz="2400" dirty="0"/>
              <a:t>sem hafa áhrif á tekjuöflun síðari tímabila.</a:t>
            </a:r>
          </a:p>
          <a:p>
            <a:pPr marL="857250" lvl="1" indent="-457200">
              <a:buClr>
                <a:srgbClr val="C00000"/>
              </a:buClr>
              <a:buSzPct val="80000"/>
            </a:pPr>
            <a:r>
              <a:rPr lang="is-IS" altLang="is-IS" sz="1900" dirty="0">
                <a:solidFill>
                  <a:schemeClr val="tx1"/>
                </a:solidFill>
              </a:rPr>
              <a:t>Dæmi: Verulegar endurbætur á eign sem eykur tekjuhæfi og nýtingartíma hennar (</a:t>
            </a:r>
            <a:r>
              <a:rPr lang="is-IS" altLang="is-IS" sz="1900" u="sng" dirty="0">
                <a:solidFill>
                  <a:schemeClr val="tx1"/>
                </a:solidFill>
              </a:rPr>
              <a:t>eignfærsla</a:t>
            </a:r>
            <a:r>
              <a:rPr lang="is-IS" altLang="is-IS" sz="1900" dirty="0">
                <a:solidFill>
                  <a:schemeClr val="tx1"/>
                </a:solidFill>
              </a:rPr>
              <a:t>)</a:t>
            </a:r>
          </a:p>
          <a:p>
            <a:pPr>
              <a:buClr>
                <a:srgbClr val="E65D00"/>
              </a:buClr>
              <a:buSzPct val="80000"/>
              <a:buFontTx/>
              <a:buNone/>
            </a:pPr>
            <a:r>
              <a:rPr lang="is-IS" altLang="is-IS" sz="2000" dirty="0"/>
              <a:t>	</a:t>
            </a:r>
            <a:br>
              <a:rPr lang="is-IS" altLang="is-IS" sz="2400" dirty="0"/>
            </a:br>
            <a:endParaRPr lang="en-US" altLang="is-I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is-IS" altLang="is-IS" sz="2400" i="1" dirty="0"/>
              <a:t> </a:t>
            </a:r>
            <a:endParaRPr lang="is-IS" altLang="is-IS" sz="2400" dirty="0"/>
          </a:p>
        </p:txBody>
      </p:sp>
      <p:sp>
        <p:nvSpPr>
          <p:cNvPr id="133124" name="Slide Number Placeholder 4">
            <a:extLst>
              <a:ext uri="{FF2B5EF4-FFF2-40B4-BE49-F238E27FC236}">
                <a16:creationId xmlns:a16="http://schemas.microsoft.com/office/drawing/2014/main" id="{B4BBB0DA-A8C4-4CCB-97DC-489B1A37DD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89E8726-30A5-4B63-8847-2F4ADEC79C77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Number Placeholder 2">
            <a:extLst>
              <a:ext uri="{FF2B5EF4-FFF2-40B4-BE49-F238E27FC236}">
                <a16:creationId xmlns:a16="http://schemas.microsoft.com/office/drawing/2014/main" id="{D718A75D-0A26-41D8-880F-77B5C9F67B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05C512-2E05-4522-9290-4FF269DB1904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8B02F854-694F-4356-BAED-F9FEA8752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7702550" cy="936625"/>
          </a:xfrm>
        </p:spPr>
        <p:txBody>
          <a:bodyPr/>
          <a:lstStyle/>
          <a:p>
            <a:pPr algn="l"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Tekjuútgjöld </a:t>
            </a:r>
            <a:r>
              <a:rPr lang="en-US" sz="2400" b="1" i="1" dirty="0">
                <a:solidFill>
                  <a:srgbClr val="C00000"/>
                </a:solidFill>
                <a:ea typeface="+mn-ea"/>
              </a:rPr>
              <a:t>(revenue expenditures)  </a:t>
            </a:r>
            <a:br>
              <a:rPr lang="en-US" sz="2400" b="1" i="1" dirty="0">
                <a:solidFill>
                  <a:srgbClr val="C00000"/>
                </a:solidFill>
                <a:ea typeface="+mn-ea"/>
              </a:rPr>
            </a:br>
            <a:endParaRPr lang="en-US" sz="2000" b="1" i="1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135172" name="Text Box 4">
            <a:extLst>
              <a:ext uri="{FF2B5EF4-FFF2-40B4-BE49-F238E27FC236}">
                <a16:creationId xmlns:a16="http://schemas.microsoft.com/office/drawing/2014/main" id="{1AE1024D-A259-4AC8-95E5-31383A70C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84313"/>
            <a:ext cx="7924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is-IS" sz="2000">
                <a:solidFill>
                  <a:schemeClr val="tx1"/>
                </a:solidFill>
                <a:cs typeface="Helvetica" panose="020B0604020202020204" pitchFamily="34" charset="0"/>
              </a:rPr>
              <a:t>Gert er ráð fyrir að áfallinn og greiddur kostnaður vegna minniháttar viðhalds á tæki sé $500.</a:t>
            </a:r>
          </a:p>
        </p:txBody>
      </p:sp>
      <p:graphicFrame>
        <p:nvGraphicFramePr>
          <p:cNvPr id="153606" name="Object 6">
            <a:extLst>
              <a:ext uri="{FF2B5EF4-FFF2-40B4-BE49-F238E27FC236}">
                <a16:creationId xmlns:a16="http://schemas.microsoft.com/office/drawing/2014/main" id="{255C8D6B-6933-4F53-90D1-767A782517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508500"/>
          <a:ext cx="708660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609919" imgH="600062" progId="Excel.Sheet.8">
                  <p:embed/>
                </p:oleObj>
              </mc:Choice>
              <mc:Fallback>
                <p:oleObj name="Worksheet" r:id="rId3" imgW="3609919" imgH="600062" progId="Excel.Sheet.8">
                  <p:embed/>
                  <p:pic>
                    <p:nvPicPr>
                      <p:cNvPr id="153606" name="Object 6">
                        <a:extLst>
                          <a:ext uri="{FF2B5EF4-FFF2-40B4-BE49-F238E27FC236}">
                            <a16:creationId xmlns:a16="http://schemas.microsoft.com/office/drawing/2014/main" id="{255C8D6B-6933-4F53-90D1-767A782517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508500"/>
                        <a:ext cx="7086600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7" name="Object 7">
            <a:extLst>
              <a:ext uri="{FF2B5EF4-FFF2-40B4-BE49-F238E27FC236}">
                <a16:creationId xmlns:a16="http://schemas.microsoft.com/office/drawing/2014/main" id="{23AD1C3F-01C7-4C21-B908-9BA0FF3A60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997200"/>
          <a:ext cx="770413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381541" imgH="666736" progId="Excel.Sheet.8">
                  <p:embed/>
                </p:oleObj>
              </mc:Choice>
              <mc:Fallback>
                <p:oleObj name="Worksheet" r:id="rId5" imgW="5381541" imgH="666736" progId="Excel.Sheet.8">
                  <p:embed/>
                  <p:pic>
                    <p:nvPicPr>
                      <p:cNvPr id="153607" name="Object 7">
                        <a:extLst>
                          <a:ext uri="{FF2B5EF4-FFF2-40B4-BE49-F238E27FC236}">
                            <a16:creationId xmlns:a16="http://schemas.microsoft.com/office/drawing/2014/main" id="{23AD1C3F-01C7-4C21-B908-9BA0FF3A60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997200"/>
                        <a:ext cx="7704138" cy="1295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Number Placeholder 2">
            <a:extLst>
              <a:ext uri="{FF2B5EF4-FFF2-40B4-BE49-F238E27FC236}">
                <a16:creationId xmlns:a16="http://schemas.microsoft.com/office/drawing/2014/main" id="{FE8CDC34-D240-4B3A-AC89-46DF9352C8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3E65882-D8EF-4271-83D7-44961115017F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3F64215F-C5D4-4C13-A212-A02D6E217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642938"/>
            <a:ext cx="8569325" cy="771525"/>
          </a:xfrm>
        </p:spPr>
        <p:txBody>
          <a:bodyPr/>
          <a:lstStyle/>
          <a:p>
            <a:pPr algn="l"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Fjárfestingarútgjöld  </a:t>
            </a:r>
            <a:r>
              <a:rPr lang="is-IS" sz="2400" b="1" dirty="0">
                <a:solidFill>
                  <a:srgbClr val="C00000"/>
                </a:solidFill>
                <a:ea typeface="+mn-ea"/>
              </a:rPr>
              <a:t>(e. </a:t>
            </a:r>
            <a:r>
              <a:rPr lang="is-IS" sz="2400" b="1" dirty="0" err="1">
                <a:solidFill>
                  <a:srgbClr val="C00000"/>
                </a:solidFill>
                <a:ea typeface="+mn-ea"/>
              </a:rPr>
              <a:t>capital</a:t>
            </a:r>
            <a:r>
              <a:rPr lang="is-IS" sz="2400" b="1" dirty="0">
                <a:solidFill>
                  <a:srgbClr val="C00000"/>
                </a:solidFill>
                <a:ea typeface="+mn-ea"/>
              </a:rPr>
              <a:t> </a:t>
            </a:r>
            <a:r>
              <a:rPr lang="is-IS" sz="2400" b="1" dirty="0" err="1">
                <a:solidFill>
                  <a:srgbClr val="C00000"/>
                </a:solidFill>
                <a:ea typeface="+mn-ea"/>
              </a:rPr>
              <a:t>expenditures</a:t>
            </a:r>
            <a:r>
              <a:rPr lang="is-IS" sz="2400" b="1" dirty="0">
                <a:solidFill>
                  <a:srgbClr val="C00000"/>
                </a:solidFill>
                <a:ea typeface="+mn-ea"/>
              </a:rPr>
              <a:t>)</a:t>
            </a:r>
            <a:r>
              <a:rPr lang="en-US" sz="2400" b="1" i="1" dirty="0">
                <a:solidFill>
                  <a:srgbClr val="C00000"/>
                </a:solidFill>
                <a:ea typeface="+mn-ea"/>
              </a:rPr>
              <a:t>– </a:t>
            </a:r>
            <a:r>
              <a:rPr lang="en-US" sz="2400" b="1" dirty="0" err="1">
                <a:solidFill>
                  <a:srgbClr val="C00000"/>
                </a:solidFill>
                <a:ea typeface="+mn-ea"/>
              </a:rPr>
              <a:t>aukin</a:t>
            </a:r>
            <a:r>
              <a:rPr lang="en-US" sz="2400" b="1" dirty="0">
                <a:solidFill>
                  <a:srgbClr val="C00000"/>
                </a:solidFill>
                <a:ea typeface="+mn-ea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a typeface="+mn-ea"/>
              </a:rPr>
              <a:t>gæði</a:t>
            </a:r>
            <a:r>
              <a:rPr lang="en-US" sz="2400" b="1" dirty="0">
                <a:solidFill>
                  <a:srgbClr val="C00000"/>
                </a:solidFill>
                <a:ea typeface="+mn-ea"/>
              </a:rPr>
              <a:t> (e. </a:t>
            </a:r>
            <a:r>
              <a:rPr lang="is-IS" sz="2400" b="1" dirty="0" err="1">
                <a:solidFill>
                  <a:srgbClr val="C00000"/>
                </a:solidFill>
              </a:rPr>
              <a:t>improving</a:t>
            </a:r>
            <a:r>
              <a:rPr lang="is-IS" sz="2400" b="1" dirty="0">
                <a:solidFill>
                  <a:srgbClr val="C00000"/>
                </a:solidFill>
              </a:rPr>
              <a:t> </a:t>
            </a:r>
            <a:r>
              <a:rPr lang="is-IS" sz="2400" b="1" dirty="0" err="1">
                <a:solidFill>
                  <a:srgbClr val="C00000"/>
                </a:solidFill>
              </a:rPr>
              <a:t>quality</a:t>
            </a:r>
            <a:r>
              <a:rPr lang="is-IS" sz="2400" b="1" dirty="0">
                <a:solidFill>
                  <a:srgbClr val="C00000"/>
                </a:solidFill>
              </a:rPr>
              <a:t>)</a:t>
            </a:r>
            <a:br>
              <a:rPr lang="is-IS" sz="2400" b="1" dirty="0">
                <a:solidFill>
                  <a:srgbClr val="C00000"/>
                </a:solidFill>
              </a:rPr>
            </a:br>
            <a:r>
              <a:rPr lang="is-IS" sz="2000" b="1" i="1" dirty="0">
                <a:solidFill>
                  <a:srgbClr val="C00000"/>
                </a:solidFill>
              </a:rPr>
              <a:t>(Eignfært)</a:t>
            </a:r>
            <a:endParaRPr lang="en-US" sz="2000" b="1" i="1" dirty="0">
              <a:solidFill>
                <a:srgbClr val="E65D00"/>
              </a:solidFill>
              <a:ea typeface="+mn-ea"/>
            </a:endParaRPr>
          </a:p>
        </p:txBody>
      </p:sp>
      <p:sp>
        <p:nvSpPr>
          <p:cNvPr id="137220" name="Text Box 4">
            <a:extLst>
              <a:ext uri="{FF2B5EF4-FFF2-40B4-BE49-F238E27FC236}">
                <a16:creationId xmlns:a16="http://schemas.microsoft.com/office/drawing/2014/main" id="{63451B14-833E-4A16-B580-E80035A37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57338"/>
            <a:ext cx="77739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is-IS" sz="2000">
                <a:solidFill>
                  <a:schemeClr val="tx1"/>
                </a:solidFill>
                <a:cs typeface="Helvetica" panose="020B0604020202020204" pitchFamily="34" charset="0"/>
              </a:rPr>
              <a:t>Gert er ráð fyrir að $4.000 í reiðufé sé varið til endurbóta á tæki sem </a:t>
            </a:r>
            <a:r>
              <a:rPr lang="en-US" altLang="is-IS" sz="2000" u="sng">
                <a:solidFill>
                  <a:schemeClr val="tx1"/>
                </a:solidFill>
                <a:cs typeface="Helvetica" panose="020B0604020202020204" pitchFamily="34" charset="0"/>
              </a:rPr>
              <a:t>auka gæði</a:t>
            </a:r>
            <a:r>
              <a:rPr lang="en-US" altLang="is-IS" sz="2000">
                <a:solidFill>
                  <a:schemeClr val="tx1"/>
                </a:solidFill>
                <a:cs typeface="Helvetica" panose="020B0604020202020204" pitchFamily="34" charset="0"/>
              </a:rPr>
              <a:t> og tekjuhæfi tækisins.</a:t>
            </a:r>
          </a:p>
        </p:txBody>
      </p:sp>
      <p:graphicFrame>
        <p:nvGraphicFramePr>
          <p:cNvPr id="155654" name="Object 6">
            <a:extLst>
              <a:ext uri="{FF2B5EF4-FFF2-40B4-BE49-F238E27FC236}">
                <a16:creationId xmlns:a16="http://schemas.microsoft.com/office/drawing/2014/main" id="{6DB0EBBE-1DB3-4A38-8D64-75B48B108B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068638"/>
          <a:ext cx="7769225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953137" imgH="666736" progId="Excel.Sheet.8">
                  <p:embed/>
                </p:oleObj>
              </mc:Choice>
              <mc:Fallback>
                <p:oleObj name="Worksheet" r:id="rId3" imgW="6953137" imgH="666736" progId="Excel.Sheet.8">
                  <p:embed/>
                  <p:pic>
                    <p:nvPicPr>
                      <p:cNvPr id="155654" name="Object 6">
                        <a:extLst>
                          <a:ext uri="{FF2B5EF4-FFF2-40B4-BE49-F238E27FC236}">
                            <a16:creationId xmlns:a16="http://schemas.microsoft.com/office/drawing/2014/main" id="{6DB0EBBE-1DB3-4A38-8D64-75B48B108B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068638"/>
                        <a:ext cx="7769225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5" name="Object 7">
            <a:extLst>
              <a:ext uri="{FF2B5EF4-FFF2-40B4-BE49-F238E27FC236}">
                <a16:creationId xmlns:a16="http://schemas.microsoft.com/office/drawing/2014/main" id="{3C7FF683-9F14-4E20-B71B-E270DA8653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800600"/>
          <a:ext cx="70866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3609919" imgH="600062" progId="Excel.Sheet.8">
                  <p:embed/>
                </p:oleObj>
              </mc:Choice>
              <mc:Fallback>
                <p:oleObj name="Worksheet" r:id="rId5" imgW="3609919" imgH="600062" progId="Excel.Sheet.8">
                  <p:embed/>
                  <p:pic>
                    <p:nvPicPr>
                      <p:cNvPr id="155655" name="Object 7">
                        <a:extLst>
                          <a:ext uri="{FF2B5EF4-FFF2-40B4-BE49-F238E27FC236}">
                            <a16:creationId xmlns:a16="http://schemas.microsoft.com/office/drawing/2014/main" id="{3C7FF683-9F14-4E20-B71B-E270DA8653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00600"/>
                        <a:ext cx="708660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64">
            <a:extLst>
              <a:ext uri="{FF2B5EF4-FFF2-40B4-BE49-F238E27FC236}">
                <a16:creationId xmlns:a16="http://schemas.microsoft.com/office/drawing/2014/main" id="{E911E911-A9DF-4A54-9243-03F100600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476250"/>
            <a:ext cx="7848600" cy="720725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sz="2400" b="1" dirty="0">
                <a:solidFill>
                  <a:srgbClr val="C00000"/>
                </a:solidFill>
              </a:rPr>
              <a:t>Eignfærð fjárfestingarútgjöld </a:t>
            </a:r>
            <a:r>
              <a:rPr lang="is-IS" sz="2400" b="1" i="1" dirty="0">
                <a:solidFill>
                  <a:srgbClr val="C00000"/>
                </a:solidFill>
              </a:rPr>
              <a:t>– </a:t>
            </a:r>
            <a:r>
              <a:rPr lang="is-IS" sz="2200" b="1" i="1" dirty="0" err="1">
                <a:solidFill>
                  <a:srgbClr val="C00000"/>
                </a:solidFill>
              </a:rPr>
              <a:t>improving</a:t>
            </a:r>
            <a:r>
              <a:rPr lang="is-IS" sz="2200" b="1" i="1" dirty="0">
                <a:solidFill>
                  <a:srgbClr val="C00000"/>
                </a:solidFill>
              </a:rPr>
              <a:t> </a:t>
            </a:r>
            <a:r>
              <a:rPr lang="is-IS" sz="2200" b="1" i="1" dirty="0" err="1">
                <a:solidFill>
                  <a:srgbClr val="C00000"/>
                </a:solidFill>
              </a:rPr>
              <a:t>quality</a:t>
            </a:r>
            <a:br>
              <a:rPr lang="en-US" sz="2200" b="1" i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T- </a:t>
            </a:r>
            <a:r>
              <a:rPr lang="is-IS" sz="2400" b="1" dirty="0">
                <a:solidFill>
                  <a:srgbClr val="C00000"/>
                </a:solidFill>
              </a:rPr>
              <a:t>reikningar</a:t>
            </a:r>
            <a:endParaRPr lang="is-IS" sz="2400" b="1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139267" name="Slide Number Placeholder 4">
            <a:extLst>
              <a:ext uri="{FF2B5EF4-FFF2-40B4-BE49-F238E27FC236}">
                <a16:creationId xmlns:a16="http://schemas.microsoft.com/office/drawing/2014/main" id="{85DFDC96-26AF-40D8-9332-D552BBD825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4324C7D-FEA4-4424-9113-96BD00FB45EC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0135F-A651-4EB2-BB9E-C9FF3B0A52DE}"/>
              </a:ext>
            </a:extLst>
          </p:cNvPr>
          <p:cNvSpPr txBox="1"/>
          <p:nvPr/>
        </p:nvSpPr>
        <p:spPr bwMode="auto">
          <a:xfrm>
            <a:off x="971550" y="5373688"/>
            <a:ext cx="71294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/>
                <a:cs typeface="ＭＳ Ｐゴシック"/>
              </a:rPr>
              <a:t>($30,500 – $3,000) </a:t>
            </a:r>
            <a:r>
              <a:rPr 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/>
                <a:cs typeface="Tahoma" pitchFamily="34" charset="0"/>
              </a:rPr>
              <a:t>÷ 4 = $6,875 </a:t>
            </a:r>
            <a:r>
              <a:rPr lang="is-IS" sz="1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/>
                <a:cs typeface="Tahoma" pitchFamily="34" charset="0"/>
              </a:rPr>
              <a:t>árleg afskrift næstu fjögur ár</a:t>
            </a:r>
            <a:endParaRPr lang="is-IS" sz="14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ea typeface="ＭＳ Ｐゴシック"/>
              <a:cs typeface="Tahoma" pitchFamily="34" charset="0"/>
            </a:endParaRPr>
          </a:p>
        </p:txBody>
      </p:sp>
      <p:pic>
        <p:nvPicPr>
          <p:cNvPr id="139269" name="Picture 6">
            <a:extLst>
              <a:ext uri="{FF2B5EF4-FFF2-40B4-BE49-F238E27FC236}">
                <a16:creationId xmlns:a16="http://schemas.microsoft.com/office/drawing/2014/main" id="{27F618FB-6F56-46FE-AE9A-4FC644380E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7563" y="1844675"/>
            <a:ext cx="7437437" cy="3355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Number Placeholder 2">
            <a:extLst>
              <a:ext uri="{FF2B5EF4-FFF2-40B4-BE49-F238E27FC236}">
                <a16:creationId xmlns:a16="http://schemas.microsoft.com/office/drawing/2014/main" id="{56020973-5517-4229-A597-FF4B66FA4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6F20B71-3592-41B4-AC1A-573D78B0F92D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244B1302-4157-4574-B803-F37488D55E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620713"/>
            <a:ext cx="7777163" cy="771525"/>
          </a:xfrm>
        </p:spPr>
        <p:txBody>
          <a:bodyPr/>
          <a:lstStyle/>
          <a:p>
            <a:pPr algn="l"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Eignfærð fjárfestingarútgjöld </a:t>
            </a:r>
            <a:r>
              <a:rPr lang="en-US" sz="2400" b="1" i="1" dirty="0">
                <a:solidFill>
                  <a:srgbClr val="C00000"/>
                </a:solidFill>
                <a:ea typeface="+mn-ea"/>
              </a:rPr>
              <a:t>– extending life</a:t>
            </a:r>
            <a:endParaRPr lang="en-US" sz="2000" b="1" i="1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141316" name="Text Box 4">
            <a:extLst>
              <a:ext uri="{FF2B5EF4-FFF2-40B4-BE49-F238E27FC236}">
                <a16:creationId xmlns:a16="http://schemas.microsoft.com/office/drawing/2014/main" id="{B5803B15-4439-47C4-B606-C103705AA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84313"/>
            <a:ext cx="81359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is-IS" sz="2000" dirty="0" err="1">
                <a:solidFill>
                  <a:schemeClr val="tx1"/>
                </a:solidFill>
                <a:cs typeface="Helvetica" panose="020B0604020202020204" pitchFamily="34" charset="0"/>
              </a:rPr>
              <a:t>Hér</a:t>
            </a:r>
            <a:r>
              <a:rPr lang="en-US" altLang="is-IS" sz="2000" dirty="0">
                <a:solidFill>
                  <a:schemeClr val="tx1"/>
                </a:solidFill>
                <a:cs typeface="Helvetica" panose="020B0604020202020204" pitchFamily="34" charset="0"/>
              </a:rPr>
              <a:t> er </a:t>
            </a:r>
            <a:r>
              <a:rPr lang="en-US" altLang="is-IS" sz="2000" dirty="0" err="1">
                <a:solidFill>
                  <a:schemeClr val="tx1"/>
                </a:solidFill>
                <a:cs typeface="Helvetica" panose="020B0604020202020204" pitchFamily="34" charset="0"/>
              </a:rPr>
              <a:t>gert</a:t>
            </a:r>
            <a:r>
              <a:rPr lang="en-US" altLang="is-IS" sz="2000" dirty="0">
                <a:solidFill>
                  <a:schemeClr val="tx1"/>
                </a:solidFill>
                <a:cs typeface="Helvetica" panose="020B0604020202020204" pitchFamily="34" charset="0"/>
              </a:rPr>
              <a:t> </a:t>
            </a:r>
            <a:r>
              <a:rPr lang="en-US" altLang="is-IS" sz="2000" dirty="0" err="1">
                <a:solidFill>
                  <a:schemeClr val="tx1"/>
                </a:solidFill>
                <a:cs typeface="Helvetica" panose="020B0604020202020204" pitchFamily="34" charset="0"/>
              </a:rPr>
              <a:t>ráð</a:t>
            </a:r>
            <a:r>
              <a:rPr lang="en-US" altLang="is-IS" sz="2000" dirty="0">
                <a:solidFill>
                  <a:schemeClr val="tx1"/>
                </a:solidFill>
                <a:cs typeface="Helvetica" panose="020B0604020202020204" pitchFamily="34" charset="0"/>
              </a:rPr>
              <a:t> </a:t>
            </a:r>
            <a:r>
              <a:rPr lang="en-US" altLang="is-IS" sz="2000" dirty="0" err="1">
                <a:solidFill>
                  <a:schemeClr val="tx1"/>
                </a:solidFill>
                <a:cs typeface="Helvetica" panose="020B0604020202020204" pitchFamily="34" charset="0"/>
              </a:rPr>
              <a:t>fyrir</a:t>
            </a:r>
            <a:r>
              <a:rPr lang="en-US" altLang="is-IS" sz="2000" dirty="0">
                <a:solidFill>
                  <a:schemeClr val="tx1"/>
                </a:solidFill>
                <a:cs typeface="Helvetica" panose="020B0604020202020204" pitchFamily="34" charset="0"/>
              </a:rPr>
              <a:t> </a:t>
            </a:r>
            <a:r>
              <a:rPr lang="en-US" altLang="is-IS" sz="2000" dirty="0" err="1">
                <a:solidFill>
                  <a:schemeClr val="tx1"/>
                </a:solidFill>
                <a:cs typeface="Helvetica" panose="020B0604020202020204" pitchFamily="34" charset="0"/>
              </a:rPr>
              <a:t>að</a:t>
            </a:r>
            <a:r>
              <a:rPr lang="en-US" altLang="is-IS" sz="2000" dirty="0">
                <a:solidFill>
                  <a:schemeClr val="tx1"/>
                </a:solidFill>
                <a:cs typeface="Helvetica" panose="020B0604020202020204" pitchFamily="34" charset="0"/>
              </a:rPr>
              <a:t> $4.000 í </a:t>
            </a:r>
            <a:r>
              <a:rPr lang="en-US" altLang="is-IS" sz="2000" dirty="0" err="1">
                <a:solidFill>
                  <a:schemeClr val="tx1"/>
                </a:solidFill>
                <a:cs typeface="Helvetica" panose="020B0604020202020204" pitchFamily="34" charset="0"/>
              </a:rPr>
              <a:t>reiðufé</a:t>
            </a:r>
            <a:r>
              <a:rPr lang="en-US" altLang="is-IS" sz="2000" dirty="0">
                <a:solidFill>
                  <a:schemeClr val="tx1"/>
                </a:solidFill>
                <a:cs typeface="Helvetica" panose="020B0604020202020204" pitchFamily="34" charset="0"/>
              </a:rPr>
              <a:t> </a:t>
            </a:r>
            <a:r>
              <a:rPr lang="en-US" altLang="is-IS" sz="2000" dirty="0" err="1">
                <a:solidFill>
                  <a:schemeClr val="tx1"/>
                </a:solidFill>
                <a:cs typeface="Helvetica" panose="020B0604020202020204" pitchFamily="34" charset="0"/>
              </a:rPr>
              <a:t>sé</a:t>
            </a:r>
            <a:r>
              <a:rPr lang="en-US" altLang="is-IS" sz="2000" dirty="0">
                <a:solidFill>
                  <a:schemeClr val="tx1"/>
                </a:solidFill>
                <a:cs typeface="Helvetica" panose="020B0604020202020204" pitchFamily="34" charset="0"/>
              </a:rPr>
              <a:t> </a:t>
            </a:r>
            <a:r>
              <a:rPr lang="en-US" altLang="is-IS" sz="2000" dirty="0" err="1">
                <a:solidFill>
                  <a:schemeClr val="tx1"/>
                </a:solidFill>
                <a:cs typeface="Helvetica" panose="020B0604020202020204" pitchFamily="34" charset="0"/>
              </a:rPr>
              <a:t>varið</a:t>
            </a:r>
            <a:r>
              <a:rPr lang="en-US" altLang="is-IS" sz="2000" dirty="0">
                <a:solidFill>
                  <a:schemeClr val="tx1"/>
                </a:solidFill>
                <a:cs typeface="Helvetica" panose="020B0604020202020204" pitchFamily="34" charset="0"/>
              </a:rPr>
              <a:t> </a:t>
            </a:r>
            <a:r>
              <a:rPr lang="en-US" altLang="is-IS" sz="2000" dirty="0" err="1">
                <a:solidFill>
                  <a:schemeClr val="tx1"/>
                </a:solidFill>
                <a:cs typeface="Helvetica" panose="020B0604020202020204" pitchFamily="34" charset="0"/>
              </a:rPr>
              <a:t>til</a:t>
            </a:r>
            <a:r>
              <a:rPr lang="en-US" altLang="is-IS" sz="2000" dirty="0">
                <a:solidFill>
                  <a:schemeClr val="tx1"/>
                </a:solidFill>
                <a:cs typeface="Helvetica" panose="020B0604020202020204" pitchFamily="34" charset="0"/>
              </a:rPr>
              <a:t> </a:t>
            </a:r>
            <a:r>
              <a:rPr lang="en-US" altLang="is-IS" sz="2000" dirty="0" err="1">
                <a:solidFill>
                  <a:schemeClr val="tx1"/>
                </a:solidFill>
                <a:cs typeface="Helvetica" panose="020B0604020202020204" pitchFamily="34" charset="0"/>
              </a:rPr>
              <a:t>að</a:t>
            </a:r>
            <a:r>
              <a:rPr lang="en-US" altLang="is-IS" sz="2000" dirty="0">
                <a:solidFill>
                  <a:schemeClr val="tx1"/>
                </a:solidFill>
                <a:cs typeface="Helvetica" panose="020B0604020202020204" pitchFamily="34" charset="0"/>
              </a:rPr>
              <a:t> </a:t>
            </a:r>
            <a:r>
              <a:rPr lang="en-US" altLang="is-IS" sz="2000" dirty="0" err="1">
                <a:solidFill>
                  <a:schemeClr val="tx1"/>
                </a:solidFill>
                <a:cs typeface="Helvetica" panose="020B0604020202020204" pitchFamily="34" charset="0"/>
              </a:rPr>
              <a:t>endurbóta</a:t>
            </a:r>
            <a:r>
              <a:rPr lang="en-US" altLang="is-IS" sz="2000" dirty="0">
                <a:solidFill>
                  <a:schemeClr val="tx1"/>
                </a:solidFill>
                <a:cs typeface="Helvetica" panose="020B0604020202020204" pitchFamily="34" charset="0"/>
              </a:rPr>
              <a:t> á </a:t>
            </a:r>
            <a:r>
              <a:rPr lang="en-US" altLang="is-IS" sz="2000" dirty="0" err="1">
                <a:solidFill>
                  <a:schemeClr val="tx1"/>
                </a:solidFill>
                <a:cs typeface="Helvetica" panose="020B0604020202020204" pitchFamily="34" charset="0"/>
              </a:rPr>
              <a:t>tæki</a:t>
            </a:r>
            <a:r>
              <a:rPr lang="en-US" altLang="is-IS" sz="2000" dirty="0">
                <a:solidFill>
                  <a:schemeClr val="tx1"/>
                </a:solidFill>
                <a:cs typeface="Helvetica" panose="020B0604020202020204" pitchFamily="34" charset="0"/>
              </a:rPr>
              <a:t> </a:t>
            </a:r>
            <a:r>
              <a:rPr lang="en-US" altLang="is-IS" sz="2000" dirty="0" err="1">
                <a:solidFill>
                  <a:schemeClr val="tx1"/>
                </a:solidFill>
                <a:cs typeface="Helvetica" panose="020B0604020202020204" pitchFamily="34" charset="0"/>
              </a:rPr>
              <a:t>ti</a:t>
            </a:r>
            <a:r>
              <a:rPr lang="en-US" altLang="is-IS" sz="2000" dirty="0">
                <a:solidFill>
                  <a:schemeClr val="tx1"/>
                </a:solidFill>
                <a:cs typeface="Helvetica" panose="020B0604020202020204" pitchFamily="34" charset="0"/>
              </a:rPr>
              <a:t> </a:t>
            </a:r>
            <a:r>
              <a:rPr lang="en-US" altLang="is-IS" sz="2000" dirty="0" err="1">
                <a:solidFill>
                  <a:schemeClr val="tx1"/>
                </a:solidFill>
                <a:cs typeface="Helvetica" panose="020B0604020202020204" pitchFamily="34" charset="0"/>
              </a:rPr>
              <a:t>þess</a:t>
            </a:r>
            <a:r>
              <a:rPr lang="en-US" altLang="is-IS" sz="2000" dirty="0">
                <a:solidFill>
                  <a:schemeClr val="tx1"/>
                </a:solidFill>
                <a:cs typeface="Helvetica" panose="020B0604020202020204" pitchFamily="34" charset="0"/>
              </a:rPr>
              <a:t> </a:t>
            </a:r>
            <a:r>
              <a:rPr lang="en-US" altLang="is-IS" sz="2000" dirty="0" err="1">
                <a:solidFill>
                  <a:schemeClr val="tx1"/>
                </a:solidFill>
                <a:cs typeface="Helvetica" panose="020B0604020202020204" pitchFamily="34" charset="0"/>
              </a:rPr>
              <a:t>að</a:t>
            </a:r>
            <a:r>
              <a:rPr lang="en-US" altLang="is-IS" sz="2000" dirty="0">
                <a:solidFill>
                  <a:schemeClr val="tx1"/>
                </a:solidFill>
                <a:cs typeface="Helvetica" panose="020B0604020202020204" pitchFamily="34" charset="0"/>
              </a:rPr>
              <a:t> </a:t>
            </a:r>
            <a:r>
              <a:rPr lang="en-US" altLang="is-IS" sz="2000" dirty="0" err="1">
                <a:solidFill>
                  <a:schemeClr val="tx1"/>
                </a:solidFill>
                <a:cs typeface="Helvetica" panose="020B0604020202020204" pitchFamily="34" charset="0"/>
              </a:rPr>
              <a:t>lengja</a:t>
            </a:r>
            <a:r>
              <a:rPr lang="en-US" altLang="is-IS" sz="2000" dirty="0">
                <a:solidFill>
                  <a:schemeClr val="tx1"/>
                </a:solidFill>
                <a:cs typeface="Helvetica" panose="020B0604020202020204" pitchFamily="34" charset="0"/>
              </a:rPr>
              <a:t> “</a:t>
            </a:r>
            <a:r>
              <a:rPr lang="en-US" altLang="is-IS" sz="2000" dirty="0" err="1">
                <a:solidFill>
                  <a:schemeClr val="tx1"/>
                </a:solidFill>
                <a:cs typeface="Helvetica" panose="020B0604020202020204" pitchFamily="34" charset="0"/>
              </a:rPr>
              <a:t>nýtingartíma</a:t>
            </a:r>
            <a:r>
              <a:rPr lang="en-US" altLang="is-IS" sz="2000" dirty="0">
                <a:solidFill>
                  <a:schemeClr val="tx1"/>
                </a:solidFill>
                <a:cs typeface="Helvetica" panose="020B0604020202020204" pitchFamily="34" charset="0"/>
              </a:rPr>
              <a:t>” </a:t>
            </a:r>
            <a:r>
              <a:rPr lang="en-US" altLang="is-IS" sz="2000" dirty="0" err="1">
                <a:solidFill>
                  <a:schemeClr val="tx1"/>
                </a:solidFill>
                <a:cs typeface="Helvetica" panose="020B0604020202020204" pitchFamily="34" charset="0"/>
              </a:rPr>
              <a:t>þess</a:t>
            </a:r>
            <a:r>
              <a:rPr lang="en-US" altLang="is-IS" sz="2000" dirty="0">
                <a:solidFill>
                  <a:schemeClr val="tx1"/>
                </a:solidFill>
                <a:cs typeface="Helvetica" panose="020B0604020202020204" pitchFamily="34" charset="0"/>
              </a:rPr>
              <a:t>.</a:t>
            </a:r>
          </a:p>
        </p:txBody>
      </p:sp>
      <p:graphicFrame>
        <p:nvGraphicFramePr>
          <p:cNvPr id="157702" name="Object 6">
            <a:extLst>
              <a:ext uri="{FF2B5EF4-FFF2-40B4-BE49-F238E27FC236}">
                <a16:creationId xmlns:a16="http://schemas.microsoft.com/office/drawing/2014/main" id="{6870300E-5D31-43B8-92D0-F15510D725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924175"/>
          <a:ext cx="8335963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924793" imgH="666736" progId="Excel.Sheet.8">
                  <p:embed/>
                </p:oleObj>
              </mc:Choice>
              <mc:Fallback>
                <p:oleObj name="Worksheet" r:id="rId3" imgW="6924793" imgH="666736" progId="Excel.Sheet.8">
                  <p:embed/>
                  <p:pic>
                    <p:nvPicPr>
                      <p:cNvPr id="157702" name="Object 6">
                        <a:extLst>
                          <a:ext uri="{FF2B5EF4-FFF2-40B4-BE49-F238E27FC236}">
                            <a16:creationId xmlns:a16="http://schemas.microsoft.com/office/drawing/2014/main" id="{6870300E-5D31-43B8-92D0-F15510D725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924175"/>
                        <a:ext cx="8335963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3" name="Object 7">
            <a:extLst>
              <a:ext uri="{FF2B5EF4-FFF2-40B4-BE49-F238E27FC236}">
                <a16:creationId xmlns:a16="http://schemas.microsoft.com/office/drawing/2014/main" id="{38267D65-C7CB-4655-B276-F5FAF967DF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797425"/>
          <a:ext cx="7993062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181384" imgH="600062" progId="Excel.Sheet.8">
                  <p:embed/>
                </p:oleObj>
              </mc:Choice>
              <mc:Fallback>
                <p:oleObj name="Worksheet" r:id="rId5" imgW="4181384" imgH="600062" progId="Excel.Sheet.8">
                  <p:embed/>
                  <p:pic>
                    <p:nvPicPr>
                      <p:cNvPr id="157703" name="Object 7">
                        <a:extLst>
                          <a:ext uri="{FF2B5EF4-FFF2-40B4-BE49-F238E27FC236}">
                            <a16:creationId xmlns:a16="http://schemas.microsoft.com/office/drawing/2014/main" id="{38267D65-C7CB-4655-B276-F5FAF967DF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797425"/>
                        <a:ext cx="7993062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64">
            <a:extLst>
              <a:ext uri="{FF2B5EF4-FFF2-40B4-BE49-F238E27FC236}">
                <a16:creationId xmlns:a16="http://schemas.microsoft.com/office/drawing/2014/main" id="{7CDE9C4F-602E-4C1A-95AE-E147AD96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476250"/>
            <a:ext cx="7848600" cy="720725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sz="2400" b="1" dirty="0">
                <a:solidFill>
                  <a:srgbClr val="C00000"/>
                </a:solidFill>
              </a:rPr>
              <a:t>Fjárfestingarútgjöld</a:t>
            </a:r>
            <a:r>
              <a:rPr lang="is-IS" sz="2200" b="1" i="1" dirty="0">
                <a:solidFill>
                  <a:srgbClr val="C00000"/>
                </a:solidFill>
              </a:rPr>
              <a:t> – lengri „nýtingartími“  (e.</a:t>
            </a:r>
            <a:r>
              <a:rPr lang="is-IS" sz="2200" b="1" i="1" dirty="0" err="1">
                <a:solidFill>
                  <a:srgbClr val="C00000"/>
                </a:solidFill>
              </a:rPr>
              <a:t>extending</a:t>
            </a:r>
            <a:r>
              <a:rPr lang="is-IS" sz="2200" b="1" i="1" dirty="0">
                <a:solidFill>
                  <a:srgbClr val="C00000"/>
                </a:solidFill>
              </a:rPr>
              <a:t> </a:t>
            </a:r>
            <a:r>
              <a:rPr lang="is-IS" sz="2200" b="1" i="1" dirty="0" err="1">
                <a:solidFill>
                  <a:srgbClr val="C00000"/>
                </a:solidFill>
              </a:rPr>
              <a:t>life</a:t>
            </a:r>
            <a:r>
              <a:rPr lang="is-IS" sz="2200" b="1" i="1" dirty="0">
                <a:solidFill>
                  <a:srgbClr val="C00000"/>
                </a:solidFill>
              </a:rPr>
              <a:t>)</a:t>
            </a:r>
            <a:br>
              <a:rPr lang="en-US" sz="2200" b="1" i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T- </a:t>
            </a:r>
            <a:r>
              <a:rPr lang="is-IS" sz="2400" b="1" dirty="0">
                <a:solidFill>
                  <a:srgbClr val="C00000"/>
                </a:solidFill>
              </a:rPr>
              <a:t>reikningar</a:t>
            </a:r>
            <a:endParaRPr lang="is-IS" sz="2400" b="1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143363" name="Slide Number Placeholder 4">
            <a:extLst>
              <a:ext uri="{FF2B5EF4-FFF2-40B4-BE49-F238E27FC236}">
                <a16:creationId xmlns:a16="http://schemas.microsoft.com/office/drawing/2014/main" id="{6705FAE7-5A43-4270-BB5D-1B14F08C4C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A90BB3-0E9D-4C61-8073-182A1D57166E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E62CB4-D5DB-4E82-9DFD-7F9244D71ECF}"/>
              </a:ext>
            </a:extLst>
          </p:cNvPr>
          <p:cNvSpPr txBox="1"/>
          <p:nvPr/>
        </p:nvSpPr>
        <p:spPr bwMode="auto">
          <a:xfrm>
            <a:off x="971550" y="5373688"/>
            <a:ext cx="71294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/>
                <a:cs typeface="ＭＳ Ｐゴシック"/>
              </a:rPr>
              <a:t>($30,500 – $3,000) </a:t>
            </a:r>
            <a:r>
              <a:rPr 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/>
                <a:cs typeface="Tahoma" pitchFamily="34" charset="0"/>
              </a:rPr>
              <a:t>÷ 6 = $4,583 </a:t>
            </a:r>
            <a:r>
              <a:rPr lang="is-IS" sz="1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/>
                <a:cs typeface="Tahoma" pitchFamily="34" charset="0"/>
              </a:rPr>
              <a:t>árleg afskrift næstu sex ár</a:t>
            </a:r>
            <a:endParaRPr lang="is-IS" sz="14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ea typeface="ＭＳ Ｐゴシック"/>
              <a:cs typeface="Tahoma" pitchFamily="34" charset="0"/>
            </a:endParaRPr>
          </a:p>
        </p:txBody>
      </p:sp>
      <p:pic>
        <p:nvPicPr>
          <p:cNvPr id="143365" name="Picture 6">
            <a:extLst>
              <a:ext uri="{FF2B5EF4-FFF2-40B4-BE49-F238E27FC236}">
                <a16:creationId xmlns:a16="http://schemas.microsoft.com/office/drawing/2014/main" id="{5208E8F5-4EBC-4BDD-BD7B-1BD8228D4E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3350" y="1844675"/>
            <a:ext cx="6886575" cy="3157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64">
            <a:extLst>
              <a:ext uri="{FF2B5EF4-FFF2-40B4-BE49-F238E27FC236}">
                <a16:creationId xmlns:a16="http://schemas.microsoft.com/office/drawing/2014/main" id="{2946D100-6105-4246-B887-B5A66775E0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913" y="620713"/>
            <a:ext cx="6985000" cy="647700"/>
          </a:xfrm>
        </p:spPr>
        <p:txBody>
          <a:bodyPr/>
          <a:lstStyle/>
          <a:p>
            <a:pPr eaLnBrk="1" hangingPunct="1"/>
            <a:r>
              <a:rPr lang="is-IS" altLang="is-IS" b="1">
                <a:solidFill>
                  <a:srgbClr val="C00000"/>
                </a:solidFill>
              </a:rPr>
              <a:t>Ákvæði úr lögum um ársreikninga </a:t>
            </a:r>
            <a:r>
              <a:rPr lang="nn-NO" altLang="is-IS" sz="2400" b="1" i="1">
                <a:solidFill>
                  <a:srgbClr val="C00000"/>
                </a:solidFill>
              </a:rPr>
              <a:t>2006 </a:t>
            </a:r>
            <a:r>
              <a:rPr lang="nn-NO" altLang="is-IS" sz="2000" b="1" i="1">
                <a:solidFill>
                  <a:srgbClr val="C00000"/>
                </a:solidFill>
              </a:rPr>
              <a:t>nr. 3 17. janúar</a:t>
            </a:r>
            <a:endParaRPr lang="is-IS" altLang="is-IS" sz="2000" b="1" i="1">
              <a:solidFill>
                <a:srgbClr val="C00000"/>
              </a:solidFill>
            </a:endParaRPr>
          </a:p>
        </p:txBody>
      </p:sp>
      <p:sp>
        <p:nvSpPr>
          <p:cNvPr id="33795" name="Content Placeholder 65">
            <a:extLst>
              <a:ext uri="{FF2B5EF4-FFF2-40B4-BE49-F238E27FC236}">
                <a16:creationId xmlns:a16="http://schemas.microsoft.com/office/drawing/2014/main" id="{F449EBDE-E601-4C07-B9BC-375DCD906F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844675"/>
            <a:ext cx="7775575" cy="381635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is-IS" altLang="is-IS" sz="2000" b="1"/>
              <a:t>10. tl., 1. mgr. 2. gr.</a:t>
            </a:r>
            <a:br>
              <a:rPr lang="is-IS" altLang="is-IS" sz="2000" b="1"/>
            </a:br>
            <a:r>
              <a:rPr lang="is-IS" altLang="is-IS" sz="2000" i="1"/>
              <a:t>Fastafjármunir:</a:t>
            </a:r>
            <a:r>
              <a:rPr lang="is-IS" altLang="is-IS" sz="2000"/>
              <a:t> Eignir sem eru ætlaðar til notkunar í starfsemi fyrirtækis í a.m.k. 12 mánuði frá reikningsskiladegi.	</a:t>
            </a:r>
          </a:p>
          <a:p>
            <a:pPr>
              <a:buFontTx/>
              <a:buNone/>
            </a:pPr>
            <a:endParaRPr lang="is-IS" altLang="is-IS" sz="2000"/>
          </a:p>
          <a:p>
            <a:pPr>
              <a:buFontTx/>
              <a:buNone/>
            </a:pPr>
            <a:r>
              <a:rPr lang="is-IS" altLang="is-IS" sz="2000" b="1"/>
              <a:t>45. tl., 1. mgr. 2. gr.</a:t>
            </a:r>
            <a:br>
              <a:rPr lang="is-IS" altLang="is-IS" sz="2000" b="1"/>
            </a:br>
            <a:r>
              <a:rPr lang="is-IS" altLang="is-IS" sz="2000"/>
              <a:t>V</a:t>
            </a:r>
            <a:r>
              <a:rPr lang="is-IS" altLang="is-IS" sz="2000" i="1"/>
              <a:t>eltufjármunir:</a:t>
            </a:r>
            <a:r>
              <a:rPr lang="is-IS" altLang="is-IS" sz="2000"/>
              <a:t> Þær eignir sem ekki teljast til fastafjármuna samkvæmt skilgreiningu 10. tölul.</a:t>
            </a:r>
            <a:r>
              <a:rPr lang="is-IS" altLang="is-IS" sz="2000" b="1"/>
              <a:t> </a:t>
            </a:r>
          </a:p>
          <a:p>
            <a:pPr>
              <a:buFontTx/>
              <a:buNone/>
            </a:pPr>
            <a:endParaRPr lang="is-IS" altLang="is-IS" sz="2000" b="1"/>
          </a:p>
          <a:p>
            <a:pPr>
              <a:buFontTx/>
              <a:buNone/>
            </a:pPr>
            <a:r>
              <a:rPr lang="is-IS" altLang="is-IS" sz="2000" b="1"/>
              <a:t>43. tl., 1. mgr., 2. gr.</a:t>
            </a:r>
            <a:br>
              <a:rPr lang="is-IS" altLang="is-IS" sz="2000" b="1"/>
            </a:br>
            <a:r>
              <a:rPr lang="is-IS" altLang="is-IS" sz="2000" i="1"/>
              <a:t>Varanlegir rekstrarfjármunir:</a:t>
            </a:r>
            <a:r>
              <a:rPr lang="is-IS" altLang="is-IS" sz="2000"/>
              <a:t> Efnislegar eignir sem eru notaðar til framleiðslu á vörum eða þjónustu, til útleigu eða í stjórnunarlegum tilgangi og eru ætlaðar til nota lengur en í eitt ár. </a:t>
            </a:r>
            <a:endParaRPr lang="is-IS" altLang="is-IS" sz="2000" b="1"/>
          </a:p>
        </p:txBody>
      </p:sp>
      <p:sp>
        <p:nvSpPr>
          <p:cNvPr id="65540" name="Slide Number Placeholder 4">
            <a:extLst>
              <a:ext uri="{FF2B5EF4-FFF2-40B4-BE49-F238E27FC236}">
                <a16:creationId xmlns:a16="http://schemas.microsoft.com/office/drawing/2014/main" id="{404834F1-A0AB-4CE5-A7DB-F8FB82B456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0B8C9E-12EB-4371-A6C5-4CF8D367124C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64">
            <a:extLst>
              <a:ext uri="{FF2B5EF4-FFF2-40B4-BE49-F238E27FC236}">
                <a16:creationId xmlns:a16="http://schemas.microsoft.com/office/drawing/2014/main" id="{659D5820-ED3C-4293-9B87-C55997BA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765175"/>
            <a:ext cx="7056438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is-IS" b="1">
                <a:solidFill>
                  <a:srgbClr val="C00000"/>
                </a:solidFill>
                <a:ea typeface="+mn-ea"/>
              </a:rPr>
              <a:t>Fjárfestingar útgjöld </a:t>
            </a:r>
            <a:r>
              <a:rPr lang="is-IS" sz="2400" b="1" i="1">
                <a:solidFill>
                  <a:srgbClr val="C00000"/>
                </a:solidFill>
                <a:ea typeface="+mn-ea"/>
              </a:rPr>
              <a:t>(capitalized expenses)</a:t>
            </a:r>
            <a:endParaRPr lang="is-IS" sz="2400" b="1" i="1" u="sng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1443" name="Content Placeholder 65">
            <a:extLst>
              <a:ext uri="{FF2B5EF4-FFF2-40B4-BE49-F238E27FC236}">
                <a16:creationId xmlns:a16="http://schemas.microsoft.com/office/drawing/2014/main" id="{E994D94E-7877-42CC-AC36-7138E1759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484313"/>
            <a:ext cx="7272337" cy="4537075"/>
          </a:xfrm>
        </p:spPr>
        <p:txBody>
          <a:bodyPr/>
          <a:lstStyle/>
          <a:p>
            <a:pPr>
              <a:buFontTx/>
              <a:buNone/>
              <a:defRPr/>
            </a:pPr>
            <a:endParaRPr lang="is-IS" altLang="is-IS" sz="1000" dirty="0"/>
          </a:p>
          <a:p>
            <a:pPr marL="0" indent="-457200">
              <a:spcBef>
                <a:spcPts val="0"/>
              </a:spcBef>
              <a:buClr>
                <a:srgbClr val="C00000"/>
              </a:buClr>
              <a:buSzPct val="80000"/>
              <a:defRPr/>
            </a:pPr>
            <a:r>
              <a:rPr lang="is-IS" altLang="is-IS" sz="2800" dirty="0"/>
              <a:t>sá kostnaður sem </a:t>
            </a:r>
            <a:r>
              <a:rPr lang="is-IS" altLang="is-IS" sz="2800" u="sng" dirty="0"/>
              <a:t>eykur við afkastagetu</a:t>
            </a:r>
            <a:r>
              <a:rPr lang="is-IS" altLang="is-IS" sz="2800" dirty="0"/>
              <a:t> á nýtingartímanum eða </a:t>
            </a:r>
            <a:r>
              <a:rPr lang="is-IS" altLang="is-IS" sz="2800" u="sng" dirty="0"/>
              <a:t>lengir nýtingartíma </a:t>
            </a:r>
            <a:r>
              <a:rPr lang="is-IS" altLang="is-IS" sz="2800" dirty="0"/>
              <a:t>eignarinnar er færður til eignar sem hækkun á bókfærðu verði eignarinnar</a:t>
            </a:r>
          </a:p>
          <a:p>
            <a:pPr marL="0">
              <a:spcBef>
                <a:spcPts val="0"/>
              </a:spcBef>
              <a:buClr>
                <a:srgbClr val="C00000"/>
              </a:buClr>
              <a:buSzPct val="80000"/>
              <a:defRPr/>
            </a:pPr>
            <a:endParaRPr lang="is-IS" altLang="is-IS" sz="2400" i="1" dirty="0"/>
          </a:p>
          <a:p>
            <a:pPr marL="0">
              <a:spcBef>
                <a:spcPts val="0"/>
              </a:spcBef>
              <a:buClr>
                <a:srgbClr val="C00000"/>
              </a:buClr>
              <a:buSzPct val="80000"/>
              <a:defRPr/>
            </a:pPr>
            <a:r>
              <a:rPr lang="is-IS" altLang="is-IS" sz="2400" b="1" i="1" dirty="0"/>
              <a:t>Aukin afkastageta = &gt; </a:t>
            </a:r>
            <a:r>
              <a:rPr lang="is-IS" altLang="is-IS" sz="2400" i="1" dirty="0"/>
              <a:t>bætt við stofnverð eignarinnar  (D eign)</a:t>
            </a:r>
          </a:p>
          <a:p>
            <a:pPr marL="0">
              <a:spcBef>
                <a:spcPts val="0"/>
              </a:spcBef>
              <a:buClr>
                <a:srgbClr val="C00000"/>
              </a:buClr>
              <a:buSzPct val="80000"/>
              <a:defRPr/>
            </a:pPr>
            <a:r>
              <a:rPr lang="is-IS" altLang="is-IS" sz="2400" b="1" i="1" dirty="0"/>
              <a:t>Lenging á nýtingartíma = &gt; </a:t>
            </a:r>
            <a:r>
              <a:rPr lang="is-IS" altLang="is-IS" sz="2400" i="1" dirty="0"/>
              <a:t>uppsafnaðar afskriftir lækkaðar (D uppsafnaðar afskriftir)</a:t>
            </a:r>
            <a:br>
              <a:rPr lang="is-IS" altLang="is-IS" sz="2400" i="1" dirty="0"/>
            </a:br>
            <a:br>
              <a:rPr lang="is-IS" altLang="is-IS" sz="2400" i="1" dirty="0"/>
            </a:br>
            <a:endParaRPr lang="is-IS" altLang="is-IS" sz="2400" i="1" dirty="0"/>
          </a:p>
          <a:p>
            <a:pPr marL="0" indent="0">
              <a:buClr>
                <a:srgbClr val="C00000"/>
              </a:buClr>
              <a:buSzPct val="80000"/>
              <a:buFontTx/>
              <a:buNone/>
              <a:defRPr/>
            </a:pPr>
            <a:endParaRPr lang="is-IS" altLang="is-IS" sz="2400" b="1" dirty="0"/>
          </a:p>
          <a:p>
            <a:pPr>
              <a:buClr>
                <a:srgbClr val="E65D00"/>
              </a:buClr>
              <a:buSzPct val="80000"/>
              <a:buFontTx/>
              <a:buNone/>
              <a:defRPr/>
            </a:pPr>
            <a:r>
              <a:rPr lang="is-IS" altLang="is-IS" sz="2000" dirty="0"/>
              <a:t>	</a:t>
            </a:r>
            <a:br>
              <a:rPr lang="is-IS" altLang="is-IS" sz="2400" dirty="0"/>
            </a:br>
            <a:endParaRPr lang="en-US" altLang="is-IS" sz="2400" b="1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r>
              <a:rPr lang="is-IS" altLang="is-IS" sz="2400" i="1" dirty="0"/>
              <a:t> </a:t>
            </a:r>
            <a:endParaRPr lang="is-IS" altLang="is-IS" sz="2400" dirty="0"/>
          </a:p>
        </p:txBody>
      </p:sp>
      <p:sp>
        <p:nvSpPr>
          <p:cNvPr id="145412" name="Slide Number Placeholder 4">
            <a:extLst>
              <a:ext uri="{FF2B5EF4-FFF2-40B4-BE49-F238E27FC236}">
                <a16:creationId xmlns:a16="http://schemas.microsoft.com/office/drawing/2014/main" id="{03C041E8-9397-48DC-B3E0-535184EA43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637A4F7-0BD4-4165-B2EF-28F795616165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64">
            <a:extLst>
              <a:ext uri="{FF2B5EF4-FFF2-40B4-BE49-F238E27FC236}">
                <a16:creationId xmlns:a16="http://schemas.microsoft.com/office/drawing/2014/main" id="{91F0A77D-B217-4C86-803B-692B0538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765175"/>
            <a:ext cx="7056438" cy="647700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Óefnislegar eignir </a:t>
            </a:r>
            <a:r>
              <a:rPr lang="is-IS" sz="2400" b="1" i="1" dirty="0">
                <a:solidFill>
                  <a:srgbClr val="C00000"/>
                </a:solidFill>
                <a:ea typeface="+mn-ea"/>
              </a:rPr>
              <a:t>(intangible assets)</a:t>
            </a:r>
            <a:endParaRPr lang="is-IS" sz="2400" b="1" i="1" u="sng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1443" name="Content Placeholder 65">
            <a:extLst>
              <a:ext uri="{FF2B5EF4-FFF2-40B4-BE49-F238E27FC236}">
                <a16:creationId xmlns:a16="http://schemas.microsoft.com/office/drawing/2014/main" id="{E0351D39-A795-46AE-99BB-46F7AFB0C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813" y="1844675"/>
            <a:ext cx="6048375" cy="4176713"/>
          </a:xfrm>
        </p:spPr>
        <p:txBody>
          <a:bodyPr/>
          <a:lstStyle/>
          <a:p>
            <a:pPr>
              <a:buFontTx/>
              <a:buNone/>
              <a:defRPr/>
            </a:pPr>
            <a:endParaRPr lang="is-IS" altLang="is-IS" sz="1000" dirty="0"/>
          </a:p>
          <a:p>
            <a:pPr>
              <a:lnSpc>
                <a:spcPct val="150000"/>
              </a:lnSpc>
              <a:buClr>
                <a:srgbClr val="C00000"/>
              </a:buClr>
              <a:buSzPct val="80000"/>
              <a:defRPr/>
            </a:pPr>
            <a:r>
              <a:rPr lang="is-IS" altLang="is-IS" sz="2800" b="1" dirty="0"/>
              <a:t>Vörumerki </a:t>
            </a:r>
            <a:r>
              <a:rPr lang="is-IS" altLang="is-IS" sz="2400" i="1" dirty="0"/>
              <a:t>(trademarks)</a:t>
            </a:r>
          </a:p>
          <a:p>
            <a:pPr>
              <a:lnSpc>
                <a:spcPct val="150000"/>
              </a:lnSpc>
              <a:buClr>
                <a:srgbClr val="C00000"/>
              </a:buClr>
              <a:buSzPct val="80000"/>
              <a:defRPr/>
            </a:pPr>
            <a:r>
              <a:rPr lang="is-IS" altLang="is-IS" sz="2800" b="1" dirty="0"/>
              <a:t>Einkaleyfi</a:t>
            </a:r>
            <a:r>
              <a:rPr lang="is-IS" altLang="is-IS" sz="2400" dirty="0"/>
              <a:t> </a:t>
            </a:r>
            <a:r>
              <a:rPr lang="is-IS" altLang="is-IS" sz="2400" i="1" dirty="0"/>
              <a:t>(patents)</a:t>
            </a:r>
          </a:p>
          <a:p>
            <a:pPr>
              <a:lnSpc>
                <a:spcPct val="150000"/>
              </a:lnSpc>
              <a:buClr>
                <a:srgbClr val="C00000"/>
              </a:buClr>
              <a:buSzPct val="80000"/>
              <a:defRPr/>
            </a:pPr>
            <a:r>
              <a:rPr lang="is-IS" altLang="is-IS" sz="2800" b="1" dirty="0"/>
              <a:t>Höfundarréttur</a:t>
            </a:r>
            <a:r>
              <a:rPr lang="is-IS" altLang="is-IS" sz="2400" i="1" dirty="0"/>
              <a:t> (copyrights)</a:t>
            </a:r>
          </a:p>
          <a:p>
            <a:pPr>
              <a:lnSpc>
                <a:spcPct val="150000"/>
              </a:lnSpc>
              <a:buClr>
                <a:srgbClr val="C00000"/>
              </a:buClr>
              <a:buSzPct val="80000"/>
              <a:defRPr/>
            </a:pPr>
            <a:r>
              <a:rPr lang="is-IS" altLang="is-IS" sz="2800" b="1" dirty="0"/>
              <a:t>Einkaumboð </a:t>
            </a:r>
            <a:r>
              <a:rPr lang="is-IS" altLang="is-IS" sz="2400" i="1" dirty="0"/>
              <a:t>(franchise)</a:t>
            </a:r>
          </a:p>
          <a:p>
            <a:pPr>
              <a:lnSpc>
                <a:spcPct val="150000"/>
              </a:lnSpc>
              <a:buClr>
                <a:srgbClr val="C00000"/>
              </a:buClr>
              <a:buSzPct val="80000"/>
              <a:defRPr/>
            </a:pPr>
            <a:r>
              <a:rPr lang="is-IS" altLang="is-IS" sz="2800" b="1" dirty="0"/>
              <a:t>Viðskiptavild </a:t>
            </a:r>
            <a:r>
              <a:rPr lang="is-IS" altLang="is-IS" sz="2400" i="1" dirty="0"/>
              <a:t>(goodwill)</a:t>
            </a:r>
            <a:br>
              <a:rPr lang="is-IS" altLang="is-IS" sz="2400" i="1" dirty="0"/>
            </a:br>
            <a:br>
              <a:rPr lang="is-IS" altLang="is-IS" sz="2400" i="1" dirty="0"/>
            </a:br>
            <a:endParaRPr lang="is-IS" altLang="is-IS" sz="2400" i="1" dirty="0"/>
          </a:p>
          <a:p>
            <a:pPr marL="0" indent="0">
              <a:buClr>
                <a:srgbClr val="C00000"/>
              </a:buClr>
              <a:buSzPct val="80000"/>
              <a:buFontTx/>
              <a:buNone/>
              <a:defRPr/>
            </a:pPr>
            <a:endParaRPr lang="is-IS" altLang="is-IS" sz="2400" b="1" dirty="0"/>
          </a:p>
          <a:p>
            <a:pPr>
              <a:buClr>
                <a:srgbClr val="E65D00"/>
              </a:buClr>
              <a:buSzPct val="80000"/>
              <a:buFontTx/>
              <a:buNone/>
              <a:defRPr/>
            </a:pPr>
            <a:r>
              <a:rPr lang="is-IS" altLang="is-IS" sz="2000" dirty="0"/>
              <a:t>	</a:t>
            </a:r>
            <a:br>
              <a:rPr lang="is-IS" altLang="is-IS" sz="2400" dirty="0"/>
            </a:br>
            <a:endParaRPr lang="en-US" altLang="is-IS" sz="2400" b="1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r>
              <a:rPr lang="is-IS" altLang="is-IS" sz="2400" i="1" dirty="0"/>
              <a:t> </a:t>
            </a:r>
            <a:endParaRPr lang="is-IS" altLang="is-IS" sz="2400" dirty="0"/>
          </a:p>
        </p:txBody>
      </p:sp>
      <p:sp>
        <p:nvSpPr>
          <p:cNvPr id="149508" name="Slide Number Placeholder 4">
            <a:extLst>
              <a:ext uri="{FF2B5EF4-FFF2-40B4-BE49-F238E27FC236}">
                <a16:creationId xmlns:a16="http://schemas.microsoft.com/office/drawing/2014/main" id="{1B1875AE-1CA0-45C2-AB9F-76F7E3D0B7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0C3655E-B13F-4B9A-ABC6-F2AAE4648B83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64">
            <a:extLst>
              <a:ext uri="{FF2B5EF4-FFF2-40B4-BE49-F238E27FC236}">
                <a16:creationId xmlns:a16="http://schemas.microsoft.com/office/drawing/2014/main" id="{6CF14A0A-BE4F-4F6F-B347-19FDD0D241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620713"/>
            <a:ext cx="7848600" cy="647700"/>
          </a:xfrm>
        </p:spPr>
        <p:txBody>
          <a:bodyPr/>
          <a:lstStyle/>
          <a:p>
            <a:pPr eaLnBrk="1" hangingPunct="1"/>
            <a:r>
              <a:rPr lang="is-IS" altLang="is-IS" b="1">
                <a:solidFill>
                  <a:srgbClr val="C00000"/>
                </a:solidFill>
              </a:rPr>
              <a:t>Eignir </a:t>
            </a:r>
            <a:r>
              <a:rPr lang="is-IS" altLang="is-IS" sz="2000" b="1">
                <a:solidFill>
                  <a:srgbClr val="C00000"/>
                </a:solidFill>
              </a:rPr>
              <a:t>(upprifjun RR1)</a:t>
            </a:r>
          </a:p>
        </p:txBody>
      </p:sp>
      <p:sp>
        <p:nvSpPr>
          <p:cNvPr id="33795" name="Content Placeholder 65">
            <a:extLst>
              <a:ext uri="{FF2B5EF4-FFF2-40B4-BE49-F238E27FC236}">
                <a16:creationId xmlns:a16="http://schemas.microsoft.com/office/drawing/2014/main" id="{D6CF65B9-A891-403C-A32E-8DB2B95587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844675"/>
            <a:ext cx="7632700" cy="381635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is-IS" altLang="is-IS" sz="2000"/>
              <a:t>	</a:t>
            </a:r>
            <a:r>
              <a:rPr lang="is-IS" altLang="is-IS" sz="2400"/>
              <a:t>,,</a:t>
            </a:r>
            <a:r>
              <a:rPr lang="is-IS" altLang="is-IS" sz="2400" i="1"/>
              <a:t>Eignir eru verðmæti sem fyrirtæki ræður yfir og hafa orðið til á grundvelli viðskipta eða atburða sem átt hafa sér stað. Í þessum verðmætum felst hæfi til að afla fyrirtækinu tekna í framtíðinni“ </a:t>
            </a:r>
            <a:endParaRPr lang="is-IS" altLang="is-IS" sz="2400"/>
          </a:p>
          <a:p>
            <a:pPr>
              <a:buFontTx/>
              <a:buNone/>
            </a:pPr>
            <a:endParaRPr lang="is-IS" altLang="is-IS" sz="2400" i="1"/>
          </a:p>
          <a:p>
            <a:pPr>
              <a:buFontTx/>
              <a:buNone/>
            </a:pPr>
            <a:r>
              <a:rPr lang="is-IS" altLang="is-IS" sz="2400"/>
              <a:t> 	Það er því sameiginlegt öllum eignum að í þeim verður að felast </a:t>
            </a:r>
            <a:r>
              <a:rPr lang="is-IS" altLang="is-IS" sz="2400" b="1"/>
              <a:t>hæfi til að afla tekna</a:t>
            </a:r>
            <a:r>
              <a:rPr lang="is-IS" altLang="is-IS" sz="2400"/>
              <a:t>. </a:t>
            </a:r>
          </a:p>
        </p:txBody>
      </p:sp>
      <p:sp>
        <p:nvSpPr>
          <p:cNvPr id="67588" name="Slide Number Placeholder 4">
            <a:extLst>
              <a:ext uri="{FF2B5EF4-FFF2-40B4-BE49-F238E27FC236}">
                <a16:creationId xmlns:a16="http://schemas.microsoft.com/office/drawing/2014/main" id="{2C792CC6-90B6-4430-88B0-A6F6F25A44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8CC45EF-8132-4E51-BEF2-2B3B05F01203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64">
            <a:extLst>
              <a:ext uri="{FF2B5EF4-FFF2-40B4-BE49-F238E27FC236}">
                <a16:creationId xmlns:a16="http://schemas.microsoft.com/office/drawing/2014/main" id="{D7B802CA-F1F5-4958-8A51-C351FEFCF4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908050"/>
            <a:ext cx="7561263" cy="792163"/>
          </a:xfrm>
        </p:spPr>
        <p:txBody>
          <a:bodyPr/>
          <a:lstStyle/>
          <a:p>
            <a:pPr eaLnBrk="1" hangingPunct="1"/>
            <a:r>
              <a:rPr lang="is-IS" altLang="is-IS" b="1">
                <a:solidFill>
                  <a:srgbClr val="C00000"/>
                </a:solidFill>
              </a:rPr>
              <a:t>Fastafjármunir</a:t>
            </a:r>
            <a:endParaRPr lang="is-IS" altLang="is-IS" sz="2400" b="1" i="1">
              <a:solidFill>
                <a:srgbClr val="C00000"/>
              </a:solidFill>
            </a:endParaRPr>
          </a:p>
        </p:txBody>
      </p:sp>
      <p:sp>
        <p:nvSpPr>
          <p:cNvPr id="33795" name="Content Placeholder 65">
            <a:extLst>
              <a:ext uri="{FF2B5EF4-FFF2-40B4-BE49-F238E27FC236}">
                <a16:creationId xmlns:a16="http://schemas.microsoft.com/office/drawing/2014/main" id="{9334D1AD-BC9D-4B32-AE66-3D36F4760F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1550" y="2492375"/>
            <a:ext cx="7200900" cy="3024188"/>
          </a:xfrm>
          <a:ln/>
        </p:spPr>
        <p:txBody>
          <a:bodyPr/>
          <a:lstStyle/>
          <a:p>
            <a:pPr>
              <a:buClr>
                <a:srgbClr val="C00000"/>
              </a:buClr>
            </a:pPr>
            <a:r>
              <a:rPr lang="is-IS" altLang="is-IS" sz="2400" dirty="0"/>
              <a:t>,,</a:t>
            </a:r>
            <a:r>
              <a:rPr lang="is-IS" altLang="is-IS" sz="2400" b="1" dirty="0"/>
              <a:t>Varanlegir rekstrarfjármunir</a:t>
            </a:r>
            <a:r>
              <a:rPr lang="is-IS" altLang="is-IS" sz="2400" dirty="0"/>
              <a:t>” eru efnislegar og </a:t>
            </a:r>
            <a:r>
              <a:rPr lang="is-IS" altLang="is-IS" sz="2400" u="sng" dirty="0"/>
              <a:t>áþreifanlegar</a:t>
            </a:r>
            <a:r>
              <a:rPr lang="is-IS" altLang="is-IS" sz="2400" dirty="0"/>
              <a:t> eignir </a:t>
            </a:r>
            <a:r>
              <a:rPr lang="is-IS" altLang="is-IS" sz="2200" i="1" dirty="0"/>
              <a:t>(tangible assets)</a:t>
            </a:r>
            <a:endParaRPr lang="is-IS" altLang="is-IS" sz="1900" dirty="0"/>
          </a:p>
          <a:p>
            <a:pPr>
              <a:buClr>
                <a:srgbClr val="E65D00"/>
              </a:buClr>
              <a:buFontTx/>
              <a:buNone/>
            </a:pPr>
            <a:endParaRPr lang="is-IS" altLang="is-IS" sz="2400" dirty="0"/>
          </a:p>
          <a:p>
            <a:pPr>
              <a:buClr>
                <a:srgbClr val="C00000"/>
              </a:buClr>
            </a:pPr>
            <a:r>
              <a:rPr lang="is-IS" altLang="is-IS" sz="2400" dirty="0"/>
              <a:t>,,</a:t>
            </a:r>
            <a:r>
              <a:rPr lang="is-IS" altLang="is-IS" sz="2400" b="1" dirty="0"/>
              <a:t>Óefnislegar eignir</a:t>
            </a:r>
            <a:r>
              <a:rPr lang="is-IS" altLang="is-IS" sz="2400" dirty="0"/>
              <a:t>” eru </a:t>
            </a:r>
            <a:r>
              <a:rPr lang="is-IS" altLang="is-IS" sz="2400" u="sng" dirty="0"/>
              <a:t>óáþreifanlegar</a:t>
            </a:r>
            <a:r>
              <a:rPr lang="is-IS" altLang="is-IS" sz="2400" dirty="0"/>
              <a:t> eignir </a:t>
            </a:r>
            <a:r>
              <a:rPr lang="is-IS" altLang="is-IS" sz="2400" i="1" dirty="0"/>
              <a:t>(intangible assets)</a:t>
            </a:r>
            <a:endParaRPr lang="is-IS" altLang="is-IS" sz="1900" i="1" dirty="0"/>
          </a:p>
          <a:p>
            <a:pPr>
              <a:buFontTx/>
              <a:buNone/>
            </a:pPr>
            <a:endParaRPr lang="is-IS" altLang="is-IS" sz="2400" dirty="0"/>
          </a:p>
        </p:txBody>
      </p:sp>
      <p:sp>
        <p:nvSpPr>
          <p:cNvPr id="69636" name="Slide Number Placeholder 4">
            <a:extLst>
              <a:ext uri="{FF2B5EF4-FFF2-40B4-BE49-F238E27FC236}">
                <a16:creationId xmlns:a16="http://schemas.microsoft.com/office/drawing/2014/main" id="{C68B1378-CB85-4126-B887-7FF4495402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EFC7DC2-1A89-4AF8-ADA0-4B471878CE46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64">
            <a:extLst>
              <a:ext uri="{FF2B5EF4-FFF2-40B4-BE49-F238E27FC236}">
                <a16:creationId xmlns:a16="http://schemas.microsoft.com/office/drawing/2014/main" id="{1803CDAE-B075-4716-A760-376A8D4DE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692150"/>
            <a:ext cx="7777162" cy="576263"/>
          </a:xfrm>
        </p:spPr>
        <p:txBody>
          <a:bodyPr/>
          <a:lstStyle/>
          <a:p>
            <a:pPr eaLnBrk="1" hangingPunct="1"/>
            <a:r>
              <a:rPr lang="is-IS" altLang="is-IS" b="1">
                <a:solidFill>
                  <a:srgbClr val="C00000"/>
                </a:solidFill>
              </a:rPr>
              <a:t>Bókun varanlegra rekstrarfjármuna</a:t>
            </a:r>
            <a:endParaRPr lang="is-IS" altLang="is-IS" sz="2000" b="1">
              <a:solidFill>
                <a:srgbClr val="C00000"/>
              </a:solidFill>
            </a:endParaRPr>
          </a:p>
        </p:txBody>
      </p:sp>
      <p:sp>
        <p:nvSpPr>
          <p:cNvPr id="33795" name="Content Placeholder 65">
            <a:extLst>
              <a:ext uri="{FF2B5EF4-FFF2-40B4-BE49-F238E27FC236}">
                <a16:creationId xmlns:a16="http://schemas.microsoft.com/office/drawing/2014/main" id="{67A4EB5C-C242-4DD2-9B76-9BE12EF96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2276475"/>
            <a:ext cx="7848600" cy="3632200"/>
          </a:xfrm>
        </p:spPr>
        <p:txBody>
          <a:bodyPr/>
          <a:lstStyle/>
          <a:p>
            <a:pPr marL="0" indent="0">
              <a:buClr>
                <a:srgbClr val="C00000"/>
              </a:buClr>
              <a:buFontTx/>
              <a:buNone/>
              <a:defRPr/>
            </a:pPr>
            <a:r>
              <a:rPr lang="is-IS" sz="2400" b="1" i="1" dirty="0"/>
              <a:t>Kostnaðarverðsreglan</a:t>
            </a:r>
            <a:r>
              <a:rPr lang="is-IS" sz="2400" i="1" dirty="0"/>
              <a:t> – upprifjun:</a:t>
            </a:r>
          </a:p>
          <a:p>
            <a:pPr>
              <a:buClr>
                <a:srgbClr val="C00000"/>
              </a:buClr>
              <a:defRPr/>
            </a:pPr>
            <a:r>
              <a:rPr lang="is-IS" sz="2400" i="1" dirty="0"/>
              <a:t>,,Skrá ber eignir við upphaflegu kaupverði og skuldir við því viðskiptaverði sem gilti þegar til þeirra var stofnað”.</a:t>
            </a:r>
          </a:p>
          <a:p>
            <a:pPr>
              <a:buClr>
                <a:srgbClr val="E65D00"/>
              </a:buClr>
              <a:buFontTx/>
              <a:buNone/>
              <a:defRPr/>
            </a:pPr>
            <a:endParaRPr lang="is-IS" sz="1100" i="1" dirty="0"/>
          </a:p>
          <a:p>
            <a:pPr>
              <a:buClr>
                <a:srgbClr val="C00000"/>
              </a:buClr>
              <a:defRPr/>
            </a:pPr>
            <a:r>
              <a:rPr lang="is-IS" sz="2400" dirty="0"/>
              <a:t>Í reglunni felst meðal annars að það skuli færa allan kostnað á eign sem fellur til við að koma henni í tekjuaflandi ástand. </a:t>
            </a:r>
            <a:endParaRPr lang="is-IS" sz="1900" dirty="0"/>
          </a:p>
          <a:p>
            <a:pPr lvl="1">
              <a:defRPr/>
            </a:pPr>
            <a:endParaRPr lang="is-IS" sz="1900" dirty="0"/>
          </a:p>
          <a:p>
            <a:pPr>
              <a:buFontTx/>
              <a:buNone/>
              <a:defRPr/>
            </a:pPr>
            <a:r>
              <a:rPr lang="is-IS" sz="2400" dirty="0"/>
              <a:t>		</a:t>
            </a:r>
          </a:p>
        </p:txBody>
      </p:sp>
      <p:sp>
        <p:nvSpPr>
          <p:cNvPr id="71684" name="Slide Number Placeholder 4">
            <a:extLst>
              <a:ext uri="{FF2B5EF4-FFF2-40B4-BE49-F238E27FC236}">
                <a16:creationId xmlns:a16="http://schemas.microsoft.com/office/drawing/2014/main" id="{36B8A99F-F218-4D07-A4D8-7DD9DB0CE3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509FDF-6D7C-427F-BD61-14E486118A01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2">
            <a:extLst>
              <a:ext uri="{FF2B5EF4-FFF2-40B4-BE49-F238E27FC236}">
                <a16:creationId xmlns:a16="http://schemas.microsoft.com/office/drawing/2014/main" id="{D2AA01D4-977F-4DC1-8C0D-D5D6709D10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10BE2A3-F20D-4094-B797-2D712D59470A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37A447ED-DAD2-4FD9-B6B5-B2C03F0F5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63" y="547688"/>
            <a:ext cx="7794625" cy="865187"/>
          </a:xfrm>
        </p:spPr>
        <p:txBody>
          <a:bodyPr/>
          <a:lstStyle/>
          <a:p>
            <a:pPr eaLnBrk="1" hangingPunct="1"/>
            <a:r>
              <a:rPr lang="is-IS" altLang="is-IS" b="1" dirty="0">
                <a:solidFill>
                  <a:srgbClr val="C00000"/>
                </a:solidFill>
              </a:rPr>
              <a:t>,Nýtingartími eigna </a:t>
            </a:r>
            <a:endParaRPr lang="en-US" altLang="is-IS" sz="1800" b="1" u="sng" dirty="0">
              <a:solidFill>
                <a:srgbClr val="C00000"/>
              </a:solidFill>
            </a:endParaRPr>
          </a:p>
        </p:txBody>
      </p:sp>
      <p:pic>
        <p:nvPicPr>
          <p:cNvPr id="73732" name="Picture 4">
            <a:extLst>
              <a:ext uri="{FF2B5EF4-FFF2-40B4-BE49-F238E27FC236}">
                <a16:creationId xmlns:a16="http://schemas.microsoft.com/office/drawing/2014/main" id="{5E2278B2-780F-4D92-8B31-FB7F2A64B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412875"/>
            <a:ext cx="6264275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64">
            <a:extLst>
              <a:ext uri="{FF2B5EF4-FFF2-40B4-BE49-F238E27FC236}">
                <a16:creationId xmlns:a16="http://schemas.microsoft.com/office/drawing/2014/main" id="{E0F5A078-AA34-4000-837E-5046DBCCB3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7777163" cy="1152525"/>
          </a:xfrm>
        </p:spPr>
        <p:txBody>
          <a:bodyPr/>
          <a:lstStyle/>
          <a:p>
            <a:pPr eaLnBrk="1" hangingPunct="1"/>
            <a:r>
              <a:rPr lang="is-IS" altLang="is-IS" b="1">
                <a:solidFill>
                  <a:srgbClr val="C00000"/>
                </a:solidFill>
              </a:rPr>
              <a:t>Afskriftir varanlegra rekstrarfjármuna </a:t>
            </a:r>
            <a:r>
              <a:rPr lang="en-US" altLang="is-IS" sz="2400" b="1" i="1">
                <a:solidFill>
                  <a:srgbClr val="C00000"/>
                </a:solidFill>
              </a:rPr>
              <a:t>(depreciation expense)</a:t>
            </a:r>
            <a:endParaRPr lang="is-IS" altLang="is-IS" sz="2400" b="1" i="1">
              <a:solidFill>
                <a:srgbClr val="C00000"/>
              </a:solidFill>
            </a:endParaRPr>
          </a:p>
        </p:txBody>
      </p:sp>
      <p:sp>
        <p:nvSpPr>
          <p:cNvPr id="33795" name="Content Placeholder 65">
            <a:extLst>
              <a:ext uri="{FF2B5EF4-FFF2-40B4-BE49-F238E27FC236}">
                <a16:creationId xmlns:a16="http://schemas.microsoft.com/office/drawing/2014/main" id="{346F017B-FAE9-4E3F-9C59-A1E3326EF6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1550" y="2636838"/>
            <a:ext cx="7561263" cy="3240087"/>
          </a:xfrm>
          <a:ln/>
        </p:spPr>
        <p:txBody>
          <a:bodyPr/>
          <a:lstStyle/>
          <a:p>
            <a:pPr>
              <a:buClr>
                <a:srgbClr val="C00000"/>
              </a:buClr>
            </a:pPr>
            <a:r>
              <a:rPr lang="is-IS" altLang="is-IS" sz="2400"/>
              <a:t>Afskriftum er ætlað að mæta verðrýrnun varanlegra rekstrarfjármuna</a:t>
            </a:r>
          </a:p>
          <a:p>
            <a:pPr>
              <a:buClr>
                <a:srgbClr val="E65D00"/>
              </a:buClr>
            </a:pPr>
            <a:endParaRPr lang="is-IS" altLang="is-IS" sz="1000"/>
          </a:p>
          <a:p>
            <a:pPr>
              <a:buClr>
                <a:srgbClr val="E65D00"/>
              </a:buClr>
              <a:buFontTx/>
              <a:buNone/>
            </a:pPr>
            <a:endParaRPr lang="is-IS" altLang="is-IS" sz="1000"/>
          </a:p>
          <a:p>
            <a:pPr>
              <a:buClr>
                <a:srgbClr val="C00000"/>
              </a:buClr>
            </a:pPr>
            <a:r>
              <a:rPr lang="is-IS" altLang="is-IS" sz="2400"/>
              <a:t>Í lok afskriftartíma eru eignirnar skráðar í bókhald við ,,niðurlagsverði” eða „hrakvirði“ </a:t>
            </a:r>
            <a:r>
              <a:rPr lang="is-IS" altLang="is-IS" sz="2000" i="1"/>
              <a:t>(salvage value)</a:t>
            </a:r>
          </a:p>
          <a:p>
            <a:pPr>
              <a:buFontTx/>
              <a:buNone/>
            </a:pPr>
            <a:endParaRPr lang="is-IS" altLang="is-IS" sz="2400"/>
          </a:p>
        </p:txBody>
      </p:sp>
      <p:sp>
        <p:nvSpPr>
          <p:cNvPr id="75780" name="Slide Number Placeholder 4">
            <a:extLst>
              <a:ext uri="{FF2B5EF4-FFF2-40B4-BE49-F238E27FC236}">
                <a16:creationId xmlns:a16="http://schemas.microsoft.com/office/drawing/2014/main" id="{E3899B42-6246-4EB6-B906-FB2B62300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ED0F0-8B67-4F03-B4C0-1CAB5F908D2B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theme/theme1.xml><?xml version="1.0" encoding="utf-8"?>
<a:theme xmlns:a="http://schemas.openxmlformats.org/drawingml/2006/main" name="Template_Grunnnam2010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 marL="457200" indent="-457200" algn="ctr">
          <a:spcBef>
            <a:spcPct val="50000"/>
          </a:spcBef>
          <a:defRPr sz="2800" b="1">
            <a:latin typeface="Tahoma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emplate_Grunnnam2010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 marL="457200" indent="-457200" algn="ctr">
          <a:spcBef>
            <a:spcPct val="50000"/>
          </a:spcBef>
          <a:defRPr sz="2800" b="1">
            <a:latin typeface="Tahoma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mplate_Grunnnam2010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 marL="457200" indent="-457200" algn="ctr">
          <a:spcBef>
            <a:spcPct val="50000"/>
          </a:spcBef>
          <a:defRPr sz="2800" b="1">
            <a:latin typeface="Tahoma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11601</TotalTime>
  <Words>2034</Words>
  <Application>Microsoft Macintosh PowerPoint</Application>
  <PresentationFormat>On-screen Show (4:3)</PresentationFormat>
  <Paragraphs>299</Paragraphs>
  <Slides>41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ＭＳ Ｐゴシック</vt:lpstr>
      <vt:lpstr>Arial</vt:lpstr>
      <vt:lpstr>Calibri</vt:lpstr>
      <vt:lpstr>Helvetica</vt:lpstr>
      <vt:lpstr>Tahoma</vt:lpstr>
      <vt:lpstr>Template_Grunnnam2010</vt:lpstr>
      <vt:lpstr>2_Template_Grunnnam2010</vt:lpstr>
      <vt:lpstr>1_Template_Grunnnam2010</vt:lpstr>
      <vt:lpstr>Custom Design</vt:lpstr>
      <vt:lpstr>Worksheet</vt:lpstr>
      <vt:lpstr>PowerPoint Presentation</vt:lpstr>
      <vt:lpstr>PowerPoint Presentation</vt:lpstr>
      <vt:lpstr>PowerPoint Presentation</vt:lpstr>
      <vt:lpstr>Ákvæði úr lögum um ársreikninga 2006 nr. 3 17. janúar</vt:lpstr>
      <vt:lpstr>Eignir (upprifjun RR1)</vt:lpstr>
      <vt:lpstr>Fastafjármunir</vt:lpstr>
      <vt:lpstr>Bókun varanlegra rekstrarfjármuna</vt:lpstr>
      <vt:lpstr>,Nýtingartími eigna </vt:lpstr>
      <vt:lpstr>Afskriftir varanlegra rekstrarfjármuna (depreciation expense)</vt:lpstr>
      <vt:lpstr>Gjaldfærð afskrift  í rekstrareikningi:</vt:lpstr>
      <vt:lpstr>Þrjár afskriftaaðferðir (depreciation methods)</vt:lpstr>
      <vt:lpstr>Kaup á fasteign og lóð    </vt:lpstr>
      <vt:lpstr>Þrjár afskriftaaðferðir (depreciation methods)</vt:lpstr>
      <vt:lpstr>Kostnaðarverð sendibifreiðar</vt:lpstr>
      <vt:lpstr>PowerPoint Presentation</vt:lpstr>
      <vt:lpstr>PowerPoint Presentation</vt:lpstr>
      <vt:lpstr>PowerPoint Presentation</vt:lpstr>
      <vt:lpstr>Línuleg afskrift (straight-line depreciation)</vt:lpstr>
      <vt:lpstr>Yfirlit um línulega afskrift og bókfært verð sendibifreiðar á áætluðum nýtingartíma (ekki í kennslubók)  </vt:lpstr>
      <vt:lpstr>Yfirlit á T-reikningum um línulega afskrift og bókfært verð sendibifreiðar á áætluðum nýtingartíma  </vt:lpstr>
      <vt:lpstr>Hröðunarafskrift (double-declining-balance)</vt:lpstr>
      <vt:lpstr>Yfirlit um tvöfalda línulega afskrift og bókfært verð sendibifreiðar á áætluðum nýtingartíma (svipað og á bls. 425 í útg. 8; bls. 428 í útg. 9; bls. 426 í útg. 10)  </vt:lpstr>
      <vt:lpstr>Yfirlit á T-reikningum um tvöfalda línulega afskrift og bókfært verð sendibifreiðar á áætluðum nýtingartíma  </vt:lpstr>
      <vt:lpstr>Afskrift miðað við afkastagetu  (units-of-production depreciation)</vt:lpstr>
      <vt:lpstr>Afskrift miðað við afkastagetu  (units-of-production depreciation)</vt:lpstr>
      <vt:lpstr>Yfirlit um afskriftir og bókfært verð sendibifreiðar miðað við afkastagetu á áætluðum nýtingartíma  </vt:lpstr>
      <vt:lpstr>Yfirlit á T-reikningum um afskrift og bókfært verð sendibifreiðar miðað við afkastagetu á nýtingartíma  </vt:lpstr>
      <vt:lpstr>Línurit fyrir gjaldfærðar afskrifir  </vt:lpstr>
      <vt:lpstr>Sendibifreiðin seld 1. janúar 2020 fyrir $4,500  T-reikningar:</vt:lpstr>
      <vt:lpstr>Aðeins um tekjuskatt  (income tax considerations)  </vt:lpstr>
      <vt:lpstr>Breyting á „nýtingartíma“ (revision of useful life)</vt:lpstr>
      <vt:lpstr>Endurmat á ,,nýtingartíma” tækis (revision of useful life) T- reikningar</vt:lpstr>
      <vt:lpstr>Breyting á ,,niðurlagsverði” tækis (revision of salvage value) T- reikningar</vt:lpstr>
      <vt:lpstr>Útgjöld (expenditures)</vt:lpstr>
      <vt:lpstr>Tekjuútgjöld (revenue expenditures)   </vt:lpstr>
      <vt:lpstr>Fjárfestingarútgjöld  (e. capital expenditures)– aukin gæði (e. improving quality) (Eignfært)</vt:lpstr>
      <vt:lpstr>Eignfærð fjárfestingarútgjöld – improving quality T- reikningar</vt:lpstr>
      <vt:lpstr>Eignfærð fjárfestingarútgjöld – extending life</vt:lpstr>
      <vt:lpstr>Fjárfestingarútgjöld – lengri „nýtingartími“  (e.extending life) T- reikningar</vt:lpstr>
      <vt:lpstr>Fjárfestingar útgjöld (capitalized expenses)</vt:lpstr>
      <vt:lpstr>Óefnislegar eignir (intangible assets)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Þorgils Björgvinsson</dc:creator>
  <cp:lastModifiedBy>Donna Cruz</cp:lastModifiedBy>
  <cp:revision>1741</cp:revision>
  <dcterms:created xsi:type="dcterms:W3CDTF">2010-01-14T00:13:08Z</dcterms:created>
  <dcterms:modified xsi:type="dcterms:W3CDTF">2024-10-01T11:17:36Z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2024-09-11T11:29:14Z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0d426da1-b83e-4ce3-890a-14ab03b24f89</vt:lpwstr>
  </property>
  <property fmtid="{D5CDD505-2E9C-101B-9397-08002B2CF9AE}" pid="8" name="MSIP_Label_ea60d57e-af5b-4752-ac57-3e4f28ca11dc_ContentBits">
    <vt:lpwstr>0</vt:lpwstr>
  </property>
</Properties>
</file>