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0.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63"/>
  </p:notesMasterIdLst>
  <p:handoutMasterIdLst>
    <p:handoutMasterId r:id="rId64"/>
  </p:handoutMasterIdLst>
  <p:sldIdLst>
    <p:sldId id="335" r:id="rId2"/>
    <p:sldId id="257" r:id="rId3"/>
    <p:sldId id="259" r:id="rId4"/>
    <p:sldId id="266" r:id="rId5"/>
    <p:sldId id="314" r:id="rId6"/>
    <p:sldId id="267" r:id="rId7"/>
    <p:sldId id="269" r:id="rId8"/>
    <p:sldId id="270" r:id="rId9"/>
    <p:sldId id="268" r:id="rId10"/>
    <p:sldId id="271" r:id="rId11"/>
    <p:sldId id="272" r:id="rId12"/>
    <p:sldId id="273" r:id="rId13"/>
    <p:sldId id="274" r:id="rId14"/>
    <p:sldId id="276" r:id="rId15"/>
    <p:sldId id="275" r:id="rId16"/>
    <p:sldId id="277" r:id="rId17"/>
    <p:sldId id="322" r:id="rId18"/>
    <p:sldId id="260" r:id="rId19"/>
    <p:sldId id="278" r:id="rId20"/>
    <p:sldId id="315" r:id="rId21"/>
    <p:sldId id="328" r:id="rId22"/>
    <p:sldId id="280" r:id="rId23"/>
    <p:sldId id="323" r:id="rId24"/>
    <p:sldId id="281" r:id="rId25"/>
    <p:sldId id="316" r:id="rId26"/>
    <p:sldId id="317" r:id="rId27"/>
    <p:sldId id="282" r:id="rId28"/>
    <p:sldId id="289" r:id="rId29"/>
    <p:sldId id="290" r:id="rId30"/>
    <p:sldId id="291" r:id="rId31"/>
    <p:sldId id="292" r:id="rId32"/>
    <p:sldId id="293" r:id="rId33"/>
    <p:sldId id="294" r:id="rId34"/>
    <p:sldId id="295" r:id="rId35"/>
    <p:sldId id="288" r:id="rId36"/>
    <p:sldId id="327" r:id="rId37"/>
    <p:sldId id="261" r:id="rId38"/>
    <p:sldId id="311" r:id="rId39"/>
    <p:sldId id="312" r:id="rId40"/>
    <p:sldId id="313" r:id="rId41"/>
    <p:sldId id="329" r:id="rId42"/>
    <p:sldId id="262" r:id="rId43"/>
    <p:sldId id="297" r:id="rId44"/>
    <p:sldId id="331" r:id="rId45"/>
    <p:sldId id="263" r:id="rId46"/>
    <p:sldId id="298" r:id="rId47"/>
    <p:sldId id="299" r:id="rId48"/>
    <p:sldId id="300" r:id="rId49"/>
    <p:sldId id="320" r:id="rId50"/>
    <p:sldId id="325" r:id="rId51"/>
    <p:sldId id="301" r:id="rId52"/>
    <p:sldId id="324" r:id="rId53"/>
    <p:sldId id="264" r:id="rId54"/>
    <p:sldId id="302" r:id="rId55"/>
    <p:sldId id="332" r:id="rId56"/>
    <p:sldId id="326" r:id="rId57"/>
    <p:sldId id="304" r:id="rId58"/>
    <p:sldId id="305" r:id="rId59"/>
    <p:sldId id="306" r:id="rId60"/>
    <p:sldId id="334" r:id="rId61"/>
    <p:sldId id="308" r:id="rId62"/>
  </p:sldIdLst>
  <p:sldSz cx="9144000" cy="6858000" type="screen4x3"/>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Brown" initials="MB" lastIdx="8" clrIdx="0"/>
  <p:cmAuthor id="2" name="Helen" initials="H" lastIdx="7" clrIdx="1"/>
  <p:cmAuthor id="3" name="Danielle McLimore" initials="DM" lastIdx="1" clrIdx="2"/>
  <p:cmAuthor id="4" name="Danielle McLimore" initials="DM [2]" lastIdx="1" clrIdx="3"/>
  <p:cmAuthor id="5" name="Danielle McLimore" initials="DM [3]"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95" autoAdjust="0"/>
    <p:restoredTop sz="67476" autoAdjust="0"/>
  </p:normalViewPr>
  <p:slideViewPr>
    <p:cSldViewPr>
      <p:cViewPr>
        <p:scale>
          <a:sx n="62" d="100"/>
          <a:sy n="62" d="100"/>
        </p:scale>
        <p:origin x="1696" y="-7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61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A6123D-C277-45D4-86D1-DEF27BBF1876}" type="datetimeFigureOut">
              <a:rPr lang="en-US" smtClean="0"/>
              <a:pPr/>
              <a:t>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5B528C-6CA4-4A33-885D-B64139A37AEB}" type="slidenum">
              <a:rPr lang="en-US" smtClean="0"/>
              <a:pPr/>
              <a:t>‹#›</a:t>
            </a:fld>
            <a:endParaRPr lang="en-US" dirty="0"/>
          </a:p>
        </p:txBody>
      </p:sp>
    </p:spTree>
    <p:extLst>
      <p:ext uri="{BB962C8B-B14F-4D97-AF65-F5344CB8AC3E}">
        <p14:creationId xmlns:p14="http://schemas.microsoft.com/office/powerpoint/2010/main" val="3105432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AC52C-6470-4ECA-AA99-116488C58B15}" type="datetimeFigureOut">
              <a:rPr lang="en-US" smtClean="0"/>
              <a:pPr/>
              <a:t>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9D22AC-2808-4A8E-A814-C6B9A4DD8FF4}" type="slidenum">
              <a:rPr lang="en-US" smtClean="0"/>
              <a:pPr/>
              <a:t>‹#›</a:t>
            </a:fld>
            <a:endParaRPr lang="en-US" dirty="0"/>
          </a:p>
        </p:txBody>
      </p:sp>
    </p:spTree>
    <p:extLst>
      <p:ext uri="{BB962C8B-B14F-4D97-AF65-F5344CB8AC3E}">
        <p14:creationId xmlns:p14="http://schemas.microsoft.com/office/powerpoint/2010/main" val="424831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latin typeface="Tahoma" panose="020B0604030504040204" pitchFamily="34" charset="0"/>
                <a:ea typeface="Tahoma" panose="020B0604030504040204" pitchFamily="34" charset="0"/>
                <a:cs typeface="Tahoma" panose="020B0604030504040204" pitchFamily="34" charset="0"/>
              </a:rPr>
              <a:t>Why should you study accounting?  You should study accounting because it can help you succeed in business.  Businesses use accounting to keep score. Imagine trying to play football without knowing how many points a touchdown is worth. Like sports, business is competitive. If you do not know how to keep score, you likely will not succeed.</a:t>
            </a:r>
          </a:p>
          <a:p>
            <a:pPr eaLnBrk="1" hangingPunct="1"/>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In this chapter, we provide a look at accounting as an information system that reports on the economic activities and financial condition of a business or other organization.</a:t>
            </a:r>
          </a:p>
          <a:p>
            <a:endParaRPr lang="en-US" dirty="0"/>
          </a:p>
        </p:txBody>
      </p:sp>
      <p:sp>
        <p:nvSpPr>
          <p:cNvPr id="4" name="Slide Number Placeholder 3"/>
          <p:cNvSpPr>
            <a:spLocks noGrp="1"/>
          </p:cNvSpPr>
          <p:nvPr>
            <p:ph type="sldNum" sz="quarter" idx="10"/>
          </p:nvPr>
        </p:nvSpPr>
        <p:spPr/>
        <p:txBody>
          <a:bodyPr/>
          <a:lstStyle/>
          <a:p>
            <a:fld id="{B29D22AC-2808-4A8E-A814-C6B9A4DD8FF4}" type="slidenum">
              <a:rPr lang="en-US" smtClean="0"/>
              <a:pPr/>
              <a:t>1</a:t>
            </a:fld>
            <a:endParaRPr lang="en-US" dirty="0"/>
          </a:p>
        </p:txBody>
      </p:sp>
    </p:spTree>
    <p:extLst>
      <p:ext uri="{BB962C8B-B14F-4D97-AF65-F5344CB8AC3E}">
        <p14:creationId xmlns:p14="http://schemas.microsoft.com/office/powerpoint/2010/main" val="2066376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4E1E559-F4D6-4DF6-A237-D2D599876A6D}" type="slidenum">
              <a:rPr lang="en-US" smtClean="0"/>
              <a:pPr/>
              <a:t>10</a:t>
            </a:fld>
            <a:endParaRPr lang="en-US" dirty="0"/>
          </a:p>
        </p:txBody>
      </p:sp>
      <p:sp>
        <p:nvSpPr>
          <p:cNvPr id="696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spcBef>
                <a:spcPct val="0"/>
              </a:spcBef>
            </a:pPr>
            <a:r>
              <a:rPr lang="en-US" dirty="0">
                <a:latin typeface="Tahoma" pitchFamily="34" charset="0"/>
              </a:rPr>
              <a:t>In their most primitive form, </a:t>
            </a:r>
            <a:r>
              <a:rPr lang="en-US" dirty="0">
                <a:solidFill>
                  <a:srgbClr val="FF3300"/>
                </a:solidFill>
                <a:latin typeface="Tahoma" pitchFamily="34" charset="0"/>
              </a:rPr>
              <a:t>physical resources</a:t>
            </a:r>
            <a:r>
              <a:rPr lang="en-US" dirty="0">
                <a:latin typeface="Tahoma" pitchFamily="34" charset="0"/>
              </a:rPr>
              <a:t> are called natural resources. </a:t>
            </a:r>
            <a:r>
              <a:rPr lang="en-US" dirty="0"/>
              <a:t>Physical resources often move through numerous stages of transformation. For example, standing timber may be successively transformed into harvested logs, raw lumber, and finished houses. </a:t>
            </a:r>
          </a:p>
          <a:p>
            <a:pPr eaLnBrk="1" hangingPunct="1">
              <a:spcBef>
                <a:spcPct val="0"/>
              </a:spcBef>
            </a:pPr>
            <a:endParaRPr lang="en-US" dirty="0"/>
          </a:p>
          <a:p>
            <a:pPr eaLnBrk="1" hangingPunct="1">
              <a:spcBef>
                <a:spcPct val="0"/>
              </a:spcBef>
            </a:pPr>
            <a:r>
              <a:rPr lang="en-US" dirty="0"/>
              <a:t>Owners of physical resources seek to sell those resources to businesses with high earnings potential because profitable businesses are able to pay higher prices and make repeat purchases.</a:t>
            </a:r>
            <a:endParaRPr lang="en-US" dirty="0">
              <a:latin typeface="Tahoma" pitchFamily="34" charset="0"/>
            </a:endParaRPr>
          </a:p>
          <a:p>
            <a:endParaRPr lang="en-US" dirty="0"/>
          </a:p>
        </p:txBody>
      </p:sp>
    </p:spTree>
    <p:extLst>
      <p:ext uri="{BB962C8B-B14F-4D97-AF65-F5344CB8AC3E}">
        <p14:creationId xmlns:p14="http://schemas.microsoft.com/office/powerpoint/2010/main" val="2192594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A5DA6E5-8D11-4713-9360-3851D1F2BA42}" type="slidenum">
              <a:rPr lang="en-US" smtClean="0"/>
              <a:pPr/>
              <a:t>11</a:t>
            </a:fld>
            <a:endParaRPr lang="en-US" dirty="0"/>
          </a:p>
        </p:txBody>
      </p:sp>
      <p:sp>
        <p:nvSpPr>
          <p:cNvPr id="7065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Labor resources include both intellectual and physical labor. </a:t>
            </a:r>
          </a:p>
          <a:p>
            <a:endParaRPr lang="en-US" dirty="0"/>
          </a:p>
          <a:p>
            <a:r>
              <a:rPr lang="en-US" dirty="0"/>
              <a:t>Like other resource providers, workers prefer businesses that have high income potential because these businesses are able to pay higher wages and offer continued employment.</a:t>
            </a:r>
          </a:p>
        </p:txBody>
      </p:sp>
    </p:spTree>
    <p:extLst>
      <p:ext uri="{BB962C8B-B14F-4D97-AF65-F5344CB8AC3E}">
        <p14:creationId xmlns:p14="http://schemas.microsoft.com/office/powerpoint/2010/main" val="376174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055897-D2CB-4D9A-B463-BF673CD152EF}" type="slidenum">
              <a:rPr lang="en-US" smtClean="0"/>
              <a:pPr/>
              <a:t>12</a:t>
            </a:fld>
            <a:endParaRPr lang="en-US" dirty="0"/>
          </a:p>
        </p:txBody>
      </p:sp>
      <p:sp>
        <p:nvSpPr>
          <p:cNvPr id="7168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Accounting information focused on the needs of external users is called financial accounting.  For example, investors are interested in whether a business produces more overall income relative to risk.</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Accounting information focused on the needs of internal users is called managerial accounting. For example, a regional manager in the business is interested in the store-by-store earnings under her control. </a:t>
            </a:r>
          </a:p>
          <a:p>
            <a:endParaRPr lang="en-US" dirty="0"/>
          </a:p>
        </p:txBody>
      </p:sp>
    </p:spTree>
    <p:extLst>
      <p:ext uri="{BB962C8B-B14F-4D97-AF65-F5344CB8AC3E}">
        <p14:creationId xmlns:p14="http://schemas.microsoft.com/office/powerpoint/2010/main" val="530404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2D7C645-0D26-4E32-A22A-ED7AD1AEC163}" type="slidenum">
              <a:rPr lang="en-US" smtClean="0"/>
              <a:pPr/>
              <a:t>13</a:t>
            </a:fld>
            <a:endParaRPr lang="en-US" dirty="0"/>
          </a:p>
        </p:txBody>
      </p:sp>
      <p:sp>
        <p:nvSpPr>
          <p:cNvPr id="727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Not all entities allocate resources based on profitability. Organizations that are not motivated by profit are called not-for-profit entities.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Government, foundations, religious groups, the Peace Corps, and various benevolent organizations allocate resources based on humanitarian concerns.  Some examples include the John D. and Catherine T. MacArthur Foundation, the American Red Cross, and The Salvation Army.  </a:t>
            </a:r>
          </a:p>
          <a:p>
            <a:endParaRPr lang="en-US" dirty="0"/>
          </a:p>
        </p:txBody>
      </p:sp>
    </p:spTree>
    <p:extLst>
      <p:ext uri="{BB962C8B-B14F-4D97-AF65-F5344CB8AC3E}">
        <p14:creationId xmlns:p14="http://schemas.microsoft.com/office/powerpoint/2010/main" val="425643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6" name="Slide Number Placeholder 3"/>
          <p:cNvSpPr>
            <a:spLocks noGrp="1"/>
          </p:cNvSpPr>
          <p:nvPr>
            <p:ph type="sldNum" sz="quarter" idx="5"/>
          </p:nvPr>
        </p:nvSpPr>
        <p:spPr>
          <a:noFill/>
        </p:spPr>
        <p:txBody>
          <a:bodyPr/>
          <a:lstStyle/>
          <a:p>
            <a:fld id="{7D68886D-BA98-4363-B127-6CF03C015E8A}" type="slidenum">
              <a:rPr lang="en-US" smtClean="0"/>
              <a:pPr/>
              <a:t>14</a:t>
            </a:fld>
            <a:endParaRPr lang="en-US" dirty="0"/>
          </a:p>
        </p:txBody>
      </p:sp>
      <p:sp>
        <p:nvSpPr>
          <p:cNvPr id="2" name="Notes Placeholder 1"/>
          <p:cNvSpPr>
            <a:spLocks noGrp="1"/>
          </p:cNvSpPr>
          <p:nvPr>
            <p:ph type="body" sz="quarter" idx="10"/>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You are probably familiar with the acronym CPA. CPA stands for certified public accountant. Public accountants provide services to various clients. They are usually paid a fee that varies depending on the service provided. Services typically offered by public accountants include audit services, tax services, and consulting services.  Audit services involve examining a company’s accounting records in order to issue an opinion about whether the company’s financial statements conform to generally accepted accounting</a:t>
            </a:r>
            <a:r>
              <a:rPr lang="en-US" baseline="0" dirty="0">
                <a:latin typeface="Tahoma" panose="020B0604030504040204" pitchFamily="34" charset="0"/>
                <a:ea typeface="Tahoma" panose="020B0604030504040204" pitchFamily="34" charset="0"/>
                <a:cs typeface="Tahoma" panose="020B0604030504040204" pitchFamily="34" charset="0"/>
              </a:rPr>
              <a:t> principles.  Tax services include both determining the amount of tax due and tax planning to help companies minimize tax expense.  Consulting services cover a wide range of activities that include everything from installing sophisticated computerized accounting systems to providing personal accounting advice.</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Accountants employed in the private sector usually work for a specific company or nonprofit organization. Private sector accountants perform a wide variety of functions for their employers. Their duties include classifying and recording transactions, billing customers and collecting amounts due, ordering merchandise, paying suppliers, preparing and analyzing financial statements, developing budgets, measuring costs, assessing performance, and making decisions. Designations such as the CMA (Certified Management Accountant) and CIA (Certified Internal Auditor) are widely recognized professional certifications held by private accountants to indicate technical competence and integrity on the part of individuals who hold them.</a:t>
            </a:r>
          </a:p>
          <a:p>
            <a:endParaRPr lang="en-US" dirty="0"/>
          </a:p>
        </p:txBody>
      </p:sp>
    </p:spTree>
    <p:extLst>
      <p:ext uri="{BB962C8B-B14F-4D97-AF65-F5344CB8AC3E}">
        <p14:creationId xmlns:p14="http://schemas.microsoft.com/office/powerpoint/2010/main" val="429451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DA46984-C9C3-4726-B80A-C48DABC19FB4}" type="slidenum">
              <a:rPr lang="en-US" smtClean="0"/>
              <a:pPr/>
              <a:t>15</a:t>
            </a:fld>
            <a:endParaRPr lang="en-US" dirty="0"/>
          </a:p>
        </p:txBody>
      </p:sp>
      <p:sp>
        <p:nvSpPr>
          <p:cNvPr id="737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The focus of accounting is to provide information that is useful to a variety of business and nonbusiness user groups for decision making. The different types of accounting information and the stakeholders that commonly use the information are summarized in Exhibit 1.2.</a:t>
            </a:r>
          </a:p>
        </p:txBody>
      </p:sp>
    </p:spTree>
    <p:extLst>
      <p:ext uri="{BB962C8B-B14F-4D97-AF65-F5344CB8AC3E}">
        <p14:creationId xmlns:p14="http://schemas.microsoft.com/office/powerpoint/2010/main" val="1446826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5EBF1A6-CD40-4222-B795-9E5B57727D97}" type="slidenum">
              <a:rPr lang="en-US" smtClean="0"/>
              <a:pPr/>
              <a:t>16</a:t>
            </a:fld>
            <a:endParaRPr lang="en-US" dirty="0"/>
          </a:p>
        </p:txBody>
      </p:sp>
      <p:sp>
        <p:nvSpPr>
          <p:cNvPr id="757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The</a:t>
            </a:r>
            <a:r>
              <a:rPr lang="en-US" baseline="0" dirty="0">
                <a:latin typeface="Tahoma" panose="020B0604030504040204" pitchFamily="34" charset="0"/>
                <a:ea typeface="Tahoma" panose="020B0604030504040204" pitchFamily="34" charset="0"/>
                <a:cs typeface="Tahoma" panose="020B0604030504040204" pitchFamily="34" charset="0"/>
              </a:rPr>
              <a:t> Financial Accounting Standards Board (FASB)</a:t>
            </a:r>
            <a:r>
              <a:rPr lang="en-US" dirty="0">
                <a:latin typeface="Tahoma" panose="020B0604030504040204" pitchFamily="34" charset="0"/>
                <a:ea typeface="Tahoma" panose="020B0604030504040204" pitchFamily="34" charset="0"/>
                <a:cs typeface="Tahoma" panose="020B0604030504040204" pitchFamily="34" charset="0"/>
              </a:rPr>
              <a:t> establishes measurement and reporting rules that businesses use to facilitate communication.</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FASB is a privately funded organization with the primary authority for establishing accounting standards in the United States. The measurement rules established by the FASB are called generally accepted accounting principles (GAAP).</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Financial reports issued to the public must follow GAAP.  This textbook introduces these principles so you will be able to understand business activity presented in accounting reports issued in the United States. </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73883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2D7C645-0D26-4E32-A22A-ED7AD1AEC163}" type="slidenum">
              <a:rPr lang="en-US" smtClean="0"/>
              <a:pPr/>
              <a:t>17</a:t>
            </a:fld>
            <a:endParaRPr lang="en-US" dirty="0"/>
          </a:p>
        </p:txBody>
      </p:sp>
      <p:sp>
        <p:nvSpPr>
          <p:cNvPr id="727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The IASB issues International Financial Reporting Standards (IFRS), which are rapidly gaining support worldwide. As of 2020, most of the major economic countries have switched from their local GAAP to IFRS. One notable exception is the United States, but even here, there is an active process in place to reduce the differences between IFRS and U.S. GAAP.  Throughout this text, where appropriate, we will note the differences between U.S. GAAP and IFRS. However, by the time you graduate, it is likely that among the major industrialized nations, there will be a global GAAP.</a:t>
            </a:r>
          </a:p>
        </p:txBody>
      </p:sp>
    </p:spTree>
    <p:extLst>
      <p:ext uri="{BB962C8B-B14F-4D97-AF65-F5344CB8AC3E}">
        <p14:creationId xmlns:p14="http://schemas.microsoft.com/office/powerpoint/2010/main" val="159690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itchFamily="34" charset="0"/>
              </a:rPr>
              <a:t>LO 1-2:  Identify reporting entities.</a:t>
            </a:r>
          </a:p>
          <a:p>
            <a:endParaRPr lang="en-US" dirty="0"/>
          </a:p>
        </p:txBody>
      </p:sp>
      <p:sp>
        <p:nvSpPr>
          <p:cNvPr id="77828" name="Slide Number Placeholder 3"/>
          <p:cNvSpPr>
            <a:spLocks noGrp="1"/>
          </p:cNvSpPr>
          <p:nvPr>
            <p:ph type="sldNum" sz="quarter" idx="5"/>
          </p:nvPr>
        </p:nvSpPr>
        <p:spPr>
          <a:noFill/>
        </p:spPr>
        <p:txBody>
          <a:bodyPr/>
          <a:lstStyle/>
          <a:p>
            <a:fld id="{F3A1E9CF-9F5F-45A8-AE3F-395B20DAEAA7}" type="slidenum">
              <a:rPr lang="en-US" smtClean="0"/>
              <a:pPr/>
              <a:t>18</a:t>
            </a:fld>
            <a:endParaRPr lang="en-US" dirty="0"/>
          </a:p>
        </p:txBody>
      </p:sp>
    </p:spTree>
    <p:extLst>
      <p:ext uri="{BB962C8B-B14F-4D97-AF65-F5344CB8AC3E}">
        <p14:creationId xmlns:p14="http://schemas.microsoft.com/office/powerpoint/2010/main" val="269761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2B72BEB-C628-4027-A31E-B282765E10AB}" type="slidenum">
              <a:rPr lang="en-US" smtClean="0"/>
              <a:pPr/>
              <a:t>19</a:t>
            </a:fld>
            <a:endParaRPr lang="en-US" dirty="0"/>
          </a:p>
        </p:txBody>
      </p:sp>
      <p:sp>
        <p:nvSpPr>
          <p:cNvPr id="7680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0"/>
              </a:spcBef>
            </a:pPr>
            <a:r>
              <a:rPr lang="en-US" dirty="0">
                <a:latin typeface="Tahoma" panose="020B0604030504040204" pitchFamily="34" charset="0"/>
                <a:ea typeface="Tahoma" panose="020B0604030504040204" pitchFamily="34" charset="0"/>
                <a:cs typeface="Tahoma" panose="020B0604030504040204" pitchFamily="34" charset="0"/>
              </a:rPr>
              <a:t>Financial accounting reports disclose the financial activities of particular individuals or organizations described as </a:t>
            </a:r>
            <a:r>
              <a:rPr lang="en-US" dirty="0">
                <a:solidFill>
                  <a:srgbClr val="FF3300"/>
                </a:solidFill>
                <a:latin typeface="Tahoma" panose="020B0604030504040204" pitchFamily="34" charset="0"/>
                <a:ea typeface="Tahoma" panose="020B0604030504040204" pitchFamily="34" charset="0"/>
                <a:cs typeface="Tahoma" panose="020B0604030504040204" pitchFamily="34" charset="0"/>
              </a:rPr>
              <a:t>reporting entities</a:t>
            </a:r>
            <a:r>
              <a:rPr lang="en-US" dirty="0">
                <a:latin typeface="Tahoma" panose="020B0604030504040204" pitchFamily="34" charset="0"/>
                <a:ea typeface="Tahoma" panose="020B0604030504040204" pitchFamily="34" charset="0"/>
                <a:cs typeface="Tahoma" panose="020B0604030504040204" pitchFamily="34" charset="0"/>
              </a:rPr>
              <a:t>.  Each entity is treated as a separate reporting unit.</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For example, a business, the person who owns the business, and a bank that loans money to the business are treated as three separate reporting entities. Accountants would prepare three separate sets of financial reports to describe the economic activities of each of the three entities.</a:t>
            </a:r>
          </a:p>
          <a:p>
            <a:endParaRPr lang="en-US" dirty="0"/>
          </a:p>
        </p:txBody>
      </p:sp>
    </p:spTree>
    <p:extLst>
      <p:ext uri="{BB962C8B-B14F-4D97-AF65-F5344CB8AC3E}">
        <p14:creationId xmlns:p14="http://schemas.microsoft.com/office/powerpoint/2010/main" val="251645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Section 1:  Collecting and Organizing Information</a:t>
            </a:r>
            <a:endParaRPr lang="en-US" sz="1200" b="0" dirty="0">
              <a:latin typeface="Tahom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ahoma" pitchFamily="34" charset="0"/>
              </a:rPr>
              <a:t>Accounting</a:t>
            </a:r>
            <a:r>
              <a:rPr lang="en-US" sz="1200" b="0" dirty="0">
                <a:solidFill>
                  <a:srgbClr val="FF3300"/>
                </a:solidFill>
                <a:latin typeface="Tahoma" pitchFamily="34" charset="0"/>
              </a:rPr>
              <a:t> </a:t>
            </a:r>
            <a:r>
              <a:rPr lang="en-US" sz="1200" b="0" dirty="0">
                <a:latin typeface="Tahoma" pitchFamily="34" charset="0"/>
              </a:rPr>
              <a:t>is an information system that reports on the economic activities and financial condition of a business </a:t>
            </a:r>
            <a:r>
              <a:rPr lang="en-US" sz="1200" dirty="0">
                <a:latin typeface="Tahoma" pitchFamily="34" charset="0"/>
              </a:rPr>
              <a:t>or other organization. </a:t>
            </a:r>
          </a:p>
          <a:p>
            <a:endParaRPr lang="en-US" dirty="0"/>
          </a:p>
        </p:txBody>
      </p:sp>
      <p:sp>
        <p:nvSpPr>
          <p:cNvPr id="4" name="Slide Number Placeholder 3"/>
          <p:cNvSpPr>
            <a:spLocks noGrp="1"/>
          </p:cNvSpPr>
          <p:nvPr>
            <p:ph type="sldNum" sz="quarter" idx="10"/>
          </p:nvPr>
        </p:nvSpPr>
        <p:spPr/>
        <p:txBody>
          <a:bodyPr/>
          <a:lstStyle/>
          <a:p>
            <a:fld id="{B29D22AC-2808-4A8E-A814-C6B9A4DD8FF4}" type="slidenum">
              <a:rPr lang="en-US" smtClean="0"/>
              <a:pPr/>
              <a:t>2</a:t>
            </a:fld>
            <a:endParaRPr lang="en-US" dirty="0"/>
          </a:p>
        </p:txBody>
      </p:sp>
    </p:spTree>
    <p:extLst>
      <p:ext uri="{BB962C8B-B14F-4D97-AF65-F5344CB8AC3E}">
        <p14:creationId xmlns:p14="http://schemas.microsoft.com/office/powerpoint/2010/main" val="2748182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itchFamily="34" charset="0"/>
              </a:rPr>
              <a:t>LO 1-3:  Identify the components of the accounting equation.</a:t>
            </a:r>
          </a:p>
          <a:p>
            <a:endParaRPr lang="en-US" dirty="0"/>
          </a:p>
        </p:txBody>
      </p:sp>
      <p:sp>
        <p:nvSpPr>
          <p:cNvPr id="77828" name="Slide Number Placeholder 3"/>
          <p:cNvSpPr>
            <a:spLocks noGrp="1"/>
          </p:cNvSpPr>
          <p:nvPr>
            <p:ph type="sldNum" sz="quarter" idx="5"/>
          </p:nvPr>
        </p:nvSpPr>
        <p:spPr>
          <a:noFill/>
        </p:spPr>
        <p:txBody>
          <a:bodyPr/>
          <a:lstStyle/>
          <a:p>
            <a:fld id="{F3A1E9CF-9F5F-45A8-AE3F-395B20DAEAA7}" type="slidenum">
              <a:rPr lang="en-US" smtClean="0"/>
              <a:pPr/>
              <a:t>20</a:t>
            </a:fld>
            <a:endParaRPr lang="en-US" dirty="0"/>
          </a:p>
        </p:txBody>
      </p:sp>
    </p:spTree>
    <p:extLst>
      <p:ext uri="{BB962C8B-B14F-4D97-AF65-F5344CB8AC3E}">
        <p14:creationId xmlns:p14="http://schemas.microsoft.com/office/powerpoint/2010/main" val="283100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information reported in financial statements is organized into categories known as elements.  Eight of the ten financial elements the Financial Accounting Standards Board has defined are discussed in this chapter:  assets, liabilities, stockholders’ equity, contributed capital, revenue, expenses, distributions, and net income.  The other two elements (gains and losses) are discussed in a later chapter. </a:t>
            </a:r>
          </a:p>
          <a:p>
            <a:endParaRPr lang="en-US" dirty="0"/>
          </a:p>
        </p:txBody>
      </p:sp>
      <p:sp>
        <p:nvSpPr>
          <p:cNvPr id="4" name="Slide Number Placeholder 3"/>
          <p:cNvSpPr>
            <a:spLocks noGrp="1"/>
          </p:cNvSpPr>
          <p:nvPr>
            <p:ph type="sldNum" sz="quarter" idx="5"/>
          </p:nvPr>
        </p:nvSpPr>
        <p:spPr/>
        <p:txBody>
          <a:bodyPr/>
          <a:lstStyle/>
          <a:p>
            <a:fld id="{B29D22AC-2808-4A8E-A814-C6B9A4DD8FF4}" type="slidenum">
              <a:rPr lang="en-US" smtClean="0"/>
              <a:pPr/>
              <a:t>21</a:t>
            </a:fld>
            <a:endParaRPr lang="en-US" dirty="0"/>
          </a:p>
        </p:txBody>
      </p:sp>
    </p:spTree>
    <p:extLst>
      <p:ext uri="{BB962C8B-B14F-4D97-AF65-F5344CB8AC3E}">
        <p14:creationId xmlns:p14="http://schemas.microsoft.com/office/powerpoint/2010/main" val="2169833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22</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elements represent broad categories. </a:t>
            </a:r>
            <a:r>
              <a:rPr lang="en-US" dirty="0"/>
              <a:t>Detailed information about the elements is maintained in records commonly called accounts.  </a:t>
            </a:r>
            <a:r>
              <a:rPr lang="en-US" dirty="0">
                <a:latin typeface="Tahoma" panose="020B0604030504040204" pitchFamily="34" charset="0"/>
                <a:ea typeface="Tahoma" panose="020B0604030504040204" pitchFamily="34" charset="0"/>
                <a:cs typeface="Tahoma" panose="020B0604030504040204" pitchFamily="34" charset="0"/>
              </a:rPr>
              <a:t>Accounts are reported in the financial statements.</a:t>
            </a:r>
          </a:p>
          <a:p>
            <a:endParaRPr lang="en-US" dirty="0"/>
          </a:p>
        </p:txBody>
      </p:sp>
    </p:spTree>
    <p:extLst>
      <p:ext uri="{BB962C8B-B14F-4D97-AF65-F5344CB8AC3E}">
        <p14:creationId xmlns:p14="http://schemas.microsoft.com/office/powerpoint/2010/main" val="3157569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2D7C645-0D26-4E32-A22A-ED7AD1AEC163}" type="slidenum">
              <a:rPr lang="en-US" smtClean="0"/>
              <a:pPr/>
              <a:t>23</a:t>
            </a:fld>
            <a:endParaRPr lang="en-US" dirty="0"/>
          </a:p>
        </p:txBody>
      </p:sp>
      <p:sp>
        <p:nvSpPr>
          <p:cNvPr id="727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elements represent broad categories.  Accountants do not identify financial statement items like cash, equipment, buildings, and land as elements, but rather as subclassifications of the asset element known as accounts.  The subclassifications of the elements are frequently called </a:t>
            </a:r>
            <a:r>
              <a:rPr lang="en-US" dirty="0">
                <a:solidFill>
                  <a:srgbClr val="FF3300"/>
                </a:solidFill>
                <a:latin typeface="Tahoma" panose="020B0604030504040204" pitchFamily="34" charset="0"/>
                <a:ea typeface="Tahoma" panose="020B0604030504040204" pitchFamily="34" charset="0"/>
                <a:cs typeface="Tahoma" panose="020B0604030504040204" pitchFamily="34" charset="0"/>
              </a:rPr>
              <a:t>accounts</a:t>
            </a:r>
            <a:r>
              <a:rPr lang="en-US" dirty="0">
                <a:latin typeface="Tahoma" panose="020B0604030504040204" pitchFamily="34" charset="0"/>
                <a:ea typeface="Tahoma" panose="020B0604030504040204" pitchFamily="34" charset="0"/>
                <a:cs typeface="Tahoma" panose="020B0604030504040204" pitchFamily="34" charset="0"/>
              </a:rPr>
              <a:t>. Accounts are reported in the financial statements.</a:t>
            </a:r>
          </a:p>
          <a:p>
            <a:endParaRPr lang="en-US" dirty="0"/>
          </a:p>
        </p:txBody>
      </p:sp>
    </p:spTree>
    <p:extLst>
      <p:ext uri="{BB962C8B-B14F-4D97-AF65-F5344CB8AC3E}">
        <p14:creationId xmlns:p14="http://schemas.microsoft.com/office/powerpoint/2010/main" val="1987756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F4985C3-6E1E-4C3D-8DF1-56D19C7D37AD}" type="slidenum">
              <a:rPr lang="en-US" smtClean="0"/>
              <a:pPr/>
              <a:t>24</a:t>
            </a:fld>
            <a:endParaRPr lang="en-US" dirty="0"/>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The assets of a business belong to the resource providers.  These resource providers have claims on the assets.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The resource providers who have claims on the assets are the creditors and investors.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This is known as the accounting equation.  It recognizes the relationship among the assets, the creditors’ claims (called liabilities), and the  investors’ claims (called stockholders’ equity).</a:t>
            </a:r>
            <a:endParaRPr lang="en-US" dirty="0"/>
          </a:p>
        </p:txBody>
      </p:sp>
    </p:spTree>
    <p:extLst>
      <p:ext uri="{BB962C8B-B14F-4D97-AF65-F5344CB8AC3E}">
        <p14:creationId xmlns:p14="http://schemas.microsoft.com/office/powerpoint/2010/main" val="3141729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F4985C3-6E1E-4C3D-8DF1-56D19C7D37AD}" type="slidenum">
              <a:rPr lang="en-US" smtClean="0"/>
              <a:pPr/>
              <a:t>25</a:t>
            </a:fld>
            <a:endParaRPr lang="en-US" dirty="0"/>
          </a:p>
        </p:txBody>
      </p:sp>
      <p:sp>
        <p:nvSpPr>
          <p:cNvPr id="808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Stockholders’ equity can also be viewed as two distinct parts.  First, common stock represents assets received from investors (owners).  The owners of such businesses are often called stockholders, and the ownership interest in the business is called stockholders’ equity.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Second, retained earnings represents assets obtained through the earnings activities.  Assets a business has earned can either be distributed to the owners or kept in the business.  Retained earnings is therefore a component of stockholders’ equity that represents the owners’ claims on the assets.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When a business has common stock and retained earnings, the accounting equation is slightly modified to specifically refer to stockholders’ equity.</a:t>
            </a:r>
          </a:p>
          <a:p>
            <a:pPr eaLnBrk="1" hangingPunct="1"/>
            <a:endParaRPr lang="en-US" dirty="0"/>
          </a:p>
          <a:p>
            <a:endParaRPr lang="en-US" dirty="0"/>
          </a:p>
        </p:txBody>
      </p:sp>
    </p:spTree>
    <p:extLst>
      <p:ext uri="{BB962C8B-B14F-4D97-AF65-F5344CB8AC3E}">
        <p14:creationId xmlns:p14="http://schemas.microsoft.com/office/powerpoint/2010/main" val="3037337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LO 1-4: </a:t>
            </a:r>
            <a:r>
              <a:rPr lang="en-US" sz="1200" dirty="0">
                <a:solidFill>
                  <a:schemeClr val="tx2"/>
                </a:solidFill>
                <a:latin typeface="Tahoma" panose="020B0604030504040204" pitchFamily="34" charset="0"/>
                <a:ea typeface="Tahoma" panose="020B0604030504040204" pitchFamily="34" charset="0"/>
                <a:cs typeface="Tahoma" panose="020B0604030504040204" pitchFamily="34" charset="0"/>
              </a:rPr>
              <a:t>Show how business events affect the accounting equation.</a:t>
            </a:r>
          </a:p>
          <a:p>
            <a:endParaRPr lang="en-US" dirty="0"/>
          </a:p>
        </p:txBody>
      </p:sp>
      <p:sp>
        <p:nvSpPr>
          <p:cNvPr id="77828" name="Slide Number Placeholder 3"/>
          <p:cNvSpPr>
            <a:spLocks noGrp="1"/>
          </p:cNvSpPr>
          <p:nvPr>
            <p:ph type="sldNum" sz="quarter" idx="5"/>
          </p:nvPr>
        </p:nvSpPr>
        <p:spPr>
          <a:noFill/>
        </p:spPr>
        <p:txBody>
          <a:bodyPr/>
          <a:lstStyle/>
          <a:p>
            <a:fld id="{F3A1E9CF-9F5F-45A8-AE3F-395B20DAEAA7}" type="slidenum">
              <a:rPr lang="en-US" smtClean="0"/>
              <a:pPr/>
              <a:t>26</a:t>
            </a:fld>
            <a:endParaRPr lang="en-US" dirty="0"/>
          </a:p>
        </p:txBody>
      </p:sp>
    </p:spTree>
    <p:extLst>
      <p:ext uri="{BB962C8B-B14F-4D97-AF65-F5344CB8AC3E}">
        <p14:creationId xmlns:p14="http://schemas.microsoft.com/office/powerpoint/2010/main" val="149446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D6A4047-3318-4D87-98CA-6EF9087E06B2}" type="slidenum">
              <a:rPr lang="en-US" smtClean="0"/>
              <a:pPr/>
              <a:t>27</a:t>
            </a:fld>
            <a:endParaRPr lang="en-US" dirty="0"/>
          </a:p>
        </p:txBody>
      </p:sp>
      <p:sp>
        <p:nvSpPr>
          <p:cNvPr id="819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228600" indent="-228600" eaLnBrk="1" hangingPunct="1">
              <a:spcBef>
                <a:spcPct val="50000"/>
              </a:spcBef>
            </a:pPr>
            <a:r>
              <a:rPr lang="en-US" dirty="0">
                <a:latin typeface="Tahoma" pitchFamily="34" charset="0"/>
              </a:rPr>
              <a:t>An accounting event is an economic occurrence that changes an enterprise’s assets, liabilities, or stockholders’ equity.  A transaction is a particular type of event that involves transferring something of value between two entities.  These transactions include:</a:t>
            </a:r>
          </a:p>
          <a:p>
            <a:pPr marL="685800" lvl="1" indent="-228600" eaLnBrk="1" hangingPunct="1">
              <a:spcBef>
                <a:spcPct val="50000"/>
              </a:spcBef>
              <a:buFontTx/>
              <a:buChar char="•"/>
            </a:pPr>
            <a:r>
              <a:rPr lang="en-US" dirty="0">
                <a:latin typeface="Tahoma" pitchFamily="34" charset="0"/>
              </a:rPr>
              <a:t>asset source transactions.</a:t>
            </a:r>
          </a:p>
          <a:p>
            <a:pPr marL="685800" lvl="1" indent="-228600" eaLnBrk="1" hangingPunct="1">
              <a:spcBef>
                <a:spcPct val="50000"/>
              </a:spcBef>
              <a:buFontTx/>
              <a:buChar char="•"/>
            </a:pPr>
            <a:r>
              <a:rPr lang="en-US" dirty="0">
                <a:latin typeface="Tahoma" pitchFamily="34" charset="0"/>
              </a:rPr>
              <a:t>asset exchange transactions.</a:t>
            </a:r>
          </a:p>
          <a:p>
            <a:pPr marL="685800" lvl="1" indent="-228600" eaLnBrk="1" hangingPunct="1">
              <a:spcBef>
                <a:spcPct val="50000"/>
              </a:spcBef>
              <a:buFontTx/>
              <a:buChar char="•"/>
            </a:pPr>
            <a:r>
              <a:rPr lang="en-US" dirty="0">
                <a:latin typeface="Tahoma" pitchFamily="34" charset="0"/>
              </a:rPr>
              <a:t>asset use transactions.</a:t>
            </a:r>
          </a:p>
          <a:p>
            <a:endParaRPr lang="en-US" dirty="0"/>
          </a:p>
        </p:txBody>
      </p:sp>
    </p:spTree>
    <p:extLst>
      <p:ext uri="{BB962C8B-B14F-4D97-AF65-F5344CB8AC3E}">
        <p14:creationId xmlns:p14="http://schemas.microsoft.com/office/powerpoint/2010/main" val="1129171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5A89374-9B2D-4F79-A3DA-8AA58B3261E0}" type="slidenum">
              <a:rPr lang="en-US" smtClean="0"/>
              <a:pPr/>
              <a:t>28</a:t>
            </a:fld>
            <a:endParaRPr lang="en-US" dirty="0"/>
          </a:p>
        </p:txBody>
      </p:sp>
      <p:sp>
        <p:nvSpPr>
          <p:cNvPr id="8704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marL="228600" indent="-228600"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1:  Rustic Camp Sites was formed on January 1, Year 1, when it acquired $120,000 cash from issuing common stock.</a:t>
            </a:r>
          </a:p>
          <a:p>
            <a:pPr marL="228600" indent="-228600"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marL="228600" indent="-228600"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increases assets (cash) and increases stockholders’ equity (common stock).  This is an asset source transaction.</a:t>
            </a:r>
          </a:p>
          <a:p>
            <a:pPr marL="228600" indent="-228600"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Here is the impact of this transaction on the accounting equation. </a:t>
            </a:r>
          </a:p>
          <a:p>
            <a:pPr marL="228600" indent="-228600"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Notice that the elements have been divided into accounts.  For example, the element of assets is divided into a Cash account and a Land account.</a:t>
            </a:r>
          </a:p>
          <a:p>
            <a:pPr marL="228600" indent="-228600"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Part IV</a:t>
            </a:r>
          </a:p>
          <a:p>
            <a:pPr marL="228600" indent="-228600" eaLnBrk="1" hangingPunct="1"/>
            <a:r>
              <a:rPr lang="en-US" dirty="0">
                <a:latin typeface="Tahoma" panose="020B0604030504040204" pitchFamily="34" charset="0"/>
                <a:ea typeface="Tahoma" panose="020B0604030504040204" pitchFamily="34" charset="0"/>
                <a:cs typeface="Tahoma" panose="020B0604030504040204" pitchFamily="34" charset="0"/>
              </a:rPr>
              <a:t>Every transaction affects the accounting equation in at least two places.  It is from this practice that the double-entry bookkeeping system derives its name.</a:t>
            </a:r>
          </a:p>
          <a:p>
            <a:endParaRPr lang="en-US" dirty="0"/>
          </a:p>
        </p:txBody>
      </p:sp>
    </p:spTree>
    <p:extLst>
      <p:ext uri="{BB962C8B-B14F-4D97-AF65-F5344CB8AC3E}">
        <p14:creationId xmlns:p14="http://schemas.microsoft.com/office/powerpoint/2010/main" val="1117540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1700AA2-91E8-42D2-93C1-BCD511C19FEC}" type="slidenum">
              <a:rPr lang="en-US" smtClean="0"/>
              <a:pPr/>
              <a:t>29</a:t>
            </a:fld>
            <a:endParaRPr lang="en-US" dirty="0"/>
          </a:p>
        </p:txBody>
      </p:sp>
      <p:sp>
        <p:nvSpPr>
          <p:cNvPr id="8806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2:  Rustic Camp Sites acquired an additional $400,000 of cash by borrowing from a creditor.</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increases assets (cash) and increases liabilities (notes payable).  This is an asset source transaction.</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62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CD34309-7F95-451A-ACDA-82AEC0F3DA57}" type="slidenum">
              <a:rPr lang="en-US" smtClean="0"/>
              <a:pPr/>
              <a:t>3</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LO 1-1: </a:t>
            </a:r>
            <a:r>
              <a:rPr lang="en-US" sz="1200" dirty="0">
                <a:solidFill>
                  <a:schemeClr val="tx2"/>
                </a:solidFill>
                <a:latin typeface="Tahoma" panose="020B0604030504040204" pitchFamily="34" charset="0"/>
                <a:ea typeface="Tahoma" panose="020B0604030504040204" pitchFamily="34" charset="0"/>
                <a:cs typeface="Tahoma" panose="020B0604030504040204" pitchFamily="34" charset="0"/>
              </a:rPr>
              <a:t>Identify the ways accounting benefits society.</a:t>
            </a:r>
          </a:p>
          <a:p>
            <a:pPr eaLnBrk="1" hangingPunct="1"/>
            <a:endParaRPr lang="en-US" dirty="0"/>
          </a:p>
        </p:txBody>
      </p:sp>
    </p:spTree>
    <p:extLst>
      <p:ext uri="{BB962C8B-B14F-4D97-AF65-F5344CB8AC3E}">
        <p14:creationId xmlns:p14="http://schemas.microsoft.com/office/powerpoint/2010/main" val="3366086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052FB7E-7076-42AD-AAC1-E6485C49D3AF}" type="slidenum">
              <a:rPr lang="en-US" smtClean="0"/>
              <a:pPr/>
              <a:t>30</a:t>
            </a:fld>
            <a:endParaRPr lang="en-US" dirty="0"/>
          </a:p>
        </p:txBody>
      </p:sp>
      <p:sp>
        <p:nvSpPr>
          <p:cNvPr id="8909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3:  Rustic Camp Sites paid $500,000 cash to purchase land.</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decreases assets (cash) and increases assets (land).  This is an asset exchange transaction.</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impact of this transaction on the accounting equation. </a:t>
            </a:r>
          </a:p>
          <a:p>
            <a:endParaRPr lang="en-US" dirty="0"/>
          </a:p>
        </p:txBody>
      </p:sp>
    </p:spTree>
    <p:extLst>
      <p:ext uri="{BB962C8B-B14F-4D97-AF65-F5344CB8AC3E}">
        <p14:creationId xmlns:p14="http://schemas.microsoft.com/office/powerpoint/2010/main" val="3877056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DD97A9F-9D36-4F94-A49C-2E421CB64DEA}" type="slidenum">
              <a:rPr lang="en-US" smtClean="0"/>
              <a:pPr/>
              <a:t>31</a:t>
            </a:fld>
            <a:endParaRPr lang="en-US" dirty="0"/>
          </a:p>
        </p:txBody>
      </p:sp>
      <p:sp>
        <p:nvSpPr>
          <p:cNvPr id="901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4:  Rustic Camp Sites obtained $85,000 cash by leasing campsites to customers.</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increases assets (cash) and increases stockholders’ equity (retained earnings).  This is an asset source transaction.  Revenue represents an economic benefit a company obtains by providing customers with goods and services.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impact of this transaction on the accounting equation. </a:t>
            </a:r>
          </a:p>
          <a:p>
            <a:endParaRPr lang="en-US" dirty="0"/>
          </a:p>
        </p:txBody>
      </p:sp>
    </p:spTree>
    <p:extLst>
      <p:ext uri="{BB962C8B-B14F-4D97-AF65-F5344CB8AC3E}">
        <p14:creationId xmlns:p14="http://schemas.microsoft.com/office/powerpoint/2010/main" val="1771147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64C0D74-9496-4574-9B22-90140A983669}" type="slidenum">
              <a:rPr lang="en-US" smtClean="0"/>
              <a:pPr/>
              <a:t>32</a:t>
            </a:fld>
            <a:endParaRPr lang="en-US" dirty="0"/>
          </a:p>
        </p:txBody>
      </p:sp>
      <p:sp>
        <p:nvSpPr>
          <p:cNvPr id="911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r>
              <a:rPr lang="en-US" dirty="0">
                <a:latin typeface="Tahoma" panose="020B0604030504040204" pitchFamily="34" charset="0"/>
                <a:ea typeface="Tahoma" panose="020B0604030504040204" pitchFamily="34" charset="0"/>
                <a:cs typeface="Tahoma" panose="020B0604030504040204" pitchFamily="34" charset="0"/>
              </a:rPr>
              <a:t>Event 5:  Rustic Camp Sites paid $50,000 cash for operating expenses such as salaries, rent, and interest. (RCS could establish a separate account for each type of expense. However, the management team does not currently desire this level of detail. The number of accounts a business uses depends on the level of information managers need to make decisions.)</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decreases assets (cash) and decreases stockholders’ equity (retained earnings).  This is an asset use transaction.  In the normal course of generating revenue, a business consumes various assets and services.  The assets and services consumed to generate revenue are called expenses.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impact of this transaction on the accounting equation. </a:t>
            </a:r>
          </a:p>
          <a:p>
            <a:endParaRPr lang="en-US" dirty="0"/>
          </a:p>
        </p:txBody>
      </p:sp>
    </p:spTree>
    <p:extLst>
      <p:ext uri="{BB962C8B-B14F-4D97-AF65-F5344CB8AC3E}">
        <p14:creationId xmlns:p14="http://schemas.microsoft.com/office/powerpoint/2010/main" val="2511119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B42D53D-F2A4-4BB5-A152-DCD8E66E57B8}" type="slidenum">
              <a:rPr lang="en-US" smtClean="0"/>
              <a:pPr/>
              <a:t>33</a:t>
            </a:fld>
            <a:endParaRPr lang="en-US" dirty="0"/>
          </a:p>
        </p:txBody>
      </p:sp>
      <p:sp>
        <p:nvSpPr>
          <p:cNvPr id="9216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6:  Rustic Camp Sites paid $4,000 in cash dividends to its owners. </a:t>
            </a:r>
          </a:p>
          <a:p>
            <a:endParaRPr lang="en-US" dirty="0"/>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To record this transaction, Rustic Camp Sites decreases assets (cash) and decreases stockholders’ equity (retained earnings).  This is an asset use transaction.  If a business transfers some or all of its earned assets to owners, the transfer is frequently called a dividend.  Since assets distributed to stockholders are not used for the purpose of generating revenue, dividends are wealth transfers, not expenses.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impact of this transaction on the accounting equation. </a:t>
            </a:r>
          </a:p>
          <a:p>
            <a:endParaRPr lang="en-US" dirty="0"/>
          </a:p>
          <a:p>
            <a:endParaRPr lang="en-US" dirty="0"/>
          </a:p>
        </p:txBody>
      </p:sp>
    </p:spTree>
    <p:extLst>
      <p:ext uri="{BB962C8B-B14F-4D97-AF65-F5344CB8AC3E}">
        <p14:creationId xmlns:p14="http://schemas.microsoft.com/office/powerpoint/2010/main" val="2908942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90A9F-05F7-4570-8D80-5368A3EDD37D}" type="slidenum">
              <a:rPr lang="en-US" smtClean="0"/>
              <a:pPr/>
              <a:t>34</a:t>
            </a:fld>
            <a:endParaRPr lang="en-US" dirty="0"/>
          </a:p>
        </p:txBody>
      </p:sp>
      <p:sp>
        <p:nvSpPr>
          <p:cNvPr id="931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Event 7:  The land that Rustic Camp Sites paid $500,000 to purchase had an appraised market value of $525,000 on December 31, Year 1</a:t>
            </a:r>
          </a:p>
          <a:p>
            <a:pPr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The historical cost concept requires that most assets be reported at the amount paid for them (their historical cost) regardless of increases in market value.  As a result of following the historical cost concept, event 7 does not result in a change in Rustic Camp Sites’ accounting records. </a:t>
            </a:r>
          </a:p>
          <a:p>
            <a:endParaRPr lang="en-US" dirty="0"/>
          </a:p>
          <a:p>
            <a:endParaRPr lang="en-US" dirty="0"/>
          </a:p>
        </p:txBody>
      </p:sp>
    </p:spTree>
    <p:extLst>
      <p:ext uri="{BB962C8B-B14F-4D97-AF65-F5344CB8AC3E}">
        <p14:creationId xmlns:p14="http://schemas.microsoft.com/office/powerpoint/2010/main" val="807470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Rectangle 7"/>
          <p:cNvSpPr>
            <a:spLocks noGrp="1" noChangeArrowheads="1"/>
          </p:cNvSpPr>
          <p:nvPr>
            <p:ph type="sldNum" sz="quarter" idx="5"/>
          </p:nvPr>
        </p:nvSpPr>
        <p:spPr>
          <a:noFill/>
        </p:spPr>
        <p:txBody>
          <a:bodyPr/>
          <a:lstStyle/>
          <a:p>
            <a:fld id="{6799A0FA-A1EB-426E-AC61-282D9F7FE84A}" type="slidenum">
              <a:rPr lang="en-US" smtClean="0"/>
              <a:pPr/>
              <a:t>35</a:t>
            </a:fld>
            <a:endParaRPr lang="en-US" dirty="0"/>
          </a:p>
        </p:txBody>
      </p:sp>
      <p:sp>
        <p:nvSpPr>
          <p:cNvPr id="555010" name="Rectangle 1026"/>
          <p:cNvSpPr>
            <a:spLocks noGrp="1" noRot="1" noChangeAspect="1" noChangeArrowheads="1" noTextEdit="1"/>
          </p:cNvSpPr>
          <p:nvPr>
            <p:ph type="sldImg"/>
          </p:nvPr>
        </p:nvSpPr>
        <p:spPr>
          <a:solidFill>
            <a:srgbClr val="FFFFFF"/>
          </a:solidFill>
          <a:ln/>
        </p:spPr>
      </p:sp>
      <p:sp>
        <p:nvSpPr>
          <p:cNvPr id="555011" name="Rectangle 1028"/>
          <p:cNvSpPr>
            <a:spLocks noGrp="1" noChangeArrowheads="1"/>
          </p:cNvSpPr>
          <p:nvPr>
            <p:ph type="body" idx="1"/>
          </p:nvPr>
        </p:nvSpPr>
        <p:spPr>
          <a:noFill/>
          <a:ln/>
        </p:spPr>
        <p:txBody>
          <a:bodyPr/>
          <a:lstStyle/>
          <a:p>
            <a:pPr eaLnBrk="1" hangingPunct="1"/>
            <a:r>
              <a:rPr lang="en-US" dirty="0"/>
              <a:t>A summary of Rustic Camp Sites Year 1 accounting events is shown in Exhibit 1.3.</a:t>
            </a:r>
          </a:p>
        </p:txBody>
      </p:sp>
    </p:spTree>
    <p:extLst>
      <p:ext uri="{BB962C8B-B14F-4D97-AF65-F5344CB8AC3E}">
        <p14:creationId xmlns:p14="http://schemas.microsoft.com/office/powerpoint/2010/main" val="3611982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Rectangle 7"/>
          <p:cNvSpPr>
            <a:spLocks noGrp="1" noChangeArrowheads="1"/>
          </p:cNvSpPr>
          <p:nvPr>
            <p:ph type="sldNum" sz="quarter" idx="5"/>
          </p:nvPr>
        </p:nvSpPr>
        <p:spPr>
          <a:noFill/>
        </p:spPr>
        <p:txBody>
          <a:bodyPr/>
          <a:lstStyle/>
          <a:p>
            <a:fld id="{6799A0FA-A1EB-426E-AC61-282D9F7FE84A}" type="slidenum">
              <a:rPr lang="en-US" smtClean="0"/>
              <a:pPr/>
              <a:t>36</a:t>
            </a:fld>
            <a:endParaRPr lang="en-US" dirty="0"/>
          </a:p>
        </p:txBody>
      </p:sp>
      <p:sp>
        <p:nvSpPr>
          <p:cNvPr id="555010" name="Rectangle 1026"/>
          <p:cNvSpPr>
            <a:spLocks noGrp="1" noRot="1" noChangeAspect="1" noChangeArrowheads="1" noTextEdit="1"/>
          </p:cNvSpPr>
          <p:nvPr>
            <p:ph type="sldImg"/>
          </p:nvPr>
        </p:nvSpPr>
        <p:spPr>
          <a:solidFill>
            <a:srgbClr val="FFFFFF"/>
          </a:solidFill>
          <a:ln/>
        </p:spPr>
      </p:sp>
      <p:sp>
        <p:nvSpPr>
          <p:cNvPr id="555011" name="Rectangle 1028"/>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Exhibit 1.3 continued: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Here is a summary of the impact on the accounting equation of the transactions for Rustic Camp Sites we completed earlier.  The data in the summary are coded as follows.  The numbers in green are used in the statement of cash flows. The numbers in red are used to prepare the balance sheet. Finally, the numbers in blue are used to prepare the income statement.  The numbers reported on the statement of changes in stockholders’ equity have not been color coded because they appear in more than one statement.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sz="1200" b="0"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The complete collection of a company’s accounts is called the </a:t>
            </a:r>
            <a:r>
              <a:rPr lang="en-US" sz="1200" b="1"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general ledger. </a:t>
            </a:r>
            <a:r>
              <a:rPr lang="en-US" sz="1200" b="0"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A summary of the accounting events and the general ledger accounts is shown in Exhibit 1.3.</a:t>
            </a:r>
          </a:p>
          <a:p>
            <a:pPr eaLnBrk="1" hangingPunct="1"/>
            <a:endParaRPr lang="en-US" dirty="0"/>
          </a:p>
        </p:txBody>
      </p:sp>
    </p:spTree>
    <p:extLst>
      <p:ext uri="{BB962C8B-B14F-4D97-AF65-F5344CB8AC3E}">
        <p14:creationId xmlns:p14="http://schemas.microsoft.com/office/powerpoint/2010/main" val="813708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 1-5:  </a:t>
            </a:r>
            <a:r>
              <a:rPr lang="en-US" sz="1200" dirty="0">
                <a:latin typeface="Tahoma" pitchFamily="34" charset="0"/>
              </a:rPr>
              <a:t>Interpret information shown in an accounting equation.</a:t>
            </a:r>
          </a:p>
          <a:p>
            <a:endParaRPr lang="en-US" dirty="0"/>
          </a:p>
        </p:txBody>
      </p:sp>
      <p:sp>
        <p:nvSpPr>
          <p:cNvPr id="83972" name="Slide Number Placeholder 3"/>
          <p:cNvSpPr>
            <a:spLocks noGrp="1"/>
          </p:cNvSpPr>
          <p:nvPr>
            <p:ph type="sldNum" sz="quarter" idx="5"/>
          </p:nvPr>
        </p:nvSpPr>
        <p:spPr>
          <a:noFill/>
        </p:spPr>
        <p:txBody>
          <a:bodyPr/>
          <a:lstStyle/>
          <a:p>
            <a:fld id="{71EDF069-F3CA-4ABB-AAF1-85A6FC203444}" type="slidenum">
              <a:rPr lang="en-US" smtClean="0"/>
              <a:pPr/>
              <a:t>37</a:t>
            </a:fld>
            <a:endParaRPr lang="en-US" dirty="0"/>
          </a:p>
        </p:txBody>
      </p:sp>
    </p:spTree>
    <p:extLst>
      <p:ext uri="{BB962C8B-B14F-4D97-AF65-F5344CB8AC3E}">
        <p14:creationId xmlns:p14="http://schemas.microsoft.com/office/powerpoint/2010/main" val="1451300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38</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Part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Tahoma" panose="020B0604030504040204" pitchFamily="34" charset="0"/>
                <a:ea typeface="Tahoma" panose="020B0604030504040204" pitchFamily="34" charset="0"/>
                <a:cs typeface="Tahoma" panose="020B0604030504040204" pitchFamily="34" charset="0"/>
              </a:rPr>
              <a:t>Assets are displayed on the left side of the accounting equation. Assets include cash, but are not always cash.</a:t>
            </a:r>
          </a:p>
          <a:p>
            <a:endParaRPr lang="en-US" dirty="0"/>
          </a:p>
          <a:p>
            <a:r>
              <a:rPr lang="en-US" dirty="0"/>
              <a:t>Part II</a:t>
            </a:r>
          </a:p>
          <a:p>
            <a:r>
              <a:rPr lang="en-US" dirty="0"/>
              <a:t>The amounts in liabilities, common stock, and retained earnings do not represent cash. Instead, they represent the original sources of the company’s assets. The right side identifies the sources of assets, not their composition.</a:t>
            </a:r>
          </a:p>
        </p:txBody>
      </p:sp>
    </p:spTree>
    <p:extLst>
      <p:ext uri="{BB962C8B-B14F-4D97-AF65-F5344CB8AC3E}">
        <p14:creationId xmlns:p14="http://schemas.microsoft.com/office/powerpoint/2010/main" val="70693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39</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While the amount of retained earnings does not represent the amount of cash a company has on hand, it does limit the amount of cash that can be used to pay dividends.  The payment of dividends is limited by both the amount of cash and the amount of retained earnings. In other words, to pay a cash dividend a company must have both cash and retained earnings.</a:t>
            </a:r>
          </a:p>
        </p:txBody>
      </p:sp>
    </p:spTree>
    <p:extLst>
      <p:ext uri="{BB962C8B-B14F-4D97-AF65-F5344CB8AC3E}">
        <p14:creationId xmlns:p14="http://schemas.microsoft.com/office/powerpoint/2010/main" val="6094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7762C37-97A0-44B9-8154-588122DEF100}" type="slidenum">
              <a:rPr lang="en-US" smtClean="0"/>
              <a:pPr/>
              <a:t>4</a:t>
            </a:fld>
            <a:endParaRPr lang="en-US" dirty="0"/>
          </a:p>
        </p:txBody>
      </p:sp>
      <p:sp>
        <p:nvSpPr>
          <p:cNvPr id="645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Accounting provides information that is useful in answering questions about resource allocation. </a:t>
            </a:r>
            <a:endParaRPr lang="en-US" dirty="0"/>
          </a:p>
        </p:txBody>
      </p:sp>
    </p:spTree>
    <p:extLst>
      <p:ext uri="{BB962C8B-B14F-4D97-AF65-F5344CB8AC3E}">
        <p14:creationId xmlns:p14="http://schemas.microsoft.com/office/powerpoint/2010/main" val="28536832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40</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Part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 business ceases to operate, its remaining assets are sold and the sale proceeds are returned to the creditors and investors through a process called business liquidation. </a:t>
            </a:r>
            <a:r>
              <a:rPr lang="en-US" sz="1200" b="0" dirty="0">
                <a:latin typeface="Tahoma" pitchFamily="34" charset="0"/>
              </a:rPr>
              <a:t>Liquidations can result from net losses or mismanagement of assets.</a:t>
            </a:r>
          </a:p>
          <a:p>
            <a:r>
              <a:rPr lang="en-US" dirty="0"/>
              <a:t> </a:t>
            </a:r>
          </a:p>
          <a:p>
            <a:r>
              <a:rPr lang="en-US" dirty="0"/>
              <a:t>Part II</a:t>
            </a:r>
          </a:p>
          <a:p>
            <a:r>
              <a:rPr lang="en-US" dirty="0"/>
              <a:t>Creditors have priority in business liquidations. This means the business uses its assets first to settle the obligations to the creditors. Any assets remaining after the creditors have been paid are then distributed to the investors.</a:t>
            </a:r>
          </a:p>
          <a:p>
            <a:endParaRPr lang="en-US" dirty="0"/>
          </a:p>
          <a:p>
            <a:r>
              <a:rPr lang="en-US" dirty="0"/>
              <a:t>Part III </a:t>
            </a:r>
          </a:p>
          <a:p>
            <a:r>
              <a:rPr lang="en-US" dirty="0"/>
              <a:t>The going concern doctrine assumes that a business is able to continue its operations into the foreseeable future. Many procedures and practices used by accountants are based on a going concern assumption. If a company’s going concern status becomes uncertain, accountants are required to notify creditors and investors.</a:t>
            </a:r>
          </a:p>
        </p:txBody>
      </p:sp>
    </p:spTree>
    <p:extLst>
      <p:ext uri="{BB962C8B-B14F-4D97-AF65-F5344CB8AC3E}">
        <p14:creationId xmlns:p14="http://schemas.microsoft.com/office/powerpoint/2010/main" val="212730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41</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View One</a:t>
            </a:r>
            <a:r>
              <a:rPr lang="en-US" b="1" dirty="0">
                <a:latin typeface="Tahoma" panose="020B0604030504040204" pitchFamily="34" charset="0"/>
                <a:ea typeface="Tahoma" panose="020B0604030504040204" pitchFamily="34" charset="0"/>
                <a:cs typeface="Tahoma" panose="020B0604030504040204" pitchFamily="34" charset="0"/>
              </a:rPr>
              <a:t>: </a:t>
            </a:r>
            <a:r>
              <a:rPr lang="en-US" sz="1200" b="0" dirty="0">
                <a:latin typeface="Tahoma" panose="020B0604030504040204" pitchFamily="34" charset="0"/>
                <a:ea typeface="Tahoma" panose="020B0604030504040204" pitchFamily="34" charset="0"/>
                <a:cs typeface="Tahoma" panose="020B0604030504040204" pitchFamily="34" charset="0"/>
              </a:rPr>
              <a:t>Creditors are a source of assets or alternatively as obligations to the business.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dirty="0">
                <a:latin typeface="Tahoma" panose="020B0604030504040204" pitchFamily="34" charset="0"/>
                <a:ea typeface="Tahoma" panose="020B0604030504040204" pitchFamily="34" charset="0"/>
                <a:cs typeface="Tahoma" panose="020B0604030504040204" pitchFamily="34" charset="0"/>
              </a:rPr>
              <a:t>View Two: Common stock and retained earnings can be viewed as sources of assets or, alternatively, as commitments to the investors.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business has a </a:t>
            </a:r>
            <a:r>
              <a:rPr lang="en-US" b="1" dirty="0">
                <a:latin typeface="Tahoma" panose="020B0604030504040204" pitchFamily="34" charset="0"/>
                <a:ea typeface="Tahoma" panose="020B0604030504040204" pitchFamily="34" charset="0"/>
                <a:cs typeface="Tahoma" panose="020B0604030504040204" pitchFamily="34" charset="0"/>
              </a:rPr>
              <a:t>stewardship </a:t>
            </a:r>
            <a:r>
              <a:rPr lang="en-US" dirty="0">
                <a:latin typeface="Tahoma" panose="020B0604030504040204" pitchFamily="34" charset="0"/>
                <a:ea typeface="Tahoma" panose="020B0604030504040204" pitchFamily="34" charset="0"/>
                <a:cs typeface="Tahoma" panose="020B0604030504040204" pitchFamily="34" charset="0"/>
              </a:rPr>
              <a:t>function, which means that it has a duty to protect and use the assets for the benefit of the owners.</a:t>
            </a:r>
            <a:endParaRPr kumimoji="0" lang="en-US" sz="1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157620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 1-6:  </a:t>
            </a:r>
            <a:r>
              <a:rPr lang="en-US" sz="1200" dirty="0">
                <a:latin typeface="Tahoma" pitchFamily="34" charset="0"/>
              </a:rPr>
              <a:t>Classify business events as asset source, use, or exchange transactions.</a:t>
            </a:r>
          </a:p>
          <a:p>
            <a:endParaRPr lang="en-US" dirty="0"/>
          </a:p>
        </p:txBody>
      </p:sp>
      <p:sp>
        <p:nvSpPr>
          <p:cNvPr id="94212" name="Slide Number Placeholder 3"/>
          <p:cNvSpPr>
            <a:spLocks noGrp="1"/>
          </p:cNvSpPr>
          <p:nvPr>
            <p:ph type="sldNum" sz="quarter" idx="5"/>
          </p:nvPr>
        </p:nvSpPr>
        <p:spPr>
          <a:noFill/>
        </p:spPr>
        <p:txBody>
          <a:bodyPr/>
          <a:lstStyle/>
          <a:p>
            <a:fld id="{1EF8F400-7234-4CCB-B983-26D50C4485B7}" type="slidenum">
              <a:rPr lang="en-US" smtClean="0"/>
              <a:pPr/>
              <a:t>42</a:t>
            </a:fld>
            <a:endParaRPr lang="en-US" dirty="0"/>
          </a:p>
        </p:txBody>
      </p:sp>
    </p:spTree>
    <p:extLst>
      <p:ext uri="{BB962C8B-B14F-4D97-AF65-F5344CB8AC3E}">
        <p14:creationId xmlns:p14="http://schemas.microsoft.com/office/powerpoint/2010/main" val="527146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7F2AFCE-6208-4AD8-867B-46AF9B990DE1}" type="slidenum">
              <a:rPr lang="en-US" smtClean="0"/>
              <a:pPr/>
              <a:t>43</a:t>
            </a:fld>
            <a:endParaRPr lang="en-US" dirty="0"/>
          </a:p>
        </p:txBody>
      </p:sp>
      <p:sp>
        <p:nvSpPr>
          <p:cNvPr id="9523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transactions that have been described have been classified into one of three categories:  asset source transactions, asset exchange transactions, and asset use transactions. </a:t>
            </a:r>
            <a:r>
              <a:rPr lang="en-US" dirty="0"/>
              <a:t>It is far more effective to learn how to classify the transactions into meaningful categories than to attempt to memorize the effects of thousands of transactions.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063377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7E8FCF0-1577-45AE-90D2-B0B84A8CAD1B}" type="slidenum">
              <a:rPr lang="en-US" smtClean="0"/>
              <a:pPr/>
              <a:t>44</a:t>
            </a:fld>
            <a:endParaRPr lang="en-US" dirty="0"/>
          </a:p>
        </p:txBody>
      </p:sp>
      <p:sp>
        <p:nvSpPr>
          <p:cNvPr id="798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Section 2: Reporting Information</a:t>
            </a:r>
            <a:endParaRPr lang="en-US" sz="1200" dirty="0"/>
          </a:p>
          <a:p>
            <a:pPr marL="0" indent="0" algn="l">
              <a:buNone/>
            </a:pPr>
            <a:r>
              <a:rPr lang="en-US" sz="1200" dirty="0"/>
              <a:t>Accounting information is normally presented to external users in four general-purpose financial statements.  The information in the ledger accounts is used to prepare these financial statements.  The next section explains how the information in the accounts is presented in financial statements.</a:t>
            </a:r>
            <a:endParaRPr lang="en-US" sz="1600" dirty="0">
              <a:latin typeface="Tahoma" pitchFamily="34" charset="0"/>
            </a:endParaRPr>
          </a:p>
          <a:p>
            <a:endParaRPr lang="en-US" dirty="0"/>
          </a:p>
        </p:txBody>
      </p:sp>
    </p:spTree>
    <p:extLst>
      <p:ext uri="{BB962C8B-B14F-4D97-AF65-F5344CB8AC3E}">
        <p14:creationId xmlns:p14="http://schemas.microsoft.com/office/powerpoint/2010/main" val="1685118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4" name="Slide Number Placeholder 3"/>
          <p:cNvSpPr>
            <a:spLocks noGrp="1"/>
          </p:cNvSpPr>
          <p:nvPr>
            <p:ph type="sldNum" sz="quarter" idx="5"/>
          </p:nvPr>
        </p:nvSpPr>
        <p:spPr>
          <a:noFill/>
        </p:spPr>
        <p:txBody>
          <a:bodyPr/>
          <a:lstStyle/>
          <a:p>
            <a:fld id="{E912931D-E267-4F14-831B-46568116FC82}" type="slidenum">
              <a:rPr lang="en-US" smtClean="0"/>
              <a:pPr/>
              <a:t>45</a:t>
            </a:fld>
            <a:endParaRPr lang="en-US" dirty="0"/>
          </a:p>
        </p:txBody>
      </p:sp>
      <p:sp>
        <p:nvSpPr>
          <p:cNvPr id="2" name="Notes Placeholder 1">
            <a:extLst>
              <a:ext uri="{FF2B5EF4-FFF2-40B4-BE49-F238E27FC236}">
                <a16:creationId xmlns:a16="http://schemas.microsoft.com/office/drawing/2014/main" id="{28DBB405-90BB-4F32-945B-8BB754FD23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 1-7:  </a:t>
            </a:r>
            <a:r>
              <a:rPr lang="en-US" sz="1200" dirty="0">
                <a:latin typeface="Tahoma" pitchFamily="34" charset="0"/>
              </a:rPr>
              <a:t>Prepare an income statement, a statement of changes in stockholders’ equity, and a balance sheet.</a:t>
            </a:r>
          </a:p>
          <a:p>
            <a:endParaRPr lang="en-US" dirty="0"/>
          </a:p>
        </p:txBody>
      </p:sp>
    </p:spTree>
    <p:extLst>
      <p:ext uri="{BB962C8B-B14F-4D97-AF65-F5344CB8AC3E}">
        <p14:creationId xmlns:p14="http://schemas.microsoft.com/office/powerpoint/2010/main" val="4065633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D7934B1C-FA5D-4799-B1B0-AD3C324B16D2}" type="slidenum">
              <a:rPr lang="en-US" smtClean="0"/>
              <a:pPr/>
              <a:t>46</a:t>
            </a:fld>
            <a:endParaRPr lang="en-US" dirty="0"/>
          </a:p>
        </p:txBody>
      </p:sp>
      <p:sp>
        <p:nvSpPr>
          <p:cNvPr id="9830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Exhibit 1-4 Financial Statements: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income statement. The information used to prepare this statement  (and the others that will follow) was drawn from the ledger accounts.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Businesses consume assets and services in order to generate revenues, thereby creating greater quantities of other assets.  The income statement follows the Matching Concept.  The Matching Concept states that the income statement matches asset increases from operating a business (revenues) with asset decreases from operating the business (expenses).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Rustic Camp Sites has net income because its revenues are greater than its expenses.  However, if expenses are greater than revenues, the difference is a net loss.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IV</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Income is measured for a span of time called an accounting period.  While accounting periods of one year are normal for external financial reporting, income can be measured weekly, monthly, quarterly, semi-annually, or over any appropriate time period.  </a:t>
            </a:r>
          </a:p>
          <a:p>
            <a:endParaRPr lang="en-US" dirty="0"/>
          </a:p>
        </p:txBody>
      </p:sp>
    </p:spTree>
    <p:extLst>
      <p:ext uri="{BB962C8B-B14F-4D97-AF65-F5344CB8AC3E}">
        <p14:creationId xmlns:p14="http://schemas.microsoft.com/office/powerpoint/2010/main" val="5861685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63994EF-3B1B-418C-B848-14A1FE497A74}" type="slidenum">
              <a:rPr lang="en-US" smtClean="0"/>
              <a:pPr/>
              <a:t>47</a:t>
            </a:fld>
            <a:endParaRPr lang="en-US" dirty="0"/>
          </a:p>
        </p:txBody>
      </p:sp>
      <p:sp>
        <p:nvSpPr>
          <p:cNvPr id="9933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Exhibit 1-4 Financial Statements continued: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Here is the statement of changes in stockholders’ equity.  This statement explains the effects of transactions on stockholders’ equity during the accounting period. It starts with the beginning balance in the Common Stock account and adds or subtracts any changes that occurred during the accounting period.  The statement also describes the changes in retained earnings for the accounting period.</a:t>
            </a:r>
          </a:p>
          <a:p>
            <a:endParaRPr lang="en-US" dirty="0"/>
          </a:p>
        </p:txBody>
      </p:sp>
    </p:spTree>
    <p:extLst>
      <p:ext uri="{BB962C8B-B14F-4D97-AF65-F5344CB8AC3E}">
        <p14:creationId xmlns:p14="http://schemas.microsoft.com/office/powerpoint/2010/main" val="34424086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6B40C87-2426-4938-8133-1C89165AA3ED}" type="slidenum">
              <a:rPr lang="en-US" smtClean="0"/>
              <a:pPr/>
              <a:t>48</a:t>
            </a:fld>
            <a:endParaRPr lang="en-US" dirty="0"/>
          </a:p>
        </p:txBody>
      </p:sp>
      <p:sp>
        <p:nvSpPr>
          <p:cNvPr id="1003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Exhibit 1-4 Financial Statements continued:</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balance sheet.  Notice that total assets equals total liabilities plus equity—just like we discussed earlier with the accounting equation.</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The balance sheet lists the assets and liabilities of the business and the owners’ claims.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Assets are listed in the order of liquidity.  This means that assets are listed in order of how rapidly they will be converted to cash.</a:t>
            </a:r>
          </a:p>
          <a:p>
            <a:endParaRPr lang="en-US" dirty="0"/>
          </a:p>
        </p:txBody>
      </p:sp>
    </p:spTree>
    <p:extLst>
      <p:ext uri="{BB962C8B-B14F-4D97-AF65-F5344CB8AC3E}">
        <p14:creationId xmlns:p14="http://schemas.microsoft.com/office/powerpoint/2010/main" val="3455037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4" name="Slide Number Placeholder 3"/>
          <p:cNvSpPr>
            <a:spLocks noGrp="1"/>
          </p:cNvSpPr>
          <p:nvPr>
            <p:ph type="sldNum" sz="quarter" idx="5"/>
          </p:nvPr>
        </p:nvSpPr>
        <p:spPr>
          <a:noFill/>
        </p:spPr>
        <p:txBody>
          <a:bodyPr/>
          <a:lstStyle/>
          <a:p>
            <a:fld id="{E912931D-E267-4F14-831B-46568116FC82}" type="slidenum">
              <a:rPr lang="en-US" smtClean="0"/>
              <a:pPr/>
              <a:t>49</a:t>
            </a:fld>
            <a:endParaRPr lang="en-US" dirty="0"/>
          </a:p>
        </p:txBody>
      </p:sp>
      <p:sp>
        <p:nvSpPr>
          <p:cNvPr id="2" name="Notes Placeholder 1">
            <a:extLst>
              <a:ext uri="{FF2B5EF4-FFF2-40B4-BE49-F238E27FC236}">
                <a16:creationId xmlns:a16="http://schemas.microsoft.com/office/drawing/2014/main" id="{592277D1-F813-47E6-96D9-301B12E2EB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 1-8:  </a:t>
            </a:r>
            <a:r>
              <a:rPr lang="en-US" sz="1200" dirty="0">
                <a:latin typeface="Tahoma" pitchFamily="34" charset="0"/>
              </a:rPr>
              <a:t>Prepare a statement of cash flows.</a:t>
            </a:r>
          </a:p>
          <a:p>
            <a:endParaRPr lang="en-US" dirty="0"/>
          </a:p>
        </p:txBody>
      </p:sp>
    </p:spTree>
    <p:extLst>
      <p:ext uri="{BB962C8B-B14F-4D97-AF65-F5344CB8AC3E}">
        <p14:creationId xmlns:p14="http://schemas.microsoft.com/office/powerpoint/2010/main" val="299393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7762C37-97A0-44B9-8154-588122DEF100}" type="slidenum">
              <a:rPr lang="en-US" smtClean="0"/>
              <a:pPr/>
              <a:t>5</a:t>
            </a:fld>
            <a:endParaRPr lang="en-US" dirty="0"/>
          </a:p>
        </p:txBody>
      </p:sp>
      <p:sp>
        <p:nvSpPr>
          <p:cNvPr id="6451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Accounting provides information that is useful in answering questions about resource allocation.  Do not underestimate the importance of reliable information used to answer these questions.  The users of accounting information include a variety of people and organizations. </a:t>
            </a:r>
          </a:p>
          <a:p>
            <a:endParaRPr lang="en-US" dirty="0"/>
          </a:p>
        </p:txBody>
      </p:sp>
    </p:spTree>
    <p:extLst>
      <p:ext uri="{BB962C8B-B14F-4D97-AF65-F5344CB8AC3E}">
        <p14:creationId xmlns:p14="http://schemas.microsoft.com/office/powerpoint/2010/main" val="341142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DDC5AB5-4052-4211-947E-5E65200BAAC8}" type="slidenum">
              <a:rPr lang="en-US" smtClean="0"/>
              <a:pPr/>
              <a:t>50</a:t>
            </a:fld>
            <a:endParaRPr lang="en-US" dirty="0"/>
          </a:p>
        </p:txBody>
      </p:sp>
      <p:sp>
        <p:nvSpPr>
          <p:cNvPr id="1013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Exhibit 1.4 Financial Statements continued:</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Here is the statement of cash flows.  It has three major sections: Operating, Investing, and Financing.</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Operating activities involve receiving cash from revenue and paying cash for expenses.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Investing activities involve paying cash for productive assets or receiving cash from selling productive assets.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IV</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Financing activities include obtaining cash from owners or from creditors and paying cash to owners (dividends) or creditors.</a:t>
            </a:r>
          </a:p>
          <a:p>
            <a:endParaRPr lang="en-US" dirty="0"/>
          </a:p>
        </p:txBody>
      </p:sp>
    </p:spTree>
    <p:extLst>
      <p:ext uri="{BB962C8B-B14F-4D97-AF65-F5344CB8AC3E}">
        <p14:creationId xmlns:p14="http://schemas.microsoft.com/office/powerpoint/2010/main" val="3648977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DDC5AB5-4052-4211-947E-5E65200BAAC8}" type="slidenum">
              <a:rPr lang="en-US" smtClean="0"/>
              <a:pPr/>
              <a:t>51</a:t>
            </a:fld>
            <a:endParaRPr lang="en-US" dirty="0"/>
          </a:p>
        </p:txBody>
      </p:sp>
      <p:sp>
        <p:nvSpPr>
          <p:cNvPr id="10137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The primary cash inflows and outflows related to the types of business activity introduced in this chapter are summarized in Exhibit 1.5. The exhibit will be expanded as additional types of events are introduced in subsequent chapters.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0251083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6B40C87-2426-4938-8133-1C89165AA3ED}" type="slidenum">
              <a:rPr lang="en-US" smtClean="0"/>
              <a:pPr/>
              <a:t>52</a:t>
            </a:fld>
            <a:endParaRPr lang="en-US" dirty="0"/>
          </a:p>
        </p:txBody>
      </p:sp>
      <p:sp>
        <p:nvSpPr>
          <p:cNvPr id="10035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Part I</a:t>
            </a:r>
          </a:p>
          <a:p>
            <a:r>
              <a:rPr lang="en-US" dirty="0"/>
              <a:t>In summary, the balance sheet shows the amounts that exist in the accounts at the end of each accounting period, while the income statement, the statement of changes in stockholders’ equity, and the statement of cash flows explain what caused the account balances to change from one accounting period to the next. To reflect these differences, balance sheets are dated with a phrase that begins with “As of,” while the other statements are dated with a phrase that begins with “For the Period Ended.”</a:t>
            </a:r>
          </a:p>
          <a:p>
            <a:endParaRPr lang="en-US" dirty="0"/>
          </a:p>
          <a:p>
            <a:r>
              <a:rPr lang="en-US" dirty="0"/>
              <a:t>Part II</a:t>
            </a:r>
          </a:p>
          <a:p>
            <a:r>
              <a:rPr lang="en-US" dirty="0"/>
              <a:t>Take note that information in one statement may relate to information in another statement. For example, the amount of net income reported on the income statement also appears on the statement of changes in stockholders’ equity. Accountants use the term articulation to describe the interrelationships among the various elements of the financial statements. The key articulated relationships in RCS’ financial statements are highlighted with the arrows shown in Exhibit 1.4.</a:t>
            </a:r>
          </a:p>
          <a:p>
            <a:endParaRPr lang="en-US" dirty="0"/>
          </a:p>
        </p:txBody>
      </p:sp>
    </p:spTree>
    <p:extLst>
      <p:ext uri="{BB962C8B-B14F-4D97-AF65-F5344CB8AC3E}">
        <p14:creationId xmlns:p14="http://schemas.microsoft.com/office/powerpoint/2010/main" val="4111733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itchFamily="34" charset="0"/>
              </a:rPr>
              <a:t>LO 1-9:  Close revenue, expense, and dividend accounts. </a:t>
            </a:r>
          </a:p>
          <a:p>
            <a:endParaRPr lang="en-US" dirty="0"/>
          </a:p>
        </p:txBody>
      </p:sp>
      <p:sp>
        <p:nvSpPr>
          <p:cNvPr id="104452" name="Slide Number Placeholder 3"/>
          <p:cNvSpPr>
            <a:spLocks noGrp="1"/>
          </p:cNvSpPr>
          <p:nvPr>
            <p:ph type="sldNum" sz="quarter" idx="5"/>
          </p:nvPr>
        </p:nvSpPr>
        <p:spPr>
          <a:noFill/>
        </p:spPr>
        <p:txBody>
          <a:bodyPr/>
          <a:lstStyle/>
          <a:p>
            <a:fld id="{F6CBA084-4620-4C94-98E7-8F76B4C930EE}" type="slidenum">
              <a:rPr lang="en-US" smtClean="0"/>
              <a:pPr/>
              <a:t>53</a:t>
            </a:fld>
            <a:endParaRPr lang="en-US" dirty="0"/>
          </a:p>
        </p:txBody>
      </p:sp>
    </p:spTree>
    <p:extLst>
      <p:ext uri="{BB962C8B-B14F-4D97-AF65-F5344CB8AC3E}">
        <p14:creationId xmlns:p14="http://schemas.microsoft.com/office/powerpoint/2010/main" val="29858359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E810540-C93F-4425-88E5-9F54FE637DEF}" type="slidenum">
              <a:rPr lang="en-US" smtClean="0"/>
              <a:pPr/>
              <a:t>54</a:t>
            </a:fld>
            <a:endParaRPr lang="en-US" dirty="0"/>
          </a:p>
        </p:txBody>
      </p:sp>
      <p:sp>
        <p:nvSpPr>
          <p:cNvPr id="10240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Part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At the end of the year, closing entries are prepared.  Closing entries serve two purposes.  First, they transfer net income (or loss) and dividends to Retained Earnings.  This process gets the Retained Earnings account balance up to date.  Second, they establish zero balances in all income statement and dividend accounts so they are ready to start collecting amounts for the next accounting period.</a:t>
            </a:r>
          </a:p>
          <a:p>
            <a:pPr>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Part II</a:t>
            </a:r>
          </a:p>
          <a:p>
            <a:pPr>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Accounts that are closed (revenues, expenses, and dividends) are referred to as temporary accounts.  Temporary accounts track financial results for a limited period of time.</a:t>
            </a:r>
          </a:p>
          <a:p>
            <a:pPr>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Part III</a:t>
            </a:r>
          </a:p>
          <a:p>
            <a:pPr>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Accounts that are not closed (assets, liabilities, and stockholders’ equity) are referred to a permanent accounts. Permanent accounts track financial results from year to year.</a:t>
            </a:r>
          </a:p>
          <a:p>
            <a:pPr>
              <a:spcBef>
                <a:spcPct val="50000"/>
              </a:spcBef>
            </a:pPr>
            <a:endParaRPr lang="en-US" dirty="0">
              <a:solidFill>
                <a:srgbClr val="002060"/>
              </a:solidFill>
            </a:endParaRPr>
          </a:p>
          <a:p>
            <a:pPr>
              <a:spcBef>
                <a:spcPct val="50000"/>
              </a:spcBef>
            </a:pPr>
            <a:endParaRPr lang="en-US" dirty="0">
              <a:solidFill>
                <a:srgbClr val="002060"/>
              </a:solidFill>
            </a:endParaRPr>
          </a:p>
          <a:p>
            <a:pPr algn="ctr">
              <a:spcBef>
                <a:spcPct val="50000"/>
              </a:spcBef>
            </a:pPr>
            <a:endParaRPr lang="en-US" dirty="0">
              <a:solidFill>
                <a:srgbClr val="002060"/>
              </a:solidFill>
            </a:endParaRPr>
          </a:p>
          <a:p>
            <a:endParaRPr lang="en-US" dirty="0"/>
          </a:p>
        </p:txBody>
      </p:sp>
    </p:spTree>
    <p:extLst>
      <p:ext uri="{BB962C8B-B14F-4D97-AF65-F5344CB8AC3E}">
        <p14:creationId xmlns:p14="http://schemas.microsoft.com/office/powerpoint/2010/main" val="3004312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2" name="Slide Number Placeholder 3"/>
          <p:cNvSpPr>
            <a:spLocks noGrp="1"/>
          </p:cNvSpPr>
          <p:nvPr>
            <p:ph type="sldNum" sz="quarter" idx="5"/>
          </p:nvPr>
        </p:nvSpPr>
        <p:spPr>
          <a:noFill/>
        </p:spPr>
        <p:txBody>
          <a:bodyPr/>
          <a:lstStyle/>
          <a:p>
            <a:fld id="{F6CBA084-4620-4C94-98E7-8F76B4C930EE}" type="slidenum">
              <a:rPr lang="en-US" smtClean="0"/>
              <a:pPr/>
              <a:t>55</a:t>
            </a:fld>
            <a:endParaRPr lang="en-US" dirty="0"/>
          </a:p>
        </p:txBody>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 1-10:  </a:t>
            </a:r>
            <a:r>
              <a:rPr lang="en-US" sz="1200" dirty="0">
                <a:latin typeface="Tahoma" pitchFamily="34" charset="0"/>
              </a:rPr>
              <a:t>Record business events using a horizontal financial statements model.</a:t>
            </a:r>
          </a:p>
          <a:p>
            <a:endParaRPr lang="en-US" dirty="0"/>
          </a:p>
        </p:txBody>
      </p:sp>
    </p:spTree>
    <p:extLst>
      <p:ext uri="{BB962C8B-B14F-4D97-AF65-F5344CB8AC3E}">
        <p14:creationId xmlns:p14="http://schemas.microsoft.com/office/powerpoint/2010/main" val="15624372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4541966-EBA0-4BCB-BCAE-41D6D0C73884}" type="slidenum">
              <a:rPr lang="en-US" smtClean="0"/>
              <a:pPr/>
              <a:t>56</a:t>
            </a:fld>
            <a:endParaRPr lang="en-US" dirty="0"/>
          </a:p>
        </p:txBody>
      </p:sp>
      <p:sp>
        <p:nvSpPr>
          <p:cNvPr id="1054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summary of Rustic Camp Sites Year 1 accounting events is shown above.</a:t>
            </a:r>
          </a:p>
          <a:p>
            <a:endParaRPr lang="en-US" dirty="0"/>
          </a:p>
        </p:txBody>
      </p:sp>
    </p:spTree>
    <p:extLst>
      <p:ext uri="{BB962C8B-B14F-4D97-AF65-F5344CB8AC3E}">
        <p14:creationId xmlns:p14="http://schemas.microsoft.com/office/powerpoint/2010/main" val="199655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4541966-EBA0-4BCB-BCAE-41D6D0C73884}" type="slidenum">
              <a:rPr lang="en-US" smtClean="0"/>
              <a:pPr/>
              <a:t>57</a:t>
            </a:fld>
            <a:endParaRPr lang="en-US" dirty="0"/>
          </a:p>
        </p:txBody>
      </p:sp>
      <p:sp>
        <p:nvSpPr>
          <p:cNvPr id="105475"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This is called the horizontal statements model.  We will use it throughout the text.  This model helps you visualize several financial statements simultaneously to help you understand how business events affect financial statements.  This is a learning tool—not a financial statement.  The model frequently uses abbreviations such as OA for Operating Activities, IA for Investing Activities, FA for Financing Activities, NA for not affected, and NC for net change in cash. </a:t>
            </a:r>
            <a:r>
              <a:rPr lang="en-US" dirty="0"/>
              <a:t>The background of the balance sheet is red, the income statement is blue, and the statement of cash flows is green. </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319173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10F41E7-FDAE-4E76-921B-D4D1B603235B}" type="slidenum">
              <a:rPr lang="en-US" smtClean="0"/>
              <a:pPr/>
              <a:t>58</a:t>
            </a:fld>
            <a:endParaRPr lang="en-US" dirty="0"/>
          </a:p>
        </p:txBody>
      </p:sp>
      <p:sp>
        <p:nvSpPr>
          <p:cNvPr id="10649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Organizations exist in many different forms. Service businesses, which include doctors, attorneys, accountants, dry cleaners, and housekeepers, provide services to their customers.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Merchandising businesses, sometimes called retail or wholesale companies, sell goods to customers that other entities make.</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Manufacturing businesses make the goods that they sell to their customers. </a:t>
            </a:r>
          </a:p>
          <a:p>
            <a:endParaRPr lang="en-US" dirty="0"/>
          </a:p>
          <a:p>
            <a:r>
              <a:rPr lang="en-US" dirty="0"/>
              <a:t>Part IV</a:t>
            </a:r>
          </a:p>
          <a:p>
            <a:r>
              <a:rPr lang="en-US" dirty="0"/>
              <a:t>The textbook will usually present income statements that end with “Net income.” Due to an accounting rule that became effective at the end of 2009, income statements of large, real-world companies often appear to have three lines for net income. The partial income statements for Merck &amp; Company, a large pharmaceutical company, shown in Exhibit 1.8, illustrate this issue. Notice that the third line from the bottom of the statement is called “Net income.” However, “Net income attributable to noncontrolling interests” is subtracted from this first net income to arrive at “Net income attributable to Merck &amp; Co., Inc.” The illustrations in the text always assume that there is no net income attributable to noncontrolling interests; therefore, our examples simply end with the term “Net income.”</a:t>
            </a:r>
          </a:p>
        </p:txBody>
      </p:sp>
    </p:spTree>
    <p:extLst>
      <p:ext uri="{BB962C8B-B14F-4D97-AF65-F5344CB8AC3E}">
        <p14:creationId xmlns:p14="http://schemas.microsoft.com/office/powerpoint/2010/main" val="12789958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A47B0D4-25C0-4A3B-B455-CE28421FDA78}" type="slidenum">
              <a:rPr lang="en-US" smtClean="0"/>
              <a:pPr/>
              <a:t>59</a:t>
            </a:fld>
            <a:endParaRPr lang="en-US" dirty="0"/>
          </a:p>
        </p:txBody>
      </p:sp>
      <p:sp>
        <p:nvSpPr>
          <p:cNvPr id="10752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marL="228600" indent="-228600"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Part I</a:t>
            </a:r>
          </a:p>
          <a:p>
            <a:pPr marL="228600" indent="-228600"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Annual reports consist of financial statements, notes to the financial statements, the auditor’s report, and management’s discussion and analysis.</a:t>
            </a:r>
          </a:p>
          <a:p>
            <a:pPr marL="228600" indent="-228600" eaLnBrk="1" hangingPunct="1">
              <a:spcBef>
                <a:spcPct val="50000"/>
              </a:spcBef>
            </a:pPr>
            <a:endParaRPr lang="en-US" dirty="0">
              <a:latin typeface="Tahoma" panose="020B0604030504040204" pitchFamily="34" charset="0"/>
              <a:ea typeface="Tahoma" panose="020B0604030504040204" pitchFamily="34" charset="0"/>
              <a:cs typeface="Tahoma" panose="020B0604030504040204" pitchFamily="34" charset="0"/>
            </a:endParaRPr>
          </a:p>
          <a:p>
            <a:pPr marL="228600" indent="-228600"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Part II</a:t>
            </a:r>
          </a:p>
          <a:p>
            <a:pPr marL="228600" indent="-228600" eaLnBrk="1" hangingPunct="1">
              <a:spcBef>
                <a:spcPct val="0"/>
              </a:spcBef>
            </a:pPr>
            <a:r>
              <a:rPr lang="en-US" dirty="0">
                <a:latin typeface="Tahoma" panose="020B0604030504040204" pitchFamily="34" charset="0"/>
                <a:ea typeface="Tahoma" panose="020B0604030504040204" pitchFamily="34" charset="0"/>
                <a:cs typeface="Tahoma" panose="020B0604030504040204" pitchFamily="34" charset="0"/>
              </a:rPr>
              <a:t>Traditionally, large companies have distributed expensive annual reports with many color photographs.  Increasingly, however, companies are issuing more modest annual reports or are simply distributing their 10-K reports</a:t>
            </a:r>
            <a:r>
              <a:rPr lang="en-US" dirty="0"/>
              <a:t>.  </a:t>
            </a:r>
          </a:p>
          <a:p>
            <a:pPr marL="228600" indent="-228600" eaLnBrk="1" hangingPunct="1">
              <a:spcBef>
                <a:spcPct val="50000"/>
              </a:spcBef>
            </a:pPr>
            <a:endParaRPr lang="en-US" dirty="0"/>
          </a:p>
          <a:p>
            <a:endParaRPr lang="en-US" dirty="0"/>
          </a:p>
        </p:txBody>
      </p:sp>
    </p:spTree>
    <p:extLst>
      <p:ext uri="{BB962C8B-B14F-4D97-AF65-F5344CB8AC3E}">
        <p14:creationId xmlns:p14="http://schemas.microsoft.com/office/powerpoint/2010/main" val="425838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C49F6C5-3B88-416C-A086-F9F351822FE7}" type="slidenum">
              <a:rPr lang="en-US" smtClean="0"/>
              <a:pPr/>
              <a:t>6</a:t>
            </a:fld>
            <a:endParaRPr lang="en-US" dirty="0"/>
          </a:p>
        </p:txBody>
      </p:sp>
      <p:sp>
        <p:nvSpPr>
          <p:cNvPr id="65539"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Suppose you want to start a business.  You will likely need such resources as money, equipment, land, materials, employees, and so on.  In the United States, you would compete for these resources in open markets.  A </a:t>
            </a:r>
            <a:r>
              <a:rPr lang="en-US" dirty="0">
                <a:solidFill>
                  <a:srgbClr val="FF3300"/>
                </a:solidFill>
                <a:latin typeface="Tahoma" panose="020B0604030504040204" pitchFamily="34" charset="0"/>
                <a:ea typeface="Tahoma" panose="020B0604030504040204" pitchFamily="34" charset="0"/>
                <a:cs typeface="Tahoma" panose="020B0604030504040204" pitchFamily="34" charset="0"/>
              </a:rPr>
              <a:t>market</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is a </a:t>
            </a:r>
            <a:r>
              <a:rPr lang="en-US" dirty="0">
                <a:latin typeface="Tahoma" panose="020B0604030504040204" pitchFamily="34" charset="0"/>
                <a:ea typeface="Tahoma" panose="020B0604030504040204" pitchFamily="34" charset="0"/>
                <a:cs typeface="Tahoma" panose="020B0604030504040204" pitchFamily="34" charset="0"/>
              </a:rPr>
              <a:t>is a group of people or entities organized to exchange items of value.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168201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spcBef>
                <a:spcPct val="0"/>
              </a:spcBef>
            </a:pPr>
            <a:r>
              <a:rPr lang="en-US" dirty="0">
                <a:latin typeface="Tahoma" pitchFamily="34" charset="0"/>
              </a:rPr>
              <a:t>The financial statements of real-world companies include numerous items relating to advanced topics that are not covered in introductory accounting textbooks.  However, we encourage you to look for annual reports in the library, from your employer, or on the Internet.  The best way to learn accounting is to use it!</a:t>
            </a:r>
          </a:p>
          <a:p>
            <a:pPr marL="228600" indent="-228600" eaLnBrk="1" hangingPunct="1">
              <a:spcBef>
                <a:spcPct val="0"/>
              </a:spcBef>
            </a:pPr>
            <a:r>
              <a:rPr lang="en-US" dirty="0">
                <a:latin typeface="Tahoma" pitchFamily="34" charset="0"/>
              </a:rPr>
              <a:t> </a:t>
            </a:r>
          </a:p>
          <a:p>
            <a:endParaRPr lang="en-US" dirty="0"/>
          </a:p>
        </p:txBody>
      </p:sp>
      <p:sp>
        <p:nvSpPr>
          <p:cNvPr id="4" name="Slide Number Placeholder 3"/>
          <p:cNvSpPr>
            <a:spLocks noGrp="1"/>
          </p:cNvSpPr>
          <p:nvPr>
            <p:ph type="sldNum" sz="quarter" idx="5"/>
          </p:nvPr>
        </p:nvSpPr>
        <p:spPr/>
        <p:txBody>
          <a:bodyPr/>
          <a:lstStyle/>
          <a:p>
            <a:fld id="{B29D22AC-2808-4A8E-A814-C6B9A4DD8FF4}" type="slidenum">
              <a:rPr lang="en-US" smtClean="0"/>
              <a:pPr/>
              <a:t>60</a:t>
            </a:fld>
            <a:endParaRPr lang="en-US" dirty="0"/>
          </a:p>
        </p:txBody>
      </p:sp>
    </p:spTree>
    <p:extLst>
      <p:ext uri="{BB962C8B-B14F-4D97-AF65-F5344CB8AC3E}">
        <p14:creationId xmlns:p14="http://schemas.microsoft.com/office/powerpoint/2010/main" val="29378384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2941F64-89F7-4A9D-ACB2-7FC8922A1264}" type="slidenum">
              <a:rPr lang="en-US" smtClean="0"/>
              <a:pPr/>
              <a:t>61</a:t>
            </a:fld>
            <a:endParaRPr lang="en-US" dirty="0"/>
          </a:p>
        </p:txBody>
      </p:sp>
      <p:sp>
        <p:nvSpPr>
          <p:cNvPr id="10957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b="0" dirty="0"/>
              <a:t>End of Chapter 1.</a:t>
            </a:r>
          </a:p>
        </p:txBody>
      </p:sp>
    </p:spTree>
    <p:extLst>
      <p:ext uri="{BB962C8B-B14F-4D97-AF65-F5344CB8AC3E}">
        <p14:creationId xmlns:p14="http://schemas.microsoft.com/office/powerpoint/2010/main" val="1541036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C1EC2CB-93B3-4E49-833D-9F4653F435CE}" type="slidenum">
              <a:rPr lang="en-US" smtClean="0"/>
              <a:pPr/>
              <a:t>7</a:t>
            </a:fld>
            <a:endParaRPr lang="en-US" dirty="0"/>
          </a:p>
        </p:txBody>
      </p:sp>
      <p:sp>
        <p:nvSpPr>
          <p:cNvPr id="67587"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dirty="0"/>
              <a:t>Common terms for the added value created in the transformation process include profit, income, or earnings. Accountants measure the added value as the difference between the cost of a product or service and the selling price of that product or service. </a:t>
            </a:r>
          </a:p>
        </p:txBody>
      </p:sp>
    </p:spTree>
    <p:extLst>
      <p:ext uri="{BB962C8B-B14F-4D97-AF65-F5344CB8AC3E}">
        <p14:creationId xmlns:p14="http://schemas.microsoft.com/office/powerpoint/2010/main" val="41646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F23F702-DB1E-4385-A1EE-91ACED7B8CA5}" type="slidenum">
              <a:rPr lang="en-US" smtClean="0"/>
              <a:pPr/>
              <a:t>8</a:t>
            </a:fld>
            <a:endParaRPr lang="en-US" dirty="0"/>
          </a:p>
        </p:txBody>
      </p:sp>
      <p:sp>
        <p:nvSpPr>
          <p:cNvPr id="68611"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spcBef>
                <a:spcPct val="50000"/>
              </a:spcBef>
            </a:pPr>
            <a:r>
              <a:rPr lang="en-US" dirty="0">
                <a:latin typeface="Tahoma" panose="020B0604030504040204" pitchFamily="34" charset="0"/>
                <a:ea typeface="Tahoma" panose="020B0604030504040204" pitchFamily="34" charset="0"/>
                <a:cs typeface="Tahoma" panose="020B0604030504040204" pitchFamily="34" charset="0"/>
              </a:rPr>
              <a:t>Businesses need financial resources (money) to get started and to operate.</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Investors provide resources in exchange for ownership interests in a business.  </a:t>
            </a:r>
            <a:r>
              <a:rPr lang="en-US" dirty="0"/>
              <a:t>Owners expect businesses to return to them a share of the business, including a portion of earned income.</a:t>
            </a:r>
            <a:r>
              <a:rPr lang="en-US" dirty="0">
                <a:latin typeface="Tahoma" panose="020B0604030504040204" pitchFamily="34" charset="0"/>
                <a:ea typeface="Tahoma" panose="020B0604030504040204" pitchFamily="34" charset="0"/>
                <a:cs typeface="Tahoma" panose="020B0604030504040204" pitchFamily="34" charset="0"/>
              </a:rPr>
              <a:t>  </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Creditors </a:t>
            </a:r>
            <a:r>
              <a:rPr lang="en-US" dirty="0"/>
              <a:t>lend financial resources to businesses. Instead of a share of the business, creditors expect the businesses to repay borrowed resources at</a:t>
            </a:r>
            <a:r>
              <a:rPr lang="en-US" dirty="0">
                <a:latin typeface="Tahoma" panose="020B0604030504040204" pitchFamily="34" charset="0"/>
                <a:ea typeface="Tahoma" panose="020B0604030504040204" pitchFamily="34" charset="0"/>
                <a:cs typeface="Tahoma" panose="020B0604030504040204" pitchFamily="34" charset="0"/>
              </a:rPr>
              <a:t> a future date plus a specified fee called interest</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p>
          <a:p>
            <a:endParaRPr lang="en-US" dirty="0"/>
          </a:p>
        </p:txBody>
      </p:sp>
    </p:spTree>
    <p:extLst>
      <p:ext uri="{BB962C8B-B14F-4D97-AF65-F5344CB8AC3E}">
        <p14:creationId xmlns:p14="http://schemas.microsoft.com/office/powerpoint/2010/main" val="411893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0FC4A74-3CE9-4864-BAA4-3A6471158620}" type="slidenum">
              <a:rPr lang="en-US" smtClean="0"/>
              <a:pPr/>
              <a:t>9</a:t>
            </a:fld>
            <a:endParaRPr lang="en-US" dirty="0"/>
          </a:p>
        </p:txBody>
      </p:sp>
      <p:sp>
        <p:nvSpPr>
          <p:cNvPr id="66563" name="Rectangle 2"/>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r>
              <a:rPr lang="en-US" sz="1200" b="0"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Exhibit 1.1:</a:t>
            </a:r>
          </a:p>
          <a:p>
            <a:r>
              <a:rPr lang="en-US" sz="1200" b="0" i="0" u="none" strike="noStrike" kern="1200" baseline="0" dirty="0">
                <a:solidFill>
                  <a:schemeClr val="tx1"/>
                </a:solidFill>
                <a:latin typeface="Tahoma" panose="020B0604030504040204" pitchFamily="34" charset="0"/>
                <a:ea typeface="Tahoma" panose="020B0604030504040204" pitchFamily="34" charset="0"/>
                <a:cs typeface="Tahoma" panose="020B0604030504040204" pitchFamily="34" charset="0"/>
              </a:rPr>
              <a:t>How can you get the resources you need to start a business? You must go to open markets and convince resource owners that you can produce profits.</a:t>
            </a:r>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The market for business resources involves three distinct participants:  consumers, businesses, and resource owners.</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Consumers use resources.  Resources, however, are frequently not in a form that consumers want.</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III</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Businesses add value by transforming resources such as trees into desirable products such as furniture. </a:t>
            </a:r>
          </a:p>
          <a:p>
            <a:pPr eaLnBrk="1" hangingPunct="1"/>
            <a:endParaRPr 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dirty="0">
                <a:latin typeface="Tahoma" panose="020B0604030504040204" pitchFamily="34" charset="0"/>
                <a:ea typeface="Tahoma" panose="020B0604030504040204" pitchFamily="34" charset="0"/>
                <a:cs typeface="Tahoma" panose="020B0604030504040204" pitchFamily="34" charset="0"/>
              </a:rPr>
              <a:t>Part IV</a:t>
            </a:r>
          </a:p>
          <a:p>
            <a:pPr eaLnBrk="1" hangingPunct="1"/>
            <a:r>
              <a:rPr lang="en-US" dirty="0">
                <a:latin typeface="Tahoma" panose="020B0604030504040204" pitchFamily="34" charset="0"/>
                <a:ea typeface="Tahoma" panose="020B0604030504040204" pitchFamily="34" charset="0"/>
                <a:cs typeface="Tahoma" panose="020B0604030504040204" pitchFamily="34" charset="0"/>
              </a:rPr>
              <a:t>Resource owners control the distribution of resources to businesses.  Resource owners include investors and creditors. </a:t>
            </a:r>
          </a:p>
          <a:p>
            <a:endParaRPr lang="en-US" dirty="0"/>
          </a:p>
        </p:txBody>
      </p:sp>
    </p:spTree>
    <p:extLst>
      <p:ext uri="{BB962C8B-B14F-4D97-AF65-F5344CB8AC3E}">
        <p14:creationId xmlns:p14="http://schemas.microsoft.com/office/powerpoint/2010/main" val="257921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975A-066D-4D6A-9EE6-65C46E9158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02BBD09-F54B-465B-B24E-8CA3ADFCA33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EEDDF1F-2BBC-4AB4-A174-09CF49BC7404}"/>
              </a:ext>
            </a:extLst>
          </p:cNvPr>
          <p:cNvSpPr>
            <a:spLocks noGrp="1"/>
          </p:cNvSpPr>
          <p:nvPr>
            <p:ph type="dt" sz="half" idx="10"/>
          </p:nvPr>
        </p:nvSpPr>
        <p:spPr/>
        <p:txBody>
          <a:bodyPr/>
          <a:lstStyle/>
          <a:p>
            <a:fld id="{7D1B1842-140C-4ABF-8173-6B625BB8F8AE}" type="datetime1">
              <a:rPr lang="en-US" smtClean="0"/>
              <a:t>2/8/2021</a:t>
            </a:fld>
            <a:endParaRPr lang="en-US" dirty="0"/>
          </a:p>
        </p:txBody>
      </p:sp>
      <p:sp>
        <p:nvSpPr>
          <p:cNvPr id="5" name="Footer Placeholder 4">
            <a:extLst>
              <a:ext uri="{FF2B5EF4-FFF2-40B4-BE49-F238E27FC236}">
                <a16:creationId xmlns:a16="http://schemas.microsoft.com/office/drawing/2014/main" id="{16EA7CA9-27B2-4C7D-8FAE-C7C0AAE37834}"/>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6" name="Slide Number Placeholder 5">
            <a:extLst>
              <a:ext uri="{FF2B5EF4-FFF2-40B4-BE49-F238E27FC236}">
                <a16:creationId xmlns:a16="http://schemas.microsoft.com/office/drawing/2014/main" id="{9BC0F68A-220C-4932-A6CD-EEB467621923}"/>
              </a:ext>
            </a:extLst>
          </p:cNvPr>
          <p:cNvSpPr>
            <a:spLocks noGrp="1"/>
          </p:cNvSpPr>
          <p:nvPr>
            <p:ph type="sldNum" sz="quarter" idx="12"/>
          </p:nvPr>
        </p:nvSpPr>
        <p:spPr/>
        <p:txBody>
          <a:bodyPr/>
          <a:lstStyle/>
          <a:p>
            <a:fld id="{C6F84F79-D02D-4240-9090-CBEA6E335FD1}" type="slidenum">
              <a:rPr lang="en-US" smtClean="0"/>
              <a:t>‹#›</a:t>
            </a:fld>
            <a:endParaRPr lang="en-US" dirty="0"/>
          </a:p>
        </p:txBody>
      </p:sp>
      <p:sp>
        <p:nvSpPr>
          <p:cNvPr id="7" name="Footer Placeholder 2">
            <a:extLst>
              <a:ext uri="{FF2B5EF4-FFF2-40B4-BE49-F238E27FC236}">
                <a16:creationId xmlns:a16="http://schemas.microsoft.com/office/drawing/2014/main" id="{EE4B23CC-C924-41B4-9D2F-D132CFE7749C}"/>
              </a:ext>
            </a:extLst>
          </p:cNvPr>
          <p:cNvSpPr txBox="1">
            <a:spLocks/>
          </p:cNvSpPr>
          <p:nvPr userDrawn="1"/>
        </p:nvSpPr>
        <p:spPr>
          <a:xfrm>
            <a:off x="5981700" y="5699124"/>
            <a:ext cx="2362200" cy="1158876"/>
          </a:xfrm>
          <a:prstGeom prst="rect">
            <a:avLst/>
          </a:prstGeom>
        </p:spPr>
        <p:txBody>
          <a:bodyPr vert="horz" lIns="91440" tIns="45720" rIns="91440" bIns="45720" rtlCol="0" anchor="ctr"/>
          <a:lstStyle>
            <a:defPPr>
              <a:defRPr lang="en-US"/>
            </a:defPPr>
            <a:lvl1pPr algn="ct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77507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C3BB-F7F2-4ED4-9A8B-C7EEBA808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91F90-BB0A-4D39-A851-7B98DFAC1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95938-C934-4AA8-98AF-6D603B4FE275}"/>
              </a:ext>
            </a:extLst>
          </p:cNvPr>
          <p:cNvSpPr>
            <a:spLocks noGrp="1"/>
          </p:cNvSpPr>
          <p:nvPr>
            <p:ph type="dt" sz="half" idx="10"/>
          </p:nvPr>
        </p:nvSpPr>
        <p:spPr/>
        <p:txBody>
          <a:bodyPr/>
          <a:lstStyle/>
          <a:p>
            <a:fld id="{776C6FAA-EA39-40C0-8300-5C6535E9825F}" type="datetime1">
              <a:rPr lang="en-US" smtClean="0"/>
              <a:t>2/8/2021</a:t>
            </a:fld>
            <a:endParaRPr lang="en-US" dirty="0"/>
          </a:p>
        </p:txBody>
      </p:sp>
      <p:sp>
        <p:nvSpPr>
          <p:cNvPr id="6" name="Slide Number Placeholder 5">
            <a:extLst>
              <a:ext uri="{FF2B5EF4-FFF2-40B4-BE49-F238E27FC236}">
                <a16:creationId xmlns:a16="http://schemas.microsoft.com/office/drawing/2014/main" id="{98E55085-2942-4294-A355-AA70B81C4B9A}"/>
              </a:ext>
            </a:extLst>
          </p:cNvPr>
          <p:cNvSpPr>
            <a:spLocks noGrp="1"/>
          </p:cNvSpPr>
          <p:nvPr>
            <p:ph type="sldNum" sz="quarter" idx="12"/>
          </p:nvPr>
        </p:nvSpPr>
        <p:spPr/>
        <p:txBody>
          <a:bodyPr/>
          <a:lstStyle/>
          <a:p>
            <a:pPr>
              <a:defRPr/>
            </a:pPr>
            <a:r>
              <a:rPr lang="en-US" dirty="0"/>
              <a:t>1-</a:t>
            </a:r>
            <a:fld id="{4465C4EF-14C9-45DA-BF86-A5CDD5A93466}" type="slidenum">
              <a:rPr lang="en-US" smtClean="0"/>
              <a:pPr>
                <a:defRPr/>
              </a:pPr>
              <a:t>‹#›</a:t>
            </a:fld>
            <a:endParaRPr lang="en-US" dirty="0"/>
          </a:p>
        </p:txBody>
      </p:sp>
      <p:sp>
        <p:nvSpPr>
          <p:cNvPr id="7" name="Footer Placeholder 3">
            <a:extLst>
              <a:ext uri="{FF2B5EF4-FFF2-40B4-BE49-F238E27FC236}">
                <a16:creationId xmlns:a16="http://schemas.microsoft.com/office/drawing/2014/main" id="{B3DA34B6-0A19-41CA-8E94-22376B1350EF}"/>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326424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F3CA4-D584-45C8-9272-861D941035A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AC3F2-1E55-4EF4-831D-ADF745251B6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87D10-275F-4D67-B731-7667A00CEBD2}"/>
              </a:ext>
            </a:extLst>
          </p:cNvPr>
          <p:cNvSpPr>
            <a:spLocks noGrp="1"/>
          </p:cNvSpPr>
          <p:nvPr>
            <p:ph type="dt" sz="half" idx="10"/>
          </p:nvPr>
        </p:nvSpPr>
        <p:spPr/>
        <p:txBody>
          <a:bodyPr/>
          <a:lstStyle/>
          <a:p>
            <a:fld id="{FA56161A-AA32-45CD-89EF-C5007E0D19D6}" type="datetime1">
              <a:rPr lang="en-US" smtClean="0"/>
              <a:t>2/8/2021</a:t>
            </a:fld>
            <a:endParaRPr lang="en-US" dirty="0"/>
          </a:p>
        </p:txBody>
      </p:sp>
      <p:sp>
        <p:nvSpPr>
          <p:cNvPr id="6" name="Slide Number Placeholder 5">
            <a:extLst>
              <a:ext uri="{FF2B5EF4-FFF2-40B4-BE49-F238E27FC236}">
                <a16:creationId xmlns:a16="http://schemas.microsoft.com/office/drawing/2014/main" id="{9EA01D8F-D5DE-4290-AF05-AE1C00AE6C42}"/>
              </a:ext>
            </a:extLst>
          </p:cNvPr>
          <p:cNvSpPr>
            <a:spLocks noGrp="1"/>
          </p:cNvSpPr>
          <p:nvPr>
            <p:ph type="sldNum" sz="quarter" idx="12"/>
          </p:nvPr>
        </p:nvSpPr>
        <p:spPr/>
        <p:txBody>
          <a:bodyPr/>
          <a:lstStyle/>
          <a:p>
            <a:pPr>
              <a:defRPr/>
            </a:pPr>
            <a:r>
              <a:rPr lang="en-US" dirty="0"/>
              <a:t>1-</a:t>
            </a:r>
            <a:fld id="{ADD6F10D-4A05-4F71-8356-3B1C1842BA5D}" type="slidenum">
              <a:rPr lang="en-US" smtClean="0"/>
              <a:pPr>
                <a:defRPr/>
              </a:pPr>
              <a:t>‹#›</a:t>
            </a:fld>
            <a:endParaRPr lang="en-US" dirty="0"/>
          </a:p>
        </p:txBody>
      </p:sp>
      <p:sp>
        <p:nvSpPr>
          <p:cNvPr id="7" name="Footer Placeholder 3">
            <a:extLst>
              <a:ext uri="{FF2B5EF4-FFF2-40B4-BE49-F238E27FC236}">
                <a16:creationId xmlns:a16="http://schemas.microsoft.com/office/drawing/2014/main" id="{97B301A2-BB04-4281-A377-E89C1F098652}"/>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332839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7612-EF80-4B02-A6F0-4C4896148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969C2-9809-4B65-85D1-2E7D9F642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CA8C6-BFCF-491A-B642-6DF30EBC585A}"/>
              </a:ext>
            </a:extLst>
          </p:cNvPr>
          <p:cNvSpPr>
            <a:spLocks noGrp="1"/>
          </p:cNvSpPr>
          <p:nvPr>
            <p:ph type="dt" sz="half" idx="10"/>
          </p:nvPr>
        </p:nvSpPr>
        <p:spPr/>
        <p:txBody>
          <a:bodyPr/>
          <a:lstStyle/>
          <a:p>
            <a:fld id="{23BB58E7-7E08-4ADF-80EA-88194410D456}" type="datetime1">
              <a:rPr lang="en-US" smtClean="0"/>
              <a:t>2/8/2021</a:t>
            </a:fld>
            <a:endParaRPr lang="en-US" dirty="0"/>
          </a:p>
        </p:txBody>
      </p:sp>
      <p:sp>
        <p:nvSpPr>
          <p:cNvPr id="5" name="Footer Placeholder 4">
            <a:extLst>
              <a:ext uri="{FF2B5EF4-FFF2-40B4-BE49-F238E27FC236}">
                <a16:creationId xmlns:a16="http://schemas.microsoft.com/office/drawing/2014/main" id="{23F2818E-05A5-4F27-8E36-B83A533F047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6" name="Slide Number Placeholder 5">
            <a:extLst>
              <a:ext uri="{FF2B5EF4-FFF2-40B4-BE49-F238E27FC236}">
                <a16:creationId xmlns:a16="http://schemas.microsoft.com/office/drawing/2014/main" id="{5453DCD5-F6FB-462A-912C-08325441A88A}"/>
              </a:ext>
            </a:extLst>
          </p:cNvPr>
          <p:cNvSpPr>
            <a:spLocks noGrp="1"/>
          </p:cNvSpPr>
          <p:nvPr>
            <p:ph type="sldNum" sz="quarter" idx="12"/>
          </p:nvPr>
        </p:nvSpPr>
        <p:spPr/>
        <p:txBody>
          <a:bodyPr/>
          <a:lstStyle/>
          <a:p>
            <a:fld id="{C6F84F79-D02D-4240-9090-CBEA6E335FD1}" type="slidenum">
              <a:rPr lang="en-US" smtClean="0"/>
              <a:t>‹#›</a:t>
            </a:fld>
            <a:endParaRPr lang="en-US" dirty="0"/>
          </a:p>
        </p:txBody>
      </p:sp>
      <p:sp>
        <p:nvSpPr>
          <p:cNvPr id="7" name="TextBox 6">
            <a:extLst>
              <a:ext uri="{FF2B5EF4-FFF2-40B4-BE49-F238E27FC236}">
                <a16:creationId xmlns:a16="http://schemas.microsoft.com/office/drawing/2014/main" id="{DF519BB5-286B-44BD-B62C-EE89E8AD9EA5}"/>
              </a:ext>
            </a:extLst>
          </p:cNvPr>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1-</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Tree>
    <p:extLst>
      <p:ext uri="{BB962C8B-B14F-4D97-AF65-F5344CB8AC3E}">
        <p14:creationId xmlns:p14="http://schemas.microsoft.com/office/powerpoint/2010/main" val="189540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BD86-D0E6-41AB-B458-1A11A857BE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44D973E-E42A-4EBB-BC8E-874D6419316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6CB482C-916B-4BC7-9197-367207CAD052}"/>
              </a:ext>
            </a:extLst>
          </p:cNvPr>
          <p:cNvSpPr>
            <a:spLocks noGrp="1"/>
          </p:cNvSpPr>
          <p:nvPr>
            <p:ph type="dt" sz="half" idx="10"/>
          </p:nvPr>
        </p:nvSpPr>
        <p:spPr/>
        <p:txBody>
          <a:bodyPr/>
          <a:lstStyle/>
          <a:p>
            <a:fld id="{28329F8C-E902-48B1-BB3F-B4E5B7F909A3}" type="datetime1">
              <a:rPr lang="en-US" smtClean="0"/>
              <a:t>2/8/2021</a:t>
            </a:fld>
            <a:endParaRPr lang="en-US" dirty="0"/>
          </a:p>
        </p:txBody>
      </p:sp>
      <p:sp>
        <p:nvSpPr>
          <p:cNvPr id="6" name="Slide Number Placeholder 5">
            <a:extLst>
              <a:ext uri="{FF2B5EF4-FFF2-40B4-BE49-F238E27FC236}">
                <a16:creationId xmlns:a16="http://schemas.microsoft.com/office/drawing/2014/main" id="{A2E1D7E6-83BC-421F-9592-D507DA5EBEA1}"/>
              </a:ext>
            </a:extLst>
          </p:cNvPr>
          <p:cNvSpPr>
            <a:spLocks noGrp="1"/>
          </p:cNvSpPr>
          <p:nvPr>
            <p:ph type="sldNum" sz="quarter" idx="12"/>
          </p:nvPr>
        </p:nvSpPr>
        <p:spPr/>
        <p:txBody>
          <a:bodyPr/>
          <a:lstStyle/>
          <a:p>
            <a:pPr>
              <a:defRPr/>
            </a:pPr>
            <a:r>
              <a:rPr lang="en-US" dirty="0"/>
              <a:t>1-</a:t>
            </a:r>
            <a:fld id="{59A14B2E-0BF6-43DA-9875-225761C37713}" type="slidenum">
              <a:rPr lang="en-US" smtClean="0"/>
              <a:pPr>
                <a:defRPr/>
              </a:pPr>
              <a:t>‹#›</a:t>
            </a:fld>
            <a:endParaRPr lang="en-US" dirty="0"/>
          </a:p>
        </p:txBody>
      </p:sp>
      <p:sp>
        <p:nvSpPr>
          <p:cNvPr id="7" name="Footer Placeholder 3">
            <a:extLst>
              <a:ext uri="{FF2B5EF4-FFF2-40B4-BE49-F238E27FC236}">
                <a16:creationId xmlns:a16="http://schemas.microsoft.com/office/drawing/2014/main" id="{C6E3DA4E-52AD-4328-89F4-62FF66AF4CEB}"/>
              </a:ext>
            </a:extLst>
          </p:cNvPr>
          <p:cNvSpPr>
            <a:spLocks noGrp="1"/>
          </p:cNvSpPr>
          <p:nvPr>
            <p:ph type="ftr" sz="quarter" idx="11"/>
          </p:nvPr>
        </p:nvSpPr>
        <p:spPr>
          <a:xfrm>
            <a:off x="228600" y="640080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18286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C82E-1EC8-4356-A05A-0E0DD6841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2916D-E36D-43BE-A323-95C0E1382BA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057A6B-5C05-4247-BA5F-B3062497DF4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5247F0-03F9-482A-A45D-F6FC841DDBD9}"/>
              </a:ext>
            </a:extLst>
          </p:cNvPr>
          <p:cNvSpPr>
            <a:spLocks noGrp="1"/>
          </p:cNvSpPr>
          <p:nvPr>
            <p:ph type="dt" sz="half" idx="10"/>
          </p:nvPr>
        </p:nvSpPr>
        <p:spPr/>
        <p:txBody>
          <a:bodyPr/>
          <a:lstStyle/>
          <a:p>
            <a:fld id="{D24D53A2-ACA5-4198-A5BE-176E035AF6E0}" type="datetime1">
              <a:rPr lang="en-US" smtClean="0"/>
              <a:t>2/8/2021</a:t>
            </a:fld>
            <a:endParaRPr lang="en-US" dirty="0"/>
          </a:p>
        </p:txBody>
      </p:sp>
      <p:sp>
        <p:nvSpPr>
          <p:cNvPr id="7" name="Slide Number Placeholder 6">
            <a:extLst>
              <a:ext uri="{FF2B5EF4-FFF2-40B4-BE49-F238E27FC236}">
                <a16:creationId xmlns:a16="http://schemas.microsoft.com/office/drawing/2014/main" id="{B8905B1E-A311-461C-834D-E22B7436D58B}"/>
              </a:ext>
            </a:extLst>
          </p:cNvPr>
          <p:cNvSpPr>
            <a:spLocks noGrp="1"/>
          </p:cNvSpPr>
          <p:nvPr>
            <p:ph type="sldNum" sz="quarter" idx="12"/>
          </p:nvPr>
        </p:nvSpPr>
        <p:spPr/>
        <p:txBody>
          <a:bodyPr/>
          <a:lstStyle/>
          <a:p>
            <a:pPr>
              <a:defRPr/>
            </a:pPr>
            <a:r>
              <a:rPr lang="en-US" dirty="0"/>
              <a:t>1-</a:t>
            </a:r>
            <a:fld id="{90C58495-207F-4002-AE1F-9FC33E05905F}" type="slidenum">
              <a:rPr lang="en-US" smtClean="0"/>
              <a:pPr>
                <a:defRPr/>
              </a:pPr>
              <a:t>‹#›</a:t>
            </a:fld>
            <a:endParaRPr lang="en-US" dirty="0"/>
          </a:p>
        </p:txBody>
      </p:sp>
      <p:sp>
        <p:nvSpPr>
          <p:cNvPr id="8" name="Footer Placeholder 3">
            <a:extLst>
              <a:ext uri="{FF2B5EF4-FFF2-40B4-BE49-F238E27FC236}">
                <a16:creationId xmlns:a16="http://schemas.microsoft.com/office/drawing/2014/main" id="{A3531AD1-6E29-42C6-BD89-1E163318B328}"/>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42433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4B5E-35E7-465C-9689-DC0D9C6EA3D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372F6F-9952-4C8E-A473-E9DE4B66391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C449D-72D4-4EC4-A43F-0EF548740D7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E051C-6713-49D0-A4F7-AA629D0A55A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78237-04DE-483D-9509-96D6FB0917B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B083B-EEA7-4706-9057-3460F436F5F1}"/>
              </a:ext>
            </a:extLst>
          </p:cNvPr>
          <p:cNvSpPr>
            <a:spLocks noGrp="1"/>
          </p:cNvSpPr>
          <p:nvPr>
            <p:ph type="dt" sz="half" idx="10"/>
          </p:nvPr>
        </p:nvSpPr>
        <p:spPr/>
        <p:txBody>
          <a:bodyPr/>
          <a:lstStyle/>
          <a:p>
            <a:fld id="{0FC7247F-D86A-4877-A082-87312493DB6C}" type="datetime1">
              <a:rPr lang="en-US" smtClean="0"/>
              <a:t>2/8/2021</a:t>
            </a:fld>
            <a:endParaRPr lang="en-US" dirty="0"/>
          </a:p>
        </p:txBody>
      </p:sp>
      <p:sp>
        <p:nvSpPr>
          <p:cNvPr id="9" name="Slide Number Placeholder 8">
            <a:extLst>
              <a:ext uri="{FF2B5EF4-FFF2-40B4-BE49-F238E27FC236}">
                <a16:creationId xmlns:a16="http://schemas.microsoft.com/office/drawing/2014/main" id="{C13A009E-E2AC-4BD7-9C3D-146E3E6D22BD}"/>
              </a:ext>
            </a:extLst>
          </p:cNvPr>
          <p:cNvSpPr>
            <a:spLocks noGrp="1"/>
          </p:cNvSpPr>
          <p:nvPr>
            <p:ph type="sldNum" sz="quarter" idx="12"/>
          </p:nvPr>
        </p:nvSpPr>
        <p:spPr/>
        <p:txBody>
          <a:bodyPr/>
          <a:lstStyle/>
          <a:p>
            <a:pPr>
              <a:defRPr/>
            </a:pPr>
            <a:r>
              <a:rPr lang="en-US" dirty="0"/>
              <a:t>1-</a:t>
            </a:r>
            <a:fld id="{C336E978-4A30-489F-912C-3B330496601C}" type="slidenum">
              <a:rPr lang="en-US" smtClean="0"/>
              <a:pPr>
                <a:defRPr/>
              </a:pPr>
              <a:t>‹#›</a:t>
            </a:fld>
            <a:endParaRPr lang="en-US" dirty="0"/>
          </a:p>
        </p:txBody>
      </p:sp>
      <p:sp>
        <p:nvSpPr>
          <p:cNvPr id="10" name="Footer Placeholder 3">
            <a:extLst>
              <a:ext uri="{FF2B5EF4-FFF2-40B4-BE49-F238E27FC236}">
                <a16:creationId xmlns:a16="http://schemas.microsoft.com/office/drawing/2014/main" id="{6C0D7473-B917-4881-9202-27D6B3463CEF}"/>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27918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9F7B-D6C7-4137-A897-B64972B82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1E97EB-117A-410B-AD19-0DED97570222}"/>
              </a:ext>
            </a:extLst>
          </p:cNvPr>
          <p:cNvSpPr>
            <a:spLocks noGrp="1"/>
          </p:cNvSpPr>
          <p:nvPr>
            <p:ph type="dt" sz="half" idx="10"/>
          </p:nvPr>
        </p:nvSpPr>
        <p:spPr/>
        <p:txBody>
          <a:bodyPr/>
          <a:lstStyle/>
          <a:p>
            <a:fld id="{D48CB54B-837A-435A-AE70-35ECE8E94921}" type="datetime1">
              <a:rPr lang="en-US" smtClean="0"/>
              <a:t>2/8/2021</a:t>
            </a:fld>
            <a:endParaRPr lang="en-US" dirty="0"/>
          </a:p>
        </p:txBody>
      </p:sp>
      <p:sp>
        <p:nvSpPr>
          <p:cNvPr id="4" name="Footer Placeholder 3">
            <a:extLst>
              <a:ext uri="{FF2B5EF4-FFF2-40B4-BE49-F238E27FC236}">
                <a16:creationId xmlns:a16="http://schemas.microsoft.com/office/drawing/2014/main" id="{947B8174-0D17-4191-A58E-BC3E1ABA7FF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85B6AF88-87B8-4743-B6C8-D23B118842CC}"/>
              </a:ext>
            </a:extLst>
          </p:cNvPr>
          <p:cNvSpPr>
            <a:spLocks noGrp="1"/>
          </p:cNvSpPr>
          <p:nvPr>
            <p:ph type="sldNum" sz="quarter" idx="12"/>
          </p:nvPr>
        </p:nvSpPr>
        <p:spPr/>
        <p:txBody>
          <a:bodyPr/>
          <a:lstStyle/>
          <a:p>
            <a:fld id="{C6F84F79-D02D-4240-9090-CBEA6E335FD1}" type="slidenum">
              <a:rPr lang="en-US" smtClean="0"/>
              <a:t>‹#›</a:t>
            </a:fld>
            <a:endParaRPr lang="en-US" dirty="0"/>
          </a:p>
        </p:txBody>
      </p:sp>
      <p:sp>
        <p:nvSpPr>
          <p:cNvPr id="6" name="TextBox 5">
            <a:extLst>
              <a:ext uri="{FF2B5EF4-FFF2-40B4-BE49-F238E27FC236}">
                <a16:creationId xmlns:a16="http://schemas.microsoft.com/office/drawing/2014/main" id="{602BB1DA-B405-4F5D-A19A-22CEC97CC53E}"/>
              </a:ext>
            </a:extLst>
          </p:cNvPr>
          <p:cNvSpPr txBox="1"/>
          <p:nvPr userDrawn="1"/>
        </p:nvSpPr>
        <p:spPr>
          <a:xfrm>
            <a:off x="8039100" y="6620672"/>
            <a:ext cx="1104900" cy="230832"/>
          </a:xfrm>
          <a:prstGeom prst="rect">
            <a:avLst/>
          </a:prstGeom>
          <a:noFill/>
        </p:spPr>
        <p:txBody>
          <a:bodyPr wrap="square" rtlCol="0">
            <a:spAutoFit/>
          </a:bodyPr>
          <a:lstStyle/>
          <a:p>
            <a:pPr algn="r"/>
            <a:r>
              <a:rPr lang="en-US" sz="900" dirty="0">
                <a:solidFill>
                  <a:schemeClr val="bg1">
                    <a:lumMod val="50000"/>
                  </a:schemeClr>
                </a:solidFill>
              </a:rPr>
              <a:t>1-</a:t>
            </a:r>
            <a:fld id="{C9A54900-480D-4A34-88FA-7F2143ED1624}" type="slidenum">
              <a:rPr lang="en-US" sz="900" smtClean="0">
                <a:solidFill>
                  <a:schemeClr val="bg1">
                    <a:lumMod val="50000"/>
                  </a:schemeClr>
                </a:solidFill>
              </a:rPr>
              <a:pPr algn="r"/>
              <a:t>‹#›</a:t>
            </a:fld>
            <a:endParaRPr lang="en-US" sz="900" dirty="0">
              <a:solidFill>
                <a:schemeClr val="bg1">
                  <a:lumMod val="50000"/>
                </a:schemeClr>
              </a:solidFill>
            </a:endParaRPr>
          </a:p>
        </p:txBody>
      </p:sp>
    </p:spTree>
    <p:extLst>
      <p:ext uri="{BB962C8B-B14F-4D97-AF65-F5344CB8AC3E}">
        <p14:creationId xmlns:p14="http://schemas.microsoft.com/office/powerpoint/2010/main" val="381422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9E9C5-013D-4AE0-B5C5-5642CF2A2B46}"/>
              </a:ext>
            </a:extLst>
          </p:cNvPr>
          <p:cNvSpPr>
            <a:spLocks noGrp="1"/>
          </p:cNvSpPr>
          <p:nvPr>
            <p:ph type="dt" sz="half" idx="10"/>
          </p:nvPr>
        </p:nvSpPr>
        <p:spPr/>
        <p:txBody>
          <a:bodyPr/>
          <a:lstStyle/>
          <a:p>
            <a:fld id="{EA7ACEBA-508D-4F28-AFBF-C09EF2ADD7CA}" type="datetime1">
              <a:rPr lang="en-US" smtClean="0"/>
              <a:t>2/8/2021</a:t>
            </a:fld>
            <a:endParaRPr lang="en-US" dirty="0"/>
          </a:p>
        </p:txBody>
      </p:sp>
      <p:sp>
        <p:nvSpPr>
          <p:cNvPr id="4" name="Slide Number Placeholder 3">
            <a:extLst>
              <a:ext uri="{FF2B5EF4-FFF2-40B4-BE49-F238E27FC236}">
                <a16:creationId xmlns:a16="http://schemas.microsoft.com/office/drawing/2014/main" id="{4B4203A0-ABD6-452D-B368-638793ACEBBB}"/>
              </a:ext>
            </a:extLst>
          </p:cNvPr>
          <p:cNvSpPr>
            <a:spLocks noGrp="1"/>
          </p:cNvSpPr>
          <p:nvPr>
            <p:ph type="sldNum" sz="quarter" idx="12"/>
          </p:nvPr>
        </p:nvSpPr>
        <p:spPr/>
        <p:txBody>
          <a:bodyPr/>
          <a:lstStyle/>
          <a:p>
            <a:pPr>
              <a:defRPr/>
            </a:pPr>
            <a:r>
              <a:rPr lang="en-US" dirty="0"/>
              <a:t>1-</a:t>
            </a:r>
            <a:fld id="{751BAEBA-1901-4FD0-98A2-4D914EAB5980}" type="slidenum">
              <a:rPr lang="en-US" smtClean="0"/>
              <a:pPr>
                <a:defRPr/>
              </a:pPr>
              <a:t>‹#›</a:t>
            </a:fld>
            <a:endParaRPr lang="en-US" dirty="0"/>
          </a:p>
        </p:txBody>
      </p:sp>
      <p:sp>
        <p:nvSpPr>
          <p:cNvPr id="5" name="Footer Placeholder 3">
            <a:extLst>
              <a:ext uri="{FF2B5EF4-FFF2-40B4-BE49-F238E27FC236}">
                <a16:creationId xmlns:a16="http://schemas.microsoft.com/office/drawing/2014/main" id="{E7DEE30A-DF27-428D-A25B-3E5727B0CF05}"/>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367604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771A-1142-4452-A0DF-EE8058AF7FE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93B934F-122D-4BF8-A561-F94CA6EB1F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2E9E3-B58B-47BB-BF1A-3BDEBC4740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DF0BEC1-D125-48F1-B4AC-EF4B8BAA38EF}"/>
              </a:ext>
            </a:extLst>
          </p:cNvPr>
          <p:cNvSpPr>
            <a:spLocks noGrp="1"/>
          </p:cNvSpPr>
          <p:nvPr>
            <p:ph type="dt" sz="half" idx="10"/>
          </p:nvPr>
        </p:nvSpPr>
        <p:spPr/>
        <p:txBody>
          <a:bodyPr/>
          <a:lstStyle/>
          <a:p>
            <a:fld id="{A4C39108-2306-43FE-ADED-685BDA94FE47}" type="datetime1">
              <a:rPr lang="en-US" smtClean="0"/>
              <a:t>2/8/2021</a:t>
            </a:fld>
            <a:endParaRPr lang="en-US" dirty="0"/>
          </a:p>
        </p:txBody>
      </p:sp>
      <p:sp>
        <p:nvSpPr>
          <p:cNvPr id="7" name="Slide Number Placeholder 6">
            <a:extLst>
              <a:ext uri="{FF2B5EF4-FFF2-40B4-BE49-F238E27FC236}">
                <a16:creationId xmlns:a16="http://schemas.microsoft.com/office/drawing/2014/main" id="{42D85EBB-BBFA-41D2-B2A4-972D3AC32A4A}"/>
              </a:ext>
            </a:extLst>
          </p:cNvPr>
          <p:cNvSpPr>
            <a:spLocks noGrp="1"/>
          </p:cNvSpPr>
          <p:nvPr>
            <p:ph type="sldNum" sz="quarter" idx="12"/>
          </p:nvPr>
        </p:nvSpPr>
        <p:spPr/>
        <p:txBody>
          <a:bodyPr/>
          <a:lstStyle/>
          <a:p>
            <a:pPr>
              <a:defRPr/>
            </a:pPr>
            <a:r>
              <a:rPr lang="en-US" dirty="0"/>
              <a:t>1-</a:t>
            </a:r>
            <a:fld id="{61036FE2-C883-4042-A969-9982423E06C4}" type="slidenum">
              <a:rPr lang="en-US" smtClean="0"/>
              <a:pPr>
                <a:defRPr/>
              </a:pPr>
              <a:t>‹#›</a:t>
            </a:fld>
            <a:endParaRPr lang="en-US" dirty="0"/>
          </a:p>
        </p:txBody>
      </p:sp>
      <p:sp>
        <p:nvSpPr>
          <p:cNvPr id="8" name="Footer Placeholder 3">
            <a:extLst>
              <a:ext uri="{FF2B5EF4-FFF2-40B4-BE49-F238E27FC236}">
                <a16:creationId xmlns:a16="http://schemas.microsoft.com/office/drawing/2014/main" id="{59031CD4-95CD-4E06-BAD1-60F8A9400413}"/>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290778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E90F-CC6C-4619-A1FE-FA0CB707231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20709AE-A1E6-43A4-BC62-B902703F4B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ED0CB2E5-7C53-4F17-936B-AFA537C80F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41F89D9-F6D9-4338-904C-CA8B71E7205C}"/>
              </a:ext>
            </a:extLst>
          </p:cNvPr>
          <p:cNvSpPr>
            <a:spLocks noGrp="1"/>
          </p:cNvSpPr>
          <p:nvPr>
            <p:ph type="dt" sz="half" idx="10"/>
          </p:nvPr>
        </p:nvSpPr>
        <p:spPr/>
        <p:txBody>
          <a:bodyPr/>
          <a:lstStyle/>
          <a:p>
            <a:fld id="{836FE2E7-A261-4E54-A91C-0801E7BC9B06}" type="datetime1">
              <a:rPr lang="en-US" smtClean="0"/>
              <a:t>2/8/2021</a:t>
            </a:fld>
            <a:endParaRPr lang="en-US" dirty="0"/>
          </a:p>
        </p:txBody>
      </p:sp>
      <p:sp>
        <p:nvSpPr>
          <p:cNvPr id="7" name="Slide Number Placeholder 6">
            <a:extLst>
              <a:ext uri="{FF2B5EF4-FFF2-40B4-BE49-F238E27FC236}">
                <a16:creationId xmlns:a16="http://schemas.microsoft.com/office/drawing/2014/main" id="{39FDB421-DBCA-43E4-B542-F084B9A2A4E0}"/>
              </a:ext>
            </a:extLst>
          </p:cNvPr>
          <p:cNvSpPr>
            <a:spLocks noGrp="1"/>
          </p:cNvSpPr>
          <p:nvPr>
            <p:ph type="sldNum" sz="quarter" idx="12"/>
          </p:nvPr>
        </p:nvSpPr>
        <p:spPr/>
        <p:txBody>
          <a:bodyPr/>
          <a:lstStyle/>
          <a:p>
            <a:pPr>
              <a:defRPr/>
            </a:pPr>
            <a:r>
              <a:rPr lang="en-US" dirty="0"/>
              <a:t>1-</a:t>
            </a:r>
            <a:fld id="{E1EE9F40-6655-424A-917F-5059CFE42803}" type="slidenum">
              <a:rPr lang="en-US" smtClean="0"/>
              <a:pPr>
                <a:defRPr/>
              </a:pPr>
              <a:t>‹#›</a:t>
            </a:fld>
            <a:endParaRPr lang="en-US" dirty="0"/>
          </a:p>
        </p:txBody>
      </p:sp>
      <p:sp>
        <p:nvSpPr>
          <p:cNvPr id="8" name="Footer Placeholder 3">
            <a:extLst>
              <a:ext uri="{FF2B5EF4-FFF2-40B4-BE49-F238E27FC236}">
                <a16:creationId xmlns:a16="http://schemas.microsoft.com/office/drawing/2014/main" id="{BEC2C4F0-8A16-4090-B1DB-797FA060868B}"/>
              </a:ext>
            </a:extLst>
          </p:cNvPr>
          <p:cNvSpPr>
            <a:spLocks noGrp="1"/>
          </p:cNvSpPr>
          <p:nvPr>
            <p:ph type="ftr" sz="quarter" idx="11"/>
          </p:nvPr>
        </p:nvSpPr>
        <p:spPr>
          <a:xfrm>
            <a:off x="228600" y="6356350"/>
            <a:ext cx="8915400" cy="365125"/>
          </a:xfrm>
          <a:prstGeom prst="rect">
            <a:avLst/>
          </a:prstGeom>
        </p:spPr>
        <p:txBody>
          <a:bodyPr/>
          <a:lstStyle>
            <a:lvl1pPr algn="ctr">
              <a:defRPr sz="1000"/>
            </a:lvl1pPr>
          </a:lstStyle>
          <a:p>
            <a:r>
              <a:rPr lang="en-US"/>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931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BAE72-B794-4772-8648-B3B756A8CAC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27769-C1AF-4BB9-B764-E91027A05C5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9E818-47CF-4331-B8EF-868F39F9B8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81CAD4-CB75-4C58-9A1C-4297A4C71D0D}" type="datetime1">
              <a:rPr lang="en-US" smtClean="0"/>
              <a:t>2/8/2021</a:t>
            </a:fld>
            <a:endParaRPr lang="en-US" dirty="0"/>
          </a:p>
        </p:txBody>
      </p:sp>
      <p:sp>
        <p:nvSpPr>
          <p:cNvPr id="5" name="Footer Placeholder 4">
            <a:extLst>
              <a:ext uri="{FF2B5EF4-FFF2-40B4-BE49-F238E27FC236}">
                <a16:creationId xmlns:a16="http://schemas.microsoft.com/office/drawing/2014/main" id="{7E09CDD1-6F23-4F6B-B569-43D9200CFD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Copyright © 2022 McGraw Hill. All rights reserved. No reproduction or distribution without the prior written consent of McGraw Hill</a:t>
            </a:r>
            <a:endParaRPr lang="en-US" dirty="0"/>
          </a:p>
        </p:txBody>
      </p:sp>
      <p:sp>
        <p:nvSpPr>
          <p:cNvPr id="6" name="Slide Number Placeholder 5">
            <a:extLst>
              <a:ext uri="{FF2B5EF4-FFF2-40B4-BE49-F238E27FC236}">
                <a16:creationId xmlns:a16="http://schemas.microsoft.com/office/drawing/2014/main" id="{09657D31-5FF2-43C6-B8F7-DE80CEEA056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dirty="0"/>
              <a:t>  </a:t>
            </a:r>
          </a:p>
        </p:txBody>
      </p:sp>
    </p:spTree>
    <p:extLst>
      <p:ext uri="{BB962C8B-B14F-4D97-AF65-F5344CB8AC3E}">
        <p14:creationId xmlns:p14="http://schemas.microsoft.com/office/powerpoint/2010/main" val="339257130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16.tm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image" Target="../media/image19.png"/><Relationship Id="rId5" Type="http://schemas.openxmlformats.org/officeDocument/2006/relationships/image" Target="../media/image18.tmp"/><Relationship Id="rId4" Type="http://schemas.openxmlformats.org/officeDocument/2006/relationships/image" Target="../media/image17.tmp"/></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23.tmp"/><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22.tmp"/><Relationship Id="rId5" Type="http://schemas.openxmlformats.org/officeDocument/2006/relationships/image" Target="../media/image21.png"/><Relationship Id="rId4" Type="http://schemas.openxmlformats.org/officeDocument/2006/relationships/image" Target="../media/image20.tmp"/></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image" Target="../media/image25.tmp"/><Relationship Id="rId4" Type="http://schemas.openxmlformats.org/officeDocument/2006/relationships/image" Target="../media/image24.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56.xml"/><Relationship Id="rId4" Type="http://schemas.openxmlformats.org/officeDocument/2006/relationships/image" Target="../media/image28.tmp"/></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29.tmp"/></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8460" y="1783959"/>
            <a:ext cx="3065480" cy="1492641"/>
          </a:xfrm>
        </p:spPr>
        <p:txBody>
          <a:bodyPr anchor="b">
            <a:normAutofit/>
          </a:bodyPr>
          <a:lstStyle/>
          <a:p>
            <a:pPr algn="l"/>
            <a:r>
              <a:rPr lang="en-US" sz="4700" dirty="0"/>
              <a:t>Chapter 1</a:t>
            </a:r>
          </a:p>
        </p:txBody>
      </p:sp>
      <p:sp>
        <p:nvSpPr>
          <p:cNvPr id="5" name="Rectangle 3"/>
          <p:cNvSpPr>
            <a:spLocks noGrp="1" noChangeArrowheads="1"/>
          </p:cNvSpPr>
          <p:nvPr>
            <p:ph type="subTitle" idx="1"/>
          </p:nvPr>
        </p:nvSpPr>
        <p:spPr>
          <a:xfrm>
            <a:off x="5598460" y="3443287"/>
            <a:ext cx="3065478" cy="1147863"/>
          </a:xfrm>
        </p:spPr>
        <p:txBody>
          <a:bodyPr anchor="t">
            <a:normAutofit/>
          </a:bodyPr>
          <a:lstStyle/>
          <a:p>
            <a:pPr algn="l">
              <a:spcBef>
                <a:spcPct val="0"/>
              </a:spcBef>
              <a:spcAft>
                <a:spcPts val="600"/>
              </a:spcAft>
            </a:pPr>
            <a:r>
              <a:rPr lang="en-US" sz="1700" b="1" dirty="0">
                <a:latin typeface="+mj-lt"/>
              </a:rPr>
              <a:t>An Introduction </a:t>
            </a:r>
            <a:br>
              <a:rPr lang="en-US" sz="1700" b="1" dirty="0">
                <a:latin typeface="+mj-lt"/>
              </a:rPr>
            </a:br>
            <a:r>
              <a:rPr lang="en-US" sz="1700" b="1" dirty="0">
                <a:latin typeface="+mj-lt"/>
              </a:rPr>
              <a:t>to </a:t>
            </a:r>
          </a:p>
          <a:p>
            <a:pPr algn="l">
              <a:spcBef>
                <a:spcPct val="0"/>
              </a:spcBef>
              <a:spcAft>
                <a:spcPts val="600"/>
              </a:spcAft>
            </a:pPr>
            <a:r>
              <a:rPr lang="en-US" sz="1700" b="1" dirty="0">
                <a:latin typeface="+mj-lt"/>
              </a:rPr>
              <a:t>Accounting</a:t>
            </a:r>
          </a:p>
        </p:txBody>
      </p:sp>
      <p:pic>
        <p:nvPicPr>
          <p:cNvPr id="4" name="Picture 3" descr="A picture containing text, outdoor, mountain&#10;&#10;Description automatically generated">
            <a:extLst>
              <a:ext uri="{FF2B5EF4-FFF2-40B4-BE49-F238E27FC236}">
                <a16:creationId xmlns:a16="http://schemas.microsoft.com/office/drawing/2014/main" id="{A14A3BE5-323C-4141-976F-787C339A1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08115"/>
            <a:ext cx="4820124" cy="6597485"/>
          </a:xfrm>
          <a:prstGeom prst="rect">
            <a:avLst/>
          </a:prstGeom>
        </p:spPr>
      </p:pic>
      <p:sp>
        <p:nvSpPr>
          <p:cNvPr id="6" name="Footer Placeholder 5">
            <a:extLst>
              <a:ext uri="{FF2B5EF4-FFF2-40B4-BE49-F238E27FC236}">
                <a16:creationId xmlns:a16="http://schemas.microsoft.com/office/drawing/2014/main" id="{9D2AB669-4A63-40BA-A1F4-2B9B64CDF2E5}"/>
              </a:ext>
            </a:extLst>
          </p:cNvPr>
          <p:cNvSpPr>
            <a:spLocks noGrp="1"/>
          </p:cNvSpPr>
          <p:nvPr>
            <p:ph type="ftr" sz="quarter" idx="11"/>
          </p:nvPr>
        </p:nvSpPr>
        <p:spPr>
          <a:xfrm>
            <a:off x="5105400" y="5943600"/>
            <a:ext cx="3733800" cy="609600"/>
          </a:xfrm>
        </p:spPr>
        <p:txBody>
          <a:bodyPr/>
          <a:lstStyle/>
          <a:p>
            <a:r>
              <a:rPr lang="en-US" dirty="0"/>
              <a:t>Copyright © 2022 McGraw Hill. All rights reserved. No reproduction or distribution without the prior written consent of McGraw Hill</a:t>
            </a:r>
          </a:p>
        </p:txBody>
      </p:sp>
      <p:sp>
        <p:nvSpPr>
          <p:cNvPr id="7" name="Slide Number Placeholder 6">
            <a:extLst>
              <a:ext uri="{FF2B5EF4-FFF2-40B4-BE49-F238E27FC236}">
                <a16:creationId xmlns:a16="http://schemas.microsoft.com/office/drawing/2014/main" id="{1409077D-6B04-4073-98D0-20A6FA20BD09}"/>
              </a:ext>
            </a:extLst>
          </p:cNvPr>
          <p:cNvSpPr>
            <a:spLocks noGrp="1"/>
          </p:cNvSpPr>
          <p:nvPr>
            <p:ph type="sldNum" sz="quarter" idx="12"/>
          </p:nvPr>
        </p:nvSpPr>
        <p:spPr/>
        <p:txBody>
          <a:bodyPr/>
          <a:lstStyle/>
          <a:p>
            <a:fld id="{C6F84F79-D02D-4240-9090-CBEA6E335FD1}" type="slidenum">
              <a:rPr lang="en-US" smtClean="0"/>
              <a:t>1</a:t>
            </a:fld>
            <a:endParaRPr lang="en-US" dirty="0"/>
          </a:p>
        </p:txBody>
      </p:sp>
    </p:spTree>
    <p:custDataLst>
      <p:tags r:id="rId1"/>
    </p:custDataLst>
    <p:extLst>
      <p:ext uri="{BB962C8B-B14F-4D97-AF65-F5344CB8AC3E}">
        <p14:creationId xmlns:p14="http://schemas.microsoft.com/office/powerpoint/2010/main" val="141455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dirty="0"/>
              <a:t>Physical Resources</a:t>
            </a:r>
          </a:p>
        </p:txBody>
      </p:sp>
      <p:sp>
        <p:nvSpPr>
          <p:cNvPr id="6" name="Rectangle 3"/>
          <p:cNvSpPr>
            <a:spLocks noGrp="1" noChangeArrowheads="1"/>
          </p:cNvSpPr>
          <p:nvPr>
            <p:ph idx="1"/>
          </p:nvPr>
        </p:nvSpPr>
        <p:spPr bwMode="auto">
          <a:xfrm>
            <a:off x="990600" y="1825625"/>
            <a:ext cx="7524750" cy="3279775"/>
          </a:xfrm>
          <a:prstGeom prst="rect">
            <a:avLst/>
          </a:prstGeom>
          <a:solidFill>
            <a:schemeClr val="accent5">
              <a:lumMod val="20000"/>
              <a:lumOff val="80000"/>
            </a:schemeClr>
          </a:solidFill>
          <a:ln w="9525">
            <a:solidFill>
              <a:schemeClr val="tx1"/>
            </a:solidFill>
            <a:miter lim="800000"/>
            <a:headEnd/>
            <a:tailEnd/>
          </a:ln>
        </p:spPr>
        <p:txBody>
          <a:bodyPr anchor="ctr"/>
          <a:lstStyle/>
          <a:p>
            <a:pPr marL="0" indent="0" algn="ctr">
              <a:buNone/>
              <a:defRPr/>
            </a:pPr>
            <a:r>
              <a:rPr lang="en-US" sz="2400" dirty="0">
                <a:latin typeface="Tahoma" pitchFamily="34" charset="0"/>
              </a:rPr>
              <a:t>In their most primitive form, </a:t>
            </a:r>
            <a:r>
              <a:rPr lang="en-US" sz="2400" b="1" dirty="0">
                <a:latin typeface="Tahoma" pitchFamily="34" charset="0"/>
              </a:rPr>
              <a:t>physical resources </a:t>
            </a:r>
            <a:r>
              <a:rPr lang="en-US" sz="2400" dirty="0">
                <a:latin typeface="Tahoma" pitchFamily="34" charset="0"/>
              </a:rPr>
              <a:t>are natural resources. </a:t>
            </a:r>
            <a:br>
              <a:rPr lang="en-US" sz="2400" dirty="0">
                <a:latin typeface="Tahoma" pitchFamily="34" charset="0"/>
              </a:rPr>
            </a:br>
            <a:endParaRPr lang="en-US" sz="2400" dirty="0">
              <a:latin typeface="Tahoma" pitchFamily="34" charset="0"/>
            </a:endParaRPr>
          </a:p>
          <a:p>
            <a:pPr marL="0" indent="0" algn="ctr">
              <a:buNone/>
              <a:defRPr/>
            </a:pPr>
            <a:r>
              <a:rPr lang="en-US" sz="2400" dirty="0">
                <a:latin typeface="Tahoma" pitchFamily="34" charset="0"/>
              </a:rPr>
              <a:t>Owners of physical resources seek to sell those resources to profitable businesses which are able to pay higher prices and make repeat purchases.</a:t>
            </a:r>
          </a:p>
        </p:txBody>
      </p:sp>
      <p:sp>
        <p:nvSpPr>
          <p:cNvPr id="2" name="Footer Placeholder 1">
            <a:extLst>
              <a:ext uri="{FF2B5EF4-FFF2-40B4-BE49-F238E27FC236}">
                <a16:creationId xmlns:a16="http://schemas.microsoft.com/office/drawing/2014/main" id="{284C3F63-93AC-416A-8F80-0FE439E9FA2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FFA55D5B-1D1E-41C6-8EAA-6271CFA794CC}"/>
              </a:ext>
            </a:extLst>
          </p:cNvPr>
          <p:cNvSpPr>
            <a:spLocks noGrp="1"/>
          </p:cNvSpPr>
          <p:nvPr>
            <p:ph type="sldNum" sz="quarter" idx="12"/>
          </p:nvPr>
        </p:nvSpPr>
        <p:spPr/>
        <p:txBody>
          <a:bodyPr/>
          <a:lstStyle/>
          <a:p>
            <a:fld id="{C6F84F79-D02D-4240-9090-CBEA6E335FD1}" type="slidenum">
              <a:rPr lang="en-US" smtClean="0"/>
              <a:t>10</a:t>
            </a:fld>
            <a:endParaRPr lang="en-US" dirty="0"/>
          </a:p>
        </p:txBody>
      </p:sp>
    </p:spTree>
    <p:custDataLst>
      <p:tags r:id="rId1"/>
    </p:custDataLst>
    <p:extLst>
      <p:ext uri="{BB962C8B-B14F-4D97-AF65-F5344CB8AC3E}">
        <p14:creationId xmlns:p14="http://schemas.microsoft.com/office/powerpoint/2010/main" val="21912746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dirty="0"/>
              <a:t>Labor Resources</a:t>
            </a:r>
          </a:p>
        </p:txBody>
      </p:sp>
      <p:sp>
        <p:nvSpPr>
          <p:cNvPr id="6" name="Rectangle 3"/>
          <p:cNvSpPr>
            <a:spLocks noGrp="1" noChangeArrowheads="1"/>
          </p:cNvSpPr>
          <p:nvPr>
            <p:ph idx="1"/>
          </p:nvPr>
        </p:nvSpPr>
        <p:spPr bwMode="auto">
          <a:prstGeom prst="rect">
            <a:avLst/>
          </a:prstGeom>
          <a:solidFill>
            <a:schemeClr val="accent5">
              <a:lumMod val="20000"/>
              <a:lumOff val="80000"/>
            </a:schemeClr>
          </a:solidFill>
          <a:ln w="9525">
            <a:solidFill>
              <a:schemeClr val="tx1"/>
            </a:solidFill>
            <a:miter lim="800000"/>
            <a:headEnd/>
            <a:tailEnd/>
          </a:ln>
        </p:spPr>
        <p:txBody>
          <a:bodyPr anchor="ctr"/>
          <a:lstStyle/>
          <a:p>
            <a:pPr marL="0" indent="0" algn="ctr">
              <a:buNone/>
              <a:defRPr/>
            </a:pPr>
            <a:r>
              <a:rPr lang="en-US" sz="2400" b="1" dirty="0">
                <a:latin typeface="Tahoma" pitchFamily="34" charset="0"/>
              </a:rPr>
              <a:t>Labor resources </a:t>
            </a:r>
            <a:r>
              <a:rPr lang="en-US" sz="2400" dirty="0">
                <a:latin typeface="Tahoma" pitchFamily="34" charset="0"/>
              </a:rPr>
              <a:t>include both intellectual and physical labor.</a:t>
            </a:r>
            <a:br>
              <a:rPr lang="en-US" sz="2400" dirty="0">
                <a:latin typeface="Tahoma" pitchFamily="34" charset="0"/>
              </a:rPr>
            </a:br>
            <a:br>
              <a:rPr lang="en-US" sz="2400" dirty="0">
                <a:latin typeface="Tahoma" pitchFamily="34" charset="0"/>
              </a:rPr>
            </a:br>
            <a:r>
              <a:rPr lang="en-US" sz="2400" dirty="0">
                <a:latin typeface="Tahoma" pitchFamily="34" charset="0"/>
              </a:rPr>
              <a:t>Workers seek relationships with businesses that have high earnings potential because these businesses are better able to pay high wages.</a:t>
            </a:r>
          </a:p>
        </p:txBody>
      </p:sp>
      <p:sp>
        <p:nvSpPr>
          <p:cNvPr id="2" name="Footer Placeholder 1">
            <a:extLst>
              <a:ext uri="{FF2B5EF4-FFF2-40B4-BE49-F238E27FC236}">
                <a16:creationId xmlns:a16="http://schemas.microsoft.com/office/drawing/2014/main" id="{8AEB5FF8-C891-4AF0-AF8E-6795E745C83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018A4637-B3E0-4228-B43C-E877B4BBCDB4}"/>
              </a:ext>
            </a:extLst>
          </p:cNvPr>
          <p:cNvSpPr>
            <a:spLocks noGrp="1"/>
          </p:cNvSpPr>
          <p:nvPr>
            <p:ph type="sldNum" sz="quarter" idx="12"/>
          </p:nvPr>
        </p:nvSpPr>
        <p:spPr/>
        <p:txBody>
          <a:bodyPr/>
          <a:lstStyle/>
          <a:p>
            <a:fld id="{C6F84F79-D02D-4240-9090-CBEA6E335FD1}" type="slidenum">
              <a:rPr lang="en-US" smtClean="0"/>
              <a:t>11</a:t>
            </a:fld>
            <a:endParaRPr lang="en-US" dirty="0"/>
          </a:p>
        </p:txBody>
      </p:sp>
    </p:spTree>
    <p:custDataLst>
      <p:tags r:id="rId1"/>
    </p:custDataLst>
    <p:extLst>
      <p:ext uri="{BB962C8B-B14F-4D97-AF65-F5344CB8AC3E}">
        <p14:creationId xmlns:p14="http://schemas.microsoft.com/office/powerpoint/2010/main" val="39077091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65126"/>
            <a:ext cx="8058150" cy="1325563"/>
          </a:xfrm>
        </p:spPr>
        <p:txBody>
          <a:bodyPr/>
          <a:lstStyle/>
          <a:p>
            <a:pPr eaLnBrk="1" hangingPunct="1"/>
            <a:r>
              <a:rPr lang="en-US" b="1" dirty="0"/>
              <a:t>Types of Accounting Information</a:t>
            </a:r>
          </a:p>
        </p:txBody>
      </p:sp>
      <p:grpSp>
        <p:nvGrpSpPr>
          <p:cNvPr id="34820" name="Group 3"/>
          <p:cNvGrpSpPr>
            <a:grpSpLocks/>
          </p:cNvGrpSpPr>
          <p:nvPr/>
        </p:nvGrpSpPr>
        <p:grpSpPr bwMode="auto">
          <a:xfrm>
            <a:off x="914400" y="2057400"/>
            <a:ext cx="7543800" cy="1524000"/>
            <a:chOff x="720" y="1296"/>
            <a:chExt cx="4752" cy="960"/>
          </a:xfrm>
        </p:grpSpPr>
        <p:sp>
          <p:nvSpPr>
            <p:cNvPr id="28681" name="Oval 4"/>
            <p:cNvSpPr>
              <a:spLocks noChangeArrowheads="1"/>
            </p:cNvSpPr>
            <p:nvPr/>
          </p:nvSpPr>
          <p:spPr bwMode="auto">
            <a:xfrm>
              <a:off x="720" y="1296"/>
              <a:ext cx="2112" cy="960"/>
            </a:xfrm>
            <a:prstGeom prst="ellipse">
              <a:avLst/>
            </a:prstGeom>
            <a:solidFill>
              <a:schemeClr val="accent5">
                <a:lumMod val="20000"/>
                <a:lumOff val="80000"/>
              </a:schemeClr>
            </a:solidFill>
            <a:ln w="9525">
              <a:solidFill>
                <a:schemeClr val="tx1"/>
              </a:solidFill>
              <a:round/>
              <a:headEnd/>
              <a:tailEnd/>
            </a:ln>
          </p:spPr>
          <p:txBody>
            <a:bodyPr anchor="ctr"/>
            <a:lstStyle/>
            <a:p>
              <a:pPr algn="ctr">
                <a:defRPr/>
              </a:pPr>
              <a:r>
                <a:rPr lang="en-US" sz="2800" b="1" dirty="0">
                  <a:latin typeface="Tahoma" pitchFamily="34" charset="0"/>
                </a:rPr>
                <a:t>Financial Accounting</a:t>
              </a:r>
            </a:p>
          </p:txBody>
        </p:sp>
        <p:sp>
          <p:nvSpPr>
            <p:cNvPr id="28682" name="Rectangle 5"/>
            <p:cNvSpPr>
              <a:spLocks noChangeArrowheads="1"/>
            </p:cNvSpPr>
            <p:nvPr/>
          </p:nvSpPr>
          <p:spPr bwMode="auto">
            <a:xfrm>
              <a:off x="3360" y="1320"/>
              <a:ext cx="2112" cy="912"/>
            </a:xfrm>
            <a:prstGeom prst="rect">
              <a:avLst/>
            </a:prstGeom>
            <a:solidFill>
              <a:schemeClr val="accent5">
                <a:lumMod val="20000"/>
                <a:lumOff val="80000"/>
              </a:schemeClr>
            </a:solidFill>
            <a:ln w="9525">
              <a:solidFill>
                <a:schemeClr val="tx1"/>
              </a:solidFill>
              <a:miter lim="800000"/>
              <a:headEnd/>
              <a:tailEnd/>
            </a:ln>
          </p:spPr>
          <p:txBody>
            <a:bodyPr anchor="ctr"/>
            <a:lstStyle/>
            <a:p>
              <a:pPr algn="ctr">
                <a:defRPr/>
              </a:pPr>
              <a:r>
                <a:rPr lang="en-US" sz="2400" b="1" dirty="0">
                  <a:latin typeface="Tahoma" pitchFamily="34" charset="0"/>
                </a:rPr>
                <a:t>Focused on the needs of external users</a:t>
              </a:r>
            </a:p>
          </p:txBody>
        </p:sp>
        <p:cxnSp>
          <p:nvCxnSpPr>
            <p:cNvPr id="34827" name="AutoShape 6"/>
            <p:cNvCxnSpPr>
              <a:cxnSpLocks noChangeShapeType="1"/>
              <a:stCxn id="28681" idx="6"/>
              <a:endCxn id="28682" idx="1"/>
            </p:cNvCxnSpPr>
            <p:nvPr/>
          </p:nvCxnSpPr>
          <p:spPr bwMode="auto">
            <a:xfrm>
              <a:off x="2832" y="1776"/>
              <a:ext cx="528" cy="0"/>
            </a:xfrm>
            <a:prstGeom prst="straightConnector1">
              <a:avLst/>
            </a:prstGeom>
            <a:noFill/>
            <a:ln w="38100">
              <a:solidFill>
                <a:schemeClr val="tx1"/>
              </a:solidFill>
              <a:round/>
              <a:headEnd/>
              <a:tailEnd type="triangle" w="med" len="med"/>
            </a:ln>
          </p:spPr>
        </p:cxnSp>
      </p:grpSp>
      <p:grpSp>
        <p:nvGrpSpPr>
          <p:cNvPr id="3" name="Group 7"/>
          <p:cNvGrpSpPr>
            <a:grpSpLocks/>
          </p:cNvGrpSpPr>
          <p:nvPr/>
        </p:nvGrpSpPr>
        <p:grpSpPr bwMode="auto">
          <a:xfrm>
            <a:off x="990600" y="4419600"/>
            <a:ext cx="7467600" cy="1524000"/>
            <a:chOff x="768" y="2784"/>
            <a:chExt cx="4704" cy="960"/>
          </a:xfrm>
        </p:grpSpPr>
        <p:sp>
          <p:nvSpPr>
            <p:cNvPr id="28678" name="Oval 8"/>
            <p:cNvSpPr>
              <a:spLocks noChangeArrowheads="1"/>
            </p:cNvSpPr>
            <p:nvPr/>
          </p:nvSpPr>
          <p:spPr bwMode="auto">
            <a:xfrm>
              <a:off x="768" y="2784"/>
              <a:ext cx="2112" cy="960"/>
            </a:xfrm>
            <a:prstGeom prst="ellipse">
              <a:avLst/>
            </a:prstGeom>
            <a:solidFill>
              <a:schemeClr val="accent5"/>
            </a:solidFill>
            <a:ln w="9525">
              <a:solidFill>
                <a:schemeClr val="tx1"/>
              </a:solidFill>
              <a:round/>
              <a:headEnd/>
              <a:tailEnd/>
            </a:ln>
          </p:spPr>
          <p:txBody>
            <a:bodyPr anchor="ctr"/>
            <a:lstStyle/>
            <a:p>
              <a:pPr algn="ctr">
                <a:defRPr/>
              </a:pPr>
              <a:r>
                <a:rPr lang="en-US" sz="2800" b="1" dirty="0">
                  <a:solidFill>
                    <a:schemeClr val="bg1"/>
                  </a:solidFill>
                  <a:latin typeface="Tahoma" pitchFamily="34" charset="0"/>
                </a:rPr>
                <a:t>Managerial</a:t>
              </a:r>
              <a:r>
                <a:rPr lang="en-US" sz="2800" b="1" dirty="0">
                  <a:latin typeface="Tahoma" pitchFamily="34" charset="0"/>
                </a:rPr>
                <a:t> </a:t>
              </a:r>
              <a:r>
                <a:rPr lang="en-US" sz="2800" b="1" dirty="0">
                  <a:solidFill>
                    <a:schemeClr val="bg1"/>
                  </a:solidFill>
                  <a:latin typeface="Tahoma" pitchFamily="34" charset="0"/>
                </a:rPr>
                <a:t>Accounting</a:t>
              </a:r>
            </a:p>
          </p:txBody>
        </p:sp>
        <p:sp>
          <p:nvSpPr>
            <p:cNvPr id="28679" name="Rectangle 9"/>
            <p:cNvSpPr>
              <a:spLocks noChangeArrowheads="1"/>
            </p:cNvSpPr>
            <p:nvPr/>
          </p:nvSpPr>
          <p:spPr bwMode="auto">
            <a:xfrm>
              <a:off x="3360" y="2808"/>
              <a:ext cx="2112" cy="912"/>
            </a:xfrm>
            <a:prstGeom prst="rect">
              <a:avLst/>
            </a:prstGeom>
            <a:solidFill>
              <a:schemeClr val="accent5"/>
            </a:solidFill>
            <a:ln w="9525">
              <a:solidFill>
                <a:schemeClr val="tx1"/>
              </a:solidFill>
              <a:miter lim="800000"/>
              <a:headEnd/>
              <a:tailEnd/>
            </a:ln>
          </p:spPr>
          <p:txBody>
            <a:bodyPr anchor="ctr"/>
            <a:lstStyle/>
            <a:p>
              <a:pPr algn="ctr">
                <a:defRPr/>
              </a:pPr>
              <a:r>
                <a:rPr lang="en-US" sz="2400" b="1" dirty="0">
                  <a:solidFill>
                    <a:schemeClr val="bg1"/>
                  </a:solidFill>
                  <a:latin typeface="Tahoma" pitchFamily="34" charset="0"/>
                </a:rPr>
                <a:t>Focused on the needs of internal users</a:t>
              </a:r>
            </a:p>
          </p:txBody>
        </p:sp>
        <p:cxnSp>
          <p:nvCxnSpPr>
            <p:cNvPr id="34824" name="AutoShape 10"/>
            <p:cNvCxnSpPr>
              <a:cxnSpLocks noChangeShapeType="1"/>
              <a:stCxn id="28678" idx="6"/>
              <a:endCxn id="28679" idx="1"/>
            </p:cNvCxnSpPr>
            <p:nvPr/>
          </p:nvCxnSpPr>
          <p:spPr bwMode="auto">
            <a:xfrm>
              <a:off x="2880" y="3264"/>
              <a:ext cx="480" cy="0"/>
            </a:xfrm>
            <a:prstGeom prst="straightConnector1">
              <a:avLst/>
            </a:prstGeom>
            <a:noFill/>
            <a:ln w="38100">
              <a:solidFill>
                <a:schemeClr val="tx1"/>
              </a:solidFill>
              <a:round/>
              <a:headEnd/>
              <a:tailEnd type="triangle" w="med" len="med"/>
            </a:ln>
          </p:spPr>
        </p:cxnSp>
      </p:grpSp>
      <p:sp>
        <p:nvSpPr>
          <p:cNvPr id="2" name="Footer Placeholder 1">
            <a:extLst>
              <a:ext uri="{FF2B5EF4-FFF2-40B4-BE49-F238E27FC236}">
                <a16:creationId xmlns:a16="http://schemas.microsoft.com/office/drawing/2014/main" id="{DD479EC9-3DA0-48D4-8ED0-DDEA17771650}"/>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BF3B3E78-77FE-48A7-A329-9AC6EEA37778}"/>
              </a:ext>
            </a:extLst>
          </p:cNvPr>
          <p:cNvSpPr>
            <a:spLocks noGrp="1"/>
          </p:cNvSpPr>
          <p:nvPr>
            <p:ph type="sldNum" sz="quarter" idx="12"/>
          </p:nvPr>
        </p:nvSpPr>
        <p:spPr/>
        <p:txBody>
          <a:bodyPr/>
          <a:lstStyle/>
          <a:p>
            <a:fld id="{C6F84F79-D02D-4240-9090-CBEA6E335FD1}" type="slidenum">
              <a:rPr lang="en-US" smtClean="0"/>
              <a:t>12</a:t>
            </a:fld>
            <a:endParaRPr lang="en-US" dirty="0"/>
          </a:p>
        </p:txBody>
      </p:sp>
    </p:spTree>
    <p:custDataLst>
      <p:tags r:id="rId1"/>
    </p:custDataLst>
    <p:extLst>
      <p:ext uri="{BB962C8B-B14F-4D97-AF65-F5344CB8AC3E}">
        <p14:creationId xmlns:p14="http://schemas.microsoft.com/office/powerpoint/2010/main" val="2574291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65126"/>
            <a:ext cx="8058150" cy="1325563"/>
          </a:xfrm>
        </p:spPr>
        <p:txBody>
          <a:bodyPr/>
          <a:lstStyle/>
          <a:p>
            <a:pPr eaLnBrk="1" hangingPunct="1"/>
            <a:r>
              <a:rPr lang="en-US" b="1" dirty="0"/>
              <a:t>Nonbusiness Resource Usage</a:t>
            </a:r>
          </a:p>
        </p:txBody>
      </p:sp>
      <p:sp>
        <p:nvSpPr>
          <p:cNvPr id="29700" name="Text Box 3"/>
          <p:cNvSpPr txBox="1">
            <a:spLocks noChangeArrowheads="1"/>
          </p:cNvSpPr>
          <p:nvPr/>
        </p:nvSpPr>
        <p:spPr bwMode="auto">
          <a:xfrm>
            <a:off x="609600" y="1600200"/>
            <a:ext cx="8229600" cy="119697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lgn="ctr">
              <a:spcBef>
                <a:spcPct val="50000"/>
              </a:spcBef>
              <a:defRPr/>
            </a:pPr>
            <a:r>
              <a:rPr lang="en-US" sz="2400" dirty="0">
                <a:latin typeface="Tahoma" pitchFamily="34" charset="0"/>
              </a:rPr>
              <a:t>Not all entities allocate resources based on profitability. Organizations that are not motivated by profit are called </a:t>
            </a:r>
            <a:r>
              <a:rPr lang="en-US" sz="2400" b="1" dirty="0">
                <a:latin typeface="Tahoma" pitchFamily="34" charset="0"/>
              </a:rPr>
              <a:t>not-for-profit entities.</a:t>
            </a:r>
            <a:r>
              <a:rPr lang="en-US" sz="2400" dirty="0">
                <a:solidFill>
                  <a:srgbClr val="FF3300"/>
                </a:solidFill>
                <a:latin typeface="Tahoma" pitchFamily="34" charset="0"/>
              </a:rPr>
              <a:t> </a:t>
            </a:r>
          </a:p>
        </p:txBody>
      </p:sp>
      <p:sp>
        <p:nvSpPr>
          <p:cNvPr id="35845" name="Text Box 4"/>
          <p:cNvSpPr txBox="1">
            <a:spLocks noChangeArrowheads="1"/>
          </p:cNvSpPr>
          <p:nvPr/>
        </p:nvSpPr>
        <p:spPr bwMode="auto">
          <a:xfrm>
            <a:off x="685800" y="3276600"/>
            <a:ext cx="2895600" cy="457200"/>
          </a:xfrm>
          <a:prstGeom prst="rect">
            <a:avLst/>
          </a:prstGeom>
          <a:noFill/>
          <a:ln w="9525">
            <a:noFill/>
            <a:miter lim="800000"/>
            <a:headEnd/>
            <a:tailEnd/>
          </a:ln>
        </p:spPr>
        <p:txBody>
          <a:bodyPr>
            <a:spAutoFit/>
          </a:bodyPr>
          <a:lstStyle/>
          <a:p>
            <a:pPr>
              <a:spcBef>
                <a:spcPct val="50000"/>
              </a:spcBef>
            </a:pPr>
            <a:endParaRPr lang="en-US" sz="2400" dirty="0">
              <a:latin typeface="Tahoma" pitchFamily="34" charset="0"/>
            </a:endParaRPr>
          </a:p>
        </p:txBody>
      </p:sp>
      <p:sp>
        <p:nvSpPr>
          <p:cNvPr id="235525" name="Rectangle 5"/>
          <p:cNvSpPr>
            <a:spLocks noChangeArrowheads="1"/>
          </p:cNvSpPr>
          <p:nvPr/>
        </p:nvSpPr>
        <p:spPr bwMode="auto">
          <a:xfrm>
            <a:off x="1409700" y="3079751"/>
            <a:ext cx="6629400" cy="3276600"/>
          </a:xfrm>
          <a:prstGeom prst="rect">
            <a:avLst/>
          </a:prstGeom>
          <a:solidFill>
            <a:schemeClr val="accent5"/>
          </a:solidFill>
          <a:ln w="9525">
            <a:solidFill>
              <a:schemeClr val="tx1"/>
            </a:solidFill>
            <a:miter lim="800000"/>
            <a:headEnd/>
            <a:tailEnd/>
          </a:ln>
        </p:spPr>
        <p:txBody>
          <a:bodyPr anchor="ctr"/>
          <a:lstStyle/>
          <a:p>
            <a:pPr algn="ctr">
              <a:spcBef>
                <a:spcPct val="50000"/>
              </a:spcBef>
            </a:pPr>
            <a:r>
              <a:rPr lang="en-US" sz="2400" dirty="0">
                <a:solidFill>
                  <a:schemeClr val="bg1"/>
                </a:solidFill>
                <a:latin typeface="Tahoma" pitchFamily="34" charset="0"/>
              </a:rPr>
              <a:t>Governments allocate resources for national defense, to reallocate wealth, or to protect the environment. </a:t>
            </a:r>
          </a:p>
          <a:p>
            <a:pPr algn="ctr">
              <a:spcBef>
                <a:spcPct val="50000"/>
              </a:spcBef>
            </a:pPr>
            <a:r>
              <a:rPr lang="en-US" sz="2400" dirty="0">
                <a:solidFill>
                  <a:schemeClr val="bg1"/>
                </a:solidFill>
                <a:latin typeface="Tahoma" pitchFamily="34" charset="0"/>
              </a:rPr>
              <a:t>Foundations, religious groups, and various benevolent organizations allocate resources based on humanitarian concerns.</a:t>
            </a:r>
          </a:p>
        </p:txBody>
      </p:sp>
      <p:sp>
        <p:nvSpPr>
          <p:cNvPr id="2" name="Footer Placeholder 1">
            <a:extLst>
              <a:ext uri="{FF2B5EF4-FFF2-40B4-BE49-F238E27FC236}">
                <a16:creationId xmlns:a16="http://schemas.microsoft.com/office/drawing/2014/main" id="{34C2F42E-17B6-44A8-83C6-C7D470B8C8A7}"/>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DE1F1DFE-2154-455A-9232-2B1A3F1D7928}"/>
              </a:ext>
            </a:extLst>
          </p:cNvPr>
          <p:cNvSpPr>
            <a:spLocks noGrp="1"/>
          </p:cNvSpPr>
          <p:nvPr>
            <p:ph type="sldNum" sz="quarter" idx="12"/>
          </p:nvPr>
        </p:nvSpPr>
        <p:spPr/>
        <p:txBody>
          <a:bodyPr/>
          <a:lstStyle/>
          <a:p>
            <a:fld id="{C6F84F79-D02D-4240-9090-CBEA6E335FD1}" type="slidenum">
              <a:rPr lang="en-US" smtClean="0"/>
              <a:t>13</a:t>
            </a:fld>
            <a:endParaRPr lang="en-US" dirty="0"/>
          </a:p>
        </p:txBody>
      </p:sp>
    </p:spTree>
    <p:custDataLst>
      <p:tags r:id="rId1"/>
    </p:custDataLst>
    <p:extLst>
      <p:ext uri="{BB962C8B-B14F-4D97-AF65-F5344CB8AC3E}">
        <p14:creationId xmlns:p14="http://schemas.microsoft.com/office/powerpoint/2010/main" val="2990898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additive="base">
                                        <p:cTn id="7" dur="500" fill="hold"/>
                                        <p:tgtEl>
                                          <p:spTgt spid="235525"/>
                                        </p:tgtEl>
                                        <p:attrNameLst>
                                          <p:attrName>ppt_x</p:attrName>
                                        </p:attrNameLst>
                                      </p:cBhvr>
                                      <p:tavLst>
                                        <p:tav tm="0">
                                          <p:val>
                                            <p:strVal val="0-#ppt_w/2"/>
                                          </p:val>
                                        </p:tav>
                                        <p:tav tm="100000">
                                          <p:val>
                                            <p:strVal val="#ppt_x"/>
                                          </p:val>
                                        </p:tav>
                                      </p:tavLst>
                                    </p:anim>
                                    <p:anim calcmode="lin" valueType="num">
                                      <p:cBhvr additive="base">
                                        <p:cTn id="8"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365126"/>
            <a:ext cx="8058150" cy="1325563"/>
          </a:xfrm>
        </p:spPr>
        <p:txBody>
          <a:bodyPr/>
          <a:lstStyle/>
          <a:p>
            <a:r>
              <a:rPr lang="en-US" b="1" dirty="0"/>
              <a:t>Careers in Accounting</a:t>
            </a:r>
          </a:p>
        </p:txBody>
      </p:sp>
      <p:grpSp>
        <p:nvGrpSpPr>
          <p:cNvPr id="2" name="Group 3"/>
          <p:cNvGrpSpPr>
            <a:grpSpLocks/>
          </p:cNvGrpSpPr>
          <p:nvPr/>
        </p:nvGrpSpPr>
        <p:grpSpPr bwMode="auto">
          <a:xfrm>
            <a:off x="4800600" y="1828800"/>
            <a:ext cx="3429000" cy="3733800"/>
            <a:chOff x="576" y="1248"/>
            <a:chExt cx="2160" cy="2352"/>
          </a:xfrm>
          <a:solidFill>
            <a:srgbClr val="ABDDFF"/>
          </a:solidFill>
        </p:grpSpPr>
        <p:sp>
          <p:nvSpPr>
            <p:cNvPr id="5" name="Oval 4"/>
            <p:cNvSpPr>
              <a:spLocks noChangeArrowheads="1"/>
            </p:cNvSpPr>
            <p:nvPr/>
          </p:nvSpPr>
          <p:spPr bwMode="auto">
            <a:xfrm>
              <a:off x="720" y="1248"/>
              <a:ext cx="1872" cy="816"/>
            </a:xfrm>
            <a:prstGeom prst="ellipse">
              <a:avLst/>
            </a:prstGeom>
            <a:solidFill>
              <a:schemeClr val="accent5"/>
            </a:solidFill>
            <a:ln w="9525">
              <a:solidFill>
                <a:schemeClr val="tx1"/>
              </a:solidFill>
              <a:round/>
              <a:headEnd/>
              <a:tailEnd/>
            </a:ln>
          </p:spPr>
          <p:txBody>
            <a:bodyPr anchor="ctr"/>
            <a:lstStyle/>
            <a:p>
              <a:pPr algn="ctr">
                <a:defRPr/>
              </a:pPr>
              <a:r>
                <a:rPr lang="en-US" sz="2400" dirty="0">
                  <a:solidFill>
                    <a:schemeClr val="bg1"/>
                  </a:solidFill>
                  <a:latin typeface="Tahoma" pitchFamily="34" charset="0"/>
                </a:rPr>
                <a:t>Private Accounting</a:t>
              </a:r>
            </a:p>
          </p:txBody>
        </p:sp>
        <p:sp>
          <p:nvSpPr>
            <p:cNvPr id="6" name="Rectangle 5"/>
            <p:cNvSpPr>
              <a:spLocks noChangeArrowheads="1"/>
            </p:cNvSpPr>
            <p:nvPr/>
          </p:nvSpPr>
          <p:spPr bwMode="auto">
            <a:xfrm>
              <a:off x="576" y="2400"/>
              <a:ext cx="2160" cy="1200"/>
            </a:xfrm>
            <a:prstGeom prst="rect">
              <a:avLst/>
            </a:prstGeom>
            <a:solidFill>
              <a:schemeClr val="accent5">
                <a:lumMod val="20000"/>
                <a:lumOff val="80000"/>
              </a:schemeClr>
            </a:solidFill>
            <a:ln w="9525">
              <a:solidFill>
                <a:schemeClr val="tx1"/>
              </a:solidFill>
              <a:miter lim="800000"/>
              <a:headEnd/>
              <a:tailEnd/>
            </a:ln>
          </p:spPr>
          <p:txBody>
            <a:bodyPr anchor="ctr"/>
            <a:lstStyle/>
            <a:p>
              <a:pPr algn="ctr">
                <a:defRPr/>
              </a:pPr>
              <a:r>
                <a:rPr lang="en-US" sz="2000" dirty="0">
                  <a:latin typeface="Tahoma" pitchFamily="34" charset="0"/>
                </a:rPr>
                <a:t>Certified Management Accountant</a:t>
              </a:r>
            </a:p>
            <a:p>
              <a:pPr algn="ctr">
                <a:defRPr/>
              </a:pPr>
              <a:endParaRPr lang="en-US" sz="2000" dirty="0">
                <a:latin typeface="Tahoma" pitchFamily="34" charset="0"/>
              </a:endParaRPr>
            </a:p>
            <a:p>
              <a:pPr algn="ctr">
                <a:defRPr/>
              </a:pPr>
              <a:r>
                <a:rPr lang="en-US" sz="2000" dirty="0">
                  <a:latin typeface="Tahoma" pitchFamily="34" charset="0"/>
                </a:rPr>
                <a:t>Certified Internal Auditor</a:t>
              </a:r>
            </a:p>
          </p:txBody>
        </p:sp>
        <p:cxnSp>
          <p:nvCxnSpPr>
            <p:cNvPr id="7" name="AutoShape 6"/>
            <p:cNvCxnSpPr>
              <a:cxnSpLocks noChangeShapeType="1"/>
              <a:stCxn id="5" idx="4"/>
              <a:endCxn id="6" idx="0"/>
            </p:cNvCxnSpPr>
            <p:nvPr/>
          </p:nvCxnSpPr>
          <p:spPr bwMode="auto">
            <a:xfrm rot="5400000">
              <a:off x="1488" y="2232"/>
              <a:ext cx="336" cy="1"/>
            </a:xfrm>
            <a:prstGeom prst="straightConnector1">
              <a:avLst/>
            </a:prstGeom>
            <a:grpFill/>
            <a:ln w="9525">
              <a:solidFill>
                <a:schemeClr val="tx1"/>
              </a:solidFill>
              <a:round/>
              <a:headEnd/>
              <a:tailEnd type="triangle" w="med" len="med"/>
            </a:ln>
          </p:spPr>
        </p:cxnSp>
      </p:grpSp>
      <p:grpSp>
        <p:nvGrpSpPr>
          <p:cNvPr id="3" name="Group 3"/>
          <p:cNvGrpSpPr>
            <a:grpSpLocks/>
          </p:cNvGrpSpPr>
          <p:nvPr/>
        </p:nvGrpSpPr>
        <p:grpSpPr bwMode="auto">
          <a:xfrm>
            <a:off x="1066800" y="1828800"/>
            <a:ext cx="3429000" cy="3733800"/>
            <a:chOff x="576" y="1248"/>
            <a:chExt cx="2160" cy="2352"/>
          </a:xfrm>
        </p:grpSpPr>
        <p:sp>
          <p:nvSpPr>
            <p:cNvPr id="32774" name="Oval 4"/>
            <p:cNvSpPr>
              <a:spLocks noChangeArrowheads="1"/>
            </p:cNvSpPr>
            <p:nvPr/>
          </p:nvSpPr>
          <p:spPr bwMode="auto">
            <a:xfrm>
              <a:off x="720" y="1248"/>
              <a:ext cx="1872" cy="816"/>
            </a:xfrm>
            <a:prstGeom prst="ellipse">
              <a:avLst/>
            </a:prstGeom>
            <a:solidFill>
              <a:schemeClr val="accent5"/>
            </a:solidFill>
            <a:ln w="9525">
              <a:solidFill>
                <a:schemeClr val="tx1"/>
              </a:solidFill>
              <a:round/>
              <a:headEnd/>
              <a:tailEnd/>
            </a:ln>
          </p:spPr>
          <p:txBody>
            <a:bodyPr anchor="ctr"/>
            <a:lstStyle/>
            <a:p>
              <a:pPr algn="ctr">
                <a:defRPr/>
              </a:pPr>
              <a:r>
                <a:rPr lang="en-US" sz="2400" dirty="0">
                  <a:solidFill>
                    <a:schemeClr val="bg1"/>
                  </a:solidFill>
                  <a:latin typeface="Tahoma" pitchFamily="34" charset="0"/>
                </a:rPr>
                <a:t>Public</a:t>
              </a:r>
              <a:r>
                <a:rPr lang="en-US" sz="2400" dirty="0">
                  <a:latin typeface="Tahoma" pitchFamily="34" charset="0"/>
                </a:rPr>
                <a:t> </a:t>
              </a:r>
              <a:r>
                <a:rPr lang="en-US" sz="2400" dirty="0">
                  <a:solidFill>
                    <a:schemeClr val="bg1"/>
                  </a:solidFill>
                  <a:latin typeface="Tahoma" pitchFamily="34" charset="0"/>
                </a:rPr>
                <a:t>Accounting</a:t>
              </a:r>
            </a:p>
          </p:txBody>
        </p:sp>
        <p:sp>
          <p:nvSpPr>
            <p:cNvPr id="32775" name="Rectangle 5"/>
            <p:cNvSpPr>
              <a:spLocks noChangeArrowheads="1"/>
            </p:cNvSpPr>
            <p:nvPr/>
          </p:nvSpPr>
          <p:spPr bwMode="auto">
            <a:xfrm>
              <a:off x="576" y="2400"/>
              <a:ext cx="2160" cy="1200"/>
            </a:xfrm>
            <a:prstGeom prst="rect">
              <a:avLst/>
            </a:prstGeom>
            <a:solidFill>
              <a:schemeClr val="accent5">
                <a:lumMod val="20000"/>
                <a:lumOff val="80000"/>
              </a:schemeClr>
            </a:solidFill>
            <a:ln w="9525">
              <a:solidFill>
                <a:schemeClr val="tx1"/>
              </a:solidFill>
              <a:miter lim="800000"/>
              <a:headEnd/>
              <a:tailEnd/>
            </a:ln>
          </p:spPr>
          <p:txBody>
            <a:bodyPr anchor="ctr"/>
            <a:lstStyle/>
            <a:p>
              <a:pPr algn="ctr">
                <a:defRPr/>
              </a:pPr>
              <a:r>
                <a:rPr lang="en-US" sz="2000" dirty="0">
                  <a:latin typeface="Tahoma" pitchFamily="34" charset="0"/>
                </a:rPr>
                <a:t>Certified Public Accountant</a:t>
              </a:r>
            </a:p>
            <a:p>
              <a:pPr algn="ctr">
                <a:defRPr/>
              </a:pPr>
              <a:r>
                <a:rPr lang="en-US" sz="2000" i="1" dirty="0">
                  <a:latin typeface="Tahoma" pitchFamily="34" charset="0"/>
                </a:rPr>
                <a:t>Audit services</a:t>
              </a:r>
            </a:p>
            <a:p>
              <a:pPr algn="ctr">
                <a:defRPr/>
              </a:pPr>
              <a:r>
                <a:rPr lang="en-US" sz="2000" i="1" dirty="0">
                  <a:latin typeface="Tahoma" pitchFamily="34" charset="0"/>
                </a:rPr>
                <a:t>Tax services</a:t>
              </a:r>
            </a:p>
            <a:p>
              <a:pPr algn="ctr">
                <a:defRPr/>
              </a:pPr>
              <a:r>
                <a:rPr lang="en-US" sz="2000" i="1" dirty="0">
                  <a:latin typeface="Tahoma" pitchFamily="34" charset="0"/>
                </a:rPr>
                <a:t>Consulting services</a:t>
              </a:r>
            </a:p>
          </p:txBody>
        </p:sp>
        <p:cxnSp>
          <p:nvCxnSpPr>
            <p:cNvPr id="37896" name="AutoShape 6"/>
            <p:cNvCxnSpPr>
              <a:cxnSpLocks noChangeShapeType="1"/>
              <a:stCxn id="32774" idx="4"/>
              <a:endCxn id="32775" idx="0"/>
            </p:cNvCxnSpPr>
            <p:nvPr/>
          </p:nvCxnSpPr>
          <p:spPr bwMode="auto">
            <a:xfrm rot="5400000">
              <a:off x="1488" y="2232"/>
              <a:ext cx="336" cy="1"/>
            </a:xfrm>
            <a:prstGeom prst="straightConnector1">
              <a:avLst/>
            </a:prstGeom>
            <a:noFill/>
            <a:ln w="9525">
              <a:solidFill>
                <a:schemeClr val="tx1"/>
              </a:solidFill>
              <a:round/>
              <a:headEnd/>
              <a:tailEnd type="triangle" w="med" len="med"/>
            </a:ln>
          </p:spPr>
        </p:cxnSp>
      </p:grpSp>
      <p:sp>
        <p:nvSpPr>
          <p:cNvPr id="4" name="Footer Placeholder 3">
            <a:extLst>
              <a:ext uri="{FF2B5EF4-FFF2-40B4-BE49-F238E27FC236}">
                <a16:creationId xmlns:a16="http://schemas.microsoft.com/office/drawing/2014/main" id="{7C81EE37-3AE9-4EF2-B4F3-E959A72110E1}"/>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8" name="Slide Number Placeholder 7">
            <a:extLst>
              <a:ext uri="{FF2B5EF4-FFF2-40B4-BE49-F238E27FC236}">
                <a16:creationId xmlns:a16="http://schemas.microsoft.com/office/drawing/2014/main" id="{E386F9BF-58BB-418B-A2DD-E9033CF1118A}"/>
              </a:ext>
            </a:extLst>
          </p:cNvPr>
          <p:cNvSpPr>
            <a:spLocks noGrp="1"/>
          </p:cNvSpPr>
          <p:nvPr>
            <p:ph type="sldNum" sz="quarter" idx="12"/>
          </p:nvPr>
        </p:nvSpPr>
        <p:spPr/>
        <p:txBody>
          <a:bodyPr/>
          <a:lstStyle/>
          <a:p>
            <a:fld id="{C6F84F79-D02D-4240-9090-CBEA6E335FD1}" type="slidenum">
              <a:rPr lang="en-US" smtClean="0"/>
              <a:t>14</a:t>
            </a:fld>
            <a:endParaRPr lang="en-US" dirty="0"/>
          </a:p>
        </p:txBody>
      </p:sp>
    </p:spTree>
    <p:custDataLst>
      <p:tags r:id="rId1"/>
    </p:custDataLst>
    <p:extLst>
      <p:ext uri="{BB962C8B-B14F-4D97-AF65-F5344CB8AC3E}">
        <p14:creationId xmlns:p14="http://schemas.microsoft.com/office/powerpoint/2010/main" val="15039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1+#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6"/>
            <a:ext cx="7981950" cy="662781"/>
          </a:xfrm>
        </p:spPr>
        <p:txBody>
          <a:bodyPr>
            <a:normAutofit/>
          </a:bodyPr>
          <a:lstStyle/>
          <a:p>
            <a:r>
              <a:rPr lang="en-US" b="1" dirty="0"/>
              <a:t>Accounting as Information Provider</a:t>
            </a:r>
          </a:p>
        </p:txBody>
      </p:sp>
      <p:pic>
        <p:nvPicPr>
          <p:cNvPr id="4" name="Picture 3">
            <a:extLst>
              <a:ext uri="{FF2B5EF4-FFF2-40B4-BE49-F238E27FC236}">
                <a16:creationId xmlns:a16="http://schemas.microsoft.com/office/drawing/2014/main" id="{671B7DEB-752F-42B5-AA39-B9964DE38A34}"/>
              </a:ext>
            </a:extLst>
          </p:cNvPr>
          <p:cNvPicPr>
            <a:picLocks noChangeAspect="1"/>
          </p:cNvPicPr>
          <p:nvPr/>
        </p:nvPicPr>
        <p:blipFill>
          <a:blip r:embed="rId4"/>
          <a:stretch>
            <a:fillRect/>
          </a:stretch>
        </p:blipFill>
        <p:spPr>
          <a:xfrm>
            <a:off x="990600" y="1601112"/>
            <a:ext cx="6302420" cy="4226793"/>
          </a:xfrm>
          <a:prstGeom prst="rect">
            <a:avLst/>
          </a:prstGeom>
        </p:spPr>
      </p:pic>
      <p:sp>
        <p:nvSpPr>
          <p:cNvPr id="3" name="Footer Placeholder 2">
            <a:extLst>
              <a:ext uri="{FF2B5EF4-FFF2-40B4-BE49-F238E27FC236}">
                <a16:creationId xmlns:a16="http://schemas.microsoft.com/office/drawing/2014/main" id="{D644D93E-2CDC-4A3A-A1B0-C461DF153F4B}"/>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CA5EAC41-DF71-4044-BF28-F7FF714BA94E}"/>
              </a:ext>
            </a:extLst>
          </p:cNvPr>
          <p:cNvSpPr>
            <a:spLocks noGrp="1"/>
          </p:cNvSpPr>
          <p:nvPr>
            <p:ph type="sldNum" sz="quarter" idx="12"/>
          </p:nvPr>
        </p:nvSpPr>
        <p:spPr/>
        <p:txBody>
          <a:bodyPr/>
          <a:lstStyle/>
          <a:p>
            <a:fld id="{C6F84F79-D02D-4240-9090-CBEA6E335FD1}" type="slidenum">
              <a:rPr lang="en-US" smtClean="0"/>
              <a:t>15</a:t>
            </a:fld>
            <a:endParaRPr lang="en-US" dirty="0"/>
          </a:p>
        </p:txBody>
      </p:sp>
    </p:spTree>
    <p:custDataLst>
      <p:tags r:id="rId1"/>
    </p:custDataLst>
    <p:extLst>
      <p:ext uri="{BB962C8B-B14F-4D97-AF65-F5344CB8AC3E}">
        <p14:creationId xmlns:p14="http://schemas.microsoft.com/office/powerpoint/2010/main" val="35726631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65126"/>
            <a:ext cx="8058150" cy="1325563"/>
          </a:xfrm>
        </p:spPr>
        <p:txBody>
          <a:bodyPr/>
          <a:lstStyle/>
          <a:p>
            <a:pPr eaLnBrk="1" hangingPunct="1"/>
            <a:r>
              <a:rPr lang="en-US" b="1" dirty="0"/>
              <a:t>Accounting Improves Communication</a:t>
            </a:r>
          </a:p>
        </p:txBody>
      </p:sp>
      <p:sp>
        <p:nvSpPr>
          <p:cNvPr id="33796" name="Text Box 3"/>
          <p:cNvSpPr txBox="1">
            <a:spLocks noChangeArrowheads="1"/>
          </p:cNvSpPr>
          <p:nvPr/>
        </p:nvSpPr>
        <p:spPr bwMode="auto">
          <a:xfrm>
            <a:off x="838200" y="1752600"/>
            <a:ext cx="7772400" cy="1382713"/>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lgn="ctr">
              <a:spcBef>
                <a:spcPct val="50000"/>
              </a:spcBef>
              <a:defRPr/>
            </a:pPr>
            <a:r>
              <a:rPr lang="en-US" sz="2800" b="1" dirty="0">
                <a:latin typeface="Tahoma" pitchFamily="34" charset="0"/>
              </a:rPr>
              <a:t>Accountants establish measurement and reporting rules that businesses use to facilitate communication.</a:t>
            </a:r>
          </a:p>
        </p:txBody>
      </p:sp>
      <p:sp>
        <p:nvSpPr>
          <p:cNvPr id="241668" name="Oval 4"/>
          <p:cNvSpPr>
            <a:spLocks noChangeArrowheads="1"/>
          </p:cNvSpPr>
          <p:nvPr/>
        </p:nvSpPr>
        <p:spPr bwMode="auto">
          <a:xfrm>
            <a:off x="1790700" y="4305301"/>
            <a:ext cx="5562600" cy="1981200"/>
          </a:xfrm>
          <a:prstGeom prst="ellipse">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sz="3200" b="1" dirty="0">
                <a:solidFill>
                  <a:schemeClr val="tx1"/>
                </a:solidFill>
                <a:latin typeface="Tahoma" pitchFamily="34" charset="0"/>
              </a:rPr>
              <a:t>       G</a:t>
            </a:r>
            <a:r>
              <a:rPr lang="en-US" sz="3200" b="1" dirty="0">
                <a:solidFill>
                  <a:schemeClr val="bg1"/>
                </a:solidFill>
                <a:latin typeface="Tahoma" pitchFamily="34" charset="0"/>
              </a:rPr>
              <a:t>enerally</a:t>
            </a:r>
          </a:p>
          <a:p>
            <a:pPr>
              <a:defRPr/>
            </a:pPr>
            <a:r>
              <a:rPr lang="en-US" sz="3200" b="1" dirty="0">
                <a:solidFill>
                  <a:schemeClr val="tx1"/>
                </a:solidFill>
                <a:latin typeface="Tahoma" pitchFamily="34" charset="0"/>
              </a:rPr>
              <a:t>       A</a:t>
            </a:r>
            <a:r>
              <a:rPr lang="en-US" sz="3200" b="1" dirty="0">
                <a:solidFill>
                  <a:schemeClr val="bg1"/>
                </a:solidFill>
                <a:latin typeface="Tahoma" pitchFamily="34" charset="0"/>
              </a:rPr>
              <a:t>ccepted</a:t>
            </a:r>
            <a:r>
              <a:rPr lang="en-US" sz="3200" b="1" dirty="0">
                <a:solidFill>
                  <a:schemeClr val="tx1"/>
                </a:solidFill>
                <a:latin typeface="Tahoma" pitchFamily="34" charset="0"/>
              </a:rPr>
              <a:t> </a:t>
            </a:r>
          </a:p>
          <a:p>
            <a:pPr>
              <a:defRPr/>
            </a:pPr>
            <a:r>
              <a:rPr lang="en-US" sz="3200" b="1" dirty="0">
                <a:solidFill>
                  <a:schemeClr val="tx1"/>
                </a:solidFill>
                <a:latin typeface="Tahoma" pitchFamily="34" charset="0"/>
              </a:rPr>
              <a:t>       A</a:t>
            </a:r>
            <a:r>
              <a:rPr lang="en-US" sz="3200" b="1" dirty="0">
                <a:solidFill>
                  <a:schemeClr val="bg1"/>
                </a:solidFill>
                <a:latin typeface="Tahoma" pitchFamily="34" charset="0"/>
              </a:rPr>
              <a:t>ccounting</a:t>
            </a:r>
          </a:p>
          <a:p>
            <a:pPr>
              <a:defRPr/>
            </a:pPr>
            <a:r>
              <a:rPr lang="en-US" sz="3200" b="1" dirty="0">
                <a:solidFill>
                  <a:schemeClr val="tx1"/>
                </a:solidFill>
                <a:latin typeface="Tahoma" pitchFamily="34" charset="0"/>
              </a:rPr>
              <a:t>       P</a:t>
            </a:r>
            <a:r>
              <a:rPr lang="en-US" sz="3200" b="1" dirty="0">
                <a:solidFill>
                  <a:schemeClr val="bg1"/>
                </a:solidFill>
                <a:latin typeface="Tahoma" pitchFamily="34" charset="0"/>
              </a:rPr>
              <a:t>rinciples</a:t>
            </a:r>
            <a:r>
              <a:rPr lang="en-US" sz="3200" b="1" dirty="0">
                <a:solidFill>
                  <a:schemeClr val="tx1"/>
                </a:solidFill>
                <a:latin typeface="Tahoma" pitchFamily="34" charset="0"/>
              </a:rPr>
              <a:t> </a:t>
            </a:r>
          </a:p>
        </p:txBody>
      </p:sp>
      <p:sp>
        <p:nvSpPr>
          <p:cNvPr id="7" name="TextBox 6"/>
          <p:cNvSpPr txBox="1"/>
          <p:nvPr/>
        </p:nvSpPr>
        <p:spPr>
          <a:xfrm>
            <a:off x="5257800" y="3352800"/>
            <a:ext cx="2590800" cy="646113"/>
          </a:xfrm>
          <a:prstGeom prst="rect">
            <a:avLst/>
          </a:prstGeom>
          <a:solidFill>
            <a:schemeClr val="accent5"/>
          </a:solidFill>
          <a:ln w="28575">
            <a:solidFill>
              <a:schemeClr val="tx1"/>
            </a:solidFill>
          </a:ln>
        </p:spPr>
        <p:txBody>
          <a:bodyPr>
            <a:spAutoFit/>
          </a:bodyPr>
          <a:lstStyle/>
          <a:p>
            <a:pPr algn="ctr">
              <a:defRPr/>
            </a:pPr>
            <a:r>
              <a:rPr lang="en-US" sz="3600" b="1" dirty="0">
                <a:solidFill>
                  <a:schemeClr val="bg1"/>
                </a:solidFill>
                <a:latin typeface="Arial" pitchFamily="34" charset="0"/>
              </a:rPr>
              <a:t>FASB</a:t>
            </a:r>
          </a:p>
        </p:txBody>
      </p:sp>
      <p:cxnSp>
        <p:nvCxnSpPr>
          <p:cNvPr id="38920" name="Straight Arrow Connector 8"/>
          <p:cNvCxnSpPr>
            <a:cxnSpLocks noChangeShapeType="1"/>
          </p:cNvCxnSpPr>
          <p:nvPr/>
        </p:nvCxnSpPr>
        <p:spPr bwMode="auto">
          <a:xfrm rot="5400000">
            <a:off x="5909049" y="3962401"/>
            <a:ext cx="612775" cy="685800"/>
          </a:xfrm>
          <a:prstGeom prst="straightConnector1">
            <a:avLst/>
          </a:prstGeom>
          <a:noFill/>
          <a:ln w="76200" algn="ctr">
            <a:solidFill>
              <a:schemeClr val="tx1"/>
            </a:solidFill>
            <a:round/>
            <a:headEnd/>
            <a:tailEnd type="arrow" w="med" len="med"/>
          </a:ln>
        </p:spPr>
      </p:cxnSp>
      <p:sp>
        <p:nvSpPr>
          <p:cNvPr id="2" name="Footer Placeholder 1">
            <a:extLst>
              <a:ext uri="{FF2B5EF4-FFF2-40B4-BE49-F238E27FC236}">
                <a16:creationId xmlns:a16="http://schemas.microsoft.com/office/drawing/2014/main" id="{6CE04211-D5DF-46D0-9271-2D7D99AD108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2D355AF7-40C9-4A18-8668-9650B3EA71CB}"/>
              </a:ext>
            </a:extLst>
          </p:cNvPr>
          <p:cNvSpPr>
            <a:spLocks noGrp="1"/>
          </p:cNvSpPr>
          <p:nvPr>
            <p:ph type="sldNum" sz="quarter" idx="12"/>
          </p:nvPr>
        </p:nvSpPr>
        <p:spPr/>
        <p:txBody>
          <a:bodyPr/>
          <a:lstStyle/>
          <a:p>
            <a:fld id="{C6F84F79-D02D-4240-9090-CBEA6E335FD1}" type="slidenum">
              <a:rPr lang="en-US" smtClean="0"/>
              <a:t>16</a:t>
            </a:fld>
            <a:endParaRPr lang="en-US" dirty="0"/>
          </a:p>
        </p:txBody>
      </p:sp>
    </p:spTree>
    <p:custDataLst>
      <p:tags r:id="rId1"/>
    </p:custDataLst>
    <p:extLst>
      <p:ext uri="{BB962C8B-B14F-4D97-AF65-F5344CB8AC3E}">
        <p14:creationId xmlns:p14="http://schemas.microsoft.com/office/powerpoint/2010/main" val="1013656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p:cTn id="7" dur="500" fill="hold"/>
                                        <p:tgtEl>
                                          <p:spTgt spid="241668"/>
                                        </p:tgtEl>
                                        <p:attrNameLst>
                                          <p:attrName>ppt_w</p:attrName>
                                        </p:attrNameLst>
                                      </p:cBhvr>
                                      <p:tavLst>
                                        <p:tav tm="0">
                                          <p:val>
                                            <p:fltVal val="0"/>
                                          </p:val>
                                        </p:tav>
                                        <p:tav tm="100000">
                                          <p:val>
                                            <p:strVal val="#ppt_w"/>
                                          </p:val>
                                        </p:tav>
                                      </p:tavLst>
                                    </p:anim>
                                    <p:anim calcmode="lin" valueType="num">
                                      <p:cBhvr>
                                        <p:cTn id="8" dur="500" fill="hold"/>
                                        <p:tgtEl>
                                          <p:spTgt spid="2416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65126"/>
            <a:ext cx="8058150" cy="1325563"/>
          </a:xfrm>
        </p:spPr>
        <p:txBody>
          <a:bodyPr/>
          <a:lstStyle/>
          <a:p>
            <a:pPr eaLnBrk="1" hangingPunct="1"/>
            <a:r>
              <a:rPr lang="en-US" b="1" dirty="0"/>
              <a:t>Focus on International Issues</a:t>
            </a:r>
          </a:p>
        </p:txBody>
      </p:sp>
      <p:sp>
        <p:nvSpPr>
          <p:cNvPr id="29700" name="Text Box 3"/>
          <p:cNvSpPr txBox="1">
            <a:spLocks noChangeArrowheads="1"/>
          </p:cNvSpPr>
          <p:nvPr/>
        </p:nvSpPr>
        <p:spPr bwMode="auto">
          <a:xfrm>
            <a:off x="609600" y="1600200"/>
            <a:ext cx="8229600" cy="1200329"/>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lgn="ctr">
              <a:spcBef>
                <a:spcPct val="50000"/>
              </a:spcBef>
              <a:defRPr/>
            </a:pPr>
            <a:r>
              <a:rPr lang="en-US" sz="2400" dirty="0">
                <a:latin typeface="Tahoma" pitchFamily="34" charset="0"/>
              </a:rPr>
              <a:t>Until recently, each country developed its own unique GAAP.  Global companies were required to prepare multiple sets of financial statements.</a:t>
            </a:r>
            <a:endParaRPr lang="en-US" sz="2400" dirty="0">
              <a:solidFill>
                <a:srgbClr val="FF3300"/>
              </a:solidFill>
              <a:latin typeface="Tahoma" pitchFamily="34" charset="0"/>
            </a:endParaRPr>
          </a:p>
        </p:txBody>
      </p:sp>
      <p:sp>
        <p:nvSpPr>
          <p:cNvPr id="35845" name="Text Box 4"/>
          <p:cNvSpPr txBox="1">
            <a:spLocks noChangeArrowheads="1"/>
          </p:cNvSpPr>
          <p:nvPr/>
        </p:nvSpPr>
        <p:spPr bwMode="auto">
          <a:xfrm>
            <a:off x="685800" y="3276600"/>
            <a:ext cx="2895600" cy="457200"/>
          </a:xfrm>
          <a:prstGeom prst="rect">
            <a:avLst/>
          </a:prstGeom>
          <a:noFill/>
          <a:ln w="9525">
            <a:noFill/>
            <a:miter lim="800000"/>
            <a:headEnd/>
            <a:tailEnd/>
          </a:ln>
        </p:spPr>
        <p:txBody>
          <a:bodyPr>
            <a:spAutoFit/>
          </a:bodyPr>
          <a:lstStyle/>
          <a:p>
            <a:pPr>
              <a:spcBef>
                <a:spcPct val="50000"/>
              </a:spcBef>
            </a:pPr>
            <a:endParaRPr lang="en-US" sz="2400" dirty="0">
              <a:latin typeface="Tahoma" pitchFamily="34" charset="0"/>
            </a:endParaRPr>
          </a:p>
        </p:txBody>
      </p:sp>
      <p:sp>
        <p:nvSpPr>
          <p:cNvPr id="235525" name="Rectangle 5"/>
          <p:cNvSpPr>
            <a:spLocks noChangeArrowheads="1"/>
          </p:cNvSpPr>
          <p:nvPr/>
        </p:nvSpPr>
        <p:spPr bwMode="auto">
          <a:xfrm>
            <a:off x="1409700" y="3079751"/>
            <a:ext cx="6629400" cy="3276600"/>
          </a:xfrm>
          <a:prstGeom prst="rect">
            <a:avLst/>
          </a:prstGeom>
          <a:solidFill>
            <a:schemeClr val="accent5"/>
          </a:solidFill>
          <a:ln w="9525">
            <a:solidFill>
              <a:schemeClr val="tx1"/>
            </a:solidFill>
            <a:miter lim="800000"/>
            <a:headEnd/>
            <a:tailEnd/>
          </a:ln>
        </p:spPr>
        <p:txBody>
          <a:bodyPr anchor="ctr"/>
          <a:lstStyle/>
          <a:p>
            <a:pPr algn="ctr">
              <a:spcBef>
                <a:spcPct val="50000"/>
              </a:spcBef>
            </a:pPr>
            <a:r>
              <a:rPr lang="en-US" sz="2400" dirty="0">
                <a:solidFill>
                  <a:schemeClr val="bg1"/>
                </a:solidFill>
                <a:latin typeface="Tahoma" pitchFamily="34" charset="0"/>
              </a:rPr>
              <a:t>To address the need for a common set of financial standards, the International Accounting Standards Committee was formed in 1973. </a:t>
            </a:r>
          </a:p>
          <a:p>
            <a:pPr algn="ctr">
              <a:spcBef>
                <a:spcPct val="50000"/>
              </a:spcBef>
            </a:pPr>
            <a:r>
              <a:rPr lang="en-US" sz="2400" dirty="0">
                <a:solidFill>
                  <a:schemeClr val="bg1"/>
                </a:solidFill>
                <a:latin typeface="Tahoma" pitchFamily="34" charset="0"/>
              </a:rPr>
              <a:t>The committee was reorganized as the International Accounting Standards Board (IASB) in 2001.</a:t>
            </a:r>
          </a:p>
        </p:txBody>
      </p:sp>
      <p:sp>
        <p:nvSpPr>
          <p:cNvPr id="2" name="Footer Placeholder 1">
            <a:extLst>
              <a:ext uri="{FF2B5EF4-FFF2-40B4-BE49-F238E27FC236}">
                <a16:creationId xmlns:a16="http://schemas.microsoft.com/office/drawing/2014/main" id="{9FAA824E-7D55-49C7-ACD1-D5F91BEA4EE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4F5026C6-089F-4A11-B2AF-32DC5A05D206}"/>
              </a:ext>
            </a:extLst>
          </p:cNvPr>
          <p:cNvSpPr>
            <a:spLocks noGrp="1"/>
          </p:cNvSpPr>
          <p:nvPr>
            <p:ph type="sldNum" sz="quarter" idx="12"/>
          </p:nvPr>
        </p:nvSpPr>
        <p:spPr/>
        <p:txBody>
          <a:bodyPr/>
          <a:lstStyle/>
          <a:p>
            <a:fld id="{C6F84F79-D02D-4240-9090-CBEA6E335FD1}" type="slidenum">
              <a:rPr lang="en-US" smtClean="0"/>
              <a:t>17</a:t>
            </a:fld>
            <a:endParaRPr lang="en-US" dirty="0"/>
          </a:p>
        </p:txBody>
      </p:sp>
    </p:spTree>
    <p:custDataLst>
      <p:tags r:id="rId1"/>
    </p:custDataLst>
    <p:extLst>
      <p:ext uri="{BB962C8B-B14F-4D97-AF65-F5344CB8AC3E}">
        <p14:creationId xmlns:p14="http://schemas.microsoft.com/office/powerpoint/2010/main" val="1864545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additive="base">
                                        <p:cTn id="7" dur="500" fill="hold"/>
                                        <p:tgtEl>
                                          <p:spTgt spid="235525"/>
                                        </p:tgtEl>
                                        <p:attrNameLst>
                                          <p:attrName>ppt_x</p:attrName>
                                        </p:attrNameLst>
                                      </p:cBhvr>
                                      <p:tavLst>
                                        <p:tav tm="0">
                                          <p:val>
                                            <p:strVal val="0-#ppt_w/2"/>
                                          </p:val>
                                        </p:tav>
                                        <p:tav tm="100000">
                                          <p:val>
                                            <p:strVal val="#ppt_x"/>
                                          </p:val>
                                        </p:tav>
                                      </p:tavLst>
                                    </p:anim>
                                    <p:anim calcmode="lin" valueType="num">
                                      <p:cBhvr additive="base">
                                        <p:cTn id="8"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chor="b"/>
          <a:lstStyle/>
          <a:p>
            <a:pPr eaLnBrk="1" hangingPunct="1"/>
            <a:r>
              <a:rPr lang="en-US" b="1" dirty="0"/>
              <a:t>LO 1-2:</a:t>
            </a:r>
          </a:p>
        </p:txBody>
      </p:sp>
      <p:sp>
        <p:nvSpPr>
          <p:cNvPr id="4" name="Content Placeholder 3"/>
          <p:cNvSpPr>
            <a:spLocks noGrp="1"/>
          </p:cNvSpPr>
          <p:nvPr>
            <p:ph idx="1"/>
          </p:nvPr>
        </p:nvSpPr>
        <p:spPr/>
        <p:txBody>
          <a:bodyPr/>
          <a:lstStyle/>
          <a:p>
            <a:pPr marL="0" indent="0">
              <a:buNone/>
            </a:pPr>
            <a:r>
              <a:rPr lang="en-US" sz="3200" dirty="0">
                <a:latin typeface="Tahoma" pitchFamily="34" charset="0"/>
              </a:rPr>
              <a:t>Identify reporting entities.</a:t>
            </a:r>
          </a:p>
        </p:txBody>
      </p:sp>
      <p:sp>
        <p:nvSpPr>
          <p:cNvPr id="2" name="Footer Placeholder 1">
            <a:extLst>
              <a:ext uri="{FF2B5EF4-FFF2-40B4-BE49-F238E27FC236}">
                <a16:creationId xmlns:a16="http://schemas.microsoft.com/office/drawing/2014/main" id="{6BBFD813-2304-4E57-AD64-E8F00A6451D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90ED6CE1-6977-45CC-96A3-CA63644A83F7}"/>
              </a:ext>
            </a:extLst>
          </p:cNvPr>
          <p:cNvSpPr>
            <a:spLocks noGrp="1"/>
          </p:cNvSpPr>
          <p:nvPr>
            <p:ph type="sldNum" sz="quarter" idx="12"/>
          </p:nvPr>
        </p:nvSpPr>
        <p:spPr/>
        <p:txBody>
          <a:bodyPr/>
          <a:lstStyle/>
          <a:p>
            <a:fld id="{C6F84F79-D02D-4240-9090-CBEA6E335FD1}" type="slidenum">
              <a:rPr lang="en-US" smtClean="0"/>
              <a:t>18</a:t>
            </a:fld>
            <a:endParaRPr lang="en-US" dirty="0"/>
          </a:p>
        </p:txBody>
      </p:sp>
    </p:spTree>
    <p:custDataLst>
      <p:tags r:id="rId1"/>
    </p:custDataLst>
    <p:extLst>
      <p:ext uri="{BB962C8B-B14F-4D97-AF65-F5344CB8AC3E}">
        <p14:creationId xmlns:p14="http://schemas.microsoft.com/office/powerpoint/2010/main" val="38318534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65126"/>
            <a:ext cx="7981950" cy="1325563"/>
          </a:xfrm>
        </p:spPr>
        <p:txBody>
          <a:bodyPr/>
          <a:lstStyle/>
          <a:p>
            <a:pPr eaLnBrk="1" hangingPunct="1"/>
            <a:r>
              <a:rPr lang="en-US" b="1" dirty="0"/>
              <a:t>Reporting Entities</a:t>
            </a:r>
          </a:p>
        </p:txBody>
      </p:sp>
      <p:sp>
        <p:nvSpPr>
          <p:cNvPr id="39940" name="Rectangle 3"/>
          <p:cNvSpPr>
            <a:spLocks noChangeArrowheads="1"/>
          </p:cNvSpPr>
          <p:nvPr/>
        </p:nvSpPr>
        <p:spPr bwMode="auto">
          <a:xfrm>
            <a:off x="990600" y="1676400"/>
            <a:ext cx="4419600" cy="4724400"/>
          </a:xfrm>
          <a:prstGeom prst="rect">
            <a:avLst/>
          </a:prstGeom>
          <a:solidFill>
            <a:schemeClr val="accent5"/>
          </a:solidFill>
          <a:ln w="9525">
            <a:solidFill>
              <a:schemeClr val="tx1"/>
            </a:solidFill>
            <a:miter lim="800000"/>
            <a:headEnd/>
            <a:tailEnd/>
          </a:ln>
        </p:spPr>
        <p:txBody>
          <a:bodyPr anchor="ctr"/>
          <a:lstStyle/>
          <a:p>
            <a:pPr algn="ctr"/>
            <a:r>
              <a:rPr lang="en-US" sz="2800" b="1" dirty="0">
                <a:solidFill>
                  <a:schemeClr val="bg1"/>
                </a:solidFill>
                <a:latin typeface="Tahoma" pitchFamily="34" charset="0"/>
              </a:rPr>
              <a:t>Financial accounting reports disclose the financial activities of particular individuals or organizations described as </a:t>
            </a:r>
            <a:r>
              <a:rPr lang="en-US" sz="2800" b="1" dirty="0">
                <a:latin typeface="Tahoma" pitchFamily="34" charset="0"/>
              </a:rPr>
              <a:t>reporting entities. </a:t>
            </a:r>
            <a:br>
              <a:rPr lang="en-US" sz="2800" b="1" dirty="0">
                <a:latin typeface="Tahoma" pitchFamily="34" charset="0"/>
              </a:rPr>
            </a:br>
            <a:br>
              <a:rPr lang="en-US" sz="2800" b="1" dirty="0">
                <a:latin typeface="Tahoma" pitchFamily="34" charset="0"/>
              </a:rPr>
            </a:br>
            <a:r>
              <a:rPr lang="en-US" sz="2800" b="1" dirty="0">
                <a:solidFill>
                  <a:schemeClr val="bg1"/>
                </a:solidFill>
                <a:latin typeface="Tahoma" pitchFamily="34" charset="0"/>
              </a:rPr>
              <a:t>Each entity is treated as a separate reporting unit.</a:t>
            </a:r>
          </a:p>
        </p:txBody>
      </p:sp>
      <p:sp>
        <p:nvSpPr>
          <p:cNvPr id="3" name="Oval 2"/>
          <p:cNvSpPr/>
          <p:nvPr/>
        </p:nvSpPr>
        <p:spPr>
          <a:xfrm>
            <a:off x="5638800" y="1905000"/>
            <a:ext cx="2819400" cy="1219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Businesses</a:t>
            </a:r>
          </a:p>
        </p:txBody>
      </p:sp>
      <p:sp>
        <p:nvSpPr>
          <p:cNvPr id="13" name="Oval 12"/>
          <p:cNvSpPr/>
          <p:nvPr/>
        </p:nvSpPr>
        <p:spPr>
          <a:xfrm>
            <a:off x="5638800" y="3493643"/>
            <a:ext cx="2819400" cy="1219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Individuals</a:t>
            </a:r>
          </a:p>
        </p:txBody>
      </p:sp>
      <p:sp>
        <p:nvSpPr>
          <p:cNvPr id="14" name="Oval 13"/>
          <p:cNvSpPr/>
          <p:nvPr/>
        </p:nvSpPr>
        <p:spPr>
          <a:xfrm>
            <a:off x="5638800" y="5082287"/>
            <a:ext cx="2819400" cy="1219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Organizations</a:t>
            </a:r>
          </a:p>
        </p:txBody>
      </p:sp>
      <p:sp>
        <p:nvSpPr>
          <p:cNvPr id="2" name="Footer Placeholder 1">
            <a:extLst>
              <a:ext uri="{FF2B5EF4-FFF2-40B4-BE49-F238E27FC236}">
                <a16:creationId xmlns:a16="http://schemas.microsoft.com/office/drawing/2014/main" id="{369F239F-63F4-4C15-A607-DF4DD004448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B4D3DEB0-3D34-461F-A6A6-5E55741F5C76}"/>
              </a:ext>
            </a:extLst>
          </p:cNvPr>
          <p:cNvSpPr>
            <a:spLocks noGrp="1"/>
          </p:cNvSpPr>
          <p:nvPr>
            <p:ph type="sldNum" sz="quarter" idx="12"/>
          </p:nvPr>
        </p:nvSpPr>
        <p:spPr/>
        <p:txBody>
          <a:bodyPr/>
          <a:lstStyle/>
          <a:p>
            <a:fld id="{C6F84F79-D02D-4240-9090-CBEA6E335FD1}" type="slidenum">
              <a:rPr lang="en-US" smtClean="0"/>
              <a:t>19</a:t>
            </a:fld>
            <a:endParaRPr lang="en-US" dirty="0"/>
          </a:p>
        </p:txBody>
      </p:sp>
    </p:spTree>
    <p:custDataLst>
      <p:tags r:id="rId1"/>
    </p:custDataLst>
    <p:extLst>
      <p:ext uri="{BB962C8B-B14F-4D97-AF65-F5344CB8AC3E}">
        <p14:creationId xmlns:p14="http://schemas.microsoft.com/office/powerpoint/2010/main" val="19163347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6"/>
            <a:ext cx="8058150" cy="1325563"/>
          </a:xfrm>
        </p:spPr>
        <p:txBody>
          <a:bodyPr>
            <a:normAutofit fontScale="90000"/>
          </a:bodyPr>
          <a:lstStyle/>
          <a:p>
            <a:pPr algn="ctr"/>
            <a:r>
              <a:rPr lang="en-US" b="1" dirty="0"/>
              <a:t>Section 1:  Collecting and Organizing Information</a:t>
            </a:r>
            <a:br>
              <a:rPr lang="en-US" sz="3600" dirty="0"/>
            </a:br>
            <a:endParaRPr lang="en-US" dirty="0"/>
          </a:p>
        </p:txBody>
      </p:sp>
      <p:sp>
        <p:nvSpPr>
          <p:cNvPr id="7" name="Rectangle 10"/>
          <p:cNvSpPr>
            <a:spLocks noGrp="1" noChangeArrowheads="1"/>
          </p:cNvSpPr>
          <p:nvPr>
            <p:ph idx="1"/>
          </p:nvPr>
        </p:nvSpPr>
        <p:spPr bwMode="auto">
          <a:prstGeom prst="rect">
            <a:avLst/>
          </a:prstGeom>
          <a:solidFill>
            <a:schemeClr val="accent5">
              <a:lumMod val="20000"/>
              <a:lumOff val="80000"/>
            </a:schemeClr>
          </a:solidFill>
          <a:ln w="9525">
            <a:solidFill>
              <a:schemeClr val="tx1"/>
            </a:solidFill>
            <a:miter lim="800000"/>
            <a:headEnd/>
            <a:tailEnd/>
          </a:ln>
        </p:spPr>
        <p:txBody>
          <a:bodyPr anchor="ctr"/>
          <a:lstStyle/>
          <a:p>
            <a:pPr marL="0" indent="0" algn="ctr">
              <a:buNone/>
            </a:pPr>
            <a:r>
              <a:rPr lang="en-US" sz="3200" b="1" dirty="0">
                <a:latin typeface="Tahoma" pitchFamily="34" charset="0"/>
              </a:rPr>
              <a:t>Accounting</a:t>
            </a:r>
            <a:r>
              <a:rPr lang="en-US" sz="3200" dirty="0">
                <a:solidFill>
                  <a:srgbClr val="FF3300"/>
                </a:solidFill>
                <a:latin typeface="Tahoma" pitchFamily="34" charset="0"/>
              </a:rPr>
              <a:t> </a:t>
            </a:r>
            <a:r>
              <a:rPr lang="en-US" sz="3200" dirty="0">
                <a:latin typeface="Tahoma" pitchFamily="34" charset="0"/>
              </a:rPr>
              <a:t>is an information system that reports on the economic activities and financial condition of a business or other organization. </a:t>
            </a:r>
          </a:p>
        </p:txBody>
      </p:sp>
      <p:sp>
        <p:nvSpPr>
          <p:cNvPr id="3" name="Footer Placeholder 2">
            <a:extLst>
              <a:ext uri="{FF2B5EF4-FFF2-40B4-BE49-F238E27FC236}">
                <a16:creationId xmlns:a16="http://schemas.microsoft.com/office/drawing/2014/main" id="{859BC5B3-C154-40CF-9A66-DC1AC9F18B7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7632DB72-2494-43E6-984C-4CEE6C0B174A}"/>
              </a:ext>
            </a:extLst>
          </p:cNvPr>
          <p:cNvSpPr>
            <a:spLocks noGrp="1"/>
          </p:cNvSpPr>
          <p:nvPr>
            <p:ph type="sldNum" sz="quarter" idx="12"/>
          </p:nvPr>
        </p:nvSpPr>
        <p:spPr/>
        <p:txBody>
          <a:bodyPr/>
          <a:lstStyle/>
          <a:p>
            <a:fld id="{C6F84F79-D02D-4240-9090-CBEA6E335FD1}" type="slidenum">
              <a:rPr lang="en-US" smtClean="0"/>
              <a:t>2</a:t>
            </a:fld>
            <a:endParaRPr lang="en-US" dirty="0"/>
          </a:p>
        </p:txBody>
      </p:sp>
    </p:spTree>
    <p:custDataLst>
      <p:tags r:id="rId1"/>
    </p:custDataLst>
    <p:extLst>
      <p:ext uri="{BB962C8B-B14F-4D97-AF65-F5344CB8AC3E}">
        <p14:creationId xmlns:p14="http://schemas.microsoft.com/office/powerpoint/2010/main" val="333651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chor="b"/>
          <a:lstStyle/>
          <a:p>
            <a:pPr eaLnBrk="1" hangingPunct="1"/>
            <a:r>
              <a:rPr lang="en-US" b="1" dirty="0"/>
              <a:t>LO 1-3:</a:t>
            </a:r>
          </a:p>
        </p:txBody>
      </p:sp>
      <p:sp>
        <p:nvSpPr>
          <p:cNvPr id="4" name="Content Placeholder 3"/>
          <p:cNvSpPr>
            <a:spLocks noGrp="1"/>
          </p:cNvSpPr>
          <p:nvPr>
            <p:ph idx="1"/>
          </p:nvPr>
        </p:nvSpPr>
        <p:spPr/>
        <p:txBody>
          <a:bodyPr/>
          <a:lstStyle/>
          <a:p>
            <a:pPr marL="0" indent="0">
              <a:buNone/>
            </a:pPr>
            <a:r>
              <a:rPr lang="en-US" sz="3200" dirty="0">
                <a:latin typeface="Tahoma" pitchFamily="34" charset="0"/>
              </a:rPr>
              <a:t>Identify the components of the accounting equation.</a:t>
            </a:r>
          </a:p>
        </p:txBody>
      </p:sp>
      <p:sp>
        <p:nvSpPr>
          <p:cNvPr id="2" name="Footer Placeholder 1">
            <a:extLst>
              <a:ext uri="{FF2B5EF4-FFF2-40B4-BE49-F238E27FC236}">
                <a16:creationId xmlns:a16="http://schemas.microsoft.com/office/drawing/2014/main" id="{3D1316B9-0F71-41EC-A461-00101FB055D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060CF474-5B65-47C1-98FF-B59D78984C55}"/>
              </a:ext>
            </a:extLst>
          </p:cNvPr>
          <p:cNvSpPr>
            <a:spLocks noGrp="1"/>
          </p:cNvSpPr>
          <p:nvPr>
            <p:ph type="sldNum" sz="quarter" idx="12"/>
          </p:nvPr>
        </p:nvSpPr>
        <p:spPr/>
        <p:txBody>
          <a:bodyPr/>
          <a:lstStyle/>
          <a:p>
            <a:fld id="{C6F84F79-D02D-4240-9090-CBEA6E335FD1}" type="slidenum">
              <a:rPr lang="en-US" smtClean="0"/>
              <a:t>20</a:t>
            </a:fld>
            <a:endParaRPr lang="en-US" dirty="0"/>
          </a:p>
        </p:txBody>
      </p:sp>
    </p:spTree>
    <p:custDataLst>
      <p:tags r:id="rId1"/>
    </p:custDataLst>
    <p:extLst>
      <p:ext uri="{BB962C8B-B14F-4D97-AF65-F5344CB8AC3E}">
        <p14:creationId xmlns:p14="http://schemas.microsoft.com/office/powerpoint/2010/main" val="11047659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DEC5-5CD6-4DEB-8C2D-58F6D35AF1FB}"/>
              </a:ext>
            </a:extLst>
          </p:cNvPr>
          <p:cNvSpPr>
            <a:spLocks noGrp="1"/>
          </p:cNvSpPr>
          <p:nvPr>
            <p:ph type="title"/>
          </p:nvPr>
        </p:nvSpPr>
        <p:spPr>
          <a:xfrm>
            <a:off x="628650" y="14139"/>
            <a:ext cx="7886700" cy="1325563"/>
          </a:xfrm>
        </p:spPr>
        <p:txBody>
          <a:bodyPr/>
          <a:lstStyle/>
          <a:p>
            <a:r>
              <a:rPr lang="en-US" dirty="0"/>
              <a:t>Elements of Financial Statements</a:t>
            </a:r>
          </a:p>
        </p:txBody>
      </p:sp>
      <p:sp>
        <p:nvSpPr>
          <p:cNvPr id="8" name="Content Placeholder 7">
            <a:extLst>
              <a:ext uri="{FF2B5EF4-FFF2-40B4-BE49-F238E27FC236}">
                <a16:creationId xmlns:a16="http://schemas.microsoft.com/office/drawing/2014/main" id="{4745FC7F-9A7B-4234-9FA0-C76ED006C301}"/>
              </a:ext>
            </a:extLst>
          </p:cNvPr>
          <p:cNvSpPr>
            <a:spLocks noGrp="1"/>
          </p:cNvSpPr>
          <p:nvPr>
            <p:ph sz="half" idx="1"/>
          </p:nvPr>
        </p:nvSpPr>
        <p:spPr>
          <a:xfrm>
            <a:off x="628650" y="990600"/>
            <a:ext cx="3200400" cy="5410712"/>
          </a:xfrm>
          <a:prstGeom prst="rect">
            <a:avLst/>
          </a:prstGeom>
          <a:solidFill>
            <a:schemeClr val="accent5">
              <a:lumMod val="20000"/>
              <a:lumOff val="80000"/>
            </a:schemeClr>
          </a:solidFill>
        </p:spPr>
        <p:txBody>
          <a:bodyPr wrap="square">
            <a:spAutoFit/>
          </a:bodyPr>
          <a:lstStyle/>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Assets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Liabilities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Stockholders’ Equity</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Contributed Capital</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Revenue</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Expenses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Distributions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Net Income</a:t>
            </a:r>
            <a:endParaRPr lang="en-US" sz="2400" b="1" dirty="0">
              <a:solidFill>
                <a:srgbClr val="C00000"/>
              </a:solidFill>
              <a:latin typeface="+mn-lt"/>
              <a:ea typeface="Verdana" panose="020B0604030504040204" pitchFamily="34" charset="0"/>
              <a:cs typeface="Verdana" panose="020B0604030504040204" pitchFamily="34" charset="0"/>
            </a:endParaRPr>
          </a:p>
          <a:p>
            <a:pPr marL="457200" indent="-457200">
              <a:spcBef>
                <a:spcPct val="50000"/>
              </a:spcBef>
              <a:buFontTx/>
              <a:buAutoNum type="arabicPeriod"/>
            </a:pPr>
            <a:r>
              <a:rPr lang="en-US" sz="2400" b="1" dirty="0">
                <a:solidFill>
                  <a:srgbClr val="C00000"/>
                </a:solidFill>
                <a:latin typeface="+mn-lt"/>
                <a:ea typeface="Verdana" panose="020B0604030504040204" pitchFamily="34" charset="0"/>
                <a:cs typeface="Verdana" panose="020B0604030504040204" pitchFamily="34" charset="0"/>
              </a:rPr>
              <a:t>Gains</a:t>
            </a:r>
          </a:p>
          <a:p>
            <a:pPr marL="457200" indent="-457200">
              <a:spcBef>
                <a:spcPct val="50000"/>
              </a:spcBef>
              <a:buFontTx/>
              <a:buAutoNum type="arabicPeriod"/>
            </a:pPr>
            <a:r>
              <a:rPr lang="en-US" sz="2400" b="1" dirty="0">
                <a:solidFill>
                  <a:srgbClr val="C00000"/>
                </a:solidFill>
                <a:latin typeface="+mn-lt"/>
                <a:ea typeface="Verdana" panose="020B0604030504040204" pitchFamily="34" charset="0"/>
                <a:cs typeface="Verdana" panose="020B0604030504040204" pitchFamily="34" charset="0"/>
              </a:rPr>
              <a:t>Losses</a:t>
            </a:r>
          </a:p>
        </p:txBody>
      </p:sp>
      <p:sp>
        <p:nvSpPr>
          <p:cNvPr id="12" name="Content Placeholder 11">
            <a:extLst>
              <a:ext uri="{FF2B5EF4-FFF2-40B4-BE49-F238E27FC236}">
                <a16:creationId xmlns:a16="http://schemas.microsoft.com/office/drawing/2014/main" id="{49DB55C0-F54F-4337-9957-8325FAB2B712}"/>
              </a:ext>
            </a:extLst>
          </p:cNvPr>
          <p:cNvSpPr>
            <a:spLocks noGrp="1"/>
          </p:cNvSpPr>
          <p:nvPr>
            <p:ph sz="half" idx="2"/>
          </p:nvPr>
        </p:nvSpPr>
        <p:spPr>
          <a:xfrm>
            <a:off x="3962400" y="1371600"/>
            <a:ext cx="4419600" cy="2871555"/>
          </a:xfrm>
          <a:prstGeom prst="rect">
            <a:avLst/>
          </a:prstGeom>
          <a:solidFill>
            <a:schemeClr val="accent5"/>
          </a:solidFill>
        </p:spPr>
        <p:txBody>
          <a:bodyPr wrap="square">
            <a:spAutoFit/>
          </a:bodyPr>
          <a:lstStyle/>
          <a:p>
            <a:pPr marL="0" indent="0">
              <a:spcBef>
                <a:spcPct val="50000"/>
              </a:spcBef>
              <a:buNone/>
              <a:defRPr/>
            </a:pPr>
            <a:r>
              <a:rPr lang="en-US" sz="2800" b="1" dirty="0">
                <a:solidFill>
                  <a:schemeClr val="bg1"/>
                </a:solidFill>
                <a:latin typeface="+mn-lt"/>
                <a:ea typeface="Verdana" panose="020B0604030504040204" pitchFamily="34" charset="0"/>
                <a:cs typeface="Verdana" panose="020B0604030504040204" pitchFamily="34" charset="0"/>
              </a:rPr>
              <a:t>The </a:t>
            </a:r>
            <a:r>
              <a:rPr lang="en-US" sz="2800" b="1" dirty="0">
                <a:latin typeface="+mn-lt"/>
                <a:ea typeface="Verdana" panose="020B0604030504040204" pitchFamily="34" charset="0"/>
                <a:cs typeface="Verdana" panose="020B0604030504040204" pitchFamily="34" charset="0"/>
              </a:rPr>
              <a:t>elements</a:t>
            </a:r>
            <a:r>
              <a:rPr lang="en-US" sz="2800" b="1" dirty="0">
                <a:solidFill>
                  <a:schemeClr val="bg1"/>
                </a:solidFill>
                <a:latin typeface="+mn-lt"/>
                <a:ea typeface="Verdana" panose="020B0604030504040204" pitchFamily="34" charset="0"/>
                <a:cs typeface="Verdana" panose="020B0604030504040204" pitchFamily="34" charset="0"/>
              </a:rPr>
              <a:t> represent broad categories. We will discuss elements 1</a:t>
            </a:r>
            <a:r>
              <a:rPr lang="mr-IN" sz="2800" b="1" dirty="0">
                <a:solidFill>
                  <a:schemeClr val="bg1"/>
                </a:solidFill>
                <a:latin typeface="+mn-lt"/>
                <a:ea typeface="Verdana" panose="020B0604030504040204" pitchFamily="34" charset="0"/>
                <a:cs typeface="Verdana" panose="020B0604030504040204" pitchFamily="34" charset="0"/>
              </a:rPr>
              <a:t>–</a:t>
            </a:r>
            <a:r>
              <a:rPr lang="en-US" sz="2800" b="1" dirty="0">
                <a:solidFill>
                  <a:schemeClr val="bg1"/>
                </a:solidFill>
                <a:latin typeface="+mn-lt"/>
                <a:ea typeface="Verdana" panose="020B0604030504040204" pitchFamily="34" charset="0"/>
                <a:cs typeface="Verdana" panose="020B0604030504040204" pitchFamily="34" charset="0"/>
              </a:rPr>
              <a:t>8 in this chapter.  We will save elements 9 and 10 for a later chapter.</a:t>
            </a:r>
          </a:p>
          <a:p>
            <a:pPr algn="ctr">
              <a:spcBef>
                <a:spcPct val="50000"/>
              </a:spcBef>
              <a:defRPr/>
            </a:pPr>
            <a:endParaRPr lang="en-US" b="1" dirty="0">
              <a:latin typeface="Tahoma" pitchFamily="34" charset="0"/>
            </a:endParaRPr>
          </a:p>
        </p:txBody>
      </p:sp>
      <p:sp>
        <p:nvSpPr>
          <p:cNvPr id="6" name="Slide Number Placeholder 5">
            <a:extLst>
              <a:ext uri="{FF2B5EF4-FFF2-40B4-BE49-F238E27FC236}">
                <a16:creationId xmlns:a16="http://schemas.microsoft.com/office/drawing/2014/main" id="{DEEBBCAC-19D8-4DA9-9F29-E07EF57153D3}"/>
              </a:ext>
            </a:extLst>
          </p:cNvPr>
          <p:cNvSpPr>
            <a:spLocks noGrp="1"/>
          </p:cNvSpPr>
          <p:nvPr>
            <p:ph type="sldNum" sz="quarter" idx="12"/>
          </p:nvPr>
        </p:nvSpPr>
        <p:spPr/>
        <p:txBody>
          <a:bodyPr/>
          <a:lstStyle/>
          <a:p>
            <a:pPr>
              <a:defRPr/>
            </a:pPr>
            <a:r>
              <a:rPr lang="en-US" dirty="0"/>
              <a:t>1-</a:t>
            </a:r>
            <a:fld id="{90C58495-207F-4002-AE1F-9FC33E05905F}" type="slidenum">
              <a:rPr lang="en-US" smtClean="0"/>
              <a:pPr>
                <a:defRPr/>
              </a:pPr>
              <a:t>21</a:t>
            </a:fld>
            <a:endParaRPr lang="en-US" dirty="0"/>
          </a:p>
        </p:txBody>
      </p:sp>
      <p:sp>
        <p:nvSpPr>
          <p:cNvPr id="7" name="Footer Placeholder 4">
            <a:extLst>
              <a:ext uri="{FF2B5EF4-FFF2-40B4-BE49-F238E27FC236}">
                <a16:creationId xmlns:a16="http://schemas.microsoft.com/office/drawing/2014/main" id="{2131677A-A960-4AAD-9259-A9512071A523}"/>
              </a:ext>
            </a:extLst>
          </p:cNvPr>
          <p:cNvSpPr>
            <a:spLocks noGrp="1"/>
          </p:cNvSpPr>
          <p:nvPr>
            <p:ph type="ftr" sz="quarter" idx="11"/>
          </p:nvPr>
        </p:nvSpPr>
        <p:spPr>
          <a:xfrm>
            <a:off x="914400" y="6431361"/>
            <a:ext cx="7239000" cy="412500"/>
          </a:xfrm>
        </p:spPr>
        <p:txBody>
          <a:bodyPr/>
          <a:lstStyle/>
          <a:p>
            <a:r>
              <a:rPr lang="en-US" sz="900">
                <a:solidFill>
                  <a:schemeClr val="bg1">
                    <a:lumMod val="65000"/>
                  </a:schemeClr>
                </a:solidFill>
              </a:rPr>
              <a:t>Copyright © 2022 McGraw Hill. All rights reserved. No reproduction or distribution without the prior written consent of McGraw Hill</a:t>
            </a:r>
            <a:endParaRPr lang="en-US" dirty="0"/>
          </a:p>
        </p:txBody>
      </p:sp>
    </p:spTree>
    <p:extLst>
      <p:ext uri="{BB962C8B-B14F-4D97-AF65-F5344CB8AC3E}">
        <p14:creationId xmlns:p14="http://schemas.microsoft.com/office/powerpoint/2010/main" val="68866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1887"/>
            <a:ext cx="8058150" cy="1325563"/>
          </a:xfrm>
        </p:spPr>
        <p:txBody>
          <a:bodyPr/>
          <a:lstStyle/>
          <a:p>
            <a:pPr eaLnBrk="1" hangingPunct="1"/>
            <a:r>
              <a:rPr lang="en-US" b="1" dirty="0"/>
              <a:t>Using Accounts to Gather Information</a:t>
            </a:r>
          </a:p>
        </p:txBody>
      </p:sp>
      <p:sp>
        <p:nvSpPr>
          <p:cNvPr id="7" name="Content Placeholder 7">
            <a:extLst>
              <a:ext uri="{FF2B5EF4-FFF2-40B4-BE49-F238E27FC236}">
                <a16:creationId xmlns:a16="http://schemas.microsoft.com/office/drawing/2014/main" id="{7D18D4D7-2A7A-4684-90DE-D5C53EBE04A2}"/>
              </a:ext>
            </a:extLst>
          </p:cNvPr>
          <p:cNvSpPr>
            <a:spLocks noGrp="1"/>
          </p:cNvSpPr>
          <p:nvPr>
            <p:ph idx="1"/>
          </p:nvPr>
        </p:nvSpPr>
        <p:spPr>
          <a:xfrm>
            <a:off x="628650" y="1143000"/>
            <a:ext cx="4629150" cy="5410712"/>
          </a:xfrm>
          <a:prstGeom prst="rect">
            <a:avLst/>
          </a:prstGeom>
          <a:solidFill>
            <a:schemeClr val="accent5">
              <a:lumMod val="20000"/>
              <a:lumOff val="80000"/>
            </a:schemeClr>
          </a:solidFill>
        </p:spPr>
        <p:txBody>
          <a:bodyPr wrap="square">
            <a:spAutoFit/>
          </a:bodyPr>
          <a:lstStyle/>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Assets – cash, equipment, buildings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Liabilities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Stockholders’ Equity</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Contributed Capital</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Revenue</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Expenses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Distributions</a:t>
            </a:r>
          </a:p>
          <a:p>
            <a:pPr marL="457200" indent="-457200">
              <a:spcBef>
                <a:spcPct val="50000"/>
              </a:spcBef>
              <a:buFontTx/>
              <a:buAutoNum type="arabicPeriod"/>
            </a:pPr>
            <a:r>
              <a:rPr lang="en-US" sz="2400" b="1" dirty="0">
                <a:latin typeface="+mn-lt"/>
                <a:ea typeface="Verdana" panose="020B0604030504040204" pitchFamily="34" charset="0"/>
                <a:cs typeface="Verdana" panose="020B0604030504040204" pitchFamily="34" charset="0"/>
              </a:rPr>
              <a:t>Net Income</a:t>
            </a:r>
            <a:endParaRPr lang="en-US" sz="2400" b="1" dirty="0">
              <a:solidFill>
                <a:srgbClr val="C00000"/>
              </a:solidFill>
              <a:latin typeface="+mn-lt"/>
              <a:ea typeface="Verdana" panose="020B0604030504040204" pitchFamily="34" charset="0"/>
              <a:cs typeface="Verdana" panose="020B0604030504040204" pitchFamily="34" charset="0"/>
            </a:endParaRPr>
          </a:p>
          <a:p>
            <a:pPr marL="457200" indent="-457200">
              <a:spcBef>
                <a:spcPct val="50000"/>
              </a:spcBef>
              <a:buFontTx/>
              <a:buAutoNum type="arabicPeriod"/>
            </a:pPr>
            <a:r>
              <a:rPr lang="en-US" sz="2400" b="1" dirty="0">
                <a:solidFill>
                  <a:srgbClr val="C00000"/>
                </a:solidFill>
                <a:latin typeface="+mn-lt"/>
                <a:ea typeface="Verdana" panose="020B0604030504040204" pitchFamily="34" charset="0"/>
                <a:cs typeface="Verdana" panose="020B0604030504040204" pitchFamily="34" charset="0"/>
              </a:rPr>
              <a:t>Gains</a:t>
            </a:r>
          </a:p>
          <a:p>
            <a:pPr marL="457200" indent="-457200">
              <a:spcBef>
                <a:spcPct val="50000"/>
              </a:spcBef>
              <a:buFontTx/>
              <a:buAutoNum type="arabicPeriod"/>
            </a:pPr>
            <a:r>
              <a:rPr lang="en-US" sz="2400" b="1" dirty="0">
                <a:solidFill>
                  <a:srgbClr val="C00000"/>
                </a:solidFill>
                <a:latin typeface="+mn-lt"/>
                <a:ea typeface="Verdana" panose="020B0604030504040204" pitchFamily="34" charset="0"/>
                <a:cs typeface="Verdana" panose="020B0604030504040204" pitchFamily="34" charset="0"/>
              </a:rPr>
              <a:t>Losses</a:t>
            </a:r>
          </a:p>
        </p:txBody>
      </p:sp>
      <p:sp>
        <p:nvSpPr>
          <p:cNvPr id="39941" name="Text Box 4"/>
          <p:cNvSpPr txBox="1">
            <a:spLocks noChangeArrowheads="1"/>
          </p:cNvSpPr>
          <p:nvPr/>
        </p:nvSpPr>
        <p:spPr bwMode="auto">
          <a:xfrm>
            <a:off x="5562600" y="1371600"/>
            <a:ext cx="2743199" cy="1938992"/>
          </a:xfrm>
          <a:prstGeom prst="rect">
            <a:avLst/>
          </a:prstGeom>
          <a:solidFill>
            <a:schemeClr val="accent5"/>
          </a:solidFill>
          <a:ln w="9525">
            <a:solidFill>
              <a:schemeClr val="tx1"/>
            </a:solidFill>
            <a:miter lim="800000"/>
            <a:headEnd/>
            <a:tailEnd/>
          </a:ln>
        </p:spPr>
        <p:txBody>
          <a:bodyPr wrap="square">
            <a:spAutoFit/>
          </a:bodyPr>
          <a:lstStyle/>
          <a:p>
            <a:pPr algn="ctr">
              <a:spcBef>
                <a:spcPct val="50000"/>
              </a:spcBef>
              <a:defRPr/>
            </a:pPr>
            <a:r>
              <a:rPr lang="en-US" sz="2400" b="1" dirty="0">
                <a:solidFill>
                  <a:schemeClr val="bg1"/>
                </a:solidFill>
                <a:latin typeface="Tahoma" pitchFamily="34" charset="0"/>
              </a:rPr>
              <a:t>Detailed information about elements is maintained in</a:t>
            </a:r>
            <a:r>
              <a:rPr lang="en-US" sz="2400" b="1" dirty="0">
                <a:latin typeface="Tahoma" pitchFamily="34" charset="0"/>
              </a:rPr>
              <a:t> accounts.</a:t>
            </a:r>
          </a:p>
        </p:txBody>
      </p:sp>
      <p:sp>
        <p:nvSpPr>
          <p:cNvPr id="39942" name="Text Box 5"/>
          <p:cNvSpPr txBox="1">
            <a:spLocks noChangeArrowheads="1"/>
          </p:cNvSpPr>
          <p:nvPr/>
        </p:nvSpPr>
        <p:spPr bwMode="auto">
          <a:xfrm>
            <a:off x="5562600" y="3962400"/>
            <a:ext cx="2743198" cy="1938992"/>
          </a:xfrm>
          <a:prstGeom prst="rect">
            <a:avLst/>
          </a:prstGeom>
          <a:solidFill>
            <a:schemeClr val="accent5"/>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Not all business entities use the same accounts or account names.</a:t>
            </a:r>
          </a:p>
        </p:txBody>
      </p:sp>
      <p:sp>
        <p:nvSpPr>
          <p:cNvPr id="2" name="Footer Placeholder 1">
            <a:extLst>
              <a:ext uri="{FF2B5EF4-FFF2-40B4-BE49-F238E27FC236}">
                <a16:creationId xmlns:a16="http://schemas.microsoft.com/office/drawing/2014/main" id="{D2ACE03B-4116-4DA2-8AEC-903551BA5C5A}"/>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CCF08F69-C873-4840-947B-56E93CA8EB69}"/>
              </a:ext>
            </a:extLst>
          </p:cNvPr>
          <p:cNvSpPr>
            <a:spLocks noGrp="1"/>
          </p:cNvSpPr>
          <p:nvPr>
            <p:ph type="sldNum" sz="quarter" idx="12"/>
          </p:nvPr>
        </p:nvSpPr>
        <p:spPr/>
        <p:txBody>
          <a:bodyPr/>
          <a:lstStyle/>
          <a:p>
            <a:fld id="{C6F84F79-D02D-4240-9090-CBEA6E335FD1}" type="slidenum">
              <a:rPr lang="en-US" smtClean="0"/>
              <a:t>22</a:t>
            </a:fld>
            <a:endParaRPr lang="en-US" dirty="0"/>
          </a:p>
        </p:txBody>
      </p:sp>
    </p:spTree>
    <p:custDataLst>
      <p:tags r:id="rId1"/>
    </p:custDataLst>
    <p:extLst>
      <p:ext uri="{BB962C8B-B14F-4D97-AF65-F5344CB8AC3E}">
        <p14:creationId xmlns:p14="http://schemas.microsoft.com/office/powerpoint/2010/main" val="35245407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65126"/>
            <a:ext cx="8058150" cy="1325563"/>
          </a:xfrm>
        </p:spPr>
        <p:txBody>
          <a:bodyPr/>
          <a:lstStyle/>
          <a:p>
            <a:pPr eaLnBrk="1" hangingPunct="1"/>
            <a:r>
              <a:rPr lang="en-US" b="1" dirty="0"/>
              <a:t>The Accounting Equation</a:t>
            </a:r>
          </a:p>
        </p:txBody>
      </p:sp>
      <p:sp>
        <p:nvSpPr>
          <p:cNvPr id="29700" name="Text Box 3"/>
          <p:cNvSpPr txBox="1">
            <a:spLocks noChangeArrowheads="1"/>
          </p:cNvSpPr>
          <p:nvPr/>
        </p:nvSpPr>
        <p:spPr bwMode="auto">
          <a:xfrm>
            <a:off x="609600" y="1600200"/>
            <a:ext cx="8229600" cy="1938992"/>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lgn="ctr">
              <a:spcBef>
                <a:spcPct val="50000"/>
              </a:spcBef>
              <a:defRPr/>
            </a:pPr>
            <a:r>
              <a:rPr lang="en-US" sz="2400" b="1" dirty="0">
                <a:latin typeface="Tahoma" pitchFamily="34" charset="0"/>
              </a:rPr>
              <a:t>The Accounting Equation is composed of three elements:  assets, liabilities and stockholders’ equity.  Stockholders’ equity is subdivided into two additional elements called common stock and retained earnings.</a:t>
            </a:r>
            <a:endParaRPr lang="en-US" sz="2400" b="1" dirty="0">
              <a:solidFill>
                <a:srgbClr val="FF3300"/>
              </a:solidFill>
              <a:latin typeface="Tahoma" pitchFamily="34" charset="0"/>
            </a:endParaRPr>
          </a:p>
        </p:txBody>
      </p:sp>
      <p:sp>
        <p:nvSpPr>
          <p:cNvPr id="35845" name="Text Box 4"/>
          <p:cNvSpPr txBox="1">
            <a:spLocks noChangeArrowheads="1"/>
          </p:cNvSpPr>
          <p:nvPr/>
        </p:nvSpPr>
        <p:spPr bwMode="auto">
          <a:xfrm>
            <a:off x="685800" y="3276600"/>
            <a:ext cx="2895600" cy="457200"/>
          </a:xfrm>
          <a:prstGeom prst="rect">
            <a:avLst/>
          </a:prstGeom>
          <a:noFill/>
          <a:ln w="9525">
            <a:noFill/>
            <a:miter lim="800000"/>
            <a:headEnd/>
            <a:tailEnd/>
          </a:ln>
        </p:spPr>
        <p:txBody>
          <a:bodyPr>
            <a:spAutoFit/>
          </a:bodyPr>
          <a:lstStyle/>
          <a:p>
            <a:pPr>
              <a:spcBef>
                <a:spcPct val="50000"/>
              </a:spcBef>
            </a:pPr>
            <a:endParaRPr lang="en-US" sz="2400" dirty="0">
              <a:latin typeface="Tahoma" pitchFamily="34" charset="0"/>
            </a:endParaRPr>
          </a:p>
        </p:txBody>
      </p:sp>
      <p:sp>
        <p:nvSpPr>
          <p:cNvPr id="235525" name="Rectangle 5"/>
          <p:cNvSpPr>
            <a:spLocks noChangeArrowheads="1"/>
          </p:cNvSpPr>
          <p:nvPr/>
        </p:nvSpPr>
        <p:spPr bwMode="auto">
          <a:xfrm>
            <a:off x="1695450" y="3585782"/>
            <a:ext cx="5753100" cy="2515811"/>
          </a:xfrm>
          <a:prstGeom prst="rect">
            <a:avLst/>
          </a:prstGeom>
          <a:solidFill>
            <a:schemeClr val="accent5"/>
          </a:solidFill>
          <a:ln w="9525">
            <a:solidFill>
              <a:schemeClr val="tx1"/>
            </a:solidFill>
            <a:miter lim="800000"/>
            <a:headEnd/>
            <a:tailEnd/>
          </a:ln>
        </p:spPr>
        <p:txBody>
          <a:bodyPr anchor="ctr"/>
          <a:lstStyle/>
          <a:p>
            <a:pPr algn="ctr">
              <a:spcBef>
                <a:spcPct val="50000"/>
              </a:spcBef>
            </a:pPr>
            <a:r>
              <a:rPr lang="en-US" sz="2400" b="1" dirty="0">
                <a:solidFill>
                  <a:schemeClr val="bg1"/>
                </a:solidFill>
                <a:latin typeface="Tahoma" pitchFamily="34" charset="0"/>
              </a:rPr>
              <a:t>Businesses use resources to conduct their operations.  The resources a business uses to earn money are called </a:t>
            </a:r>
            <a:r>
              <a:rPr lang="en-US" sz="2400" b="1" dirty="0">
                <a:latin typeface="Tahoma" pitchFamily="34" charset="0"/>
              </a:rPr>
              <a:t>assets.</a:t>
            </a:r>
          </a:p>
        </p:txBody>
      </p:sp>
      <p:sp>
        <p:nvSpPr>
          <p:cNvPr id="2" name="Footer Placeholder 1">
            <a:extLst>
              <a:ext uri="{FF2B5EF4-FFF2-40B4-BE49-F238E27FC236}">
                <a16:creationId xmlns:a16="http://schemas.microsoft.com/office/drawing/2014/main" id="{8F870CF5-FFEB-4AB5-B504-DA24E2EDA7FF}"/>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0224CE02-F6C9-434C-9E97-E358A611E04F}"/>
              </a:ext>
            </a:extLst>
          </p:cNvPr>
          <p:cNvSpPr>
            <a:spLocks noGrp="1"/>
          </p:cNvSpPr>
          <p:nvPr>
            <p:ph type="sldNum" sz="quarter" idx="12"/>
          </p:nvPr>
        </p:nvSpPr>
        <p:spPr/>
        <p:txBody>
          <a:bodyPr/>
          <a:lstStyle/>
          <a:p>
            <a:fld id="{C6F84F79-D02D-4240-9090-CBEA6E335FD1}" type="slidenum">
              <a:rPr lang="en-US" smtClean="0"/>
              <a:t>23</a:t>
            </a:fld>
            <a:endParaRPr lang="en-US" dirty="0"/>
          </a:p>
        </p:txBody>
      </p:sp>
    </p:spTree>
    <p:custDataLst>
      <p:tags r:id="rId1"/>
    </p:custDataLst>
    <p:extLst>
      <p:ext uri="{BB962C8B-B14F-4D97-AF65-F5344CB8AC3E}">
        <p14:creationId xmlns:p14="http://schemas.microsoft.com/office/powerpoint/2010/main" val="3990134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 calcmode="lin" valueType="num">
                                      <p:cBhvr additive="base">
                                        <p:cTn id="7" dur="500" fill="hold"/>
                                        <p:tgtEl>
                                          <p:spTgt spid="235525"/>
                                        </p:tgtEl>
                                        <p:attrNameLst>
                                          <p:attrName>ppt_x</p:attrName>
                                        </p:attrNameLst>
                                      </p:cBhvr>
                                      <p:tavLst>
                                        <p:tav tm="0">
                                          <p:val>
                                            <p:strVal val="0-#ppt_w/2"/>
                                          </p:val>
                                        </p:tav>
                                        <p:tav tm="100000">
                                          <p:val>
                                            <p:strVal val="#ppt_x"/>
                                          </p:val>
                                        </p:tav>
                                      </p:tavLst>
                                    </p:anim>
                                    <p:anim calcmode="lin" valueType="num">
                                      <p:cBhvr additive="base">
                                        <p:cTn id="8"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65126"/>
            <a:ext cx="8058150" cy="1325563"/>
          </a:xfrm>
        </p:spPr>
        <p:txBody>
          <a:bodyPr/>
          <a:lstStyle/>
          <a:p>
            <a:pPr eaLnBrk="1" hangingPunct="1"/>
            <a:r>
              <a:rPr lang="en-US" b="1" dirty="0"/>
              <a:t>Creating an Accounting Equation</a:t>
            </a:r>
          </a:p>
        </p:txBody>
      </p:sp>
      <p:sp>
        <p:nvSpPr>
          <p:cNvPr id="254979" name="WordArt 3"/>
          <p:cNvSpPr>
            <a:spLocks noChangeArrowheads="1" noChangeShapeType="1" noTextEdit="1"/>
          </p:cNvSpPr>
          <p:nvPr/>
        </p:nvSpPr>
        <p:spPr bwMode="auto">
          <a:xfrm>
            <a:off x="609600" y="5638800"/>
            <a:ext cx="8229600" cy="457200"/>
          </a:xfrm>
          <a:prstGeom prst="rect">
            <a:avLst/>
          </a:prstGeom>
        </p:spPr>
        <p:txBody>
          <a:bodyPr wrap="none" fromWordArt="1">
            <a:prstTxWarp prst="textPlain">
              <a:avLst>
                <a:gd name="adj" fmla="val 50000"/>
              </a:avLst>
            </a:prstTxWarp>
          </a:bodyPr>
          <a:lstStyle/>
          <a:p>
            <a:pPr algn="ctr"/>
            <a:r>
              <a:rPr lang="en-US" sz="3600" b="1" kern="10" dirty="0">
                <a:ln w="9525">
                  <a:noFill/>
                  <a:round/>
                  <a:headEnd/>
                  <a:tailEnd/>
                </a:ln>
                <a:effectLst>
                  <a:outerShdw dist="35921" sx="1000" sy="1000" algn="ctr" rotWithShape="0">
                    <a:srgbClr val="C0C0C0"/>
                  </a:outerShdw>
                </a:effectLst>
                <a:latin typeface="Tahoma" panose="020B0604030504040204" pitchFamily="34" charset="0"/>
                <a:ea typeface="Tahoma" panose="020B0604030504040204" pitchFamily="34" charset="0"/>
                <a:cs typeface="Tahoma" panose="020B0604030504040204" pitchFamily="34" charset="0"/>
              </a:rPr>
              <a:t>Assets = Liabilities +  Stockholders’ equity</a:t>
            </a:r>
          </a:p>
        </p:txBody>
      </p:sp>
      <p:sp>
        <p:nvSpPr>
          <p:cNvPr id="254980" name="WordArt 4"/>
          <p:cNvSpPr>
            <a:spLocks noChangeArrowheads="1" noChangeShapeType="1" noTextEdit="1"/>
          </p:cNvSpPr>
          <p:nvPr/>
        </p:nvSpPr>
        <p:spPr bwMode="auto">
          <a:xfrm>
            <a:off x="1273996" y="1905000"/>
            <a:ext cx="6650804" cy="609600"/>
          </a:xfrm>
          <a:prstGeom prst="rect">
            <a:avLst/>
          </a:prstGeom>
        </p:spPr>
        <p:txBody>
          <a:bodyPr wrap="none" fromWordArt="1">
            <a:prstTxWarp prst="textPlain">
              <a:avLst>
                <a:gd name="adj" fmla="val 50000"/>
              </a:avLst>
            </a:prstTxWarp>
          </a:bodyPr>
          <a:lstStyle/>
          <a:p>
            <a:pPr algn="ctr"/>
            <a:r>
              <a:rPr lang="en-US" sz="3600" b="1" kern="10" dirty="0">
                <a:ln w="9525">
                  <a:noFill/>
                  <a:round/>
                  <a:headEnd/>
                  <a:tailEnd/>
                </a:ln>
                <a:effectLst>
                  <a:outerShdw dist="35921" sx="1000" sy="1000" algn="ctr" rotWithShape="0">
                    <a:srgbClr val="C0C0C0"/>
                  </a:outerShdw>
                </a:effectLst>
                <a:latin typeface="Tahoma" panose="020B0604030504040204" pitchFamily="34" charset="0"/>
                <a:ea typeface="Tahoma" panose="020B0604030504040204" pitchFamily="34" charset="0"/>
                <a:cs typeface="Tahoma" panose="020B0604030504040204" pitchFamily="34" charset="0"/>
              </a:rPr>
              <a:t>Assets = Claims</a:t>
            </a:r>
          </a:p>
        </p:txBody>
      </p:sp>
      <p:sp>
        <p:nvSpPr>
          <p:cNvPr id="254981" name="Text Box 5"/>
          <p:cNvSpPr txBox="1">
            <a:spLocks noChangeArrowheads="1"/>
          </p:cNvSpPr>
          <p:nvPr/>
        </p:nvSpPr>
        <p:spPr bwMode="auto">
          <a:xfrm>
            <a:off x="457200" y="2739147"/>
            <a:ext cx="8229600" cy="2462213"/>
          </a:xfrm>
          <a:prstGeom prst="rect">
            <a:avLst/>
          </a:prstGeom>
          <a:solidFill>
            <a:schemeClr val="accent5"/>
          </a:solidFill>
          <a:ln w="9525">
            <a:solidFill>
              <a:schemeClr val="tx1"/>
            </a:solidFill>
            <a:miter lim="800000"/>
            <a:headEnd/>
            <a:tailEnd/>
          </a:ln>
        </p:spPr>
        <p:txBody>
          <a:bodyPr>
            <a:spAutoFit/>
          </a:bodyPr>
          <a:lstStyle/>
          <a:p>
            <a:pPr marL="457200" indent="-457200" algn="ctr">
              <a:spcBef>
                <a:spcPct val="50000"/>
              </a:spcBef>
            </a:pPr>
            <a:r>
              <a:rPr lang="en-US" sz="2800" b="1" dirty="0">
                <a:solidFill>
                  <a:schemeClr val="bg1"/>
                </a:solidFill>
                <a:latin typeface="Tahoma" pitchFamily="34" charset="0"/>
              </a:rPr>
              <a:t>Claims on the assets are from three sources:  </a:t>
            </a:r>
          </a:p>
          <a:p>
            <a:pPr marL="457200" indent="-457200">
              <a:spcBef>
                <a:spcPct val="50000"/>
              </a:spcBef>
              <a:buFontTx/>
              <a:buAutoNum type="arabicPeriod"/>
            </a:pPr>
            <a:r>
              <a:rPr lang="en-US" sz="2800" b="1" dirty="0">
                <a:solidFill>
                  <a:schemeClr val="bg1"/>
                </a:solidFill>
                <a:latin typeface="Tahoma" pitchFamily="34" charset="0"/>
              </a:rPr>
              <a:t>Creditors (liabilities) </a:t>
            </a:r>
          </a:p>
          <a:p>
            <a:pPr marL="457200" indent="-457200">
              <a:spcBef>
                <a:spcPct val="50000"/>
              </a:spcBef>
              <a:buFontTx/>
              <a:buAutoNum type="arabicPeriod"/>
            </a:pPr>
            <a:r>
              <a:rPr lang="en-US" sz="2800" b="1" dirty="0">
                <a:solidFill>
                  <a:schemeClr val="bg1"/>
                </a:solidFill>
                <a:latin typeface="Tahoma" pitchFamily="34" charset="0"/>
              </a:rPr>
              <a:t>Investors (stockholders’ equity)</a:t>
            </a:r>
          </a:p>
          <a:p>
            <a:pPr marL="457200" indent="-457200">
              <a:spcBef>
                <a:spcPct val="50000"/>
              </a:spcBef>
              <a:buFontTx/>
              <a:buAutoNum type="arabicPeriod"/>
            </a:pPr>
            <a:r>
              <a:rPr lang="en-US" sz="2800" b="1" dirty="0">
                <a:solidFill>
                  <a:schemeClr val="bg1"/>
                </a:solidFill>
                <a:latin typeface="Tahoma" pitchFamily="34" charset="0"/>
              </a:rPr>
              <a:t>Operations (profits increase assets)</a:t>
            </a:r>
          </a:p>
        </p:txBody>
      </p:sp>
      <p:sp>
        <p:nvSpPr>
          <p:cNvPr id="2" name="Footer Placeholder 1">
            <a:extLst>
              <a:ext uri="{FF2B5EF4-FFF2-40B4-BE49-F238E27FC236}">
                <a16:creationId xmlns:a16="http://schemas.microsoft.com/office/drawing/2014/main" id="{2E80D70A-9914-42F7-9DD0-93EB07220F9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4C7F867D-3C25-49F9-A915-3F03BDF9CE8D}"/>
              </a:ext>
            </a:extLst>
          </p:cNvPr>
          <p:cNvSpPr>
            <a:spLocks noGrp="1"/>
          </p:cNvSpPr>
          <p:nvPr>
            <p:ph type="sldNum" sz="quarter" idx="12"/>
          </p:nvPr>
        </p:nvSpPr>
        <p:spPr/>
        <p:txBody>
          <a:bodyPr/>
          <a:lstStyle/>
          <a:p>
            <a:fld id="{C6F84F79-D02D-4240-9090-CBEA6E335FD1}" type="slidenum">
              <a:rPr lang="en-US" smtClean="0"/>
              <a:t>24</a:t>
            </a:fld>
            <a:endParaRPr lang="en-US" dirty="0"/>
          </a:p>
        </p:txBody>
      </p:sp>
    </p:spTree>
    <p:custDataLst>
      <p:tags r:id="rId1"/>
    </p:custDataLst>
    <p:extLst>
      <p:ext uri="{BB962C8B-B14F-4D97-AF65-F5344CB8AC3E}">
        <p14:creationId xmlns:p14="http://schemas.microsoft.com/office/powerpoint/2010/main" val="1329326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p:cTn id="7" dur="500" fill="hold"/>
                                        <p:tgtEl>
                                          <p:spTgt spid="254980"/>
                                        </p:tgtEl>
                                        <p:attrNameLst>
                                          <p:attrName>ppt_w</p:attrName>
                                        </p:attrNameLst>
                                      </p:cBhvr>
                                      <p:tavLst>
                                        <p:tav tm="0">
                                          <p:val>
                                            <p:fltVal val="0"/>
                                          </p:val>
                                        </p:tav>
                                        <p:tav tm="100000">
                                          <p:val>
                                            <p:strVal val="#ppt_w"/>
                                          </p:val>
                                        </p:tav>
                                      </p:tavLst>
                                    </p:anim>
                                    <p:anim calcmode="lin" valueType="num">
                                      <p:cBhvr>
                                        <p:cTn id="8" dur="500" fill="hold"/>
                                        <p:tgtEl>
                                          <p:spTgt spid="25498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4981"/>
                                        </p:tgtEl>
                                        <p:attrNameLst>
                                          <p:attrName>style.visibility</p:attrName>
                                        </p:attrNameLst>
                                      </p:cBhvr>
                                      <p:to>
                                        <p:strVal val="visible"/>
                                      </p:to>
                                    </p:set>
                                    <p:anim calcmode="lin" valueType="num">
                                      <p:cBhvr additive="base">
                                        <p:cTn id="12" dur="1000" fill="hold"/>
                                        <p:tgtEl>
                                          <p:spTgt spid="254981"/>
                                        </p:tgtEl>
                                        <p:attrNameLst>
                                          <p:attrName>ppt_x</p:attrName>
                                        </p:attrNameLst>
                                      </p:cBhvr>
                                      <p:tavLst>
                                        <p:tav tm="0">
                                          <p:val>
                                            <p:strVal val="#ppt_x"/>
                                          </p:val>
                                        </p:tav>
                                        <p:tav tm="100000">
                                          <p:val>
                                            <p:strVal val="#ppt_x"/>
                                          </p:val>
                                        </p:tav>
                                      </p:tavLst>
                                    </p:anim>
                                    <p:anim calcmode="lin" valueType="num">
                                      <p:cBhvr additive="base">
                                        <p:cTn id="13" dur="1000" fill="hold"/>
                                        <p:tgtEl>
                                          <p:spTgt spid="25498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254979"/>
                                        </p:tgtEl>
                                        <p:attrNameLst>
                                          <p:attrName>style.visibility</p:attrName>
                                        </p:attrNameLst>
                                      </p:cBhvr>
                                      <p:to>
                                        <p:strVal val="visible"/>
                                      </p:to>
                                    </p:set>
                                    <p:anim calcmode="lin" valueType="num">
                                      <p:cBhvr additive="base">
                                        <p:cTn id="17" dur="2000" fill="hold"/>
                                        <p:tgtEl>
                                          <p:spTgt spid="254979"/>
                                        </p:tgtEl>
                                        <p:attrNameLst>
                                          <p:attrName>ppt_x</p:attrName>
                                        </p:attrNameLst>
                                      </p:cBhvr>
                                      <p:tavLst>
                                        <p:tav tm="0">
                                          <p:val>
                                            <p:strVal val="#ppt_x"/>
                                          </p:val>
                                        </p:tav>
                                        <p:tav tm="100000">
                                          <p:val>
                                            <p:strVal val="#ppt_x"/>
                                          </p:val>
                                        </p:tav>
                                      </p:tavLst>
                                    </p:anim>
                                    <p:anim calcmode="lin" valueType="num">
                                      <p:cBhvr additive="base">
                                        <p:cTn id="18" dur="2000" fill="hold"/>
                                        <p:tgtEl>
                                          <p:spTgt spid="254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80" grpId="0"/>
      <p:bldP spid="25498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4986" y="365126"/>
            <a:ext cx="7980364" cy="1325563"/>
          </a:xfrm>
        </p:spPr>
        <p:txBody>
          <a:bodyPr/>
          <a:lstStyle/>
          <a:p>
            <a:pPr eaLnBrk="1" hangingPunct="1"/>
            <a:r>
              <a:rPr lang="en-US" b="1" dirty="0"/>
              <a:t>Creating an Accounting Equation Continued</a:t>
            </a:r>
          </a:p>
        </p:txBody>
      </p:sp>
      <p:sp>
        <p:nvSpPr>
          <p:cNvPr id="254981" name="Text Box 5"/>
          <p:cNvSpPr txBox="1">
            <a:spLocks noChangeArrowheads="1"/>
          </p:cNvSpPr>
          <p:nvPr/>
        </p:nvSpPr>
        <p:spPr bwMode="auto">
          <a:xfrm>
            <a:off x="601218" y="1446108"/>
            <a:ext cx="8229600" cy="138499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marL="457200" indent="-457200" algn="ctr">
              <a:spcBef>
                <a:spcPct val="50000"/>
              </a:spcBef>
            </a:pPr>
            <a:r>
              <a:rPr lang="en-US" sz="2800" b="1" dirty="0">
                <a:latin typeface="Tahoma" pitchFamily="34" charset="0"/>
              </a:rPr>
              <a:t>Commitments made to investors are described in certificates called common stock.</a:t>
            </a:r>
          </a:p>
        </p:txBody>
      </p:sp>
      <p:sp>
        <p:nvSpPr>
          <p:cNvPr id="8" name="WordArt 3"/>
          <p:cNvSpPr>
            <a:spLocks noChangeArrowheads="1" noChangeShapeType="1" noTextEdit="1"/>
          </p:cNvSpPr>
          <p:nvPr/>
        </p:nvSpPr>
        <p:spPr bwMode="auto">
          <a:xfrm>
            <a:off x="601218" y="3249316"/>
            <a:ext cx="8163368" cy="457200"/>
          </a:xfrm>
          <a:prstGeom prst="rect">
            <a:avLst/>
          </a:prstGeom>
        </p:spPr>
        <p:txBody>
          <a:bodyPr wrap="none" fromWordArt="1">
            <a:prstTxWarp prst="textPlain">
              <a:avLst>
                <a:gd name="adj" fmla="val 50000"/>
              </a:avLst>
            </a:prstTxWarp>
          </a:bodyPr>
          <a:lstStyle/>
          <a:p>
            <a:pPr algn="ctr"/>
            <a:r>
              <a:rPr lang="en-US" sz="3600" kern="10" dirty="0">
                <a:ln w="9525">
                  <a:noFill/>
                  <a:round/>
                  <a:headEnd/>
                  <a:tailEnd/>
                </a:ln>
                <a:effectLst>
                  <a:outerShdw dist="35921" sx="1000" sy="1000" algn="ctr" rotWithShape="0">
                    <a:srgbClr val="C0C0C0"/>
                  </a:outerShdw>
                </a:effectLst>
                <a:latin typeface="Impact"/>
              </a:rPr>
              <a:t>Assets = Liabilities +  Stockholders’ equity</a:t>
            </a:r>
          </a:p>
        </p:txBody>
      </p:sp>
      <p:cxnSp>
        <p:nvCxnSpPr>
          <p:cNvPr id="4" name="Straight Arrow Connector 3"/>
          <p:cNvCxnSpPr>
            <a:cxnSpLocks/>
          </p:cNvCxnSpPr>
          <p:nvPr/>
        </p:nvCxnSpPr>
        <p:spPr>
          <a:xfrm flipH="1">
            <a:off x="6031062" y="3719655"/>
            <a:ext cx="674538" cy="5606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237477" y="3719655"/>
            <a:ext cx="534923" cy="59783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5"/>
          <p:cNvSpPr txBox="1">
            <a:spLocks noChangeArrowheads="1"/>
          </p:cNvSpPr>
          <p:nvPr/>
        </p:nvSpPr>
        <p:spPr bwMode="auto">
          <a:xfrm>
            <a:off x="534986" y="5457906"/>
            <a:ext cx="8229600" cy="954107"/>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marL="457200" indent="-457200" algn="ctr">
              <a:spcBef>
                <a:spcPct val="50000"/>
              </a:spcBef>
            </a:pPr>
            <a:r>
              <a:rPr lang="en-US" sz="2800" b="1" dirty="0">
                <a:latin typeface="Tahoma" pitchFamily="34" charset="0"/>
              </a:rPr>
              <a:t>Increases to stockholders’ equity from earnings are called retained earnings.</a:t>
            </a:r>
          </a:p>
        </p:txBody>
      </p:sp>
      <p:sp>
        <p:nvSpPr>
          <p:cNvPr id="18" name="Rectangle 17">
            <a:extLst>
              <a:ext uri="{FF2B5EF4-FFF2-40B4-BE49-F238E27FC236}">
                <a16:creationId xmlns:a16="http://schemas.microsoft.com/office/drawing/2014/main" id="{81E4C9F3-68AA-470C-B368-24EEAAED799A}"/>
              </a:ext>
            </a:extLst>
          </p:cNvPr>
          <p:cNvSpPr/>
          <p:nvPr/>
        </p:nvSpPr>
        <p:spPr>
          <a:xfrm>
            <a:off x="7003549" y="4406955"/>
            <a:ext cx="1827214" cy="85084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Retained Earnings</a:t>
            </a:r>
          </a:p>
        </p:txBody>
      </p:sp>
      <p:sp>
        <p:nvSpPr>
          <p:cNvPr id="19" name="Rectangle 18">
            <a:extLst>
              <a:ext uri="{FF2B5EF4-FFF2-40B4-BE49-F238E27FC236}">
                <a16:creationId xmlns:a16="http://schemas.microsoft.com/office/drawing/2014/main" id="{C7A53B04-14D3-4BC3-B58C-7D8F4FA220C7}"/>
              </a:ext>
            </a:extLst>
          </p:cNvPr>
          <p:cNvSpPr/>
          <p:nvPr/>
        </p:nvSpPr>
        <p:spPr>
          <a:xfrm>
            <a:off x="4506332" y="4406955"/>
            <a:ext cx="1827214" cy="85084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Common </a:t>
            </a:r>
          </a:p>
          <a:p>
            <a:pPr algn="ctr"/>
            <a:r>
              <a:rPr lang="en-US" sz="2800" dirty="0">
                <a:solidFill>
                  <a:schemeClr val="tx1"/>
                </a:solidFill>
              </a:rPr>
              <a:t>Stock</a:t>
            </a:r>
          </a:p>
        </p:txBody>
      </p:sp>
      <p:sp>
        <p:nvSpPr>
          <p:cNvPr id="2" name="Footer Placeholder 1">
            <a:extLst>
              <a:ext uri="{FF2B5EF4-FFF2-40B4-BE49-F238E27FC236}">
                <a16:creationId xmlns:a16="http://schemas.microsoft.com/office/drawing/2014/main" id="{E84A1C4D-652A-4ABC-A767-9DC79294C37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41F1733C-637D-4155-BA6C-E27D036337CB}"/>
              </a:ext>
            </a:extLst>
          </p:cNvPr>
          <p:cNvSpPr>
            <a:spLocks noGrp="1"/>
          </p:cNvSpPr>
          <p:nvPr>
            <p:ph type="sldNum" sz="quarter" idx="12"/>
          </p:nvPr>
        </p:nvSpPr>
        <p:spPr/>
        <p:txBody>
          <a:bodyPr/>
          <a:lstStyle/>
          <a:p>
            <a:fld id="{C6F84F79-D02D-4240-9090-CBEA6E335FD1}" type="slidenum">
              <a:rPr lang="en-US" smtClean="0"/>
              <a:t>25</a:t>
            </a:fld>
            <a:endParaRPr lang="en-US" dirty="0"/>
          </a:p>
        </p:txBody>
      </p:sp>
    </p:spTree>
    <p:custDataLst>
      <p:tags r:id="rId1"/>
    </p:custDataLst>
    <p:extLst>
      <p:ext uri="{BB962C8B-B14F-4D97-AF65-F5344CB8AC3E}">
        <p14:creationId xmlns:p14="http://schemas.microsoft.com/office/powerpoint/2010/main" val="856054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1000" fill="hold"/>
                                        <p:tgtEl>
                                          <p:spTgt spid="254981"/>
                                        </p:tgtEl>
                                        <p:attrNameLst>
                                          <p:attrName>ppt_x</p:attrName>
                                        </p:attrNameLst>
                                      </p:cBhvr>
                                      <p:tavLst>
                                        <p:tav tm="0">
                                          <p:val>
                                            <p:strVal val="#ppt_x"/>
                                          </p:val>
                                        </p:tav>
                                        <p:tav tm="100000">
                                          <p:val>
                                            <p:strVal val="#ppt_x"/>
                                          </p:val>
                                        </p:tav>
                                      </p:tavLst>
                                    </p:anim>
                                    <p:anim calcmode="lin" valueType="num">
                                      <p:cBhvr additive="base">
                                        <p:cTn id="8" dur="1000" fill="hold"/>
                                        <p:tgtEl>
                                          <p:spTgt spid="25498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000" fill="hold"/>
                                        <p:tgtEl>
                                          <p:spTgt spid="8"/>
                                        </p:tgtEl>
                                        <p:attrNameLst>
                                          <p:attrName>ppt_x</p:attrName>
                                        </p:attrNameLst>
                                      </p:cBhvr>
                                      <p:tavLst>
                                        <p:tav tm="0">
                                          <p:val>
                                            <p:strVal val="#ppt_x"/>
                                          </p:val>
                                        </p:tav>
                                        <p:tav tm="100000">
                                          <p:val>
                                            <p:strVal val="#ppt_x"/>
                                          </p:val>
                                        </p:tav>
                                      </p:tavLst>
                                    </p:anim>
                                    <p:anim calcmode="lin" valueType="num">
                                      <p:cBhvr additive="base">
                                        <p:cTn id="13" dur="20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animBg="1" autoUpdateAnimBg="0"/>
      <p:bldP spid="8" grpId="0"/>
      <p:bldP spid="1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chor="b"/>
          <a:lstStyle/>
          <a:p>
            <a:pPr eaLnBrk="1" hangingPunct="1"/>
            <a:r>
              <a:rPr lang="en-US" b="1" dirty="0"/>
              <a:t>LO 1-4:</a:t>
            </a:r>
          </a:p>
        </p:txBody>
      </p:sp>
      <p:sp>
        <p:nvSpPr>
          <p:cNvPr id="4" name="Content Placeholder 3"/>
          <p:cNvSpPr>
            <a:spLocks noGrp="1"/>
          </p:cNvSpPr>
          <p:nvPr>
            <p:ph idx="1"/>
          </p:nvPr>
        </p:nvSpPr>
        <p:spPr/>
        <p:txBody>
          <a:bodyPr>
            <a:normAutofit/>
          </a:bodyPr>
          <a:lstStyle/>
          <a:p>
            <a:pPr marL="0" indent="0">
              <a:buNone/>
            </a:pPr>
            <a:r>
              <a:rPr lang="en-US" sz="3200" dirty="0">
                <a:latin typeface="Tahoma" pitchFamily="34" charset="0"/>
              </a:rPr>
              <a:t>Show how business events affect the accounting equation.</a:t>
            </a:r>
          </a:p>
        </p:txBody>
      </p:sp>
      <p:sp>
        <p:nvSpPr>
          <p:cNvPr id="2" name="Footer Placeholder 1">
            <a:extLst>
              <a:ext uri="{FF2B5EF4-FFF2-40B4-BE49-F238E27FC236}">
                <a16:creationId xmlns:a16="http://schemas.microsoft.com/office/drawing/2014/main" id="{A1C04780-CFBD-402C-B403-003B36C7F8F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B8FC828C-49D4-45C8-A8AC-22E408081C1B}"/>
              </a:ext>
            </a:extLst>
          </p:cNvPr>
          <p:cNvSpPr>
            <a:spLocks noGrp="1"/>
          </p:cNvSpPr>
          <p:nvPr>
            <p:ph type="sldNum" sz="quarter" idx="12"/>
          </p:nvPr>
        </p:nvSpPr>
        <p:spPr/>
        <p:txBody>
          <a:bodyPr/>
          <a:lstStyle/>
          <a:p>
            <a:fld id="{C6F84F79-D02D-4240-9090-CBEA6E335FD1}" type="slidenum">
              <a:rPr lang="en-US" smtClean="0"/>
              <a:t>26</a:t>
            </a:fld>
            <a:endParaRPr lang="en-US" dirty="0"/>
          </a:p>
        </p:txBody>
      </p:sp>
    </p:spTree>
    <p:custDataLst>
      <p:tags r:id="rId1"/>
    </p:custDataLst>
    <p:extLst>
      <p:ext uri="{BB962C8B-B14F-4D97-AF65-F5344CB8AC3E}">
        <p14:creationId xmlns:p14="http://schemas.microsoft.com/office/powerpoint/2010/main" val="206801582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365126"/>
            <a:ext cx="8058150" cy="1325563"/>
          </a:xfrm>
        </p:spPr>
        <p:txBody>
          <a:bodyPr/>
          <a:lstStyle/>
          <a:p>
            <a:pPr eaLnBrk="1" hangingPunct="1"/>
            <a:r>
              <a:rPr lang="en-US" b="1" dirty="0"/>
              <a:t>Recording Business Events Under an Accounting Equation</a:t>
            </a:r>
          </a:p>
        </p:txBody>
      </p:sp>
      <p:sp>
        <p:nvSpPr>
          <p:cNvPr id="2" name="Rectangle 1"/>
          <p:cNvSpPr/>
          <p:nvPr/>
        </p:nvSpPr>
        <p:spPr>
          <a:xfrm>
            <a:off x="1143000" y="2362200"/>
            <a:ext cx="6705600" cy="3352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An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accounting event</a:t>
            </a: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400" b="1" dirty="0">
                <a:latin typeface="Tahoma" panose="020B0604030504040204" pitchFamily="34" charset="0"/>
                <a:ea typeface="Tahoma" panose="020B0604030504040204" pitchFamily="34" charset="0"/>
                <a:cs typeface="Tahoma" panose="020B0604030504040204" pitchFamily="34" charset="0"/>
              </a:rPr>
              <a:t>is an economic occurrence that changes an entity’s assets, liabilities, or stockholders’ equity.</a:t>
            </a:r>
          </a:p>
          <a:p>
            <a:pPr algn="ctr"/>
            <a:endParaRPr lang="en-US" sz="2400" b="1" dirty="0">
              <a:latin typeface="Tahoma" panose="020B0604030504040204" pitchFamily="34" charset="0"/>
              <a:ea typeface="Tahoma" panose="020B0604030504040204" pitchFamily="34" charset="0"/>
              <a:cs typeface="Tahoma" panose="020B0604030504040204" pitchFamily="34" charset="0"/>
            </a:endParaRPr>
          </a:p>
          <a:p>
            <a:pPr algn="ctr"/>
            <a:r>
              <a:rPr lang="en-US" sz="2400" b="1" dirty="0">
                <a:latin typeface="Tahoma" panose="020B0604030504040204" pitchFamily="34" charset="0"/>
                <a:ea typeface="Tahoma" panose="020B0604030504040204" pitchFamily="34" charset="0"/>
                <a:cs typeface="Tahoma" panose="020B0604030504040204" pitchFamily="34" charset="0"/>
              </a:rPr>
              <a:t> A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transaction</a:t>
            </a:r>
            <a:r>
              <a:rPr lang="en-US" sz="2400" b="1" dirty="0">
                <a:latin typeface="Tahoma" panose="020B0604030504040204" pitchFamily="34" charset="0"/>
                <a:ea typeface="Tahoma" panose="020B0604030504040204" pitchFamily="34" charset="0"/>
                <a:cs typeface="Tahoma" panose="020B0604030504040204" pitchFamily="34" charset="0"/>
              </a:rPr>
              <a:t> is a particular kind of event that involves transferring something of value between two entities. </a:t>
            </a:r>
          </a:p>
        </p:txBody>
      </p:sp>
      <p:sp>
        <p:nvSpPr>
          <p:cNvPr id="3" name="Footer Placeholder 2">
            <a:extLst>
              <a:ext uri="{FF2B5EF4-FFF2-40B4-BE49-F238E27FC236}">
                <a16:creationId xmlns:a16="http://schemas.microsoft.com/office/drawing/2014/main" id="{FB12BFD8-B808-42A2-BC0F-36F8395879A1}"/>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7DF56D3D-7515-4211-9960-9F7F71ED01BA}"/>
              </a:ext>
            </a:extLst>
          </p:cNvPr>
          <p:cNvSpPr>
            <a:spLocks noGrp="1"/>
          </p:cNvSpPr>
          <p:nvPr>
            <p:ph type="sldNum" sz="quarter" idx="12"/>
          </p:nvPr>
        </p:nvSpPr>
        <p:spPr/>
        <p:txBody>
          <a:bodyPr/>
          <a:lstStyle/>
          <a:p>
            <a:fld id="{C6F84F79-D02D-4240-9090-CBEA6E335FD1}" type="slidenum">
              <a:rPr lang="en-US" smtClean="0"/>
              <a:t>27</a:t>
            </a:fld>
            <a:endParaRPr lang="en-US" dirty="0"/>
          </a:p>
        </p:txBody>
      </p:sp>
    </p:spTree>
    <p:custDataLst>
      <p:tags r:id="rId1"/>
    </p:custDataLst>
    <p:extLst>
      <p:ext uri="{BB962C8B-B14F-4D97-AF65-F5344CB8AC3E}">
        <p14:creationId xmlns:p14="http://schemas.microsoft.com/office/powerpoint/2010/main" val="341746791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6"/>
            <a:ext cx="7981950" cy="1325563"/>
          </a:xfrm>
        </p:spPr>
        <p:txBody>
          <a:bodyPr/>
          <a:lstStyle/>
          <a:p>
            <a:r>
              <a:rPr lang="en-US" b="1" dirty="0"/>
              <a:t>Asset Source Transactions</a:t>
            </a:r>
            <a:br>
              <a:rPr lang="en-US" b="1" dirty="0"/>
            </a:br>
            <a:endParaRPr lang="en-US" dirty="0"/>
          </a:p>
        </p:txBody>
      </p:sp>
      <p:sp>
        <p:nvSpPr>
          <p:cNvPr id="2052" name="Text Box 2"/>
          <p:cNvSpPr txBox="1">
            <a:spLocks noChangeArrowheads="1"/>
          </p:cNvSpPr>
          <p:nvPr/>
        </p:nvSpPr>
        <p:spPr bwMode="auto">
          <a:xfrm>
            <a:off x="457200" y="1174445"/>
            <a:ext cx="8229600" cy="119697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400" b="1" dirty="0">
                <a:latin typeface="Tahoma" pitchFamily="34" charset="0"/>
              </a:rPr>
              <a:t>Event 1:  Rustic Camp Sites (RCS) was formed on January 1, Year 1, when it acquired $120,000 cash from issuing common stock.</a:t>
            </a:r>
          </a:p>
        </p:txBody>
      </p:sp>
      <p:sp>
        <p:nvSpPr>
          <p:cNvPr id="2059" name="Text Box 4"/>
          <p:cNvSpPr txBox="1">
            <a:spLocks noChangeArrowheads="1"/>
          </p:cNvSpPr>
          <p:nvPr/>
        </p:nvSpPr>
        <p:spPr bwMode="auto">
          <a:xfrm>
            <a:off x="914400" y="2588692"/>
            <a:ext cx="7315200"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pPr>
            <a:r>
              <a:rPr lang="en-US" sz="2000" b="1" dirty="0">
                <a:solidFill>
                  <a:schemeClr val="bg1"/>
                </a:solidFill>
                <a:latin typeface="Tahoma" pitchFamily="34" charset="0"/>
              </a:rPr>
              <a:t>RCS increases assets (cash).</a:t>
            </a:r>
          </a:p>
          <a:p>
            <a:pPr marL="342900" indent="-342900">
              <a:spcBef>
                <a:spcPct val="50000"/>
              </a:spcBef>
              <a:buFontTx/>
              <a:buAutoNum type="arabicPeriod"/>
            </a:pPr>
            <a:r>
              <a:rPr lang="en-US" sz="2000" b="1" dirty="0">
                <a:solidFill>
                  <a:schemeClr val="bg1"/>
                </a:solidFill>
                <a:latin typeface="Tahoma" pitchFamily="34" charset="0"/>
              </a:rPr>
              <a:t>RCS increases stockholders’ equity (common stock).</a:t>
            </a:r>
          </a:p>
        </p:txBody>
      </p:sp>
      <p:sp>
        <p:nvSpPr>
          <p:cNvPr id="264199" name="Oval 7"/>
          <p:cNvSpPr>
            <a:spLocks noChangeArrowheads="1"/>
          </p:cNvSpPr>
          <p:nvPr/>
        </p:nvSpPr>
        <p:spPr bwMode="auto">
          <a:xfrm>
            <a:off x="609600" y="5144622"/>
            <a:ext cx="2743200" cy="1256179"/>
          </a:xfrm>
          <a:prstGeom prst="ellipse">
            <a:avLst/>
          </a:prstGeom>
          <a:solidFill>
            <a:schemeClr val="accent5"/>
          </a:solidFill>
          <a:ln w="9525">
            <a:solidFill>
              <a:schemeClr val="tx1"/>
            </a:solidFill>
            <a:round/>
            <a:headEnd/>
            <a:tailEnd/>
          </a:ln>
        </p:spPr>
        <p:txBody>
          <a:bodyPr anchor="ctr"/>
          <a:lstStyle/>
          <a:p>
            <a:pPr algn="ctr">
              <a:defRPr/>
            </a:pPr>
            <a:r>
              <a:rPr lang="en-US" sz="2400" dirty="0">
                <a:solidFill>
                  <a:schemeClr val="bg1"/>
                </a:solidFill>
                <a:latin typeface="Tahoma" pitchFamily="34" charset="0"/>
              </a:rPr>
              <a:t>Double-Entry Bookkeeping</a:t>
            </a:r>
          </a:p>
        </p:txBody>
      </p:sp>
      <p:grpSp>
        <p:nvGrpSpPr>
          <p:cNvPr id="3" name="Group 8"/>
          <p:cNvGrpSpPr>
            <a:grpSpLocks/>
          </p:cNvGrpSpPr>
          <p:nvPr/>
        </p:nvGrpSpPr>
        <p:grpSpPr bwMode="auto">
          <a:xfrm>
            <a:off x="3581396" y="5156842"/>
            <a:ext cx="4419612" cy="1113446"/>
            <a:chOff x="3417" y="3086"/>
            <a:chExt cx="1937" cy="1030"/>
          </a:xfrm>
        </p:grpSpPr>
        <p:sp>
          <p:nvSpPr>
            <p:cNvPr id="2056" name="Text Box 9"/>
            <p:cNvSpPr txBox="1">
              <a:spLocks noChangeArrowheads="1"/>
            </p:cNvSpPr>
            <p:nvPr/>
          </p:nvSpPr>
          <p:spPr bwMode="auto">
            <a:xfrm>
              <a:off x="3417" y="3689"/>
              <a:ext cx="1937" cy="427"/>
            </a:xfrm>
            <a:prstGeom prst="rect">
              <a:avLst/>
            </a:prstGeom>
            <a:solidFill>
              <a:schemeClr val="accent5"/>
            </a:solidFill>
            <a:ln w="9525" algn="ctr">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Recorded Twice</a:t>
              </a:r>
            </a:p>
          </p:txBody>
        </p:sp>
        <p:sp>
          <p:nvSpPr>
            <p:cNvPr id="2057" name="Freeform 10"/>
            <p:cNvSpPr>
              <a:spLocks/>
            </p:cNvSpPr>
            <p:nvPr/>
          </p:nvSpPr>
          <p:spPr bwMode="auto">
            <a:xfrm>
              <a:off x="4386" y="3086"/>
              <a:ext cx="467" cy="501"/>
            </a:xfrm>
            <a:custGeom>
              <a:avLst/>
              <a:gdLst>
                <a:gd name="T0" fmla="*/ 0 w 521"/>
                <a:gd name="T1" fmla="*/ 474 h 474"/>
                <a:gd name="T2" fmla="*/ 521 w 521"/>
                <a:gd name="T3" fmla="*/ 0 h 474"/>
                <a:gd name="T4" fmla="*/ 0 60000 65536"/>
                <a:gd name="T5" fmla="*/ 0 60000 65536"/>
                <a:gd name="T6" fmla="*/ 0 w 521"/>
                <a:gd name="T7" fmla="*/ 0 h 474"/>
                <a:gd name="T8" fmla="*/ 521 w 521"/>
                <a:gd name="T9" fmla="*/ 474 h 474"/>
              </a:gdLst>
              <a:ahLst/>
              <a:cxnLst>
                <a:cxn ang="T4">
                  <a:pos x="T0" y="T1"/>
                </a:cxn>
                <a:cxn ang="T5">
                  <a:pos x="T2" y="T3"/>
                </a:cxn>
              </a:cxnLst>
              <a:rect l="T6" t="T7" r="T8" b="T9"/>
              <a:pathLst>
                <a:path w="521" h="474">
                  <a:moveTo>
                    <a:pt x="0" y="474"/>
                  </a:moveTo>
                  <a:lnTo>
                    <a:pt x="521" y="0"/>
                  </a:lnTo>
                </a:path>
              </a:pathLst>
            </a:custGeom>
            <a:noFill/>
            <a:ln w="38100">
              <a:solidFill>
                <a:schemeClr val="tx1"/>
              </a:solidFill>
              <a:round/>
              <a:headEnd/>
              <a:tailEnd type="triangle" w="med" len="med"/>
            </a:ln>
          </p:spPr>
          <p:txBody>
            <a:bodyPr anchor="ctr"/>
            <a:lstStyle/>
            <a:p>
              <a:endParaRPr lang="en-US" dirty="0"/>
            </a:p>
          </p:txBody>
        </p:sp>
        <p:sp>
          <p:nvSpPr>
            <p:cNvPr id="2058" name="Freeform 11"/>
            <p:cNvSpPr>
              <a:spLocks/>
            </p:cNvSpPr>
            <p:nvPr/>
          </p:nvSpPr>
          <p:spPr bwMode="auto">
            <a:xfrm>
              <a:off x="3951" y="3113"/>
              <a:ext cx="422" cy="501"/>
            </a:xfrm>
            <a:custGeom>
              <a:avLst/>
              <a:gdLst>
                <a:gd name="T0" fmla="*/ 518 w 518"/>
                <a:gd name="T1" fmla="*/ 471 h 471"/>
                <a:gd name="T2" fmla="*/ 0 w 518"/>
                <a:gd name="T3" fmla="*/ 0 h 471"/>
                <a:gd name="T4" fmla="*/ 0 60000 65536"/>
                <a:gd name="T5" fmla="*/ 0 60000 65536"/>
                <a:gd name="T6" fmla="*/ 0 w 518"/>
                <a:gd name="T7" fmla="*/ 0 h 471"/>
                <a:gd name="T8" fmla="*/ 518 w 518"/>
                <a:gd name="T9" fmla="*/ 471 h 471"/>
              </a:gdLst>
              <a:ahLst/>
              <a:cxnLst>
                <a:cxn ang="T4">
                  <a:pos x="T0" y="T1"/>
                </a:cxn>
                <a:cxn ang="T5">
                  <a:pos x="T2" y="T3"/>
                </a:cxn>
              </a:cxnLst>
              <a:rect l="T6" t="T7" r="T8" b="T9"/>
              <a:pathLst>
                <a:path w="518" h="471">
                  <a:moveTo>
                    <a:pt x="518" y="471"/>
                  </a:moveTo>
                  <a:lnTo>
                    <a:pt x="0" y="0"/>
                  </a:lnTo>
                </a:path>
              </a:pathLst>
            </a:custGeom>
            <a:noFill/>
            <a:ln w="38100">
              <a:solidFill>
                <a:schemeClr val="tx1"/>
              </a:solidFill>
              <a:round/>
              <a:headEnd/>
              <a:tailEnd type="triangle" w="med" len="med"/>
            </a:ln>
          </p:spPr>
          <p:txBody>
            <a:bodyPr anchor="ctr"/>
            <a:lstStyle/>
            <a:p>
              <a:endParaRPr lang="en-US" dirty="0"/>
            </a:p>
          </p:txBody>
        </p:sp>
      </p:grpSp>
      <p:pic>
        <p:nvPicPr>
          <p:cNvPr id="5" name="Picture 4">
            <a:extLst>
              <a:ext uri="{FF2B5EF4-FFF2-40B4-BE49-F238E27FC236}">
                <a16:creationId xmlns:a16="http://schemas.microsoft.com/office/drawing/2014/main" id="{3E497E9F-6B2D-4DDC-9313-6B2D474FCEA7}"/>
              </a:ext>
            </a:extLst>
          </p:cNvPr>
          <p:cNvPicPr>
            <a:picLocks noChangeAspect="1"/>
          </p:cNvPicPr>
          <p:nvPr/>
        </p:nvPicPr>
        <p:blipFill>
          <a:blip r:embed="rId4"/>
          <a:stretch>
            <a:fillRect/>
          </a:stretch>
        </p:blipFill>
        <p:spPr>
          <a:xfrm>
            <a:off x="435796" y="3392022"/>
            <a:ext cx="8348484" cy="1752600"/>
          </a:xfrm>
          <a:prstGeom prst="rect">
            <a:avLst/>
          </a:prstGeom>
        </p:spPr>
      </p:pic>
      <p:sp>
        <p:nvSpPr>
          <p:cNvPr id="4" name="Footer Placeholder 3">
            <a:extLst>
              <a:ext uri="{FF2B5EF4-FFF2-40B4-BE49-F238E27FC236}">
                <a16:creationId xmlns:a16="http://schemas.microsoft.com/office/drawing/2014/main" id="{71096441-3191-4F3F-B803-BD3C2C2A8A9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6" name="Slide Number Placeholder 5">
            <a:extLst>
              <a:ext uri="{FF2B5EF4-FFF2-40B4-BE49-F238E27FC236}">
                <a16:creationId xmlns:a16="http://schemas.microsoft.com/office/drawing/2014/main" id="{6EEB135F-EF21-46B3-9F03-52D919642FD3}"/>
              </a:ext>
            </a:extLst>
          </p:cNvPr>
          <p:cNvSpPr>
            <a:spLocks noGrp="1"/>
          </p:cNvSpPr>
          <p:nvPr>
            <p:ph type="sldNum" sz="quarter" idx="12"/>
          </p:nvPr>
        </p:nvSpPr>
        <p:spPr/>
        <p:txBody>
          <a:bodyPr/>
          <a:lstStyle/>
          <a:p>
            <a:fld id="{C6F84F79-D02D-4240-9090-CBEA6E335FD1}" type="slidenum">
              <a:rPr lang="en-US" smtClean="0"/>
              <a:t>28</a:t>
            </a:fld>
            <a:endParaRPr lang="en-US" dirty="0"/>
          </a:p>
        </p:txBody>
      </p:sp>
    </p:spTree>
    <p:custDataLst>
      <p:tags r:id="rId1"/>
    </p:custDataLst>
    <p:extLst>
      <p:ext uri="{BB962C8B-B14F-4D97-AF65-F5344CB8AC3E}">
        <p14:creationId xmlns:p14="http://schemas.microsoft.com/office/powerpoint/2010/main" val="672724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199"/>
                                        </p:tgtEl>
                                        <p:attrNameLst>
                                          <p:attrName>style.visibility</p:attrName>
                                        </p:attrNameLst>
                                      </p:cBhvr>
                                      <p:to>
                                        <p:strVal val="visible"/>
                                      </p:to>
                                    </p:set>
                                    <p:anim calcmode="lin" valueType="num">
                                      <p:cBhvr additive="base">
                                        <p:cTn id="7" dur="500" fill="hold"/>
                                        <p:tgtEl>
                                          <p:spTgt spid="264199"/>
                                        </p:tgtEl>
                                        <p:attrNameLst>
                                          <p:attrName>ppt_x</p:attrName>
                                        </p:attrNameLst>
                                      </p:cBhvr>
                                      <p:tavLst>
                                        <p:tav tm="0">
                                          <p:val>
                                            <p:strVal val="#ppt_x"/>
                                          </p:val>
                                        </p:tav>
                                        <p:tav tm="100000">
                                          <p:val>
                                            <p:strVal val="#ppt_x"/>
                                          </p:val>
                                        </p:tav>
                                      </p:tavLst>
                                    </p:anim>
                                    <p:anim calcmode="lin" valueType="num">
                                      <p:cBhvr additive="base">
                                        <p:cTn id="8" dur="500" fill="hold"/>
                                        <p:tgtEl>
                                          <p:spTgt spid="2641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6"/>
            <a:ext cx="7981950" cy="1325563"/>
          </a:xfrm>
        </p:spPr>
        <p:txBody>
          <a:bodyPr/>
          <a:lstStyle/>
          <a:p>
            <a:r>
              <a:rPr lang="en-US" b="1" dirty="0"/>
              <a:t>An Asset Source Transaction</a:t>
            </a:r>
            <a:br>
              <a:rPr lang="en-US" b="1" dirty="0"/>
            </a:br>
            <a:endParaRPr lang="en-US" dirty="0"/>
          </a:p>
        </p:txBody>
      </p:sp>
      <p:sp>
        <p:nvSpPr>
          <p:cNvPr id="3076" name="Text Box 2"/>
          <p:cNvSpPr txBox="1">
            <a:spLocks noChangeArrowheads="1"/>
          </p:cNvSpPr>
          <p:nvPr/>
        </p:nvSpPr>
        <p:spPr bwMode="auto">
          <a:xfrm>
            <a:off x="533400" y="1357630"/>
            <a:ext cx="7924800" cy="831850"/>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spcBef>
                <a:spcPct val="50000"/>
              </a:spcBef>
            </a:pPr>
            <a:r>
              <a:rPr lang="en-US" sz="2400" b="1" dirty="0">
                <a:latin typeface="Tahoma" pitchFamily="34" charset="0"/>
              </a:rPr>
              <a:t>Event 2:  RCS acquired an additional $400,000 of cash by borrowing from a creditor.</a:t>
            </a:r>
          </a:p>
        </p:txBody>
      </p:sp>
      <p:sp>
        <p:nvSpPr>
          <p:cNvPr id="3078" name="Text Box 5"/>
          <p:cNvSpPr txBox="1">
            <a:spLocks noChangeArrowheads="1"/>
          </p:cNvSpPr>
          <p:nvPr/>
        </p:nvSpPr>
        <p:spPr bwMode="auto">
          <a:xfrm>
            <a:off x="551688" y="2667000"/>
            <a:ext cx="6001512"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defRPr/>
            </a:pPr>
            <a:r>
              <a:rPr lang="en-US" sz="2000" b="1" dirty="0">
                <a:solidFill>
                  <a:schemeClr val="bg1"/>
                </a:solidFill>
                <a:latin typeface="Tahoma" pitchFamily="34" charset="0"/>
              </a:rPr>
              <a:t>RCS increases assets (cash).</a:t>
            </a:r>
          </a:p>
          <a:p>
            <a:pPr marL="342900" indent="-342900">
              <a:spcBef>
                <a:spcPct val="50000"/>
              </a:spcBef>
              <a:buFontTx/>
              <a:buAutoNum type="arabicPeriod"/>
              <a:defRPr/>
            </a:pPr>
            <a:r>
              <a:rPr lang="en-US" sz="2000" b="1" dirty="0">
                <a:solidFill>
                  <a:schemeClr val="bg1"/>
                </a:solidFill>
                <a:latin typeface="Tahoma" pitchFamily="34" charset="0"/>
              </a:rPr>
              <a:t>RCS increases liabilities (notes payable).</a:t>
            </a:r>
          </a:p>
        </p:txBody>
      </p:sp>
      <p:pic>
        <p:nvPicPr>
          <p:cNvPr id="4" name="Picture 3">
            <a:extLst>
              <a:ext uri="{FF2B5EF4-FFF2-40B4-BE49-F238E27FC236}">
                <a16:creationId xmlns:a16="http://schemas.microsoft.com/office/drawing/2014/main" id="{66D6FBD2-31B1-4885-87C1-4C8DFD41F471}"/>
              </a:ext>
            </a:extLst>
          </p:cNvPr>
          <p:cNvPicPr>
            <a:picLocks noChangeAspect="1"/>
          </p:cNvPicPr>
          <p:nvPr/>
        </p:nvPicPr>
        <p:blipFill>
          <a:blip r:embed="rId4"/>
          <a:stretch>
            <a:fillRect/>
          </a:stretch>
        </p:blipFill>
        <p:spPr>
          <a:xfrm>
            <a:off x="457200" y="3912034"/>
            <a:ext cx="8288052" cy="1726766"/>
          </a:xfrm>
          <a:prstGeom prst="rect">
            <a:avLst/>
          </a:prstGeom>
        </p:spPr>
      </p:pic>
      <p:sp>
        <p:nvSpPr>
          <p:cNvPr id="3" name="Footer Placeholder 2">
            <a:extLst>
              <a:ext uri="{FF2B5EF4-FFF2-40B4-BE49-F238E27FC236}">
                <a16:creationId xmlns:a16="http://schemas.microsoft.com/office/drawing/2014/main" id="{211C1168-750D-433D-87B1-187B1EBBA2D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26B7E028-0518-4F02-B103-BA7EDD2D7590}"/>
              </a:ext>
            </a:extLst>
          </p:cNvPr>
          <p:cNvSpPr>
            <a:spLocks noGrp="1"/>
          </p:cNvSpPr>
          <p:nvPr>
            <p:ph type="sldNum" sz="quarter" idx="12"/>
          </p:nvPr>
        </p:nvSpPr>
        <p:spPr/>
        <p:txBody>
          <a:bodyPr/>
          <a:lstStyle/>
          <a:p>
            <a:fld id="{C6F84F79-D02D-4240-9090-CBEA6E335FD1}" type="slidenum">
              <a:rPr lang="en-US" smtClean="0"/>
              <a:t>29</a:t>
            </a:fld>
            <a:endParaRPr lang="en-US" dirty="0"/>
          </a:p>
        </p:txBody>
      </p:sp>
    </p:spTree>
    <p:custDataLst>
      <p:tags r:id="rId1"/>
    </p:custDataLst>
    <p:extLst>
      <p:ext uri="{BB962C8B-B14F-4D97-AF65-F5344CB8AC3E}">
        <p14:creationId xmlns:p14="http://schemas.microsoft.com/office/powerpoint/2010/main" val="10754366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dirty="0"/>
              <a:t>LO 1-1:</a:t>
            </a:r>
          </a:p>
        </p:txBody>
      </p:sp>
      <p:sp>
        <p:nvSpPr>
          <p:cNvPr id="4" name="Content Placeholder 3"/>
          <p:cNvSpPr>
            <a:spLocks noGrp="1"/>
          </p:cNvSpPr>
          <p:nvPr>
            <p:ph idx="1"/>
          </p:nvPr>
        </p:nvSpPr>
        <p:spPr/>
        <p:txBody>
          <a:bodyPr/>
          <a:lstStyle/>
          <a:p>
            <a:pPr marL="0" indent="0">
              <a:buNone/>
            </a:pPr>
            <a:r>
              <a:rPr lang="en-US" sz="3200" dirty="0">
                <a:latin typeface="Tahoma" pitchFamily="34" charset="0"/>
              </a:rPr>
              <a:t>Identify the ways accounting benefits society.</a:t>
            </a:r>
            <a:endParaRPr lang="en-US" sz="3200" dirty="0">
              <a:solidFill>
                <a:schemeClr val="bg1"/>
              </a:solidFill>
              <a:latin typeface="Tahoma" pitchFamily="34" charset="0"/>
            </a:endParaRPr>
          </a:p>
        </p:txBody>
      </p:sp>
      <p:sp>
        <p:nvSpPr>
          <p:cNvPr id="2" name="Footer Placeholder 1">
            <a:extLst>
              <a:ext uri="{FF2B5EF4-FFF2-40B4-BE49-F238E27FC236}">
                <a16:creationId xmlns:a16="http://schemas.microsoft.com/office/drawing/2014/main" id="{BFFCA5F6-3292-4CA3-BA67-7F0EAD6954D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1C202F81-AEEB-45E4-A827-2B5753A0F701}"/>
              </a:ext>
            </a:extLst>
          </p:cNvPr>
          <p:cNvSpPr>
            <a:spLocks noGrp="1"/>
          </p:cNvSpPr>
          <p:nvPr>
            <p:ph type="sldNum" sz="quarter" idx="12"/>
          </p:nvPr>
        </p:nvSpPr>
        <p:spPr/>
        <p:txBody>
          <a:bodyPr/>
          <a:lstStyle/>
          <a:p>
            <a:fld id="{C6F84F79-D02D-4240-9090-CBEA6E335FD1}" type="slidenum">
              <a:rPr lang="en-US" smtClean="0"/>
              <a:t>3</a:t>
            </a:fld>
            <a:endParaRPr lang="en-US" dirty="0"/>
          </a:p>
        </p:txBody>
      </p:sp>
    </p:spTree>
    <p:custDataLst>
      <p:tags r:id="rId1"/>
    </p:custDataLst>
    <p:extLst>
      <p:ext uri="{BB962C8B-B14F-4D97-AF65-F5344CB8AC3E}">
        <p14:creationId xmlns:p14="http://schemas.microsoft.com/office/powerpoint/2010/main" val="3015207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533400" y="753217"/>
            <a:ext cx="7981950" cy="549381"/>
          </a:xfrm>
          <a:prstGeom prst="rect">
            <a:avLst/>
          </a:prstGeom>
          <a:noFill/>
        </p:spPr>
        <p:txBody>
          <a:bodyPr wrap="square" rtlCol="0">
            <a:spAutoFit/>
          </a:bodyPr>
          <a:lstStyle/>
          <a:p>
            <a:r>
              <a:rPr lang="en-US" sz="3300" b="1" dirty="0">
                <a:latin typeface="+mj-lt"/>
              </a:rPr>
              <a:t>Asset Exchange Transaction</a:t>
            </a:r>
          </a:p>
        </p:txBody>
      </p:sp>
      <p:sp>
        <p:nvSpPr>
          <p:cNvPr id="4100" name="Text Box 2"/>
          <p:cNvSpPr txBox="1">
            <a:spLocks noChangeArrowheads="1"/>
          </p:cNvSpPr>
          <p:nvPr/>
        </p:nvSpPr>
        <p:spPr bwMode="auto">
          <a:xfrm>
            <a:off x="533400" y="1952623"/>
            <a:ext cx="8229600" cy="46672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400" b="1" dirty="0">
                <a:latin typeface="Tahoma" pitchFamily="34" charset="0"/>
              </a:rPr>
              <a:t>Event 3:  RCS paid $500,000 cash to purchase land.</a:t>
            </a:r>
          </a:p>
        </p:txBody>
      </p:sp>
      <p:sp>
        <p:nvSpPr>
          <p:cNvPr id="4102" name="Text Box 5"/>
          <p:cNvSpPr txBox="1">
            <a:spLocks noChangeArrowheads="1"/>
          </p:cNvSpPr>
          <p:nvPr/>
        </p:nvSpPr>
        <p:spPr bwMode="auto">
          <a:xfrm>
            <a:off x="563880" y="3026687"/>
            <a:ext cx="4800600"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defRPr/>
            </a:pPr>
            <a:r>
              <a:rPr lang="en-US" sz="2000" b="1" dirty="0">
                <a:solidFill>
                  <a:schemeClr val="bg1"/>
                </a:solidFill>
                <a:latin typeface="Tahoma" pitchFamily="34" charset="0"/>
              </a:rPr>
              <a:t>RCS decreases assets (cash).</a:t>
            </a:r>
          </a:p>
          <a:p>
            <a:pPr marL="342900" indent="-342900">
              <a:spcBef>
                <a:spcPct val="50000"/>
              </a:spcBef>
              <a:buFontTx/>
              <a:buAutoNum type="arabicPeriod"/>
              <a:defRPr/>
            </a:pPr>
            <a:r>
              <a:rPr lang="en-US" sz="2000" b="1" dirty="0">
                <a:solidFill>
                  <a:schemeClr val="bg1"/>
                </a:solidFill>
                <a:latin typeface="Tahoma" pitchFamily="34" charset="0"/>
              </a:rPr>
              <a:t>RCS increases assets (land).</a:t>
            </a:r>
          </a:p>
        </p:txBody>
      </p:sp>
      <p:pic>
        <p:nvPicPr>
          <p:cNvPr id="3" name="Picture 2">
            <a:extLst>
              <a:ext uri="{FF2B5EF4-FFF2-40B4-BE49-F238E27FC236}">
                <a16:creationId xmlns:a16="http://schemas.microsoft.com/office/drawing/2014/main" id="{39A245B3-BFAC-49F4-AD3A-EC45B7F1702B}"/>
              </a:ext>
            </a:extLst>
          </p:cNvPr>
          <p:cNvPicPr>
            <a:picLocks noChangeAspect="1"/>
          </p:cNvPicPr>
          <p:nvPr/>
        </p:nvPicPr>
        <p:blipFill>
          <a:blip r:embed="rId4"/>
          <a:stretch>
            <a:fillRect/>
          </a:stretch>
        </p:blipFill>
        <p:spPr>
          <a:xfrm>
            <a:off x="438150" y="4191000"/>
            <a:ext cx="8077200" cy="1781253"/>
          </a:xfrm>
          <a:prstGeom prst="rect">
            <a:avLst/>
          </a:prstGeom>
        </p:spPr>
      </p:pic>
      <p:sp>
        <p:nvSpPr>
          <p:cNvPr id="2" name="Footer Placeholder 1">
            <a:extLst>
              <a:ext uri="{FF2B5EF4-FFF2-40B4-BE49-F238E27FC236}">
                <a16:creationId xmlns:a16="http://schemas.microsoft.com/office/drawing/2014/main" id="{35999115-2BBF-4498-BF48-B9D08BFD2CB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7C0A5065-06C0-435F-A6AE-4311BEC4FC47}"/>
              </a:ext>
            </a:extLst>
          </p:cNvPr>
          <p:cNvSpPr>
            <a:spLocks noGrp="1"/>
          </p:cNvSpPr>
          <p:nvPr>
            <p:ph type="sldNum" sz="quarter" idx="12"/>
          </p:nvPr>
        </p:nvSpPr>
        <p:spPr/>
        <p:txBody>
          <a:bodyPr/>
          <a:lstStyle/>
          <a:p>
            <a:fld id="{C6F84F79-D02D-4240-9090-CBEA6E335FD1}" type="slidenum">
              <a:rPr lang="en-US" smtClean="0"/>
              <a:t>30</a:t>
            </a:fld>
            <a:endParaRPr lang="en-US" dirty="0"/>
          </a:p>
        </p:txBody>
      </p:sp>
    </p:spTree>
    <p:custDataLst>
      <p:tags r:id="rId1"/>
    </p:custDataLst>
    <p:extLst>
      <p:ext uri="{BB962C8B-B14F-4D97-AF65-F5344CB8AC3E}">
        <p14:creationId xmlns:p14="http://schemas.microsoft.com/office/powerpoint/2010/main" val="8977788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442480" y="1451641"/>
            <a:ext cx="8305800" cy="95567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800" b="1" dirty="0">
                <a:latin typeface="Tahoma" pitchFamily="34" charset="0"/>
              </a:rPr>
              <a:t>Event 4:  RCS obtained $85,000 cash by leasing campsites to customers.</a:t>
            </a:r>
          </a:p>
        </p:txBody>
      </p:sp>
      <p:sp>
        <p:nvSpPr>
          <p:cNvPr id="5130" name="Text Box 5"/>
          <p:cNvSpPr txBox="1">
            <a:spLocks noChangeArrowheads="1"/>
          </p:cNvSpPr>
          <p:nvPr/>
        </p:nvSpPr>
        <p:spPr bwMode="auto">
          <a:xfrm>
            <a:off x="400050" y="2731533"/>
            <a:ext cx="7600950"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defRPr/>
            </a:pPr>
            <a:r>
              <a:rPr lang="en-US" sz="2000" b="1" dirty="0">
                <a:solidFill>
                  <a:schemeClr val="bg1"/>
                </a:solidFill>
                <a:latin typeface="Tahoma" pitchFamily="34" charset="0"/>
              </a:rPr>
              <a:t>RCS increases assets (cash).</a:t>
            </a:r>
          </a:p>
          <a:p>
            <a:pPr marL="342900" indent="-342900">
              <a:spcBef>
                <a:spcPct val="50000"/>
              </a:spcBef>
              <a:buFontTx/>
              <a:buAutoNum type="arabicPeriod"/>
              <a:defRPr/>
            </a:pPr>
            <a:r>
              <a:rPr lang="en-US" sz="2000" b="1" dirty="0">
                <a:solidFill>
                  <a:schemeClr val="bg1"/>
                </a:solidFill>
                <a:latin typeface="Tahoma" pitchFamily="34" charset="0"/>
              </a:rPr>
              <a:t>RCS increases stockholders’ equity (retained earnings).</a:t>
            </a:r>
          </a:p>
        </p:txBody>
      </p:sp>
      <p:sp>
        <p:nvSpPr>
          <p:cNvPr id="13" name="Title 12"/>
          <p:cNvSpPr txBox="1">
            <a:spLocks noGrp="1"/>
          </p:cNvSpPr>
          <p:nvPr>
            <p:ph type="title"/>
          </p:nvPr>
        </p:nvSpPr>
        <p:spPr>
          <a:xfrm>
            <a:off x="442480" y="753217"/>
            <a:ext cx="8072870" cy="549381"/>
          </a:xfrm>
          <a:prstGeom prst="rect">
            <a:avLst/>
          </a:prstGeom>
          <a:noFill/>
        </p:spPr>
        <p:txBody>
          <a:bodyPr wrap="square" rtlCol="0">
            <a:spAutoFit/>
          </a:bodyPr>
          <a:lstStyle/>
          <a:p>
            <a:r>
              <a:rPr lang="en-US" sz="3300" b="1" dirty="0">
                <a:latin typeface="+mj-lt"/>
              </a:rPr>
              <a:t>Another Asset Source Transaction</a:t>
            </a:r>
          </a:p>
        </p:txBody>
      </p:sp>
      <p:grpSp>
        <p:nvGrpSpPr>
          <p:cNvPr id="3" name="Group 7"/>
          <p:cNvGrpSpPr>
            <a:grpSpLocks/>
          </p:cNvGrpSpPr>
          <p:nvPr/>
        </p:nvGrpSpPr>
        <p:grpSpPr bwMode="auto">
          <a:xfrm>
            <a:off x="3962398" y="5182759"/>
            <a:ext cx="2438127" cy="1222700"/>
            <a:chOff x="3360" y="3152"/>
            <a:chExt cx="1734" cy="896"/>
          </a:xfrm>
        </p:grpSpPr>
        <p:sp>
          <p:nvSpPr>
            <p:cNvPr id="5128" name="Text Box 8"/>
            <p:cNvSpPr txBox="1">
              <a:spLocks noChangeArrowheads="1"/>
            </p:cNvSpPr>
            <p:nvPr/>
          </p:nvSpPr>
          <p:spPr bwMode="auto">
            <a:xfrm>
              <a:off x="3360" y="3600"/>
              <a:ext cx="1632" cy="448"/>
            </a:xfrm>
            <a:prstGeom prst="rect">
              <a:avLst/>
            </a:prstGeom>
            <a:solidFill>
              <a:schemeClr val="accent5"/>
            </a:solidFill>
            <a:ln w="9525" algn="ctr">
              <a:solidFill>
                <a:schemeClr val="tx1"/>
              </a:solidFill>
              <a:miter lim="800000"/>
              <a:headEnd/>
              <a:tailEnd/>
            </a:ln>
          </p:spPr>
          <p:txBody>
            <a:bodyPr>
              <a:spAutoFit/>
            </a:bodyPr>
            <a:lstStyle/>
            <a:p>
              <a:pPr algn="ctr">
                <a:spcBef>
                  <a:spcPct val="50000"/>
                </a:spcBef>
              </a:pPr>
              <a:r>
                <a:rPr lang="en-US" sz="4000" dirty="0">
                  <a:latin typeface="Tahoma" pitchFamily="34" charset="0"/>
                </a:rPr>
                <a:t>revenues</a:t>
              </a:r>
            </a:p>
          </p:txBody>
        </p:sp>
        <p:sp>
          <p:nvSpPr>
            <p:cNvPr id="5129" name="Line 9"/>
            <p:cNvSpPr>
              <a:spLocks noChangeShapeType="1"/>
            </p:cNvSpPr>
            <p:nvPr/>
          </p:nvSpPr>
          <p:spPr bwMode="auto">
            <a:xfrm flipV="1">
              <a:off x="4320" y="3152"/>
              <a:ext cx="774" cy="448"/>
            </a:xfrm>
            <a:prstGeom prst="line">
              <a:avLst/>
            </a:prstGeom>
            <a:noFill/>
            <a:ln w="38100">
              <a:solidFill>
                <a:schemeClr val="tx1"/>
              </a:solidFill>
              <a:round/>
              <a:headEnd/>
              <a:tailEnd type="triangle" w="med" len="med"/>
            </a:ln>
          </p:spPr>
          <p:txBody>
            <a:bodyPr anchor="ctr"/>
            <a:lstStyle/>
            <a:p>
              <a:endParaRPr lang="en-US" dirty="0"/>
            </a:p>
          </p:txBody>
        </p:sp>
      </p:grpSp>
      <p:pic>
        <p:nvPicPr>
          <p:cNvPr id="4" name="Picture 3">
            <a:extLst>
              <a:ext uri="{FF2B5EF4-FFF2-40B4-BE49-F238E27FC236}">
                <a16:creationId xmlns:a16="http://schemas.microsoft.com/office/drawing/2014/main" id="{8CF447BD-FC08-48D5-A73A-F3793349C81F}"/>
              </a:ext>
            </a:extLst>
          </p:cNvPr>
          <p:cNvPicPr>
            <a:picLocks noChangeAspect="1"/>
          </p:cNvPicPr>
          <p:nvPr/>
        </p:nvPicPr>
        <p:blipFill>
          <a:blip r:embed="rId4"/>
          <a:stretch>
            <a:fillRect/>
          </a:stretch>
        </p:blipFill>
        <p:spPr>
          <a:xfrm>
            <a:off x="382971" y="3733801"/>
            <a:ext cx="7513254" cy="1316824"/>
          </a:xfrm>
          <a:prstGeom prst="rect">
            <a:avLst/>
          </a:prstGeom>
        </p:spPr>
      </p:pic>
      <p:sp>
        <p:nvSpPr>
          <p:cNvPr id="2" name="Footer Placeholder 1">
            <a:extLst>
              <a:ext uri="{FF2B5EF4-FFF2-40B4-BE49-F238E27FC236}">
                <a16:creationId xmlns:a16="http://schemas.microsoft.com/office/drawing/2014/main" id="{B7728B13-1957-4C47-9C54-DDB298BC0683}"/>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A03626E5-CA21-4444-86D1-232F0CA1A2B1}"/>
              </a:ext>
            </a:extLst>
          </p:cNvPr>
          <p:cNvSpPr>
            <a:spLocks noGrp="1"/>
          </p:cNvSpPr>
          <p:nvPr>
            <p:ph type="sldNum" sz="quarter" idx="12"/>
          </p:nvPr>
        </p:nvSpPr>
        <p:spPr/>
        <p:txBody>
          <a:bodyPr/>
          <a:lstStyle/>
          <a:p>
            <a:fld id="{C6F84F79-D02D-4240-9090-CBEA6E335FD1}" type="slidenum">
              <a:rPr lang="en-US" smtClean="0"/>
              <a:t>31</a:t>
            </a:fld>
            <a:endParaRPr lang="en-US" dirty="0"/>
          </a:p>
        </p:txBody>
      </p:sp>
    </p:spTree>
    <p:custDataLst>
      <p:tags r:id="rId1"/>
    </p:custDataLst>
    <p:extLst>
      <p:ext uri="{BB962C8B-B14F-4D97-AF65-F5344CB8AC3E}">
        <p14:creationId xmlns:p14="http://schemas.microsoft.com/office/powerpoint/2010/main" val="2787633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457200" y="1358752"/>
            <a:ext cx="8382000" cy="1382713"/>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800" b="1" dirty="0">
                <a:latin typeface="Tahoma" pitchFamily="34" charset="0"/>
              </a:rPr>
              <a:t>Event 5:  RCS paid $50,000 cash for operating expenses such as salaries, rent, and interest.</a:t>
            </a:r>
          </a:p>
        </p:txBody>
      </p:sp>
      <p:sp>
        <p:nvSpPr>
          <p:cNvPr id="6154" name="Text Box 5"/>
          <p:cNvSpPr txBox="1">
            <a:spLocks noChangeArrowheads="1"/>
          </p:cNvSpPr>
          <p:nvPr/>
        </p:nvSpPr>
        <p:spPr bwMode="auto">
          <a:xfrm>
            <a:off x="457200" y="2965464"/>
            <a:ext cx="7772400"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defRPr/>
            </a:pPr>
            <a:r>
              <a:rPr lang="en-US" sz="2000" b="1" dirty="0">
                <a:solidFill>
                  <a:schemeClr val="bg1"/>
                </a:solidFill>
                <a:latin typeface="Tahoma" pitchFamily="34" charset="0"/>
              </a:rPr>
              <a:t>RCS decreases assets (cash).</a:t>
            </a:r>
          </a:p>
          <a:p>
            <a:pPr marL="342900" indent="-342900">
              <a:spcBef>
                <a:spcPct val="50000"/>
              </a:spcBef>
              <a:buFontTx/>
              <a:buAutoNum type="arabicPeriod"/>
              <a:defRPr/>
            </a:pPr>
            <a:r>
              <a:rPr lang="en-US" sz="2000" b="1" dirty="0">
                <a:solidFill>
                  <a:schemeClr val="bg1"/>
                </a:solidFill>
                <a:latin typeface="Tahoma" pitchFamily="34" charset="0"/>
              </a:rPr>
              <a:t>RCS decreases stockholders’ equity (retained earnings).</a:t>
            </a:r>
          </a:p>
        </p:txBody>
      </p:sp>
      <p:sp>
        <p:nvSpPr>
          <p:cNvPr id="13" name="Title 12"/>
          <p:cNvSpPr txBox="1">
            <a:spLocks noGrp="1"/>
          </p:cNvSpPr>
          <p:nvPr>
            <p:ph type="title"/>
          </p:nvPr>
        </p:nvSpPr>
        <p:spPr>
          <a:xfrm>
            <a:off x="457200" y="753217"/>
            <a:ext cx="8058150" cy="549381"/>
          </a:xfrm>
          <a:prstGeom prst="rect">
            <a:avLst/>
          </a:prstGeom>
          <a:noFill/>
        </p:spPr>
        <p:txBody>
          <a:bodyPr wrap="square" rtlCol="0">
            <a:spAutoFit/>
          </a:bodyPr>
          <a:lstStyle/>
          <a:p>
            <a:r>
              <a:rPr lang="en-US" sz="3300" b="1" dirty="0">
                <a:latin typeface="+mj-lt"/>
              </a:rPr>
              <a:t>Asset Use Transaction</a:t>
            </a:r>
          </a:p>
        </p:txBody>
      </p:sp>
      <p:grpSp>
        <p:nvGrpSpPr>
          <p:cNvPr id="3" name="Group 7"/>
          <p:cNvGrpSpPr>
            <a:grpSpLocks/>
          </p:cNvGrpSpPr>
          <p:nvPr/>
        </p:nvGrpSpPr>
        <p:grpSpPr bwMode="auto">
          <a:xfrm>
            <a:off x="4114272" y="5368636"/>
            <a:ext cx="2591594" cy="1068782"/>
            <a:chOff x="3446" y="3152"/>
            <a:chExt cx="1959" cy="864"/>
          </a:xfrm>
        </p:grpSpPr>
        <p:sp>
          <p:nvSpPr>
            <p:cNvPr id="6153" name="Line 9"/>
            <p:cNvSpPr>
              <a:spLocks noChangeShapeType="1"/>
            </p:cNvSpPr>
            <p:nvPr/>
          </p:nvSpPr>
          <p:spPr bwMode="auto">
            <a:xfrm flipV="1">
              <a:off x="4512" y="3152"/>
              <a:ext cx="893" cy="448"/>
            </a:xfrm>
            <a:prstGeom prst="line">
              <a:avLst/>
            </a:prstGeom>
            <a:noFill/>
            <a:ln w="38100">
              <a:solidFill>
                <a:schemeClr val="tx1"/>
              </a:solidFill>
              <a:round/>
              <a:headEnd/>
              <a:tailEnd type="triangle" w="med" len="med"/>
            </a:ln>
          </p:spPr>
          <p:txBody>
            <a:bodyPr anchor="ctr"/>
            <a:lstStyle/>
            <a:p>
              <a:endParaRPr lang="en-US" dirty="0"/>
            </a:p>
          </p:txBody>
        </p:sp>
        <p:sp>
          <p:nvSpPr>
            <p:cNvPr id="6152" name="Text Box 8"/>
            <p:cNvSpPr txBox="1">
              <a:spLocks noChangeArrowheads="1"/>
            </p:cNvSpPr>
            <p:nvPr/>
          </p:nvSpPr>
          <p:spPr bwMode="auto">
            <a:xfrm>
              <a:off x="3446" y="3494"/>
              <a:ext cx="1690" cy="522"/>
            </a:xfrm>
            <a:prstGeom prst="rect">
              <a:avLst/>
            </a:prstGeom>
            <a:solidFill>
              <a:schemeClr val="accent5"/>
            </a:solidFill>
            <a:ln w="9525" algn="ctr">
              <a:solidFill>
                <a:schemeClr val="tx1"/>
              </a:solidFill>
              <a:miter lim="800000"/>
              <a:headEnd/>
              <a:tailEnd/>
            </a:ln>
          </p:spPr>
          <p:txBody>
            <a:bodyPr wrap="square">
              <a:spAutoFit/>
            </a:bodyPr>
            <a:lstStyle/>
            <a:p>
              <a:pPr algn="ctr">
                <a:spcBef>
                  <a:spcPct val="50000"/>
                </a:spcBef>
              </a:pPr>
              <a:r>
                <a:rPr lang="en-US" sz="3600" dirty="0">
                  <a:latin typeface="Tahoma" pitchFamily="34" charset="0"/>
                </a:rPr>
                <a:t>expenses</a:t>
              </a:r>
            </a:p>
          </p:txBody>
        </p:sp>
      </p:grpSp>
      <p:pic>
        <p:nvPicPr>
          <p:cNvPr id="4" name="Picture 3">
            <a:extLst>
              <a:ext uri="{FF2B5EF4-FFF2-40B4-BE49-F238E27FC236}">
                <a16:creationId xmlns:a16="http://schemas.microsoft.com/office/drawing/2014/main" id="{86A9DD6C-C6DA-46C4-9EDB-D8CC4D0168D3}"/>
              </a:ext>
            </a:extLst>
          </p:cNvPr>
          <p:cNvPicPr>
            <a:picLocks noChangeAspect="1"/>
          </p:cNvPicPr>
          <p:nvPr/>
        </p:nvPicPr>
        <p:blipFill>
          <a:blip r:embed="rId4"/>
          <a:stretch>
            <a:fillRect/>
          </a:stretch>
        </p:blipFill>
        <p:spPr>
          <a:xfrm>
            <a:off x="457200" y="3986612"/>
            <a:ext cx="7772400" cy="1347388"/>
          </a:xfrm>
          <a:prstGeom prst="rect">
            <a:avLst/>
          </a:prstGeom>
        </p:spPr>
      </p:pic>
      <p:sp>
        <p:nvSpPr>
          <p:cNvPr id="2" name="Footer Placeholder 1">
            <a:extLst>
              <a:ext uri="{FF2B5EF4-FFF2-40B4-BE49-F238E27FC236}">
                <a16:creationId xmlns:a16="http://schemas.microsoft.com/office/drawing/2014/main" id="{6CCBEE70-7AD7-425B-A652-8611AA9DFC11}"/>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3D400C5A-9C49-40A8-A0B6-3BE6A9C3162B}"/>
              </a:ext>
            </a:extLst>
          </p:cNvPr>
          <p:cNvSpPr>
            <a:spLocks noGrp="1"/>
          </p:cNvSpPr>
          <p:nvPr>
            <p:ph type="sldNum" sz="quarter" idx="12"/>
          </p:nvPr>
        </p:nvSpPr>
        <p:spPr/>
        <p:txBody>
          <a:bodyPr/>
          <a:lstStyle/>
          <a:p>
            <a:fld id="{C6F84F79-D02D-4240-9090-CBEA6E335FD1}" type="slidenum">
              <a:rPr lang="en-US" smtClean="0"/>
              <a:t>32</a:t>
            </a:fld>
            <a:endParaRPr lang="en-US" dirty="0"/>
          </a:p>
        </p:txBody>
      </p:sp>
    </p:spTree>
    <p:custDataLst>
      <p:tags r:id="rId1"/>
    </p:custDataLst>
    <p:extLst>
      <p:ext uri="{BB962C8B-B14F-4D97-AF65-F5344CB8AC3E}">
        <p14:creationId xmlns:p14="http://schemas.microsoft.com/office/powerpoint/2010/main" val="888526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Another Asset Use Transaction</a:t>
            </a:r>
            <a:br>
              <a:rPr lang="en-US" b="1" dirty="0"/>
            </a:br>
            <a:endParaRPr lang="en-US" dirty="0"/>
          </a:p>
        </p:txBody>
      </p:sp>
      <p:sp>
        <p:nvSpPr>
          <p:cNvPr id="7172" name="Text Box 2"/>
          <p:cNvSpPr txBox="1">
            <a:spLocks noChangeArrowheads="1"/>
          </p:cNvSpPr>
          <p:nvPr/>
        </p:nvSpPr>
        <p:spPr bwMode="auto">
          <a:xfrm>
            <a:off x="304800" y="1209848"/>
            <a:ext cx="8458200" cy="95567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800" b="1" dirty="0">
                <a:latin typeface="Tahoma" pitchFamily="34" charset="0"/>
              </a:rPr>
              <a:t>Event 6:  RCS paid $4,000 in cash dividends to its owners. </a:t>
            </a:r>
          </a:p>
        </p:txBody>
      </p:sp>
      <p:sp>
        <p:nvSpPr>
          <p:cNvPr id="7178" name="Text Box 5"/>
          <p:cNvSpPr txBox="1">
            <a:spLocks noChangeArrowheads="1"/>
          </p:cNvSpPr>
          <p:nvPr/>
        </p:nvSpPr>
        <p:spPr bwMode="auto">
          <a:xfrm>
            <a:off x="304800" y="2557637"/>
            <a:ext cx="7772400" cy="861774"/>
          </a:xfrm>
          <a:prstGeom prst="rect">
            <a:avLst/>
          </a:prstGeom>
          <a:solidFill>
            <a:schemeClr val="accent5"/>
          </a:solidFill>
          <a:ln w="9525">
            <a:solidFill>
              <a:schemeClr val="tx1"/>
            </a:solidFill>
            <a:miter lim="800000"/>
            <a:headEnd/>
            <a:tailEnd/>
          </a:ln>
        </p:spPr>
        <p:txBody>
          <a:bodyPr wrap="square">
            <a:spAutoFit/>
          </a:bodyPr>
          <a:lstStyle/>
          <a:p>
            <a:pPr marL="342900" indent="-342900">
              <a:spcBef>
                <a:spcPct val="50000"/>
              </a:spcBef>
              <a:buFontTx/>
              <a:buAutoNum type="arabicPeriod"/>
              <a:defRPr/>
            </a:pPr>
            <a:r>
              <a:rPr lang="en-US" sz="2000" b="1" dirty="0">
                <a:solidFill>
                  <a:schemeClr val="bg1"/>
                </a:solidFill>
                <a:latin typeface="Tahoma" pitchFamily="34" charset="0"/>
              </a:rPr>
              <a:t>RCS decreases assets (cash).</a:t>
            </a:r>
          </a:p>
          <a:p>
            <a:pPr marL="342900" indent="-342900">
              <a:spcBef>
                <a:spcPct val="50000"/>
              </a:spcBef>
              <a:buFontTx/>
              <a:buAutoNum type="arabicPeriod"/>
              <a:defRPr/>
            </a:pPr>
            <a:r>
              <a:rPr lang="en-US" sz="2000" b="1" dirty="0">
                <a:solidFill>
                  <a:schemeClr val="bg1"/>
                </a:solidFill>
                <a:latin typeface="Tahoma" pitchFamily="34" charset="0"/>
              </a:rPr>
              <a:t>RCS decreases stockholders’ equity (retained earnings).</a:t>
            </a:r>
          </a:p>
        </p:txBody>
      </p:sp>
      <p:grpSp>
        <p:nvGrpSpPr>
          <p:cNvPr id="3" name="Group 7"/>
          <p:cNvGrpSpPr>
            <a:grpSpLocks/>
          </p:cNvGrpSpPr>
          <p:nvPr/>
        </p:nvGrpSpPr>
        <p:grpSpPr bwMode="auto">
          <a:xfrm>
            <a:off x="3962400" y="5158784"/>
            <a:ext cx="2648479" cy="978736"/>
            <a:chOff x="3504" y="3306"/>
            <a:chExt cx="1820" cy="742"/>
          </a:xfrm>
        </p:grpSpPr>
        <p:sp>
          <p:nvSpPr>
            <p:cNvPr id="7176" name="Text Box 8"/>
            <p:cNvSpPr txBox="1">
              <a:spLocks noChangeArrowheads="1"/>
            </p:cNvSpPr>
            <p:nvPr/>
          </p:nvSpPr>
          <p:spPr bwMode="auto">
            <a:xfrm>
              <a:off x="3504" y="3600"/>
              <a:ext cx="1632" cy="448"/>
            </a:xfrm>
            <a:prstGeom prst="rect">
              <a:avLst/>
            </a:prstGeom>
            <a:solidFill>
              <a:schemeClr val="accent5"/>
            </a:solidFill>
            <a:ln w="9525" algn="ctr">
              <a:solidFill>
                <a:schemeClr val="tx1"/>
              </a:solidFill>
              <a:miter lim="800000"/>
              <a:headEnd/>
              <a:tailEnd/>
            </a:ln>
          </p:spPr>
          <p:txBody>
            <a:bodyPr>
              <a:spAutoFit/>
            </a:bodyPr>
            <a:lstStyle/>
            <a:p>
              <a:pPr algn="ctr">
                <a:spcBef>
                  <a:spcPct val="50000"/>
                </a:spcBef>
              </a:pPr>
              <a:r>
                <a:rPr lang="en-US" sz="4000" dirty="0">
                  <a:latin typeface="Tahoma" pitchFamily="34" charset="0"/>
                </a:rPr>
                <a:t>dividends</a:t>
              </a:r>
            </a:p>
          </p:txBody>
        </p:sp>
        <p:sp>
          <p:nvSpPr>
            <p:cNvPr id="7177" name="Line 9"/>
            <p:cNvSpPr>
              <a:spLocks noChangeShapeType="1"/>
            </p:cNvSpPr>
            <p:nvPr/>
          </p:nvSpPr>
          <p:spPr bwMode="auto">
            <a:xfrm flipV="1">
              <a:off x="4813" y="3306"/>
              <a:ext cx="511" cy="294"/>
            </a:xfrm>
            <a:prstGeom prst="line">
              <a:avLst/>
            </a:prstGeom>
            <a:noFill/>
            <a:ln w="38100">
              <a:solidFill>
                <a:schemeClr val="tx1"/>
              </a:solidFill>
              <a:round/>
              <a:headEnd/>
              <a:tailEnd type="triangle" w="med" len="med"/>
            </a:ln>
          </p:spPr>
          <p:txBody>
            <a:bodyPr anchor="ctr"/>
            <a:lstStyle/>
            <a:p>
              <a:endParaRPr lang="en-US" dirty="0"/>
            </a:p>
          </p:txBody>
        </p:sp>
      </p:grpSp>
      <p:pic>
        <p:nvPicPr>
          <p:cNvPr id="6" name="Picture 5">
            <a:extLst>
              <a:ext uri="{FF2B5EF4-FFF2-40B4-BE49-F238E27FC236}">
                <a16:creationId xmlns:a16="http://schemas.microsoft.com/office/drawing/2014/main" id="{F1488C97-9050-4ADE-823E-E220DB4BBDCD}"/>
              </a:ext>
            </a:extLst>
          </p:cNvPr>
          <p:cNvPicPr>
            <a:picLocks noChangeAspect="1"/>
          </p:cNvPicPr>
          <p:nvPr/>
        </p:nvPicPr>
        <p:blipFill>
          <a:blip r:embed="rId4"/>
          <a:stretch>
            <a:fillRect/>
          </a:stretch>
        </p:blipFill>
        <p:spPr>
          <a:xfrm>
            <a:off x="304800" y="3528115"/>
            <a:ext cx="7772400" cy="1612373"/>
          </a:xfrm>
          <a:prstGeom prst="rect">
            <a:avLst/>
          </a:prstGeom>
        </p:spPr>
      </p:pic>
      <p:sp>
        <p:nvSpPr>
          <p:cNvPr id="4" name="Footer Placeholder 3">
            <a:extLst>
              <a:ext uri="{FF2B5EF4-FFF2-40B4-BE49-F238E27FC236}">
                <a16:creationId xmlns:a16="http://schemas.microsoft.com/office/drawing/2014/main" id="{C2E21BB6-39A1-47AA-8D85-8F31280B1D34}"/>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C398FE34-9162-4AF8-81F0-C7EBF1CEF744}"/>
              </a:ext>
            </a:extLst>
          </p:cNvPr>
          <p:cNvSpPr>
            <a:spLocks noGrp="1"/>
          </p:cNvSpPr>
          <p:nvPr>
            <p:ph type="sldNum" sz="quarter" idx="12"/>
          </p:nvPr>
        </p:nvSpPr>
        <p:spPr/>
        <p:txBody>
          <a:bodyPr/>
          <a:lstStyle/>
          <a:p>
            <a:fld id="{C6F84F79-D02D-4240-9090-CBEA6E335FD1}" type="slidenum">
              <a:rPr lang="en-US" smtClean="0"/>
              <a:t>33</a:t>
            </a:fld>
            <a:endParaRPr lang="en-US" dirty="0"/>
          </a:p>
        </p:txBody>
      </p:sp>
    </p:spTree>
    <p:custDataLst>
      <p:tags r:id="rId1"/>
    </p:custDataLst>
    <p:extLst>
      <p:ext uri="{BB962C8B-B14F-4D97-AF65-F5344CB8AC3E}">
        <p14:creationId xmlns:p14="http://schemas.microsoft.com/office/powerpoint/2010/main" val="4197488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76237" y="1433512"/>
            <a:ext cx="8382000" cy="1196975"/>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US" sz="2400" b="1" dirty="0">
                <a:latin typeface="Tahoma" pitchFamily="34" charset="0"/>
              </a:rPr>
              <a:t>Event 7:  The land that RCS paid $500,000 to purchase had an appraised market value of $525,000 on December 31, Year 1.</a:t>
            </a:r>
          </a:p>
        </p:txBody>
      </p:sp>
      <p:grpSp>
        <p:nvGrpSpPr>
          <p:cNvPr id="2" name="Group 3"/>
          <p:cNvGrpSpPr>
            <a:grpSpLocks/>
          </p:cNvGrpSpPr>
          <p:nvPr/>
        </p:nvGrpSpPr>
        <p:grpSpPr bwMode="auto">
          <a:xfrm>
            <a:off x="957262" y="2971800"/>
            <a:ext cx="7219950" cy="3241675"/>
            <a:chOff x="-384" y="1248"/>
            <a:chExt cx="4548" cy="2042"/>
          </a:xfrm>
        </p:grpSpPr>
        <p:sp>
          <p:nvSpPr>
            <p:cNvPr id="48137" name="Oval 4"/>
            <p:cNvSpPr>
              <a:spLocks noChangeArrowheads="1"/>
            </p:cNvSpPr>
            <p:nvPr/>
          </p:nvSpPr>
          <p:spPr bwMode="auto">
            <a:xfrm>
              <a:off x="720" y="1248"/>
              <a:ext cx="1872" cy="816"/>
            </a:xfrm>
            <a:prstGeom prst="ellipse">
              <a:avLst/>
            </a:prstGeom>
            <a:solidFill>
              <a:schemeClr val="accent5"/>
            </a:solidFill>
            <a:ln w="9525">
              <a:solidFill>
                <a:schemeClr val="tx1"/>
              </a:solidFill>
              <a:round/>
              <a:headEnd/>
              <a:tailEnd/>
            </a:ln>
          </p:spPr>
          <p:txBody>
            <a:bodyPr anchor="ctr"/>
            <a:lstStyle/>
            <a:p>
              <a:pPr algn="ctr">
                <a:defRPr/>
              </a:pPr>
              <a:r>
                <a:rPr lang="en-US" sz="2400" dirty="0">
                  <a:solidFill>
                    <a:schemeClr val="bg1"/>
                  </a:solidFill>
                  <a:latin typeface="Tahoma" pitchFamily="34" charset="0"/>
                </a:rPr>
                <a:t>Historical Cost Concept</a:t>
              </a:r>
            </a:p>
          </p:txBody>
        </p:sp>
        <p:sp>
          <p:nvSpPr>
            <p:cNvPr id="48138" name="Rectangle 5"/>
            <p:cNvSpPr>
              <a:spLocks noChangeArrowheads="1"/>
            </p:cNvSpPr>
            <p:nvPr/>
          </p:nvSpPr>
          <p:spPr bwMode="auto">
            <a:xfrm>
              <a:off x="-384" y="2398"/>
              <a:ext cx="4548" cy="892"/>
            </a:xfrm>
            <a:prstGeom prst="rect">
              <a:avLst/>
            </a:prstGeom>
            <a:solidFill>
              <a:schemeClr val="accent5"/>
            </a:solidFill>
            <a:ln w="9525">
              <a:solidFill>
                <a:schemeClr val="tx1"/>
              </a:solidFill>
              <a:miter lim="800000"/>
              <a:headEnd/>
              <a:tailEnd/>
            </a:ln>
          </p:spPr>
          <p:txBody>
            <a:bodyPr anchor="ctr"/>
            <a:lstStyle/>
            <a:p>
              <a:pPr algn="ctr">
                <a:defRPr/>
              </a:pPr>
              <a:r>
                <a:rPr lang="en-US" sz="2400" dirty="0">
                  <a:solidFill>
                    <a:schemeClr val="bg1"/>
                  </a:solidFill>
                  <a:latin typeface="Tahoma" pitchFamily="34" charset="0"/>
                </a:rPr>
                <a:t>Requires that most assets be reported at the amount paid for them (their historical cost) regardless of increases in market value.</a:t>
              </a:r>
            </a:p>
          </p:txBody>
        </p:sp>
        <p:cxnSp>
          <p:nvCxnSpPr>
            <p:cNvPr id="49163" name="AutoShape 6"/>
            <p:cNvCxnSpPr>
              <a:cxnSpLocks noChangeShapeType="1"/>
            </p:cNvCxnSpPr>
            <p:nvPr/>
          </p:nvCxnSpPr>
          <p:spPr bwMode="auto">
            <a:xfrm>
              <a:off x="1677" y="1968"/>
              <a:ext cx="0" cy="43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grpSp>
      <p:sp>
        <p:nvSpPr>
          <p:cNvPr id="11" name="Title 10"/>
          <p:cNvSpPr txBox="1">
            <a:spLocks noGrp="1"/>
          </p:cNvSpPr>
          <p:nvPr>
            <p:ph type="title"/>
          </p:nvPr>
        </p:nvSpPr>
        <p:spPr>
          <a:xfrm>
            <a:off x="457200" y="753217"/>
            <a:ext cx="8058150" cy="549381"/>
          </a:xfrm>
          <a:prstGeom prst="rect">
            <a:avLst/>
          </a:prstGeom>
          <a:noFill/>
        </p:spPr>
        <p:txBody>
          <a:bodyPr wrap="square" rtlCol="0">
            <a:spAutoFit/>
          </a:bodyPr>
          <a:lstStyle/>
          <a:p>
            <a:r>
              <a:rPr lang="en-US" sz="3300" b="1" dirty="0">
                <a:latin typeface="+mj-lt"/>
              </a:rPr>
              <a:t>Changes in Market Value</a:t>
            </a:r>
          </a:p>
        </p:txBody>
      </p:sp>
      <p:sp>
        <p:nvSpPr>
          <p:cNvPr id="3" name="Footer Placeholder 2">
            <a:extLst>
              <a:ext uri="{FF2B5EF4-FFF2-40B4-BE49-F238E27FC236}">
                <a16:creationId xmlns:a16="http://schemas.microsoft.com/office/drawing/2014/main" id="{48DA59C4-3818-4B31-B069-23533E3DEAE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034A39F1-F44B-4775-984F-6B57AD5A2F3B}"/>
              </a:ext>
            </a:extLst>
          </p:cNvPr>
          <p:cNvSpPr>
            <a:spLocks noGrp="1"/>
          </p:cNvSpPr>
          <p:nvPr>
            <p:ph type="sldNum" sz="quarter" idx="12"/>
          </p:nvPr>
        </p:nvSpPr>
        <p:spPr/>
        <p:txBody>
          <a:bodyPr/>
          <a:lstStyle/>
          <a:p>
            <a:fld id="{C6F84F79-D02D-4240-9090-CBEA6E335FD1}" type="slidenum">
              <a:rPr lang="en-US" smtClean="0"/>
              <a:t>34</a:t>
            </a:fld>
            <a:endParaRPr lang="en-US" dirty="0"/>
          </a:p>
        </p:txBody>
      </p:sp>
    </p:spTree>
    <p:custDataLst>
      <p:tags r:id="rId1"/>
    </p:custDataLst>
    <p:extLst>
      <p:ext uri="{BB962C8B-B14F-4D97-AF65-F5344CB8AC3E}">
        <p14:creationId xmlns:p14="http://schemas.microsoft.com/office/powerpoint/2010/main" val="582738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126"/>
            <a:ext cx="8058150" cy="1325563"/>
          </a:xfrm>
        </p:spPr>
        <p:txBody>
          <a:bodyPr/>
          <a:lstStyle/>
          <a:p>
            <a:r>
              <a:rPr lang="en-US" b="1" dirty="0"/>
              <a:t>Summary of Accounting Events</a:t>
            </a:r>
          </a:p>
        </p:txBody>
      </p:sp>
      <p:pic>
        <p:nvPicPr>
          <p:cNvPr id="5" name="Picture 4">
            <a:extLst>
              <a:ext uri="{FF2B5EF4-FFF2-40B4-BE49-F238E27FC236}">
                <a16:creationId xmlns:a16="http://schemas.microsoft.com/office/drawing/2014/main" id="{E2C76CFB-AA17-40F5-924F-53CC265A0BE1}"/>
              </a:ext>
            </a:extLst>
          </p:cNvPr>
          <p:cNvPicPr>
            <a:picLocks noChangeAspect="1"/>
          </p:cNvPicPr>
          <p:nvPr/>
        </p:nvPicPr>
        <p:blipFill>
          <a:blip r:embed="rId4"/>
          <a:stretch>
            <a:fillRect/>
          </a:stretch>
        </p:blipFill>
        <p:spPr>
          <a:xfrm>
            <a:off x="477597" y="1690689"/>
            <a:ext cx="8222465" cy="3490911"/>
          </a:xfrm>
          <a:prstGeom prst="rect">
            <a:avLst/>
          </a:prstGeom>
        </p:spPr>
      </p:pic>
      <p:sp>
        <p:nvSpPr>
          <p:cNvPr id="2" name="Footer Placeholder 1">
            <a:extLst>
              <a:ext uri="{FF2B5EF4-FFF2-40B4-BE49-F238E27FC236}">
                <a16:creationId xmlns:a16="http://schemas.microsoft.com/office/drawing/2014/main" id="{E878E647-0CB8-40B2-8383-279D18C70A3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76A85726-FC7C-4CAF-A4B2-208E67C64725}"/>
              </a:ext>
            </a:extLst>
          </p:cNvPr>
          <p:cNvSpPr>
            <a:spLocks noGrp="1"/>
          </p:cNvSpPr>
          <p:nvPr>
            <p:ph type="sldNum" sz="quarter" idx="12"/>
          </p:nvPr>
        </p:nvSpPr>
        <p:spPr/>
        <p:txBody>
          <a:bodyPr/>
          <a:lstStyle/>
          <a:p>
            <a:fld id="{C6F84F79-D02D-4240-9090-CBEA6E335FD1}" type="slidenum">
              <a:rPr lang="en-US" smtClean="0"/>
              <a:t>35</a:t>
            </a:fld>
            <a:endParaRPr lang="en-US" dirty="0"/>
          </a:p>
        </p:txBody>
      </p:sp>
    </p:spTree>
    <p:custDataLst>
      <p:tags r:id="rId1"/>
    </p:custDataLst>
    <p:extLst>
      <p:ext uri="{BB962C8B-B14F-4D97-AF65-F5344CB8AC3E}">
        <p14:creationId xmlns:p14="http://schemas.microsoft.com/office/powerpoint/2010/main" val="1103970027"/>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126"/>
            <a:ext cx="8058150" cy="1325563"/>
          </a:xfrm>
        </p:spPr>
        <p:txBody>
          <a:bodyPr/>
          <a:lstStyle/>
          <a:p>
            <a:r>
              <a:rPr lang="en-US" b="1" dirty="0"/>
              <a:t>Summary of Accounting Events</a:t>
            </a:r>
          </a:p>
        </p:txBody>
      </p:sp>
      <p:pic>
        <p:nvPicPr>
          <p:cNvPr id="7" name="Picture 6">
            <a:extLst>
              <a:ext uri="{FF2B5EF4-FFF2-40B4-BE49-F238E27FC236}">
                <a16:creationId xmlns:a16="http://schemas.microsoft.com/office/drawing/2014/main" id="{1042C3EA-4CC7-41AE-BCB6-2394132A3FB7}"/>
              </a:ext>
            </a:extLst>
          </p:cNvPr>
          <p:cNvPicPr>
            <a:picLocks noChangeAspect="1"/>
          </p:cNvPicPr>
          <p:nvPr/>
        </p:nvPicPr>
        <p:blipFill>
          <a:blip r:embed="rId4"/>
          <a:stretch>
            <a:fillRect/>
          </a:stretch>
        </p:blipFill>
        <p:spPr>
          <a:xfrm>
            <a:off x="457200" y="1825542"/>
            <a:ext cx="7848600" cy="4167764"/>
          </a:xfrm>
          <a:prstGeom prst="rect">
            <a:avLst/>
          </a:prstGeom>
        </p:spPr>
      </p:pic>
      <p:sp>
        <p:nvSpPr>
          <p:cNvPr id="2" name="Footer Placeholder 1">
            <a:extLst>
              <a:ext uri="{FF2B5EF4-FFF2-40B4-BE49-F238E27FC236}">
                <a16:creationId xmlns:a16="http://schemas.microsoft.com/office/drawing/2014/main" id="{0BE0B4E4-5741-4851-B940-086C37777670}"/>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E2968C17-CC9A-4106-A6C9-FEB959F0B188}"/>
              </a:ext>
            </a:extLst>
          </p:cNvPr>
          <p:cNvSpPr>
            <a:spLocks noGrp="1"/>
          </p:cNvSpPr>
          <p:nvPr>
            <p:ph type="sldNum" sz="quarter" idx="12"/>
          </p:nvPr>
        </p:nvSpPr>
        <p:spPr/>
        <p:txBody>
          <a:bodyPr/>
          <a:lstStyle/>
          <a:p>
            <a:fld id="{C6F84F79-D02D-4240-9090-CBEA6E335FD1}" type="slidenum">
              <a:rPr lang="en-US" smtClean="0"/>
              <a:t>36</a:t>
            </a:fld>
            <a:endParaRPr lang="en-US" dirty="0"/>
          </a:p>
        </p:txBody>
      </p:sp>
    </p:spTree>
    <p:custDataLst>
      <p:tags r:id="rId1"/>
    </p:custDataLst>
    <p:extLst>
      <p:ext uri="{BB962C8B-B14F-4D97-AF65-F5344CB8AC3E}">
        <p14:creationId xmlns:p14="http://schemas.microsoft.com/office/powerpoint/2010/main" val="3399147188"/>
      </p:ext>
    </p:extLst>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title"/>
          </p:nvPr>
        </p:nvSpPr>
        <p:spPr bwMode="auto">
          <a:prstGeom prst="rect">
            <a:avLst/>
          </a:prstGeom>
          <a:noFill/>
          <a:ln w="9525">
            <a:noFill/>
            <a:miter lim="800000"/>
            <a:headEnd/>
            <a:tailEnd/>
          </a:ln>
        </p:spPr>
        <p:txBody>
          <a:bodyPr anchor="ctr">
            <a:normAutofit/>
          </a:bodyPr>
          <a:lstStyle/>
          <a:p>
            <a:r>
              <a:rPr lang="en-US" b="1" dirty="0"/>
              <a:t>LO 1-5:</a:t>
            </a:r>
            <a:endParaRPr lang="en-US" b="1" dirty="0">
              <a:solidFill>
                <a:srgbClr val="490C00"/>
              </a:solidFill>
            </a:endParaRPr>
          </a:p>
        </p:txBody>
      </p:sp>
      <p:sp>
        <p:nvSpPr>
          <p:cNvPr id="5" name="Content Placeholder 4"/>
          <p:cNvSpPr>
            <a:spLocks noGrp="1"/>
          </p:cNvSpPr>
          <p:nvPr>
            <p:ph idx="1"/>
          </p:nvPr>
        </p:nvSpPr>
        <p:spPr/>
        <p:txBody>
          <a:bodyPr/>
          <a:lstStyle/>
          <a:p>
            <a:pPr marL="0" indent="0">
              <a:buNone/>
            </a:pPr>
            <a:r>
              <a:rPr lang="en-US" sz="3200" dirty="0">
                <a:latin typeface="Tahoma" pitchFamily="34" charset="0"/>
              </a:rPr>
              <a:t>Interpret information shown in an accounting equation.</a:t>
            </a:r>
          </a:p>
        </p:txBody>
      </p:sp>
      <p:sp>
        <p:nvSpPr>
          <p:cNvPr id="2" name="Footer Placeholder 1">
            <a:extLst>
              <a:ext uri="{FF2B5EF4-FFF2-40B4-BE49-F238E27FC236}">
                <a16:creationId xmlns:a16="http://schemas.microsoft.com/office/drawing/2014/main" id="{83CC11BA-64C3-4EE2-AB11-5C1BF5AE690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2E19D56A-26CA-49A0-A003-539B3C125892}"/>
              </a:ext>
            </a:extLst>
          </p:cNvPr>
          <p:cNvSpPr>
            <a:spLocks noGrp="1"/>
          </p:cNvSpPr>
          <p:nvPr>
            <p:ph type="sldNum" sz="quarter" idx="12"/>
          </p:nvPr>
        </p:nvSpPr>
        <p:spPr/>
        <p:txBody>
          <a:bodyPr/>
          <a:lstStyle/>
          <a:p>
            <a:fld id="{C6F84F79-D02D-4240-9090-CBEA6E335FD1}" type="slidenum">
              <a:rPr lang="en-US" smtClean="0"/>
              <a:t>37</a:t>
            </a:fld>
            <a:endParaRPr lang="en-US" dirty="0"/>
          </a:p>
        </p:txBody>
      </p:sp>
    </p:spTree>
    <p:custDataLst>
      <p:tags r:id="rId1"/>
    </p:custDataLst>
    <p:extLst>
      <p:ext uri="{BB962C8B-B14F-4D97-AF65-F5344CB8AC3E}">
        <p14:creationId xmlns:p14="http://schemas.microsoft.com/office/powerpoint/2010/main" val="12812316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365126"/>
            <a:ext cx="7981950" cy="1325563"/>
          </a:xfrm>
        </p:spPr>
        <p:txBody>
          <a:bodyPr/>
          <a:lstStyle/>
          <a:p>
            <a:pPr eaLnBrk="1" hangingPunct="1"/>
            <a:r>
              <a:rPr lang="en-US" b="1" dirty="0"/>
              <a:t>The Left versus the Right Side of the Accounting Equation</a:t>
            </a:r>
          </a:p>
        </p:txBody>
      </p:sp>
      <p:sp>
        <p:nvSpPr>
          <p:cNvPr id="39941" name="Text Box 4"/>
          <p:cNvSpPr txBox="1">
            <a:spLocks noChangeArrowheads="1"/>
          </p:cNvSpPr>
          <p:nvPr/>
        </p:nvSpPr>
        <p:spPr bwMode="auto">
          <a:xfrm>
            <a:off x="3783330" y="4254613"/>
            <a:ext cx="4572000" cy="1569660"/>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dirty="0">
                <a:latin typeface="Tahoma" pitchFamily="34" charset="0"/>
              </a:rPr>
              <a:t>The right side of the accounting equation identifies the sources of the company’s assets, </a:t>
            </a:r>
            <a:r>
              <a:rPr lang="en-US" sz="2400" b="1" i="1" dirty="0">
                <a:latin typeface="Tahoma" pitchFamily="34" charset="0"/>
              </a:rPr>
              <a:t>not</a:t>
            </a:r>
            <a:r>
              <a:rPr lang="en-US" sz="2400" b="1" dirty="0">
                <a:latin typeface="Tahoma" pitchFamily="34" charset="0"/>
              </a:rPr>
              <a:t> </a:t>
            </a:r>
            <a:r>
              <a:rPr lang="en-US" sz="2400" dirty="0">
                <a:latin typeface="Tahoma" pitchFamily="34" charset="0"/>
              </a:rPr>
              <a:t>their composition.</a:t>
            </a:r>
          </a:p>
        </p:txBody>
      </p:sp>
      <p:sp>
        <p:nvSpPr>
          <p:cNvPr id="9" name="Text Box 4"/>
          <p:cNvSpPr txBox="1">
            <a:spLocks noChangeArrowheads="1"/>
          </p:cNvSpPr>
          <p:nvPr/>
        </p:nvSpPr>
        <p:spPr bwMode="auto">
          <a:xfrm>
            <a:off x="3783330" y="2003155"/>
            <a:ext cx="4572000" cy="1569660"/>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The right side of the equation</a:t>
            </a:r>
          </a:p>
          <a:p>
            <a:pPr algn="ctr"/>
            <a:r>
              <a:rPr lang="en-US" sz="2400" dirty="0">
                <a:latin typeface="Tahoma" panose="020B0604030504040204" pitchFamily="34" charset="0"/>
                <a:ea typeface="Tahoma" panose="020B0604030504040204" pitchFamily="34" charset="0"/>
                <a:cs typeface="Tahoma" panose="020B0604030504040204" pitchFamily="34" charset="0"/>
              </a:rPr>
              <a:t>is </a:t>
            </a:r>
            <a:r>
              <a:rPr lang="en-US" sz="2400" b="1" i="1" dirty="0">
                <a:latin typeface="Tahoma" panose="020B0604030504040204" pitchFamily="34" charset="0"/>
                <a:ea typeface="Tahoma" panose="020B0604030504040204" pitchFamily="34" charset="0"/>
                <a:cs typeface="Tahoma" panose="020B0604030504040204" pitchFamily="34" charset="0"/>
              </a:rPr>
              <a:t>not</a:t>
            </a:r>
            <a:r>
              <a:rPr lang="en-US" sz="2400" dirty="0">
                <a:latin typeface="Tahoma" panose="020B0604030504040204" pitchFamily="34" charset="0"/>
                <a:ea typeface="Tahoma" panose="020B0604030504040204" pitchFamily="34" charset="0"/>
                <a:cs typeface="Tahoma" panose="020B0604030504040204" pitchFamily="34" charset="0"/>
              </a:rPr>
              <a:t> related to the amount of actual cash a company has on hand.</a:t>
            </a:r>
          </a:p>
        </p:txBody>
      </p:sp>
      <p:sp>
        <p:nvSpPr>
          <p:cNvPr id="2" name="TextBox 1"/>
          <p:cNvSpPr txBox="1"/>
          <p:nvPr/>
        </p:nvSpPr>
        <p:spPr>
          <a:xfrm>
            <a:off x="381000" y="2667000"/>
            <a:ext cx="3181350" cy="2308324"/>
          </a:xfrm>
          <a:prstGeom prst="rect">
            <a:avLst/>
          </a:prstGeom>
          <a:solidFill>
            <a:schemeClr val="accent5"/>
          </a:solidFill>
        </p:spPr>
        <p:txBody>
          <a:bodyPr wrap="square" rtlCol="0">
            <a:spAutoFit/>
          </a:bodyPr>
          <a:lstStyle/>
          <a:p>
            <a:r>
              <a:rPr lang="en-US" sz="2400" b="1" dirty="0">
                <a:solidFill>
                  <a:schemeClr val="bg1"/>
                </a:solidFill>
                <a:ea typeface="Tahoma" panose="020B0604030504040204" pitchFamily="34" charset="0"/>
                <a:cs typeface="Tahoma" panose="020B0604030504040204" pitchFamily="34" charset="0"/>
              </a:rPr>
              <a:t>Assets are displayed on the left side of the accounting equation. Assets include cash, but are not always cash.</a:t>
            </a:r>
          </a:p>
        </p:txBody>
      </p:sp>
      <p:sp>
        <p:nvSpPr>
          <p:cNvPr id="3" name="Footer Placeholder 2">
            <a:extLst>
              <a:ext uri="{FF2B5EF4-FFF2-40B4-BE49-F238E27FC236}">
                <a16:creationId xmlns:a16="http://schemas.microsoft.com/office/drawing/2014/main" id="{CC133683-DE49-4EEF-BDA9-41FB9D236EE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24B526C0-279F-4F19-BCDC-4EB3DE145471}"/>
              </a:ext>
            </a:extLst>
          </p:cNvPr>
          <p:cNvSpPr>
            <a:spLocks noGrp="1"/>
          </p:cNvSpPr>
          <p:nvPr>
            <p:ph type="sldNum" sz="quarter" idx="12"/>
          </p:nvPr>
        </p:nvSpPr>
        <p:spPr/>
        <p:txBody>
          <a:bodyPr/>
          <a:lstStyle/>
          <a:p>
            <a:fld id="{C6F84F79-D02D-4240-9090-CBEA6E335FD1}" type="slidenum">
              <a:rPr lang="en-US" smtClean="0"/>
              <a:t>38</a:t>
            </a:fld>
            <a:endParaRPr lang="en-US" dirty="0"/>
          </a:p>
        </p:txBody>
      </p:sp>
    </p:spTree>
    <p:custDataLst>
      <p:tags r:id="rId1"/>
    </p:custDataLst>
    <p:extLst>
      <p:ext uri="{BB962C8B-B14F-4D97-AF65-F5344CB8AC3E}">
        <p14:creationId xmlns:p14="http://schemas.microsoft.com/office/powerpoint/2010/main" val="279837740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65126"/>
            <a:ext cx="8058150" cy="1325563"/>
          </a:xfrm>
        </p:spPr>
        <p:txBody>
          <a:bodyPr/>
          <a:lstStyle/>
          <a:p>
            <a:pPr eaLnBrk="1" hangingPunct="1"/>
            <a:r>
              <a:rPr lang="en-US" b="1" dirty="0"/>
              <a:t>Cash and Retained Earnings</a:t>
            </a:r>
          </a:p>
        </p:txBody>
      </p:sp>
      <p:sp>
        <p:nvSpPr>
          <p:cNvPr id="39941" name="Text Box 4"/>
          <p:cNvSpPr txBox="1">
            <a:spLocks noChangeArrowheads="1"/>
          </p:cNvSpPr>
          <p:nvPr/>
        </p:nvSpPr>
        <p:spPr bwMode="auto">
          <a:xfrm>
            <a:off x="762000" y="1983576"/>
            <a:ext cx="4572000" cy="2308324"/>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While Retained Earnings does not represent the amount of cash on hand, it does limit the amount of cash that can be used to pay dividends. </a:t>
            </a:r>
          </a:p>
        </p:txBody>
      </p:sp>
      <p:sp>
        <p:nvSpPr>
          <p:cNvPr id="2" name="TextBox 1"/>
          <p:cNvSpPr txBox="1"/>
          <p:nvPr/>
        </p:nvSpPr>
        <p:spPr>
          <a:xfrm>
            <a:off x="5791200" y="2895600"/>
            <a:ext cx="2514600" cy="1938992"/>
          </a:xfrm>
          <a:prstGeom prst="rect">
            <a:avLst/>
          </a:prstGeom>
          <a:solidFill>
            <a:schemeClr val="accent5"/>
          </a:solidFill>
          <a:ln>
            <a:solidFill>
              <a:schemeClr val="accent1">
                <a:lumMod val="25000"/>
              </a:schemeClr>
            </a:solidFill>
          </a:ln>
        </p:spPr>
        <p:txBody>
          <a:bodyPr wrap="square" rtlCol="0">
            <a:spAutoFit/>
          </a:bodyPr>
          <a:lstStyle/>
          <a:p>
            <a:pPr algn="ctr"/>
            <a:r>
              <a:rPr lang="en-US" sz="2400" b="1" dirty="0">
                <a:solidFill>
                  <a:schemeClr val="bg1"/>
                </a:solidFill>
              </a:rPr>
              <a:t>So, both Cash and Retained Earnings are needed to pay cash dividends.</a:t>
            </a:r>
          </a:p>
        </p:txBody>
      </p:sp>
      <p:sp>
        <p:nvSpPr>
          <p:cNvPr id="9" name="Text Box 4"/>
          <p:cNvSpPr txBox="1">
            <a:spLocks noChangeArrowheads="1"/>
          </p:cNvSpPr>
          <p:nvPr/>
        </p:nvSpPr>
        <p:spPr bwMode="auto">
          <a:xfrm>
            <a:off x="762000" y="4648200"/>
            <a:ext cx="4572000" cy="1200329"/>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Dividends are distributions of assets generated through earnings </a:t>
            </a:r>
          </a:p>
        </p:txBody>
      </p:sp>
      <p:sp>
        <p:nvSpPr>
          <p:cNvPr id="3" name="Footer Placeholder 2">
            <a:extLst>
              <a:ext uri="{FF2B5EF4-FFF2-40B4-BE49-F238E27FC236}">
                <a16:creationId xmlns:a16="http://schemas.microsoft.com/office/drawing/2014/main" id="{63D3FF7A-8C66-4CBE-9C67-46121B7EFE48}"/>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7A9CC2B3-9DB8-421B-A8F7-74FEDA0CB180}"/>
              </a:ext>
            </a:extLst>
          </p:cNvPr>
          <p:cNvSpPr>
            <a:spLocks noGrp="1"/>
          </p:cNvSpPr>
          <p:nvPr>
            <p:ph type="sldNum" sz="quarter" idx="12"/>
          </p:nvPr>
        </p:nvSpPr>
        <p:spPr/>
        <p:txBody>
          <a:bodyPr/>
          <a:lstStyle/>
          <a:p>
            <a:fld id="{C6F84F79-D02D-4240-9090-CBEA6E335FD1}" type="slidenum">
              <a:rPr lang="en-US" smtClean="0"/>
              <a:t>39</a:t>
            </a:fld>
            <a:endParaRPr lang="en-US" dirty="0"/>
          </a:p>
        </p:txBody>
      </p:sp>
    </p:spTree>
    <p:custDataLst>
      <p:tags r:id="rId1"/>
    </p:custDataLst>
    <p:extLst>
      <p:ext uri="{BB962C8B-B14F-4D97-AF65-F5344CB8AC3E}">
        <p14:creationId xmlns:p14="http://schemas.microsoft.com/office/powerpoint/2010/main" val="17499560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20674"/>
            <a:ext cx="8058150" cy="1325563"/>
          </a:xfrm>
        </p:spPr>
        <p:txBody>
          <a:bodyPr/>
          <a:lstStyle/>
          <a:p>
            <a:pPr eaLnBrk="1" hangingPunct="1"/>
            <a:r>
              <a:rPr lang="en-US" b="1" dirty="0"/>
              <a:t>Role of Accounting in Society</a:t>
            </a:r>
          </a:p>
        </p:txBody>
      </p:sp>
      <p:sp>
        <p:nvSpPr>
          <p:cNvPr id="6" name="Rectangle 3"/>
          <p:cNvSpPr>
            <a:spLocks noGrp="1" noChangeArrowheads="1"/>
          </p:cNvSpPr>
          <p:nvPr>
            <p:ph idx="1"/>
          </p:nvPr>
        </p:nvSpPr>
        <p:spPr bwMode="auto">
          <a:prstGeom prst="rect">
            <a:avLst/>
          </a:prstGeom>
          <a:solidFill>
            <a:schemeClr val="accent5">
              <a:lumMod val="20000"/>
              <a:lumOff val="80000"/>
            </a:schemeClr>
          </a:solidFill>
          <a:ln w="9525">
            <a:solidFill>
              <a:schemeClr val="tx1"/>
            </a:solidFill>
            <a:miter lim="800000"/>
            <a:headEnd/>
            <a:tailEnd/>
          </a:ln>
        </p:spPr>
        <p:txBody>
          <a:bodyPr anchor="ctr">
            <a:normAutofit/>
          </a:bodyPr>
          <a:lstStyle/>
          <a:p>
            <a:pPr marL="0" indent="0" algn="ctr">
              <a:buNone/>
              <a:defRPr/>
            </a:pPr>
            <a:r>
              <a:rPr lang="en-US" sz="4000" dirty="0">
                <a:latin typeface="Tahoma" pitchFamily="34" charset="0"/>
              </a:rPr>
              <a:t>How should society allocate its resources? Should we spend more money to harvest food or cure disease? </a:t>
            </a:r>
          </a:p>
        </p:txBody>
      </p:sp>
      <p:sp>
        <p:nvSpPr>
          <p:cNvPr id="2" name="Footer Placeholder 1">
            <a:extLst>
              <a:ext uri="{FF2B5EF4-FFF2-40B4-BE49-F238E27FC236}">
                <a16:creationId xmlns:a16="http://schemas.microsoft.com/office/drawing/2014/main" id="{2B48AB27-65B0-4C1E-8EBB-C9A944C4898F}"/>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8B6C1E33-1581-4095-9E87-64C7F1F88B48}"/>
              </a:ext>
            </a:extLst>
          </p:cNvPr>
          <p:cNvSpPr>
            <a:spLocks noGrp="1"/>
          </p:cNvSpPr>
          <p:nvPr>
            <p:ph type="sldNum" sz="quarter" idx="12"/>
          </p:nvPr>
        </p:nvSpPr>
        <p:spPr/>
        <p:txBody>
          <a:bodyPr/>
          <a:lstStyle/>
          <a:p>
            <a:fld id="{C6F84F79-D02D-4240-9090-CBEA6E335FD1}" type="slidenum">
              <a:rPr lang="en-US" smtClean="0"/>
              <a:t>4</a:t>
            </a:fld>
            <a:endParaRPr lang="en-US" dirty="0"/>
          </a:p>
        </p:txBody>
      </p:sp>
    </p:spTree>
    <p:custDataLst>
      <p:tags r:id="rId1"/>
    </p:custDataLst>
    <p:extLst>
      <p:ext uri="{BB962C8B-B14F-4D97-AF65-F5344CB8AC3E}">
        <p14:creationId xmlns:p14="http://schemas.microsoft.com/office/powerpoint/2010/main" val="48714442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65126"/>
            <a:ext cx="8058150" cy="1325563"/>
          </a:xfrm>
        </p:spPr>
        <p:txBody>
          <a:bodyPr/>
          <a:lstStyle/>
          <a:p>
            <a:pPr eaLnBrk="1" hangingPunct="1"/>
            <a:r>
              <a:rPr lang="en-US" b="1" dirty="0"/>
              <a:t>Business</a:t>
            </a:r>
            <a:r>
              <a:rPr lang="en-US" sz="4000" b="1" dirty="0"/>
              <a:t> </a:t>
            </a:r>
            <a:r>
              <a:rPr lang="en-US" b="1" dirty="0"/>
              <a:t>Liquidations</a:t>
            </a:r>
          </a:p>
        </p:txBody>
      </p:sp>
      <p:sp>
        <p:nvSpPr>
          <p:cNvPr id="39941" name="Text Box 4"/>
          <p:cNvSpPr txBox="1">
            <a:spLocks noChangeArrowheads="1"/>
          </p:cNvSpPr>
          <p:nvPr/>
        </p:nvSpPr>
        <p:spPr bwMode="auto">
          <a:xfrm>
            <a:off x="1342082" y="2971800"/>
            <a:ext cx="6781800" cy="830997"/>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spcBef>
                <a:spcPct val="50000"/>
              </a:spcBef>
              <a:defRPr/>
            </a:pPr>
            <a:r>
              <a:rPr lang="en-US" sz="2400" b="1" dirty="0">
                <a:latin typeface="Tahoma" pitchFamily="34" charset="0"/>
              </a:rPr>
              <a:t>Creditors have priority and investors receive any residual.</a:t>
            </a:r>
          </a:p>
        </p:txBody>
      </p:sp>
      <p:sp>
        <p:nvSpPr>
          <p:cNvPr id="3" name="Rounded Rectangle 2"/>
          <p:cNvSpPr/>
          <p:nvPr/>
        </p:nvSpPr>
        <p:spPr bwMode="auto">
          <a:xfrm>
            <a:off x="1421331" y="4038600"/>
            <a:ext cx="6705600" cy="2209800"/>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bg1"/>
                </a:solidFill>
                <a:effectLst/>
              </a:rPr>
              <a:t>Going Concern</a:t>
            </a:r>
          </a:p>
          <a:p>
            <a:pPr marL="0" marR="0" indent="0" algn="ctr" defTabSz="914400" rtl="0" eaLnBrk="0" fontAlgn="base" latinLnBrk="0" hangingPunct="0">
              <a:lnSpc>
                <a:spcPct val="100000"/>
              </a:lnSpc>
              <a:spcBef>
                <a:spcPct val="0"/>
              </a:spcBef>
              <a:spcAft>
                <a:spcPct val="0"/>
              </a:spcAft>
              <a:buClrTx/>
              <a:buSzTx/>
              <a:buFontTx/>
              <a:buNone/>
              <a:tabLst/>
            </a:pPr>
            <a:r>
              <a:rPr lang="en-US" sz="3200" b="1" dirty="0">
                <a:solidFill>
                  <a:schemeClr val="bg1"/>
                </a:solidFill>
              </a:rPr>
              <a:t>Assumes that a business is able to continue operations into the foreseeable future.</a:t>
            </a:r>
            <a:endParaRPr kumimoji="0" lang="en-US" sz="3200" b="1" i="0" u="none" strike="noStrike" cap="none" normalizeH="0" baseline="0" dirty="0">
              <a:ln>
                <a:noFill/>
              </a:ln>
              <a:solidFill>
                <a:schemeClr val="bg1"/>
              </a:solidFill>
              <a:effectLst/>
            </a:endParaRPr>
          </a:p>
        </p:txBody>
      </p:sp>
      <p:sp>
        <p:nvSpPr>
          <p:cNvPr id="2" name="TextBox 1"/>
          <p:cNvSpPr txBox="1"/>
          <p:nvPr/>
        </p:nvSpPr>
        <p:spPr>
          <a:xfrm>
            <a:off x="1342083" y="1926492"/>
            <a:ext cx="6784848" cy="830997"/>
          </a:xfrm>
          <a:prstGeom prst="rect">
            <a:avLst/>
          </a:prstGeom>
          <a:solidFill>
            <a:schemeClr val="accent5">
              <a:lumMod val="20000"/>
              <a:lumOff val="80000"/>
            </a:schemeClr>
          </a:solidFill>
        </p:spPr>
        <p:txBody>
          <a:bodyPr wrap="square" rtlCol="0">
            <a:spAutoFit/>
          </a:bodyPr>
          <a:lstStyle/>
          <a:p>
            <a:r>
              <a:rPr lang="en-US" sz="2400" b="1" dirty="0">
                <a:latin typeface="Tahoma" pitchFamily="34" charset="0"/>
              </a:rPr>
              <a:t>Liquidations can result from net losses or mismanagement of assets.</a:t>
            </a:r>
          </a:p>
        </p:txBody>
      </p:sp>
      <p:sp>
        <p:nvSpPr>
          <p:cNvPr id="4" name="Footer Placeholder 3">
            <a:extLst>
              <a:ext uri="{FF2B5EF4-FFF2-40B4-BE49-F238E27FC236}">
                <a16:creationId xmlns:a16="http://schemas.microsoft.com/office/drawing/2014/main" id="{27A30566-F50B-42D1-B106-7C26AAE3C7C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FF513BFB-FFC8-457B-A415-C8B0BBA3FB1B}"/>
              </a:ext>
            </a:extLst>
          </p:cNvPr>
          <p:cNvSpPr>
            <a:spLocks noGrp="1"/>
          </p:cNvSpPr>
          <p:nvPr>
            <p:ph type="sldNum" sz="quarter" idx="12"/>
          </p:nvPr>
        </p:nvSpPr>
        <p:spPr/>
        <p:txBody>
          <a:bodyPr/>
          <a:lstStyle/>
          <a:p>
            <a:fld id="{C6F84F79-D02D-4240-9090-CBEA6E335FD1}" type="slidenum">
              <a:rPr lang="en-US" smtClean="0"/>
              <a:t>40</a:t>
            </a:fld>
            <a:endParaRPr lang="en-US" dirty="0"/>
          </a:p>
        </p:txBody>
      </p:sp>
    </p:spTree>
    <p:custDataLst>
      <p:tags r:id="rId1"/>
    </p:custDataLst>
    <p:extLst>
      <p:ext uri="{BB962C8B-B14F-4D97-AF65-F5344CB8AC3E}">
        <p14:creationId xmlns:p14="http://schemas.microsoft.com/office/powerpoint/2010/main" val="8750509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365126"/>
            <a:ext cx="7981950" cy="1325563"/>
          </a:xfrm>
        </p:spPr>
        <p:txBody>
          <a:bodyPr>
            <a:normAutofit/>
          </a:bodyPr>
          <a:lstStyle/>
          <a:p>
            <a:pPr eaLnBrk="1" hangingPunct="1"/>
            <a:r>
              <a:rPr lang="en-US" b="1" dirty="0"/>
              <a:t>Two Views of the Right Side of the Accounting Equation</a:t>
            </a:r>
          </a:p>
        </p:txBody>
      </p:sp>
      <p:sp>
        <p:nvSpPr>
          <p:cNvPr id="39941" name="Text Box 4"/>
          <p:cNvSpPr txBox="1">
            <a:spLocks noChangeArrowheads="1"/>
          </p:cNvSpPr>
          <p:nvPr/>
        </p:nvSpPr>
        <p:spPr bwMode="auto">
          <a:xfrm>
            <a:off x="3810000" y="1953765"/>
            <a:ext cx="4572000" cy="830997"/>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Sources of the company’s assets.</a:t>
            </a:r>
          </a:p>
        </p:txBody>
      </p:sp>
      <p:sp>
        <p:nvSpPr>
          <p:cNvPr id="2" name="TextBox 1"/>
          <p:cNvSpPr txBox="1"/>
          <p:nvPr/>
        </p:nvSpPr>
        <p:spPr>
          <a:xfrm>
            <a:off x="914400" y="4090592"/>
            <a:ext cx="2286000" cy="2308324"/>
          </a:xfrm>
          <a:prstGeom prst="rect">
            <a:avLst/>
          </a:prstGeom>
          <a:solidFill>
            <a:schemeClr val="accent5"/>
          </a:solidFill>
          <a:ln>
            <a:solidFill>
              <a:schemeClr val="accent1">
                <a:lumMod val="25000"/>
              </a:schemeClr>
            </a:solidFill>
          </a:ln>
        </p:spPr>
        <p:txBody>
          <a:bodyPr wrap="square" rtlCol="0">
            <a:spAutoFit/>
          </a:bodyPr>
          <a:lstStyle/>
          <a:p>
            <a:r>
              <a:rPr lang="en-US" sz="2400" b="1" dirty="0"/>
              <a:t>Stewardship</a:t>
            </a:r>
          </a:p>
          <a:p>
            <a:r>
              <a:rPr lang="en-US" sz="2400" b="1" dirty="0">
                <a:solidFill>
                  <a:schemeClr val="bg1"/>
                </a:solidFill>
              </a:rPr>
              <a:t>is the duty to </a:t>
            </a:r>
          </a:p>
          <a:p>
            <a:r>
              <a:rPr lang="en-US" sz="2400" b="1" dirty="0">
                <a:solidFill>
                  <a:schemeClr val="bg1"/>
                </a:solidFill>
              </a:rPr>
              <a:t>protect and </a:t>
            </a:r>
          </a:p>
          <a:p>
            <a:r>
              <a:rPr lang="en-US" sz="2400" b="1" dirty="0">
                <a:solidFill>
                  <a:schemeClr val="bg1"/>
                </a:solidFill>
              </a:rPr>
              <a:t>use assets for the benefit of the owners.</a:t>
            </a:r>
          </a:p>
        </p:txBody>
      </p:sp>
      <p:sp>
        <p:nvSpPr>
          <p:cNvPr id="8" name="Text Box 4"/>
          <p:cNvSpPr txBox="1">
            <a:spLocks noChangeArrowheads="1"/>
          </p:cNvSpPr>
          <p:nvPr/>
        </p:nvSpPr>
        <p:spPr bwMode="auto">
          <a:xfrm>
            <a:off x="3844636" y="3005884"/>
            <a:ext cx="4572000" cy="830997"/>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Obligations of the company to return creditor assets.</a:t>
            </a:r>
          </a:p>
        </p:txBody>
      </p:sp>
      <p:sp>
        <p:nvSpPr>
          <p:cNvPr id="9" name="Text Box 4"/>
          <p:cNvSpPr txBox="1">
            <a:spLocks noChangeArrowheads="1"/>
          </p:cNvSpPr>
          <p:nvPr/>
        </p:nvSpPr>
        <p:spPr bwMode="auto">
          <a:xfrm>
            <a:off x="3803073" y="4044425"/>
            <a:ext cx="4572000" cy="1200329"/>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algn="ctr">
              <a:spcBef>
                <a:spcPct val="50000"/>
              </a:spcBef>
              <a:defRPr/>
            </a:pPr>
            <a:r>
              <a:rPr lang="en-US" sz="2400" b="1" dirty="0">
                <a:latin typeface="Tahoma" pitchFamily="34" charset="0"/>
              </a:rPr>
              <a:t>Commitments of the company to investor-provided assets.</a:t>
            </a:r>
          </a:p>
        </p:txBody>
      </p:sp>
      <p:cxnSp>
        <p:nvCxnSpPr>
          <p:cNvPr id="4" name="Straight Arrow Connector 3"/>
          <p:cNvCxnSpPr/>
          <p:nvPr/>
        </p:nvCxnSpPr>
        <p:spPr bwMode="auto">
          <a:xfrm flipH="1">
            <a:off x="3186545" y="4495800"/>
            <a:ext cx="65809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 name="Left Brace 4"/>
          <p:cNvSpPr/>
          <p:nvPr/>
        </p:nvSpPr>
        <p:spPr bwMode="auto">
          <a:xfrm>
            <a:off x="3494808" y="3012811"/>
            <a:ext cx="315191" cy="1219200"/>
          </a:xfrm>
          <a:prstGeom prst="leftBrac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TextBox 5"/>
          <p:cNvSpPr txBox="1"/>
          <p:nvPr/>
        </p:nvSpPr>
        <p:spPr>
          <a:xfrm>
            <a:off x="2043546" y="3481404"/>
            <a:ext cx="1451263" cy="369332"/>
          </a:xfrm>
          <a:prstGeom prst="rect">
            <a:avLst/>
          </a:prstGeom>
          <a:solidFill>
            <a:schemeClr val="accent5"/>
          </a:solidFill>
          <a:ln>
            <a:solidFill>
              <a:schemeClr val="accent1">
                <a:lumMod val="25000"/>
              </a:schemeClr>
            </a:solidFill>
          </a:ln>
        </p:spPr>
        <p:txBody>
          <a:bodyPr wrap="square" rtlCol="0">
            <a:spAutoFit/>
          </a:bodyPr>
          <a:lstStyle/>
          <a:p>
            <a:pPr algn="ctr"/>
            <a:r>
              <a:rPr lang="en-US" dirty="0">
                <a:solidFill>
                  <a:schemeClr val="bg1"/>
                </a:solidFill>
              </a:rPr>
              <a:t>View Two</a:t>
            </a:r>
          </a:p>
        </p:txBody>
      </p:sp>
      <p:sp>
        <p:nvSpPr>
          <p:cNvPr id="14" name="TextBox 13"/>
          <p:cNvSpPr txBox="1"/>
          <p:nvPr/>
        </p:nvSpPr>
        <p:spPr>
          <a:xfrm>
            <a:off x="2043544" y="2184597"/>
            <a:ext cx="1451263" cy="369332"/>
          </a:xfrm>
          <a:prstGeom prst="rect">
            <a:avLst/>
          </a:prstGeom>
          <a:solidFill>
            <a:schemeClr val="accent5"/>
          </a:solidFill>
          <a:ln>
            <a:solidFill>
              <a:schemeClr val="accent1">
                <a:lumMod val="25000"/>
              </a:schemeClr>
            </a:solidFill>
          </a:ln>
        </p:spPr>
        <p:txBody>
          <a:bodyPr wrap="square" rtlCol="0">
            <a:spAutoFit/>
          </a:bodyPr>
          <a:lstStyle/>
          <a:p>
            <a:pPr algn="ctr"/>
            <a:r>
              <a:rPr lang="en-US" dirty="0">
                <a:solidFill>
                  <a:schemeClr val="bg1"/>
                </a:solidFill>
              </a:rPr>
              <a:t>View One</a:t>
            </a:r>
          </a:p>
        </p:txBody>
      </p:sp>
      <p:sp>
        <p:nvSpPr>
          <p:cNvPr id="3" name="Footer Placeholder 2">
            <a:extLst>
              <a:ext uri="{FF2B5EF4-FFF2-40B4-BE49-F238E27FC236}">
                <a16:creationId xmlns:a16="http://schemas.microsoft.com/office/drawing/2014/main" id="{BF63320D-A0CB-42A4-9E15-2D082741B07A}"/>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7" name="Slide Number Placeholder 6">
            <a:extLst>
              <a:ext uri="{FF2B5EF4-FFF2-40B4-BE49-F238E27FC236}">
                <a16:creationId xmlns:a16="http://schemas.microsoft.com/office/drawing/2014/main" id="{4C3A71BE-06A9-4FC9-8BEE-F6A3EA36E319}"/>
              </a:ext>
            </a:extLst>
          </p:cNvPr>
          <p:cNvSpPr>
            <a:spLocks noGrp="1"/>
          </p:cNvSpPr>
          <p:nvPr>
            <p:ph type="sldNum" sz="quarter" idx="12"/>
          </p:nvPr>
        </p:nvSpPr>
        <p:spPr/>
        <p:txBody>
          <a:bodyPr/>
          <a:lstStyle/>
          <a:p>
            <a:fld id="{C6F84F79-D02D-4240-9090-CBEA6E335FD1}" type="slidenum">
              <a:rPr lang="en-US" smtClean="0"/>
              <a:t>41</a:t>
            </a:fld>
            <a:endParaRPr lang="en-US" dirty="0"/>
          </a:p>
        </p:txBody>
      </p:sp>
    </p:spTree>
    <p:custDataLst>
      <p:tags r:id="rId1"/>
    </p:custDataLst>
    <p:extLst>
      <p:ext uri="{BB962C8B-B14F-4D97-AF65-F5344CB8AC3E}">
        <p14:creationId xmlns:p14="http://schemas.microsoft.com/office/powerpoint/2010/main" val="1185785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 1-6:</a:t>
            </a:r>
          </a:p>
        </p:txBody>
      </p:sp>
      <p:sp>
        <p:nvSpPr>
          <p:cNvPr id="5" name="Content Placeholder 4"/>
          <p:cNvSpPr>
            <a:spLocks noGrp="1"/>
          </p:cNvSpPr>
          <p:nvPr>
            <p:ph idx="1"/>
          </p:nvPr>
        </p:nvSpPr>
        <p:spPr/>
        <p:txBody>
          <a:bodyPr/>
          <a:lstStyle/>
          <a:p>
            <a:pPr marL="0" indent="0">
              <a:buNone/>
            </a:pPr>
            <a:r>
              <a:rPr lang="en-US" sz="3200" dirty="0">
                <a:latin typeface="Tahoma" pitchFamily="34" charset="0"/>
              </a:rPr>
              <a:t>Classify business events as asset source, use, or exchange transactions.</a:t>
            </a:r>
          </a:p>
        </p:txBody>
      </p:sp>
      <p:sp>
        <p:nvSpPr>
          <p:cNvPr id="3" name="Footer Placeholder 2">
            <a:extLst>
              <a:ext uri="{FF2B5EF4-FFF2-40B4-BE49-F238E27FC236}">
                <a16:creationId xmlns:a16="http://schemas.microsoft.com/office/drawing/2014/main" id="{707BEF50-FC54-4EE5-B658-32CD136E64B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FEFC13D7-5D69-4E46-B4AD-4939E28C27D2}"/>
              </a:ext>
            </a:extLst>
          </p:cNvPr>
          <p:cNvSpPr>
            <a:spLocks noGrp="1"/>
          </p:cNvSpPr>
          <p:nvPr>
            <p:ph type="sldNum" sz="quarter" idx="12"/>
          </p:nvPr>
        </p:nvSpPr>
        <p:spPr/>
        <p:txBody>
          <a:bodyPr/>
          <a:lstStyle/>
          <a:p>
            <a:fld id="{C6F84F79-D02D-4240-9090-CBEA6E335FD1}" type="slidenum">
              <a:rPr lang="en-US" smtClean="0"/>
              <a:t>42</a:t>
            </a:fld>
            <a:endParaRPr lang="en-US" dirty="0"/>
          </a:p>
        </p:txBody>
      </p:sp>
    </p:spTree>
    <p:custDataLst>
      <p:tags r:id="rId1"/>
    </p:custDataLst>
    <p:extLst>
      <p:ext uri="{BB962C8B-B14F-4D97-AF65-F5344CB8AC3E}">
        <p14:creationId xmlns:p14="http://schemas.microsoft.com/office/powerpoint/2010/main" val="284916354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365126"/>
            <a:ext cx="8058150" cy="1325563"/>
          </a:xfrm>
        </p:spPr>
        <p:txBody>
          <a:bodyPr/>
          <a:lstStyle/>
          <a:p>
            <a:pPr eaLnBrk="1" hangingPunct="1"/>
            <a:r>
              <a:rPr lang="en-US" b="1" dirty="0"/>
              <a:t>Recap: Types of Transactions</a:t>
            </a:r>
          </a:p>
        </p:txBody>
      </p:sp>
      <p:sp>
        <p:nvSpPr>
          <p:cNvPr id="50180" name="Text Box 3"/>
          <p:cNvSpPr txBox="1">
            <a:spLocks noChangeArrowheads="1"/>
          </p:cNvSpPr>
          <p:nvPr/>
        </p:nvSpPr>
        <p:spPr bwMode="auto">
          <a:xfrm>
            <a:off x="990600" y="1905000"/>
            <a:ext cx="7467600" cy="955675"/>
          </a:xfrm>
          <a:prstGeom prst="rect">
            <a:avLst/>
          </a:prstGeom>
          <a:solidFill>
            <a:schemeClr val="accent5">
              <a:lumMod val="20000"/>
              <a:lumOff val="80000"/>
            </a:schemeClr>
          </a:solidFill>
          <a:ln w="9525">
            <a:solidFill>
              <a:schemeClr val="tx2"/>
            </a:solidFill>
            <a:miter lim="800000"/>
            <a:headEnd/>
            <a:tailEnd/>
          </a:ln>
        </p:spPr>
        <p:txBody>
          <a:bodyPr>
            <a:spAutoFit/>
          </a:bodyPr>
          <a:lstStyle/>
          <a:p>
            <a:pPr algn="ctr">
              <a:spcBef>
                <a:spcPct val="50000"/>
              </a:spcBef>
              <a:defRPr/>
            </a:pPr>
            <a:r>
              <a:rPr lang="en-US" sz="2800" b="1" dirty="0">
                <a:solidFill>
                  <a:schemeClr val="tx2"/>
                </a:solidFill>
                <a:latin typeface="Tahoma" pitchFamily="34" charset="0"/>
              </a:rPr>
              <a:t>The described transactions have been classified into one of three categories:</a:t>
            </a:r>
          </a:p>
        </p:txBody>
      </p:sp>
      <p:sp>
        <p:nvSpPr>
          <p:cNvPr id="280584" name="Text Box 8"/>
          <p:cNvSpPr txBox="1">
            <a:spLocks noChangeArrowheads="1"/>
          </p:cNvSpPr>
          <p:nvPr/>
        </p:nvSpPr>
        <p:spPr bwMode="auto">
          <a:xfrm>
            <a:off x="671598" y="5092414"/>
            <a:ext cx="2528802" cy="1200329"/>
          </a:xfrm>
          <a:prstGeom prst="rect">
            <a:avLst/>
          </a:prstGeom>
          <a:noFill/>
          <a:ln w="9525" algn="ctr">
            <a:noFill/>
            <a:miter lim="800000"/>
            <a:headEnd/>
            <a:tailEnd/>
          </a:ln>
        </p:spPr>
        <p:txBody>
          <a:bodyPr wrap="square">
            <a:spAutoFit/>
          </a:bodyPr>
          <a:lstStyle/>
          <a:p>
            <a:pPr algn="ctr">
              <a:spcBef>
                <a:spcPct val="50000"/>
              </a:spcBef>
            </a:pPr>
            <a:r>
              <a:rPr lang="en-US" sz="2400" dirty="0">
                <a:latin typeface="Tahoma" pitchFamily="34" charset="0"/>
              </a:rPr>
              <a:t>Increase total assets, increase total claims</a:t>
            </a:r>
          </a:p>
        </p:txBody>
      </p:sp>
      <p:sp>
        <p:nvSpPr>
          <p:cNvPr id="280585" name="Text Box 9"/>
          <p:cNvSpPr txBox="1">
            <a:spLocks noChangeArrowheads="1"/>
          </p:cNvSpPr>
          <p:nvPr/>
        </p:nvSpPr>
        <p:spPr bwMode="auto">
          <a:xfrm>
            <a:off x="3321983" y="5092414"/>
            <a:ext cx="2621617" cy="1200329"/>
          </a:xfrm>
          <a:prstGeom prst="rect">
            <a:avLst/>
          </a:prstGeom>
          <a:noFill/>
          <a:ln w="9525" algn="ctr">
            <a:noFill/>
            <a:miter lim="800000"/>
            <a:headEnd/>
            <a:tailEnd/>
          </a:ln>
        </p:spPr>
        <p:txBody>
          <a:bodyPr wrap="square">
            <a:spAutoFit/>
          </a:bodyPr>
          <a:lstStyle/>
          <a:p>
            <a:pPr algn="ctr">
              <a:spcBef>
                <a:spcPct val="50000"/>
              </a:spcBef>
            </a:pPr>
            <a:r>
              <a:rPr lang="en-US" sz="2400" dirty="0">
                <a:latin typeface="Tahoma" pitchFamily="34" charset="0"/>
              </a:rPr>
              <a:t>Increase one asset, decrease another asset</a:t>
            </a:r>
          </a:p>
        </p:txBody>
      </p:sp>
      <p:sp>
        <p:nvSpPr>
          <p:cNvPr id="280586" name="Text Box 10"/>
          <p:cNvSpPr txBox="1">
            <a:spLocks noChangeArrowheads="1"/>
          </p:cNvSpPr>
          <p:nvPr/>
        </p:nvSpPr>
        <p:spPr bwMode="auto">
          <a:xfrm>
            <a:off x="6217583" y="5092414"/>
            <a:ext cx="2621617" cy="1200329"/>
          </a:xfrm>
          <a:prstGeom prst="rect">
            <a:avLst/>
          </a:prstGeom>
          <a:noFill/>
          <a:ln w="9525" algn="ctr">
            <a:noFill/>
            <a:miter lim="800000"/>
            <a:headEnd/>
            <a:tailEnd/>
          </a:ln>
        </p:spPr>
        <p:txBody>
          <a:bodyPr wrap="square">
            <a:spAutoFit/>
          </a:bodyPr>
          <a:lstStyle/>
          <a:p>
            <a:pPr algn="ctr">
              <a:spcBef>
                <a:spcPct val="50000"/>
              </a:spcBef>
            </a:pPr>
            <a:r>
              <a:rPr lang="en-US" sz="2400" dirty="0">
                <a:latin typeface="Tahoma" pitchFamily="34" charset="0"/>
              </a:rPr>
              <a:t>Decrease total assets, decrease total claims</a:t>
            </a:r>
          </a:p>
        </p:txBody>
      </p:sp>
      <p:pic>
        <p:nvPicPr>
          <p:cNvPr id="4" name="Picture 3">
            <a:extLst>
              <a:ext uri="{FF2B5EF4-FFF2-40B4-BE49-F238E27FC236}">
                <a16:creationId xmlns:a16="http://schemas.microsoft.com/office/drawing/2014/main" id="{EC872856-A188-479E-8AE0-AD826D60543E}"/>
              </a:ext>
            </a:extLst>
          </p:cNvPr>
          <p:cNvPicPr>
            <a:picLocks noChangeAspect="1"/>
          </p:cNvPicPr>
          <p:nvPr/>
        </p:nvPicPr>
        <p:blipFill>
          <a:blip r:embed="rId4"/>
          <a:stretch>
            <a:fillRect/>
          </a:stretch>
        </p:blipFill>
        <p:spPr>
          <a:xfrm>
            <a:off x="616804" y="4267199"/>
            <a:ext cx="2528807" cy="733710"/>
          </a:xfrm>
          <a:prstGeom prst="rect">
            <a:avLst/>
          </a:prstGeom>
        </p:spPr>
      </p:pic>
      <p:sp>
        <p:nvSpPr>
          <p:cNvPr id="5" name="Rectangle 4">
            <a:extLst>
              <a:ext uri="{FF2B5EF4-FFF2-40B4-BE49-F238E27FC236}">
                <a16:creationId xmlns:a16="http://schemas.microsoft.com/office/drawing/2014/main" id="{BC3F7F66-BD72-4D19-8778-92C8C40BDF9D}"/>
              </a:ext>
            </a:extLst>
          </p:cNvPr>
          <p:cNvSpPr/>
          <p:nvPr/>
        </p:nvSpPr>
        <p:spPr>
          <a:xfrm>
            <a:off x="616804" y="3263616"/>
            <a:ext cx="2528806" cy="73370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Asset Source</a:t>
            </a:r>
          </a:p>
        </p:txBody>
      </p:sp>
      <p:sp>
        <p:nvSpPr>
          <p:cNvPr id="8" name="Rectangle 7">
            <a:extLst>
              <a:ext uri="{FF2B5EF4-FFF2-40B4-BE49-F238E27FC236}">
                <a16:creationId xmlns:a16="http://schemas.microsoft.com/office/drawing/2014/main" id="{65C05E20-9C9C-4751-9ED8-9D99D1130FEF}"/>
              </a:ext>
            </a:extLst>
          </p:cNvPr>
          <p:cNvSpPr/>
          <p:nvPr/>
        </p:nvSpPr>
        <p:spPr>
          <a:xfrm>
            <a:off x="3352800" y="3263617"/>
            <a:ext cx="2621617" cy="73370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Asset Exchange</a:t>
            </a:r>
          </a:p>
        </p:txBody>
      </p:sp>
      <p:pic>
        <p:nvPicPr>
          <p:cNvPr id="10" name="Picture 9">
            <a:extLst>
              <a:ext uri="{FF2B5EF4-FFF2-40B4-BE49-F238E27FC236}">
                <a16:creationId xmlns:a16="http://schemas.microsoft.com/office/drawing/2014/main" id="{B6CE6808-573C-4B1F-9E6F-5F3ABC59DCA0}"/>
              </a:ext>
            </a:extLst>
          </p:cNvPr>
          <p:cNvPicPr>
            <a:picLocks noChangeAspect="1"/>
          </p:cNvPicPr>
          <p:nvPr/>
        </p:nvPicPr>
        <p:blipFill>
          <a:blip r:embed="rId5"/>
          <a:stretch>
            <a:fillRect/>
          </a:stretch>
        </p:blipFill>
        <p:spPr>
          <a:xfrm>
            <a:off x="3352800" y="4267199"/>
            <a:ext cx="2621617" cy="733709"/>
          </a:xfrm>
          <a:prstGeom prst="rect">
            <a:avLst/>
          </a:prstGeom>
        </p:spPr>
      </p:pic>
      <p:sp>
        <p:nvSpPr>
          <p:cNvPr id="11" name="Rectangle 10">
            <a:extLst>
              <a:ext uri="{FF2B5EF4-FFF2-40B4-BE49-F238E27FC236}">
                <a16:creationId xmlns:a16="http://schemas.microsoft.com/office/drawing/2014/main" id="{81B82D71-C3C8-472A-B736-4E7715B19931}"/>
              </a:ext>
            </a:extLst>
          </p:cNvPr>
          <p:cNvSpPr/>
          <p:nvPr/>
        </p:nvSpPr>
        <p:spPr>
          <a:xfrm>
            <a:off x="6170477" y="3263616"/>
            <a:ext cx="2621617" cy="73370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Asset Use</a:t>
            </a:r>
          </a:p>
        </p:txBody>
      </p:sp>
      <p:pic>
        <p:nvPicPr>
          <p:cNvPr id="13" name="Picture 12">
            <a:extLst>
              <a:ext uri="{FF2B5EF4-FFF2-40B4-BE49-F238E27FC236}">
                <a16:creationId xmlns:a16="http://schemas.microsoft.com/office/drawing/2014/main" id="{A917EED9-A5A0-4F4D-A8FB-2CAFAF4B3871}"/>
              </a:ext>
            </a:extLst>
          </p:cNvPr>
          <p:cNvPicPr>
            <a:picLocks noChangeAspect="1"/>
          </p:cNvPicPr>
          <p:nvPr/>
        </p:nvPicPr>
        <p:blipFill>
          <a:blip r:embed="rId6"/>
          <a:stretch>
            <a:fillRect/>
          </a:stretch>
        </p:blipFill>
        <p:spPr>
          <a:xfrm>
            <a:off x="6170477" y="4267198"/>
            <a:ext cx="2621618" cy="733709"/>
          </a:xfrm>
          <a:prstGeom prst="rect">
            <a:avLst/>
          </a:prstGeom>
        </p:spPr>
      </p:pic>
      <p:sp>
        <p:nvSpPr>
          <p:cNvPr id="2" name="Footer Placeholder 1">
            <a:extLst>
              <a:ext uri="{FF2B5EF4-FFF2-40B4-BE49-F238E27FC236}">
                <a16:creationId xmlns:a16="http://schemas.microsoft.com/office/drawing/2014/main" id="{7A727C2E-7150-437D-B474-8074CC8EE60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5D25791D-84D8-4AE3-9904-87292AE9DD81}"/>
              </a:ext>
            </a:extLst>
          </p:cNvPr>
          <p:cNvSpPr>
            <a:spLocks noGrp="1"/>
          </p:cNvSpPr>
          <p:nvPr>
            <p:ph type="sldNum" sz="quarter" idx="12"/>
          </p:nvPr>
        </p:nvSpPr>
        <p:spPr/>
        <p:txBody>
          <a:bodyPr/>
          <a:lstStyle/>
          <a:p>
            <a:fld id="{C6F84F79-D02D-4240-9090-CBEA6E335FD1}" type="slidenum">
              <a:rPr lang="en-US" smtClean="0"/>
              <a:t>43</a:t>
            </a:fld>
            <a:endParaRPr lang="en-US" dirty="0"/>
          </a:p>
        </p:txBody>
      </p:sp>
    </p:spTree>
    <p:custDataLst>
      <p:tags r:id="rId1"/>
    </p:custDataLst>
    <p:extLst>
      <p:ext uri="{BB962C8B-B14F-4D97-AF65-F5344CB8AC3E}">
        <p14:creationId xmlns:p14="http://schemas.microsoft.com/office/powerpoint/2010/main" val="231375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0584"/>
                                        </p:tgtEl>
                                        <p:attrNameLst>
                                          <p:attrName>style.visibility</p:attrName>
                                        </p:attrNameLst>
                                      </p:cBhvr>
                                      <p:to>
                                        <p:strVal val="visible"/>
                                      </p:to>
                                    </p:set>
                                    <p:anim calcmode="lin" valueType="num">
                                      <p:cBhvr additive="base">
                                        <p:cTn id="7" dur="500" fill="hold"/>
                                        <p:tgtEl>
                                          <p:spTgt spid="280584"/>
                                        </p:tgtEl>
                                        <p:attrNameLst>
                                          <p:attrName>ppt_x</p:attrName>
                                        </p:attrNameLst>
                                      </p:cBhvr>
                                      <p:tavLst>
                                        <p:tav tm="0">
                                          <p:val>
                                            <p:strVal val="#ppt_x"/>
                                          </p:val>
                                        </p:tav>
                                        <p:tav tm="100000">
                                          <p:val>
                                            <p:strVal val="#ppt_x"/>
                                          </p:val>
                                        </p:tav>
                                      </p:tavLst>
                                    </p:anim>
                                    <p:anim calcmode="lin" valueType="num">
                                      <p:cBhvr additive="base">
                                        <p:cTn id="8" dur="500" fill="hold"/>
                                        <p:tgtEl>
                                          <p:spTgt spid="2805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0585"/>
                                        </p:tgtEl>
                                        <p:attrNameLst>
                                          <p:attrName>style.visibility</p:attrName>
                                        </p:attrNameLst>
                                      </p:cBhvr>
                                      <p:to>
                                        <p:strVal val="visible"/>
                                      </p:to>
                                    </p:set>
                                    <p:anim calcmode="lin" valueType="num">
                                      <p:cBhvr additive="base">
                                        <p:cTn id="12" dur="500" fill="hold"/>
                                        <p:tgtEl>
                                          <p:spTgt spid="280585"/>
                                        </p:tgtEl>
                                        <p:attrNameLst>
                                          <p:attrName>ppt_x</p:attrName>
                                        </p:attrNameLst>
                                      </p:cBhvr>
                                      <p:tavLst>
                                        <p:tav tm="0">
                                          <p:val>
                                            <p:strVal val="#ppt_x"/>
                                          </p:val>
                                        </p:tav>
                                        <p:tav tm="100000">
                                          <p:val>
                                            <p:strVal val="#ppt_x"/>
                                          </p:val>
                                        </p:tav>
                                      </p:tavLst>
                                    </p:anim>
                                    <p:anim calcmode="lin" valueType="num">
                                      <p:cBhvr additive="base">
                                        <p:cTn id="13" dur="500" fill="hold"/>
                                        <p:tgtEl>
                                          <p:spTgt spid="28058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0586"/>
                                        </p:tgtEl>
                                        <p:attrNameLst>
                                          <p:attrName>style.visibility</p:attrName>
                                        </p:attrNameLst>
                                      </p:cBhvr>
                                      <p:to>
                                        <p:strVal val="visible"/>
                                      </p:to>
                                    </p:set>
                                    <p:anim calcmode="lin" valueType="num">
                                      <p:cBhvr additive="base">
                                        <p:cTn id="17" dur="500" fill="hold"/>
                                        <p:tgtEl>
                                          <p:spTgt spid="280586"/>
                                        </p:tgtEl>
                                        <p:attrNameLst>
                                          <p:attrName>ppt_x</p:attrName>
                                        </p:attrNameLst>
                                      </p:cBhvr>
                                      <p:tavLst>
                                        <p:tav tm="0">
                                          <p:val>
                                            <p:strVal val="#ppt_x"/>
                                          </p:val>
                                        </p:tav>
                                        <p:tav tm="100000">
                                          <p:val>
                                            <p:strVal val="#ppt_x"/>
                                          </p:val>
                                        </p:tav>
                                      </p:tavLst>
                                    </p:anim>
                                    <p:anim calcmode="lin" valueType="num">
                                      <p:cBhvr additive="base">
                                        <p:cTn id="18" dur="500" fill="hold"/>
                                        <p:tgtEl>
                                          <p:spTgt spid="280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4" grpId="0"/>
      <p:bldP spid="280585" grpId="0"/>
      <p:bldP spid="28058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65126"/>
            <a:ext cx="8058150" cy="1325563"/>
          </a:xfrm>
        </p:spPr>
        <p:txBody>
          <a:bodyPr/>
          <a:lstStyle/>
          <a:p>
            <a:pPr eaLnBrk="1" hangingPunct="1"/>
            <a:r>
              <a:rPr lang="en-US" b="1" dirty="0"/>
              <a:t>Section 2:  Reporting Information</a:t>
            </a:r>
          </a:p>
        </p:txBody>
      </p:sp>
      <p:sp>
        <p:nvSpPr>
          <p:cNvPr id="39941" name="Text Box 4"/>
          <p:cNvSpPr txBox="1">
            <a:spLocks noChangeArrowheads="1"/>
          </p:cNvSpPr>
          <p:nvPr/>
        </p:nvSpPr>
        <p:spPr bwMode="auto">
          <a:xfrm>
            <a:off x="762000" y="1983576"/>
            <a:ext cx="4572000" cy="1938992"/>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marL="0" indent="0" algn="ctr">
              <a:buNone/>
            </a:pPr>
            <a:r>
              <a:rPr lang="en-US" sz="2400" b="1" dirty="0">
                <a:latin typeface="Tahoma" panose="020B0604030504040204" pitchFamily="34" charset="0"/>
                <a:ea typeface="Tahoma" panose="020B0604030504040204" pitchFamily="34" charset="0"/>
                <a:cs typeface="Tahoma" panose="020B0604030504040204" pitchFamily="34" charset="0"/>
              </a:rPr>
              <a:t>Accounting information is normally presented to external users in four general-purpose financial statements. </a:t>
            </a:r>
          </a:p>
        </p:txBody>
      </p:sp>
      <p:sp>
        <p:nvSpPr>
          <p:cNvPr id="2" name="TextBox 1"/>
          <p:cNvSpPr txBox="1"/>
          <p:nvPr/>
        </p:nvSpPr>
        <p:spPr>
          <a:xfrm>
            <a:off x="5638800" y="2147500"/>
            <a:ext cx="2514600" cy="3416320"/>
          </a:xfrm>
          <a:prstGeom prst="rect">
            <a:avLst/>
          </a:prstGeom>
          <a:solidFill>
            <a:schemeClr val="accent5"/>
          </a:solidFill>
          <a:ln>
            <a:solidFill>
              <a:schemeClr val="accent1">
                <a:lumMod val="25000"/>
              </a:schemeClr>
            </a:solidFill>
          </a:ln>
        </p:spPr>
        <p:txBody>
          <a:bodyPr wrap="square" rtlCol="0">
            <a:spAutoFit/>
          </a:bodyPr>
          <a:lstStyle/>
          <a:p>
            <a:pPr algn="ctr"/>
            <a:endParaRPr lang="en-US" sz="2400" b="1" dirty="0">
              <a:solidFill>
                <a:schemeClr val="bg1"/>
              </a:solidFill>
            </a:endParaRPr>
          </a:p>
          <a:p>
            <a:pPr algn="ctr"/>
            <a:r>
              <a:rPr lang="en-US" sz="2400" b="1" dirty="0">
                <a:solidFill>
                  <a:schemeClr val="bg1"/>
                </a:solidFill>
              </a:rPr>
              <a:t>The next section explains how the information in the accounts is presented in financial statements.</a:t>
            </a:r>
            <a:endParaRPr lang="en-US" sz="3200" b="1" dirty="0">
              <a:solidFill>
                <a:schemeClr val="bg1"/>
              </a:solidFill>
            </a:endParaRPr>
          </a:p>
          <a:p>
            <a:pPr algn="ctr"/>
            <a:endParaRPr lang="en-US" sz="2400" b="1" dirty="0">
              <a:solidFill>
                <a:schemeClr val="bg1"/>
              </a:solidFill>
            </a:endParaRPr>
          </a:p>
        </p:txBody>
      </p:sp>
      <p:sp>
        <p:nvSpPr>
          <p:cNvPr id="9" name="Text Box 4"/>
          <p:cNvSpPr txBox="1">
            <a:spLocks noChangeArrowheads="1"/>
          </p:cNvSpPr>
          <p:nvPr/>
        </p:nvSpPr>
        <p:spPr bwMode="auto">
          <a:xfrm>
            <a:off x="838200" y="4038600"/>
            <a:ext cx="4495800" cy="1569660"/>
          </a:xfrm>
          <a:prstGeom prst="rect">
            <a:avLst/>
          </a:prstGeom>
          <a:solidFill>
            <a:schemeClr val="accent5">
              <a:lumMod val="20000"/>
              <a:lumOff val="80000"/>
            </a:schemeClr>
          </a:solidFill>
          <a:ln w="9525">
            <a:solidFill>
              <a:schemeClr val="tx1"/>
            </a:solidFill>
            <a:miter lim="800000"/>
            <a:headEnd/>
            <a:tailEnd/>
          </a:ln>
        </p:spPr>
        <p:txBody>
          <a:bodyPr wrap="square">
            <a:spAutoFit/>
          </a:bodyPr>
          <a:lstStyle/>
          <a:p>
            <a:pPr marL="0" indent="0" algn="ctr">
              <a:buNone/>
            </a:pPr>
            <a:r>
              <a:rPr lang="en-US" sz="2400" b="1" dirty="0">
                <a:latin typeface="Tahoma" panose="020B0604030504040204" pitchFamily="34" charset="0"/>
                <a:ea typeface="Tahoma" panose="020B0604030504040204" pitchFamily="34" charset="0"/>
                <a:cs typeface="Tahoma" panose="020B0604030504040204" pitchFamily="34" charset="0"/>
              </a:rPr>
              <a:t>The information in the ledger accounts is used to prepare these financial statements.</a:t>
            </a:r>
          </a:p>
        </p:txBody>
      </p:sp>
      <p:sp>
        <p:nvSpPr>
          <p:cNvPr id="3" name="Footer Placeholder 2">
            <a:extLst>
              <a:ext uri="{FF2B5EF4-FFF2-40B4-BE49-F238E27FC236}">
                <a16:creationId xmlns:a16="http://schemas.microsoft.com/office/drawing/2014/main" id="{B508687D-59ED-4CA3-B801-73E0038096A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8794E3E9-8457-42DF-8000-44043790CBCB}"/>
              </a:ext>
            </a:extLst>
          </p:cNvPr>
          <p:cNvSpPr>
            <a:spLocks noGrp="1"/>
          </p:cNvSpPr>
          <p:nvPr>
            <p:ph type="sldNum" sz="quarter" idx="12"/>
          </p:nvPr>
        </p:nvSpPr>
        <p:spPr/>
        <p:txBody>
          <a:bodyPr/>
          <a:lstStyle/>
          <a:p>
            <a:fld id="{C6F84F79-D02D-4240-9090-CBEA6E335FD1}" type="slidenum">
              <a:rPr lang="en-US" smtClean="0"/>
              <a:t>44</a:t>
            </a:fld>
            <a:endParaRPr lang="en-US" dirty="0"/>
          </a:p>
        </p:txBody>
      </p:sp>
    </p:spTree>
    <p:custDataLst>
      <p:tags r:id="rId1"/>
    </p:custDataLst>
    <p:extLst>
      <p:ext uri="{BB962C8B-B14F-4D97-AF65-F5344CB8AC3E}">
        <p14:creationId xmlns:p14="http://schemas.microsoft.com/office/powerpoint/2010/main" val="171387653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LO 1-7:</a:t>
            </a:r>
          </a:p>
        </p:txBody>
      </p:sp>
      <p:sp>
        <p:nvSpPr>
          <p:cNvPr id="5" name="Content Placeholder 4"/>
          <p:cNvSpPr>
            <a:spLocks noGrp="1"/>
          </p:cNvSpPr>
          <p:nvPr>
            <p:ph idx="1"/>
          </p:nvPr>
        </p:nvSpPr>
        <p:spPr/>
        <p:txBody>
          <a:bodyPr/>
          <a:lstStyle/>
          <a:p>
            <a:pPr marL="0" indent="0">
              <a:buNone/>
            </a:pPr>
            <a:r>
              <a:rPr lang="en-US" sz="3200" dirty="0">
                <a:latin typeface="Tahoma" pitchFamily="34" charset="0"/>
              </a:rPr>
              <a:t>Prepare an income statement, a statement of changes in stockholders’ equity, and a balance sheet.</a:t>
            </a:r>
          </a:p>
        </p:txBody>
      </p:sp>
      <p:sp>
        <p:nvSpPr>
          <p:cNvPr id="2" name="Footer Placeholder 1">
            <a:extLst>
              <a:ext uri="{FF2B5EF4-FFF2-40B4-BE49-F238E27FC236}">
                <a16:creationId xmlns:a16="http://schemas.microsoft.com/office/drawing/2014/main" id="{389214A4-8A44-4AE7-91DB-5212725C046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E6D4D434-13E0-4174-BE9E-FAC7B467855F}"/>
              </a:ext>
            </a:extLst>
          </p:cNvPr>
          <p:cNvSpPr>
            <a:spLocks noGrp="1"/>
          </p:cNvSpPr>
          <p:nvPr>
            <p:ph type="sldNum" sz="quarter" idx="12"/>
          </p:nvPr>
        </p:nvSpPr>
        <p:spPr/>
        <p:txBody>
          <a:bodyPr/>
          <a:lstStyle/>
          <a:p>
            <a:fld id="{C6F84F79-D02D-4240-9090-CBEA6E335FD1}" type="slidenum">
              <a:rPr lang="en-US" smtClean="0"/>
              <a:t>45</a:t>
            </a:fld>
            <a:endParaRPr lang="en-US" dirty="0"/>
          </a:p>
        </p:txBody>
      </p:sp>
    </p:spTree>
    <p:custDataLst>
      <p:tags r:id="rId1"/>
    </p:custDataLst>
    <p:extLst>
      <p:ext uri="{BB962C8B-B14F-4D97-AF65-F5344CB8AC3E}">
        <p14:creationId xmlns:p14="http://schemas.microsoft.com/office/powerpoint/2010/main" val="135220069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365126"/>
            <a:ext cx="8058150" cy="1325563"/>
          </a:xfrm>
        </p:spPr>
        <p:txBody>
          <a:bodyPr/>
          <a:lstStyle/>
          <a:p>
            <a:pPr eaLnBrk="1" hangingPunct="1"/>
            <a:r>
              <a:rPr lang="en-US" b="1" dirty="0"/>
              <a:t>Income Statement and the Matching Concept</a:t>
            </a:r>
          </a:p>
        </p:txBody>
      </p:sp>
      <p:sp>
        <p:nvSpPr>
          <p:cNvPr id="285702" name="Oval 6"/>
          <p:cNvSpPr>
            <a:spLocks noChangeArrowheads="1"/>
          </p:cNvSpPr>
          <p:nvPr/>
        </p:nvSpPr>
        <p:spPr bwMode="auto">
          <a:xfrm>
            <a:off x="990600" y="3581400"/>
            <a:ext cx="2362200" cy="1143000"/>
          </a:xfrm>
          <a:prstGeom prst="ellipse">
            <a:avLst/>
          </a:prstGeom>
          <a:solidFill>
            <a:schemeClr val="accent5"/>
          </a:solidFill>
          <a:ln w="9525">
            <a:solidFill>
              <a:schemeClr val="tx1"/>
            </a:solidFill>
            <a:round/>
            <a:headEnd/>
            <a:tailEnd/>
          </a:ln>
        </p:spPr>
        <p:txBody>
          <a:bodyPr anchor="ctr"/>
          <a:lstStyle/>
          <a:p>
            <a:pPr algn="ctr"/>
            <a:r>
              <a:rPr lang="en-US" sz="2400" b="1" dirty="0">
                <a:solidFill>
                  <a:schemeClr val="bg1"/>
                </a:solidFill>
                <a:latin typeface="Tahoma" pitchFamily="34" charset="0"/>
              </a:rPr>
              <a:t>Matching Concept</a:t>
            </a:r>
          </a:p>
        </p:txBody>
      </p:sp>
      <p:grpSp>
        <p:nvGrpSpPr>
          <p:cNvPr id="2" name="Group 8"/>
          <p:cNvGrpSpPr>
            <a:grpSpLocks/>
          </p:cNvGrpSpPr>
          <p:nvPr/>
        </p:nvGrpSpPr>
        <p:grpSpPr bwMode="auto">
          <a:xfrm>
            <a:off x="2134081" y="3009954"/>
            <a:ext cx="5934075" cy="1622427"/>
            <a:chOff x="1734" y="2009"/>
            <a:chExt cx="3738" cy="1022"/>
          </a:xfrm>
        </p:grpSpPr>
        <p:sp>
          <p:nvSpPr>
            <p:cNvPr id="9232" name="Text Box 9"/>
            <p:cNvSpPr txBox="1">
              <a:spLocks noChangeArrowheads="1"/>
            </p:cNvSpPr>
            <p:nvPr/>
          </p:nvSpPr>
          <p:spPr bwMode="auto">
            <a:xfrm>
              <a:off x="2688" y="2304"/>
              <a:ext cx="2784" cy="727"/>
            </a:xfrm>
            <a:prstGeom prst="rect">
              <a:avLst/>
            </a:prstGeom>
            <a:solidFill>
              <a:schemeClr val="accent5"/>
            </a:solidFill>
            <a:ln w="9525" algn="ctr">
              <a:noFill/>
              <a:miter lim="800000"/>
              <a:headEnd/>
              <a:tailEnd/>
            </a:ln>
          </p:spPr>
          <p:txBody>
            <a:bodyPr>
              <a:spAutoFit/>
            </a:bodyPr>
            <a:lstStyle/>
            <a:p>
              <a:pPr>
                <a:spcBef>
                  <a:spcPct val="50000"/>
                </a:spcBef>
              </a:pPr>
              <a:r>
                <a:rPr lang="en-US" sz="2300" dirty="0">
                  <a:solidFill>
                    <a:schemeClr val="bg1"/>
                  </a:solidFill>
                  <a:latin typeface="Tahoma" pitchFamily="34" charset="0"/>
                </a:rPr>
                <a:t>Revenues exceeded expenses.  If expenses exceed revenues, the entity will report a </a:t>
              </a:r>
              <a:r>
                <a:rPr lang="en-US" sz="2300" b="1" dirty="0">
                  <a:latin typeface="Tahoma" pitchFamily="34" charset="0"/>
                </a:rPr>
                <a:t>net loss.</a:t>
              </a:r>
            </a:p>
          </p:txBody>
        </p:sp>
        <p:sp>
          <p:nvSpPr>
            <p:cNvPr id="9233" name="Line 10"/>
            <p:cNvSpPr>
              <a:spLocks noChangeShapeType="1"/>
            </p:cNvSpPr>
            <p:nvPr/>
          </p:nvSpPr>
          <p:spPr bwMode="auto">
            <a:xfrm flipH="1" flipV="1">
              <a:off x="1734" y="2009"/>
              <a:ext cx="912" cy="486"/>
            </a:xfrm>
            <a:prstGeom prst="line">
              <a:avLst/>
            </a:prstGeom>
            <a:noFill/>
            <a:ln w="38100">
              <a:solidFill>
                <a:srgbClr val="FF6600"/>
              </a:solidFill>
              <a:round/>
              <a:headEnd/>
              <a:tailEnd type="triangle" w="med" len="med"/>
            </a:ln>
          </p:spPr>
          <p:txBody>
            <a:bodyPr anchor="ctr"/>
            <a:lstStyle/>
            <a:p>
              <a:endParaRPr lang="en-US" dirty="0"/>
            </a:p>
          </p:txBody>
        </p:sp>
      </p:grpSp>
      <p:sp>
        <p:nvSpPr>
          <p:cNvPr id="285707" name="Text Box 11"/>
          <p:cNvSpPr txBox="1">
            <a:spLocks noChangeArrowheads="1"/>
          </p:cNvSpPr>
          <p:nvPr/>
        </p:nvSpPr>
        <p:spPr bwMode="auto">
          <a:xfrm>
            <a:off x="4215446" y="4999640"/>
            <a:ext cx="3404554" cy="1154162"/>
          </a:xfrm>
          <a:prstGeom prst="rect">
            <a:avLst/>
          </a:prstGeom>
          <a:solidFill>
            <a:schemeClr val="accent5"/>
          </a:solidFill>
          <a:ln w="9525" algn="ctr">
            <a:noFill/>
            <a:miter lim="800000"/>
            <a:headEnd/>
            <a:tailEnd/>
          </a:ln>
        </p:spPr>
        <p:txBody>
          <a:bodyPr wrap="square">
            <a:spAutoFit/>
          </a:bodyPr>
          <a:lstStyle/>
          <a:p>
            <a:pPr algn="ctr">
              <a:spcBef>
                <a:spcPct val="50000"/>
              </a:spcBef>
            </a:pPr>
            <a:r>
              <a:rPr lang="en-US" sz="2300" dirty="0">
                <a:solidFill>
                  <a:schemeClr val="bg1"/>
                </a:solidFill>
                <a:latin typeface="Tahoma" pitchFamily="34" charset="0"/>
              </a:rPr>
              <a:t>Income is measured for a span of time called the </a:t>
            </a:r>
            <a:r>
              <a:rPr lang="en-US" sz="2300" b="1" dirty="0">
                <a:latin typeface="Tahoma" pitchFamily="34" charset="0"/>
              </a:rPr>
              <a:t>accounting period.</a:t>
            </a:r>
          </a:p>
        </p:txBody>
      </p:sp>
      <p:grpSp>
        <p:nvGrpSpPr>
          <p:cNvPr id="3" name="Group 12"/>
          <p:cNvGrpSpPr>
            <a:grpSpLocks/>
          </p:cNvGrpSpPr>
          <p:nvPr/>
        </p:nvGrpSpPr>
        <p:grpSpPr bwMode="auto">
          <a:xfrm>
            <a:off x="269876" y="2060575"/>
            <a:ext cx="3311525" cy="4279901"/>
            <a:chOff x="170" y="1298"/>
            <a:chExt cx="2086" cy="2696"/>
          </a:xfrm>
        </p:grpSpPr>
        <p:grpSp>
          <p:nvGrpSpPr>
            <p:cNvPr id="9228" name="Group 13"/>
            <p:cNvGrpSpPr>
              <a:grpSpLocks/>
            </p:cNvGrpSpPr>
            <p:nvPr/>
          </p:nvGrpSpPr>
          <p:grpSpPr bwMode="auto">
            <a:xfrm>
              <a:off x="170" y="1298"/>
              <a:ext cx="793" cy="1150"/>
              <a:chOff x="170" y="1298"/>
              <a:chExt cx="793" cy="1150"/>
            </a:xfrm>
          </p:grpSpPr>
          <p:sp>
            <p:nvSpPr>
              <p:cNvPr id="9230" name="Freeform 14"/>
              <p:cNvSpPr>
                <a:spLocks/>
              </p:cNvSpPr>
              <p:nvPr/>
            </p:nvSpPr>
            <p:spPr bwMode="auto">
              <a:xfrm>
                <a:off x="170" y="1538"/>
                <a:ext cx="598" cy="910"/>
              </a:xfrm>
              <a:custGeom>
                <a:avLst/>
                <a:gdLst>
                  <a:gd name="T0" fmla="*/ 497 w 598"/>
                  <a:gd name="T1" fmla="*/ 910 h 910"/>
                  <a:gd name="T2" fmla="*/ 17 w 598"/>
                  <a:gd name="T3" fmla="*/ 488 h 910"/>
                  <a:gd name="T4" fmla="*/ 598 w 598"/>
                  <a:gd name="T5" fmla="*/ 0 h 910"/>
                  <a:gd name="T6" fmla="*/ 0 60000 65536"/>
                  <a:gd name="T7" fmla="*/ 0 60000 65536"/>
                  <a:gd name="T8" fmla="*/ 0 60000 65536"/>
                  <a:gd name="T9" fmla="*/ 0 w 598"/>
                  <a:gd name="T10" fmla="*/ 0 h 910"/>
                  <a:gd name="T11" fmla="*/ 598 w 598"/>
                  <a:gd name="T12" fmla="*/ 910 h 910"/>
                </a:gdLst>
                <a:ahLst/>
                <a:cxnLst>
                  <a:cxn ang="T6">
                    <a:pos x="T0" y="T1"/>
                  </a:cxn>
                  <a:cxn ang="T7">
                    <a:pos x="T2" y="T3"/>
                  </a:cxn>
                  <a:cxn ang="T8">
                    <a:pos x="T4" y="T5"/>
                  </a:cxn>
                </a:cxnLst>
                <a:rect l="T9" t="T10" r="T11" b="T12"/>
                <a:pathLst>
                  <a:path w="598" h="910">
                    <a:moveTo>
                      <a:pt x="497" y="910"/>
                    </a:moveTo>
                    <a:cubicBezTo>
                      <a:pt x="416" y="840"/>
                      <a:pt x="0" y="640"/>
                      <a:pt x="17" y="488"/>
                    </a:cubicBezTo>
                    <a:cubicBezTo>
                      <a:pt x="34" y="336"/>
                      <a:pt x="477" y="102"/>
                      <a:pt x="598" y="0"/>
                    </a:cubicBezTo>
                  </a:path>
                </a:pathLst>
              </a:custGeom>
              <a:noFill/>
              <a:ln w="38100">
                <a:solidFill>
                  <a:srgbClr val="FF6600"/>
                </a:solidFill>
                <a:round/>
                <a:headEnd/>
                <a:tailEnd type="triangle" w="med" len="med"/>
              </a:ln>
            </p:spPr>
            <p:txBody>
              <a:bodyPr anchor="ctr"/>
              <a:lstStyle/>
              <a:p>
                <a:endParaRPr lang="en-US" dirty="0"/>
              </a:p>
            </p:txBody>
          </p:sp>
          <p:sp>
            <p:nvSpPr>
              <p:cNvPr id="9231" name="Text Box 15"/>
              <p:cNvSpPr txBox="1">
                <a:spLocks noChangeArrowheads="1"/>
              </p:cNvSpPr>
              <p:nvPr/>
            </p:nvSpPr>
            <p:spPr bwMode="auto">
              <a:xfrm>
                <a:off x="675" y="1298"/>
                <a:ext cx="288" cy="404"/>
              </a:xfrm>
              <a:prstGeom prst="rect">
                <a:avLst/>
              </a:prstGeom>
              <a:noFill/>
              <a:ln w="9525" algn="ctr">
                <a:noFill/>
                <a:miter lim="800000"/>
                <a:headEnd/>
                <a:tailEnd/>
              </a:ln>
            </p:spPr>
            <p:txBody>
              <a:bodyPr>
                <a:spAutoFit/>
              </a:bodyPr>
              <a:lstStyle/>
              <a:p>
                <a:pPr algn="ctr">
                  <a:spcBef>
                    <a:spcPct val="50000"/>
                  </a:spcBef>
                </a:pPr>
                <a:r>
                  <a:rPr lang="en-US" sz="3600" dirty="0">
                    <a:solidFill>
                      <a:srgbClr val="FF3300"/>
                    </a:solidFill>
                    <a:latin typeface="Tahoma" pitchFamily="34" charset="0"/>
                  </a:rPr>
                  <a:t>{</a:t>
                </a:r>
              </a:p>
            </p:txBody>
          </p:sp>
        </p:grpSp>
        <p:sp>
          <p:nvSpPr>
            <p:cNvPr id="9229" name="Text Box 16"/>
            <p:cNvSpPr txBox="1">
              <a:spLocks noChangeArrowheads="1"/>
            </p:cNvSpPr>
            <p:nvPr/>
          </p:nvSpPr>
          <p:spPr bwMode="auto">
            <a:xfrm>
              <a:off x="432" y="3044"/>
              <a:ext cx="1824" cy="950"/>
            </a:xfrm>
            <a:prstGeom prst="rect">
              <a:avLst/>
            </a:prstGeom>
            <a:noFill/>
            <a:ln w="9525" algn="ctr">
              <a:noFill/>
              <a:miter lim="800000"/>
              <a:headEnd/>
              <a:tailEnd/>
            </a:ln>
          </p:spPr>
          <p:txBody>
            <a:bodyPr wrap="square">
              <a:spAutoFit/>
            </a:bodyPr>
            <a:lstStyle/>
            <a:p>
              <a:pPr algn="ctr">
                <a:spcBef>
                  <a:spcPct val="50000"/>
                </a:spcBef>
              </a:pPr>
              <a:r>
                <a:rPr lang="en-US" sz="2300" dirty="0">
                  <a:latin typeface="Tahoma" pitchFamily="34" charset="0"/>
                </a:rPr>
                <a:t>Revenues (benefits) are matched to expenses (sacrifices).</a:t>
              </a:r>
            </a:p>
          </p:txBody>
        </p:sp>
      </p:grpSp>
      <p:pic>
        <p:nvPicPr>
          <p:cNvPr id="6" name="Picture 5" descr="A screenshot of a cell phone&#10;&#10;Description automatically generated">
            <a:extLst>
              <a:ext uri="{FF2B5EF4-FFF2-40B4-BE49-F238E27FC236}">
                <a16:creationId xmlns:a16="http://schemas.microsoft.com/office/drawing/2014/main" id="{AE9EE902-58E4-47B6-B4E3-64E5DD1F2E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904" y="1282786"/>
            <a:ext cx="6569532" cy="1618920"/>
          </a:xfrm>
          <a:prstGeom prst="rect">
            <a:avLst/>
          </a:prstGeom>
        </p:spPr>
      </p:pic>
      <p:sp>
        <p:nvSpPr>
          <p:cNvPr id="4" name="Footer Placeholder 3">
            <a:extLst>
              <a:ext uri="{FF2B5EF4-FFF2-40B4-BE49-F238E27FC236}">
                <a16:creationId xmlns:a16="http://schemas.microsoft.com/office/drawing/2014/main" id="{8FEB245F-8E67-4B9A-8FD0-F3EA5CAC0697}"/>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62D65EE0-2BCF-4C40-B6FA-16DDACDAEC64}"/>
              </a:ext>
            </a:extLst>
          </p:cNvPr>
          <p:cNvSpPr>
            <a:spLocks noGrp="1"/>
          </p:cNvSpPr>
          <p:nvPr>
            <p:ph type="sldNum" sz="quarter" idx="12"/>
          </p:nvPr>
        </p:nvSpPr>
        <p:spPr/>
        <p:txBody>
          <a:bodyPr/>
          <a:lstStyle/>
          <a:p>
            <a:fld id="{C6F84F79-D02D-4240-9090-CBEA6E335FD1}" type="slidenum">
              <a:rPr lang="en-US" smtClean="0"/>
              <a:t>46</a:t>
            </a:fld>
            <a:endParaRPr lang="en-US" dirty="0"/>
          </a:p>
        </p:txBody>
      </p:sp>
    </p:spTree>
    <p:custDataLst>
      <p:tags r:id="rId1"/>
    </p:custDataLst>
    <p:extLst>
      <p:ext uri="{BB962C8B-B14F-4D97-AF65-F5344CB8AC3E}">
        <p14:creationId xmlns:p14="http://schemas.microsoft.com/office/powerpoint/2010/main" val="461675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85702"/>
                                        </p:tgtEl>
                                      </p:cBhvr>
                                    </p:animEffect>
                                    <p:animScale>
                                      <p:cBhvr>
                                        <p:cTn id="7" dur="250" autoRev="1" fill="hold"/>
                                        <p:tgtEl>
                                          <p:spTgt spid="285702"/>
                                        </p:tgtEl>
                                      </p:cBhvr>
                                      <p:by x="105000" y="105000"/>
                                    </p:animScale>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par>
                          <p:cTn id="17" fill="hold">
                            <p:stCondLst>
                              <p:cond delay="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85707"/>
                                        </p:tgtEl>
                                        <p:attrNameLst>
                                          <p:attrName>style.visibility</p:attrName>
                                        </p:attrNameLst>
                                      </p:cBhvr>
                                      <p:to>
                                        <p:strVal val="visible"/>
                                      </p:to>
                                    </p:set>
                                    <p:anim calcmode="lin" valueType="num">
                                      <p:cBhvr additive="base">
                                        <p:cTn id="30" dur="500" fill="hold"/>
                                        <p:tgtEl>
                                          <p:spTgt spid="285707"/>
                                        </p:tgtEl>
                                        <p:attrNameLst>
                                          <p:attrName>ppt_x</p:attrName>
                                        </p:attrNameLst>
                                      </p:cBhvr>
                                      <p:tavLst>
                                        <p:tav tm="0">
                                          <p:val>
                                            <p:strVal val="#ppt_x"/>
                                          </p:val>
                                        </p:tav>
                                        <p:tav tm="100000">
                                          <p:val>
                                            <p:strVal val="#ppt_x"/>
                                          </p:val>
                                        </p:tav>
                                      </p:tavLst>
                                    </p:anim>
                                    <p:anim calcmode="lin" valueType="num">
                                      <p:cBhvr additive="base">
                                        <p:cTn id="31" dur="500" fill="hold"/>
                                        <p:tgtEl>
                                          <p:spTgt spid="285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P spid="28570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754062"/>
            <a:ext cx="7886700" cy="457200"/>
          </a:xfrm>
        </p:spPr>
        <p:txBody>
          <a:bodyPr>
            <a:normAutofit fontScale="90000"/>
          </a:bodyPr>
          <a:lstStyle/>
          <a:p>
            <a:r>
              <a:rPr lang="en-US" b="1" dirty="0"/>
              <a:t>Statement of Changes in Stockholders’ Equity</a:t>
            </a:r>
            <a:br>
              <a:rPr lang="en-US" b="1" dirty="0"/>
            </a:br>
            <a:endParaRPr lang="en-US" dirty="0"/>
          </a:p>
        </p:txBody>
      </p:sp>
      <p:grpSp>
        <p:nvGrpSpPr>
          <p:cNvPr id="8" name="Group 7">
            <a:extLst>
              <a:ext uri="{FF2B5EF4-FFF2-40B4-BE49-F238E27FC236}">
                <a16:creationId xmlns:a16="http://schemas.microsoft.com/office/drawing/2014/main" id="{E3940C0F-C6E9-47D6-B429-EE56170D3648}"/>
              </a:ext>
            </a:extLst>
          </p:cNvPr>
          <p:cNvGrpSpPr/>
          <p:nvPr/>
        </p:nvGrpSpPr>
        <p:grpSpPr>
          <a:xfrm>
            <a:off x="609600" y="1524000"/>
            <a:ext cx="7661275" cy="3048000"/>
            <a:chOff x="609600" y="1524000"/>
            <a:chExt cx="7661275" cy="3048000"/>
          </a:xfrm>
        </p:grpSpPr>
        <p:pic>
          <p:nvPicPr>
            <p:cNvPr id="5" name="Picture 4" descr="A screenshot of a cell phone&#10;&#10;Description automatically generated">
              <a:extLst>
                <a:ext uri="{FF2B5EF4-FFF2-40B4-BE49-F238E27FC236}">
                  <a16:creationId xmlns:a16="http://schemas.microsoft.com/office/drawing/2014/main" id="{583C05AE-3BDC-4634-8EC8-6DC9DA51E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524000"/>
              <a:ext cx="7633252" cy="3048000"/>
            </a:xfrm>
            <a:prstGeom prst="rect">
              <a:avLst/>
            </a:prstGeom>
          </p:spPr>
        </p:pic>
        <p:pic>
          <p:nvPicPr>
            <p:cNvPr id="7" name="Picture 6" descr="A close up of a logo&#10;&#10;Description automatically generated">
              <a:extLst>
                <a:ext uri="{FF2B5EF4-FFF2-40B4-BE49-F238E27FC236}">
                  <a16:creationId xmlns:a16="http://schemas.microsoft.com/office/drawing/2014/main" id="{D972FA03-F388-44D7-B706-D5A11EF8A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7663" y="3407391"/>
              <a:ext cx="1343212" cy="457200"/>
            </a:xfrm>
            <a:prstGeom prst="rect">
              <a:avLst/>
            </a:prstGeom>
          </p:spPr>
        </p:pic>
        <p:pic>
          <p:nvPicPr>
            <p:cNvPr id="9" name="Picture 8" descr="A close up of a logo&#10;&#10;Description automatically generated">
              <a:extLst>
                <a:ext uri="{FF2B5EF4-FFF2-40B4-BE49-F238E27FC236}">
                  <a16:creationId xmlns:a16="http://schemas.microsoft.com/office/drawing/2014/main" id="{8B92C304-8F60-4EDE-9A4C-F0F841BF63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88133" y="4105700"/>
              <a:ext cx="282742" cy="457201"/>
            </a:xfrm>
            <a:prstGeom prst="rect">
              <a:avLst/>
            </a:prstGeom>
          </p:spPr>
        </p:pic>
        <p:pic>
          <p:nvPicPr>
            <p:cNvPr id="10" name="Picture 9" descr="A close up of a logo&#10;&#10;Description automatically generated">
              <a:extLst>
                <a:ext uri="{FF2B5EF4-FFF2-40B4-BE49-F238E27FC236}">
                  <a16:creationId xmlns:a16="http://schemas.microsoft.com/office/drawing/2014/main" id="{36A46ACD-EF29-4ADF-B6A2-AD79541801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3048000"/>
              <a:ext cx="838200" cy="1524000"/>
            </a:xfrm>
            <a:prstGeom prst="rect">
              <a:avLst/>
            </a:prstGeom>
          </p:spPr>
        </p:pic>
      </p:grpSp>
      <p:sp>
        <p:nvSpPr>
          <p:cNvPr id="3" name="Footer Placeholder 2">
            <a:extLst>
              <a:ext uri="{FF2B5EF4-FFF2-40B4-BE49-F238E27FC236}">
                <a16:creationId xmlns:a16="http://schemas.microsoft.com/office/drawing/2014/main" id="{B8AA9DA5-580C-4A0B-9395-7C897518571B}"/>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8840DA54-8AD4-473D-8D9E-8CD84EB1EE3B}"/>
              </a:ext>
            </a:extLst>
          </p:cNvPr>
          <p:cNvSpPr>
            <a:spLocks noGrp="1"/>
          </p:cNvSpPr>
          <p:nvPr>
            <p:ph type="sldNum" sz="quarter" idx="12"/>
          </p:nvPr>
        </p:nvSpPr>
        <p:spPr/>
        <p:txBody>
          <a:bodyPr/>
          <a:lstStyle/>
          <a:p>
            <a:fld id="{C6F84F79-D02D-4240-9090-CBEA6E335FD1}" type="slidenum">
              <a:rPr lang="en-US" smtClean="0"/>
              <a:t>47</a:t>
            </a:fld>
            <a:endParaRPr lang="en-US" dirty="0"/>
          </a:p>
        </p:txBody>
      </p:sp>
    </p:spTree>
    <p:custDataLst>
      <p:tags r:id="rId1"/>
    </p:custDataLst>
    <p:extLst>
      <p:ext uri="{BB962C8B-B14F-4D97-AF65-F5344CB8AC3E}">
        <p14:creationId xmlns:p14="http://schemas.microsoft.com/office/powerpoint/2010/main" val="297673655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54767"/>
            <a:ext cx="8058150" cy="1325563"/>
          </a:xfrm>
        </p:spPr>
        <p:txBody>
          <a:bodyPr/>
          <a:lstStyle/>
          <a:p>
            <a:r>
              <a:rPr lang="en-US" b="1" dirty="0"/>
              <a:t>Balance Sheet</a:t>
            </a:r>
            <a:br>
              <a:rPr lang="en-US" b="1" dirty="0"/>
            </a:br>
            <a:endParaRPr lang="en-US" dirty="0"/>
          </a:p>
        </p:txBody>
      </p:sp>
      <p:grpSp>
        <p:nvGrpSpPr>
          <p:cNvPr id="12" name="Group 11">
            <a:extLst>
              <a:ext uri="{FF2B5EF4-FFF2-40B4-BE49-F238E27FC236}">
                <a16:creationId xmlns:a16="http://schemas.microsoft.com/office/drawing/2014/main" id="{812205A7-D0C2-470D-B3D3-9482857384C9}"/>
              </a:ext>
            </a:extLst>
          </p:cNvPr>
          <p:cNvGrpSpPr/>
          <p:nvPr/>
        </p:nvGrpSpPr>
        <p:grpSpPr>
          <a:xfrm>
            <a:off x="758758" y="1422149"/>
            <a:ext cx="7626484" cy="3733800"/>
            <a:chOff x="758758" y="1422149"/>
            <a:chExt cx="7626484" cy="3733800"/>
          </a:xfrm>
        </p:grpSpPr>
        <p:pic>
          <p:nvPicPr>
            <p:cNvPr id="7" name="Picture 6" descr="A screenshot of a cell phone&#10;&#10;Description automatically generated">
              <a:extLst>
                <a:ext uri="{FF2B5EF4-FFF2-40B4-BE49-F238E27FC236}">
                  <a16:creationId xmlns:a16="http://schemas.microsoft.com/office/drawing/2014/main" id="{C68506FA-1B67-413B-BEE5-71499C2B3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58" y="1422149"/>
              <a:ext cx="7626484" cy="3733800"/>
            </a:xfrm>
            <a:prstGeom prst="rect">
              <a:avLst/>
            </a:prstGeom>
          </p:spPr>
        </p:pic>
        <p:pic>
          <p:nvPicPr>
            <p:cNvPr id="11" name="Picture 10" descr="A close up of a logo&#10;&#10;Description automatically generated">
              <a:extLst>
                <a:ext uri="{FF2B5EF4-FFF2-40B4-BE49-F238E27FC236}">
                  <a16:creationId xmlns:a16="http://schemas.microsoft.com/office/drawing/2014/main" id="{C705C4DB-0A9C-49D5-8E86-65CDC40C76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12058" y="4496211"/>
              <a:ext cx="273184" cy="39268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C795604-B571-479C-858D-3171C3596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6393" y="1422149"/>
              <a:ext cx="1524213" cy="940051"/>
            </a:xfrm>
            <a:prstGeom prst="rect">
              <a:avLst/>
            </a:prstGeom>
          </p:spPr>
        </p:pic>
        <p:pic>
          <p:nvPicPr>
            <p:cNvPr id="19" name="Picture 18" descr="A close up of a logo&#10;&#10;Description automatically generated">
              <a:extLst>
                <a:ext uri="{FF2B5EF4-FFF2-40B4-BE49-F238E27FC236}">
                  <a16:creationId xmlns:a16="http://schemas.microsoft.com/office/drawing/2014/main" id="{A754947F-115B-4BD2-AA0D-FF4B8C20AA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2450" y="2514624"/>
              <a:ext cx="1552792" cy="4661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D3E4AC9-531A-4742-AE36-CCD28A8991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200" y="2406555"/>
              <a:ext cx="838200" cy="2286000"/>
            </a:xfrm>
            <a:prstGeom prst="rect">
              <a:avLst/>
            </a:prstGeom>
          </p:spPr>
        </p:pic>
      </p:grpSp>
      <p:sp>
        <p:nvSpPr>
          <p:cNvPr id="2" name="Footer Placeholder 1">
            <a:extLst>
              <a:ext uri="{FF2B5EF4-FFF2-40B4-BE49-F238E27FC236}">
                <a16:creationId xmlns:a16="http://schemas.microsoft.com/office/drawing/2014/main" id="{EE98435F-F510-4A50-93B8-2D36A280A752}"/>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C2E2769F-7DC9-4F04-9A3B-047F64E17201}"/>
              </a:ext>
            </a:extLst>
          </p:cNvPr>
          <p:cNvSpPr>
            <a:spLocks noGrp="1"/>
          </p:cNvSpPr>
          <p:nvPr>
            <p:ph type="sldNum" sz="quarter" idx="12"/>
          </p:nvPr>
        </p:nvSpPr>
        <p:spPr/>
        <p:txBody>
          <a:bodyPr/>
          <a:lstStyle/>
          <a:p>
            <a:fld id="{C6F84F79-D02D-4240-9090-CBEA6E335FD1}" type="slidenum">
              <a:rPr lang="en-US" smtClean="0"/>
              <a:t>48</a:t>
            </a:fld>
            <a:endParaRPr lang="en-US" dirty="0"/>
          </a:p>
        </p:txBody>
      </p:sp>
    </p:spTree>
    <p:custDataLst>
      <p:tags r:id="rId1"/>
    </p:custDataLst>
    <p:extLst>
      <p:ext uri="{BB962C8B-B14F-4D97-AF65-F5344CB8AC3E}">
        <p14:creationId xmlns:p14="http://schemas.microsoft.com/office/powerpoint/2010/main" val="280659017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 1-8:</a:t>
            </a:r>
          </a:p>
        </p:txBody>
      </p:sp>
      <p:sp>
        <p:nvSpPr>
          <p:cNvPr id="5" name="Content Placeholder 4"/>
          <p:cNvSpPr>
            <a:spLocks noGrp="1"/>
          </p:cNvSpPr>
          <p:nvPr>
            <p:ph idx="1"/>
          </p:nvPr>
        </p:nvSpPr>
        <p:spPr/>
        <p:txBody>
          <a:bodyPr/>
          <a:lstStyle/>
          <a:p>
            <a:pPr marL="0" indent="0">
              <a:buNone/>
            </a:pPr>
            <a:r>
              <a:rPr lang="en-US" sz="3200" dirty="0">
                <a:latin typeface="Tahoma" pitchFamily="34" charset="0"/>
              </a:rPr>
              <a:t>Prepare a statement of cash flows.</a:t>
            </a:r>
          </a:p>
        </p:txBody>
      </p:sp>
      <p:sp>
        <p:nvSpPr>
          <p:cNvPr id="3" name="Footer Placeholder 2">
            <a:extLst>
              <a:ext uri="{FF2B5EF4-FFF2-40B4-BE49-F238E27FC236}">
                <a16:creationId xmlns:a16="http://schemas.microsoft.com/office/drawing/2014/main" id="{179EE6DD-A82B-4245-8DEE-A61897D08845}"/>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504D2355-25CB-432F-A448-CC2B9CAF2855}"/>
              </a:ext>
            </a:extLst>
          </p:cNvPr>
          <p:cNvSpPr>
            <a:spLocks noGrp="1"/>
          </p:cNvSpPr>
          <p:nvPr>
            <p:ph type="sldNum" sz="quarter" idx="12"/>
          </p:nvPr>
        </p:nvSpPr>
        <p:spPr/>
        <p:txBody>
          <a:bodyPr/>
          <a:lstStyle/>
          <a:p>
            <a:fld id="{C6F84F79-D02D-4240-9090-CBEA6E335FD1}" type="slidenum">
              <a:rPr lang="en-US" smtClean="0"/>
              <a:t>49</a:t>
            </a:fld>
            <a:endParaRPr lang="en-US" dirty="0"/>
          </a:p>
        </p:txBody>
      </p:sp>
    </p:spTree>
    <p:custDataLst>
      <p:tags r:id="rId1"/>
    </p:custDataLst>
    <p:extLst>
      <p:ext uri="{BB962C8B-B14F-4D97-AF65-F5344CB8AC3E}">
        <p14:creationId xmlns:p14="http://schemas.microsoft.com/office/powerpoint/2010/main" val="33597285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65126"/>
            <a:ext cx="8058150" cy="1325563"/>
          </a:xfrm>
        </p:spPr>
        <p:txBody>
          <a:bodyPr/>
          <a:lstStyle/>
          <a:p>
            <a:pPr eaLnBrk="1" hangingPunct="1"/>
            <a:r>
              <a:rPr lang="en-US" b="1" dirty="0"/>
              <a:t>Role of Accounting in Society Continued</a:t>
            </a:r>
          </a:p>
        </p:txBody>
      </p:sp>
      <p:sp>
        <p:nvSpPr>
          <p:cNvPr id="6" name="Rectangle 3"/>
          <p:cNvSpPr>
            <a:spLocks noGrp="1" noChangeArrowheads="1"/>
          </p:cNvSpPr>
          <p:nvPr>
            <p:ph idx="1"/>
          </p:nvPr>
        </p:nvSpPr>
        <p:spPr bwMode="auto">
          <a:prstGeom prst="rect">
            <a:avLst/>
          </a:prstGeom>
          <a:solidFill>
            <a:schemeClr val="accent5">
              <a:lumMod val="20000"/>
              <a:lumOff val="80000"/>
            </a:schemeClr>
          </a:solidFill>
          <a:ln w="9525">
            <a:solidFill>
              <a:schemeClr val="tx1"/>
            </a:solidFill>
            <a:miter lim="800000"/>
            <a:headEnd/>
            <a:tailEnd/>
          </a:ln>
        </p:spPr>
        <p:txBody>
          <a:bodyPr anchor="ctr">
            <a:normAutofit/>
          </a:bodyPr>
          <a:lstStyle/>
          <a:p>
            <a:pPr marL="0" indent="0" algn="ctr">
              <a:buNone/>
              <a:defRPr/>
            </a:pPr>
            <a:r>
              <a:rPr lang="en-US" sz="4000" dirty="0">
                <a:latin typeface="Tahoma" pitchFamily="34" charset="0"/>
              </a:rPr>
              <a:t>Should we build computers or cars? Should we invest money in IBM or General Motors?</a:t>
            </a:r>
          </a:p>
          <a:p>
            <a:pPr marL="0" indent="0" algn="ctr">
              <a:buNone/>
              <a:defRPr/>
            </a:pPr>
            <a:endParaRPr lang="en-US" sz="4000" dirty="0">
              <a:latin typeface="Tahoma" pitchFamily="34" charset="0"/>
            </a:endParaRPr>
          </a:p>
          <a:p>
            <a:pPr marL="0" indent="0" algn="ctr">
              <a:buNone/>
              <a:defRPr/>
            </a:pPr>
            <a:r>
              <a:rPr lang="en-US" sz="4000" dirty="0">
                <a:latin typeface="Tahoma" pitchFamily="34" charset="0"/>
              </a:rPr>
              <a:t>Accounting provides information that helps answer such questions.</a:t>
            </a:r>
          </a:p>
        </p:txBody>
      </p:sp>
      <p:sp>
        <p:nvSpPr>
          <p:cNvPr id="2" name="Footer Placeholder 1">
            <a:extLst>
              <a:ext uri="{FF2B5EF4-FFF2-40B4-BE49-F238E27FC236}">
                <a16:creationId xmlns:a16="http://schemas.microsoft.com/office/drawing/2014/main" id="{7A5B4B20-C434-418A-AF41-A38346EFE92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F44F5CBE-A127-4D72-A188-5E1583335864}"/>
              </a:ext>
            </a:extLst>
          </p:cNvPr>
          <p:cNvSpPr>
            <a:spLocks noGrp="1"/>
          </p:cNvSpPr>
          <p:nvPr>
            <p:ph type="sldNum" sz="quarter" idx="12"/>
          </p:nvPr>
        </p:nvSpPr>
        <p:spPr/>
        <p:txBody>
          <a:bodyPr/>
          <a:lstStyle/>
          <a:p>
            <a:fld id="{C6F84F79-D02D-4240-9090-CBEA6E335FD1}" type="slidenum">
              <a:rPr lang="en-US" smtClean="0"/>
              <a:t>5</a:t>
            </a:fld>
            <a:endParaRPr lang="en-US" dirty="0"/>
          </a:p>
        </p:txBody>
      </p:sp>
    </p:spTree>
    <p:custDataLst>
      <p:tags r:id="rId1"/>
    </p:custDataLst>
    <p:extLst>
      <p:ext uri="{BB962C8B-B14F-4D97-AF65-F5344CB8AC3E}">
        <p14:creationId xmlns:p14="http://schemas.microsoft.com/office/powerpoint/2010/main" val="291483206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noChangeArrowheads="1"/>
          </p:cNvSpPr>
          <p:nvPr>
            <p:ph type="title"/>
          </p:nvPr>
        </p:nvSpPr>
        <p:spPr bwMode="auto">
          <a:xfrm>
            <a:off x="457200" y="609600"/>
            <a:ext cx="8058150" cy="715963"/>
          </a:xfrm>
          <a:prstGeom prst="rect">
            <a:avLst/>
          </a:prstGeom>
          <a:noFill/>
          <a:ln w="9525">
            <a:noFill/>
            <a:miter lim="800000"/>
            <a:headEnd/>
            <a:tailEnd/>
          </a:ln>
        </p:spPr>
        <p:txBody>
          <a:bodyPr anchor="b">
            <a:normAutofit/>
          </a:bodyPr>
          <a:lstStyle/>
          <a:p>
            <a:r>
              <a:rPr lang="en-US" sz="3300" b="1" dirty="0">
                <a:latin typeface="+mj-lt"/>
              </a:rPr>
              <a:t>Statement of Cash Flows for Rustic Camp Sites</a:t>
            </a:r>
          </a:p>
        </p:txBody>
      </p:sp>
      <p:pic>
        <p:nvPicPr>
          <p:cNvPr id="5" name="Content Placeholder 4" descr="A screenshot of a cell phone&#10;&#10;Description automatically generated">
            <a:extLst>
              <a:ext uri="{FF2B5EF4-FFF2-40B4-BE49-F238E27FC236}">
                <a16:creationId xmlns:a16="http://schemas.microsoft.com/office/drawing/2014/main" id="{D0920517-D971-42F8-86DE-98EBD5990E4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21053" y="1676400"/>
            <a:ext cx="6901894" cy="3979577"/>
          </a:xfrm>
        </p:spPr>
      </p:pic>
      <p:pic>
        <p:nvPicPr>
          <p:cNvPr id="9" name="Picture 8" descr="A close up of a logo&#10;&#10;Description automatically generated">
            <a:extLst>
              <a:ext uri="{FF2B5EF4-FFF2-40B4-BE49-F238E27FC236}">
                <a16:creationId xmlns:a16="http://schemas.microsoft.com/office/drawing/2014/main" id="{27E26373-5821-463F-9F7E-55F1C7269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5038904"/>
            <a:ext cx="250547" cy="571580"/>
          </a:xfrm>
          <a:prstGeom prst="rect">
            <a:avLst/>
          </a:prstGeom>
        </p:spPr>
      </p:pic>
      <p:sp>
        <p:nvSpPr>
          <p:cNvPr id="2" name="Footer Placeholder 1">
            <a:extLst>
              <a:ext uri="{FF2B5EF4-FFF2-40B4-BE49-F238E27FC236}">
                <a16:creationId xmlns:a16="http://schemas.microsoft.com/office/drawing/2014/main" id="{EE019855-C421-4542-A0E2-38B9ED8C84C7}"/>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B12FEDE7-75FC-4331-B985-B2D8115F3DB5}"/>
              </a:ext>
            </a:extLst>
          </p:cNvPr>
          <p:cNvSpPr>
            <a:spLocks noGrp="1"/>
          </p:cNvSpPr>
          <p:nvPr>
            <p:ph type="sldNum" sz="quarter" idx="12"/>
          </p:nvPr>
        </p:nvSpPr>
        <p:spPr/>
        <p:txBody>
          <a:bodyPr/>
          <a:lstStyle/>
          <a:p>
            <a:fld id="{C6F84F79-D02D-4240-9090-CBEA6E335FD1}" type="slidenum">
              <a:rPr lang="en-US" smtClean="0"/>
              <a:t>50</a:t>
            </a:fld>
            <a:endParaRPr lang="en-US" dirty="0"/>
          </a:p>
        </p:txBody>
      </p:sp>
    </p:spTree>
    <p:custDataLst>
      <p:tags r:id="rId1"/>
    </p:custDataLst>
    <p:extLst>
      <p:ext uri="{BB962C8B-B14F-4D97-AF65-F5344CB8AC3E}">
        <p14:creationId xmlns:p14="http://schemas.microsoft.com/office/powerpoint/2010/main" val="246368607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noChangeArrowheads="1"/>
          </p:cNvSpPr>
          <p:nvPr>
            <p:ph type="title"/>
          </p:nvPr>
        </p:nvSpPr>
        <p:spPr bwMode="auto">
          <a:xfrm>
            <a:off x="457200" y="609600"/>
            <a:ext cx="8058150" cy="715963"/>
          </a:xfrm>
          <a:prstGeom prst="rect">
            <a:avLst/>
          </a:prstGeom>
          <a:noFill/>
          <a:ln w="9525">
            <a:noFill/>
            <a:miter lim="800000"/>
            <a:headEnd/>
            <a:tailEnd/>
          </a:ln>
        </p:spPr>
        <p:txBody>
          <a:bodyPr anchor="b"/>
          <a:lstStyle/>
          <a:p>
            <a:r>
              <a:rPr lang="en-US" sz="3300" b="1" dirty="0">
                <a:latin typeface="+mj-lt"/>
              </a:rPr>
              <a:t>Statement of Cash Flows</a:t>
            </a:r>
          </a:p>
        </p:txBody>
      </p:sp>
      <p:pic>
        <p:nvPicPr>
          <p:cNvPr id="5" name="Content Placeholder 4">
            <a:extLst>
              <a:ext uri="{FF2B5EF4-FFF2-40B4-BE49-F238E27FC236}">
                <a16:creationId xmlns:a16="http://schemas.microsoft.com/office/drawing/2014/main" id="{2FF1C561-7C9E-4161-8D17-7ADA860C9F40}"/>
              </a:ext>
            </a:extLst>
          </p:cNvPr>
          <p:cNvPicPr>
            <a:picLocks noGrp="1" noChangeAspect="1"/>
          </p:cNvPicPr>
          <p:nvPr>
            <p:ph idx="1"/>
          </p:nvPr>
        </p:nvPicPr>
        <p:blipFill>
          <a:blip r:embed="rId4"/>
          <a:stretch>
            <a:fillRect/>
          </a:stretch>
        </p:blipFill>
        <p:spPr>
          <a:xfrm>
            <a:off x="1840148" y="1398427"/>
            <a:ext cx="5463703" cy="4061145"/>
          </a:xfrm>
        </p:spPr>
      </p:pic>
      <p:sp>
        <p:nvSpPr>
          <p:cNvPr id="2" name="Footer Placeholder 1">
            <a:extLst>
              <a:ext uri="{FF2B5EF4-FFF2-40B4-BE49-F238E27FC236}">
                <a16:creationId xmlns:a16="http://schemas.microsoft.com/office/drawing/2014/main" id="{81B5DE6B-7D69-4C2E-91DD-D931B680A54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302D6B90-DEE5-45DC-BFDA-51A783327AB0}"/>
              </a:ext>
            </a:extLst>
          </p:cNvPr>
          <p:cNvSpPr>
            <a:spLocks noGrp="1"/>
          </p:cNvSpPr>
          <p:nvPr>
            <p:ph type="sldNum" sz="quarter" idx="12"/>
          </p:nvPr>
        </p:nvSpPr>
        <p:spPr/>
        <p:txBody>
          <a:bodyPr/>
          <a:lstStyle/>
          <a:p>
            <a:fld id="{C6F84F79-D02D-4240-9090-CBEA6E335FD1}" type="slidenum">
              <a:rPr lang="en-US" smtClean="0"/>
              <a:t>51</a:t>
            </a:fld>
            <a:endParaRPr lang="en-US" dirty="0"/>
          </a:p>
        </p:txBody>
      </p:sp>
    </p:spTree>
    <p:custDataLst>
      <p:tags r:id="rId1"/>
    </p:custDataLst>
    <p:extLst>
      <p:ext uri="{BB962C8B-B14F-4D97-AF65-F5344CB8AC3E}">
        <p14:creationId xmlns:p14="http://schemas.microsoft.com/office/powerpoint/2010/main" val="252210508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54767"/>
            <a:ext cx="8058150" cy="1325563"/>
          </a:xfrm>
        </p:spPr>
        <p:txBody>
          <a:bodyPr/>
          <a:lstStyle/>
          <a:p>
            <a:r>
              <a:rPr lang="en-US" b="1" dirty="0"/>
              <a:t>Financial Statements</a:t>
            </a:r>
          </a:p>
        </p:txBody>
      </p:sp>
      <p:pic>
        <p:nvPicPr>
          <p:cNvPr id="7" name="Picture 6">
            <a:extLst>
              <a:ext uri="{FF2B5EF4-FFF2-40B4-BE49-F238E27FC236}">
                <a16:creationId xmlns:a16="http://schemas.microsoft.com/office/drawing/2014/main" id="{F1B96B4C-40B0-4675-8168-E08BF29FAEB6}"/>
              </a:ext>
            </a:extLst>
          </p:cNvPr>
          <p:cNvPicPr>
            <a:picLocks noChangeAspect="1"/>
          </p:cNvPicPr>
          <p:nvPr/>
        </p:nvPicPr>
        <p:blipFill>
          <a:blip r:embed="rId4"/>
          <a:stretch>
            <a:fillRect/>
          </a:stretch>
        </p:blipFill>
        <p:spPr>
          <a:xfrm>
            <a:off x="2514600" y="1219086"/>
            <a:ext cx="3746692" cy="5181714"/>
          </a:xfrm>
          <a:prstGeom prst="rect">
            <a:avLst/>
          </a:prstGeom>
        </p:spPr>
      </p:pic>
      <p:sp>
        <p:nvSpPr>
          <p:cNvPr id="2" name="Footer Placeholder 1">
            <a:extLst>
              <a:ext uri="{FF2B5EF4-FFF2-40B4-BE49-F238E27FC236}">
                <a16:creationId xmlns:a16="http://schemas.microsoft.com/office/drawing/2014/main" id="{0B5308FC-D701-458D-8ACA-6F4010C500B1}"/>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54247431-F67D-4299-9975-A09774540B06}"/>
              </a:ext>
            </a:extLst>
          </p:cNvPr>
          <p:cNvSpPr>
            <a:spLocks noGrp="1"/>
          </p:cNvSpPr>
          <p:nvPr>
            <p:ph type="sldNum" sz="quarter" idx="12"/>
          </p:nvPr>
        </p:nvSpPr>
        <p:spPr/>
        <p:txBody>
          <a:bodyPr/>
          <a:lstStyle/>
          <a:p>
            <a:fld id="{C6F84F79-D02D-4240-9090-CBEA6E335FD1}" type="slidenum">
              <a:rPr lang="en-US" smtClean="0"/>
              <a:t>52</a:t>
            </a:fld>
            <a:endParaRPr lang="en-US" dirty="0"/>
          </a:p>
        </p:txBody>
      </p:sp>
    </p:spTree>
    <p:custDataLst>
      <p:tags r:id="rId1"/>
    </p:custDataLst>
    <p:extLst>
      <p:ext uri="{BB962C8B-B14F-4D97-AF65-F5344CB8AC3E}">
        <p14:creationId xmlns:p14="http://schemas.microsoft.com/office/powerpoint/2010/main" val="98181284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 1-9:</a:t>
            </a:r>
          </a:p>
        </p:txBody>
      </p:sp>
      <p:sp>
        <p:nvSpPr>
          <p:cNvPr id="5" name="Content Placeholder 4"/>
          <p:cNvSpPr>
            <a:spLocks noGrp="1"/>
          </p:cNvSpPr>
          <p:nvPr>
            <p:ph idx="1"/>
          </p:nvPr>
        </p:nvSpPr>
        <p:spPr/>
        <p:txBody>
          <a:bodyPr/>
          <a:lstStyle/>
          <a:p>
            <a:pPr marL="0" indent="0">
              <a:buNone/>
            </a:pPr>
            <a:r>
              <a:rPr lang="en-US" sz="3200" dirty="0">
                <a:latin typeface="Tahoma" pitchFamily="34" charset="0"/>
              </a:rPr>
              <a:t>Close revenue, expense, and dividend accounts. </a:t>
            </a:r>
          </a:p>
        </p:txBody>
      </p:sp>
      <p:sp>
        <p:nvSpPr>
          <p:cNvPr id="3" name="Footer Placeholder 2">
            <a:extLst>
              <a:ext uri="{FF2B5EF4-FFF2-40B4-BE49-F238E27FC236}">
                <a16:creationId xmlns:a16="http://schemas.microsoft.com/office/drawing/2014/main" id="{54AC7BEC-538D-499E-B9F9-60EBAA5DCCD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CE7EE10E-0093-4797-9E0E-AF33452BD9BE}"/>
              </a:ext>
            </a:extLst>
          </p:cNvPr>
          <p:cNvSpPr>
            <a:spLocks noGrp="1"/>
          </p:cNvSpPr>
          <p:nvPr>
            <p:ph type="sldNum" sz="quarter" idx="12"/>
          </p:nvPr>
        </p:nvSpPr>
        <p:spPr/>
        <p:txBody>
          <a:bodyPr/>
          <a:lstStyle/>
          <a:p>
            <a:fld id="{C6F84F79-D02D-4240-9090-CBEA6E335FD1}" type="slidenum">
              <a:rPr lang="en-US" smtClean="0"/>
              <a:t>53</a:t>
            </a:fld>
            <a:endParaRPr lang="en-US" dirty="0"/>
          </a:p>
        </p:txBody>
      </p:sp>
    </p:spTree>
    <p:custDataLst>
      <p:tags r:id="rId1"/>
    </p:custDataLst>
    <p:extLst>
      <p:ext uri="{BB962C8B-B14F-4D97-AF65-F5344CB8AC3E}">
        <p14:creationId xmlns:p14="http://schemas.microsoft.com/office/powerpoint/2010/main" val="342763504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533400" y="365126"/>
            <a:ext cx="7981950" cy="1325563"/>
          </a:xfrm>
        </p:spPr>
        <p:txBody>
          <a:bodyPr/>
          <a:lstStyle/>
          <a:p>
            <a:r>
              <a:rPr lang="en-US" b="1" dirty="0"/>
              <a:t>The Closing Process</a:t>
            </a:r>
          </a:p>
        </p:txBody>
      </p:sp>
      <p:sp>
        <p:nvSpPr>
          <p:cNvPr id="53252" name="Rectangle 2"/>
          <p:cNvSpPr>
            <a:spLocks noChangeArrowheads="1"/>
          </p:cNvSpPr>
          <p:nvPr/>
        </p:nvSpPr>
        <p:spPr bwMode="auto">
          <a:xfrm>
            <a:off x="0" y="1905000"/>
            <a:ext cx="9067800" cy="822325"/>
          </a:xfrm>
          <a:prstGeom prst="rect">
            <a:avLst/>
          </a:prstGeom>
          <a:noFill/>
          <a:ln w="12700">
            <a:noFill/>
            <a:miter lim="800000"/>
            <a:headEnd/>
            <a:tailEnd/>
          </a:ln>
        </p:spPr>
        <p:txBody>
          <a:bodyPr wrap="none" anchor="ctr"/>
          <a:lstStyle/>
          <a:p>
            <a:pPr eaLnBrk="0" hangingPunct="0"/>
            <a:endParaRPr lang="en-US" dirty="0"/>
          </a:p>
        </p:txBody>
      </p:sp>
      <p:sp>
        <p:nvSpPr>
          <p:cNvPr id="53253" name="Text Box 4"/>
          <p:cNvSpPr txBox="1">
            <a:spLocks noChangeArrowheads="1"/>
          </p:cNvSpPr>
          <p:nvPr/>
        </p:nvSpPr>
        <p:spPr bwMode="auto">
          <a:xfrm>
            <a:off x="1066800" y="1905000"/>
            <a:ext cx="7086600" cy="1692771"/>
          </a:xfrm>
          <a:prstGeom prst="rect">
            <a:avLst/>
          </a:prstGeom>
          <a:solidFill>
            <a:schemeClr val="accent5">
              <a:lumMod val="20000"/>
              <a:lumOff val="80000"/>
            </a:schemeClr>
          </a:solidFill>
          <a:ln w="9525">
            <a:solidFill>
              <a:srgbClr val="0033CC"/>
            </a:solidFill>
            <a:miter lim="800000"/>
            <a:headEnd/>
            <a:tailEnd/>
          </a:ln>
        </p:spPr>
        <p:txBody>
          <a:bodyPr wrap="square">
            <a:spAutoFit/>
          </a:bodyPr>
          <a:lstStyle/>
          <a:p>
            <a:pPr>
              <a:spcBef>
                <a:spcPct val="50000"/>
              </a:spcBef>
            </a:pPr>
            <a:r>
              <a:rPr lang="en-US" sz="2600" dirty="0"/>
              <a:t>The process of transferring information from the revenue, expense, and dividend (</a:t>
            </a:r>
            <a:r>
              <a:rPr lang="en-US" sz="2600" b="1" dirty="0"/>
              <a:t>temporary</a:t>
            </a:r>
            <a:r>
              <a:rPr lang="en-US" sz="2600" dirty="0"/>
              <a:t>) accounts to the Retained Earnings account is called </a:t>
            </a:r>
            <a:r>
              <a:rPr lang="en-US" sz="2600" b="1" dirty="0"/>
              <a:t>closing. </a:t>
            </a:r>
          </a:p>
        </p:txBody>
      </p:sp>
      <p:sp>
        <p:nvSpPr>
          <p:cNvPr id="53254" name="Text Box 5"/>
          <p:cNvSpPr txBox="1">
            <a:spLocks noChangeArrowheads="1"/>
          </p:cNvSpPr>
          <p:nvPr/>
        </p:nvSpPr>
        <p:spPr bwMode="auto">
          <a:xfrm>
            <a:off x="1066800" y="4114800"/>
            <a:ext cx="7086600" cy="1292662"/>
          </a:xfrm>
          <a:prstGeom prst="rect">
            <a:avLst/>
          </a:prstGeom>
          <a:solidFill>
            <a:schemeClr val="accent5"/>
          </a:solidFill>
          <a:ln w="9525">
            <a:solidFill>
              <a:srgbClr val="0033CC"/>
            </a:solidFill>
            <a:miter lim="800000"/>
            <a:headEnd/>
            <a:tailEnd/>
          </a:ln>
        </p:spPr>
        <p:txBody>
          <a:bodyPr wrap="square">
            <a:spAutoFit/>
          </a:bodyPr>
          <a:lstStyle/>
          <a:p>
            <a:pPr>
              <a:spcBef>
                <a:spcPct val="100000"/>
              </a:spcBef>
              <a:buClr>
                <a:schemeClr val="tx2"/>
              </a:buClr>
              <a:buSzPct val="85000"/>
              <a:buFont typeface="Wingdings" pitchFamily="2" charset="2"/>
              <a:buNone/>
            </a:pPr>
            <a:r>
              <a:rPr lang="en-US" sz="2600" dirty="0">
                <a:solidFill>
                  <a:schemeClr val="bg1"/>
                </a:solidFill>
              </a:rPr>
              <a:t>Since the Retained Earnings account carries forward from one accounting period to the next, it is considered a</a:t>
            </a:r>
            <a:r>
              <a:rPr lang="en-US" sz="2600" b="1" dirty="0">
                <a:solidFill>
                  <a:schemeClr val="bg1"/>
                </a:solidFill>
              </a:rPr>
              <a:t> </a:t>
            </a:r>
            <a:r>
              <a:rPr lang="en-US" sz="2600" b="1" dirty="0"/>
              <a:t>permanent</a:t>
            </a:r>
            <a:r>
              <a:rPr lang="en-US" sz="2600" b="1" dirty="0">
                <a:solidFill>
                  <a:schemeClr val="bg1"/>
                </a:solidFill>
              </a:rPr>
              <a:t> </a:t>
            </a:r>
            <a:r>
              <a:rPr lang="en-US" sz="2600" dirty="0">
                <a:solidFill>
                  <a:schemeClr val="bg1"/>
                </a:solidFill>
              </a:rPr>
              <a:t>account.</a:t>
            </a:r>
          </a:p>
        </p:txBody>
      </p:sp>
      <p:sp>
        <p:nvSpPr>
          <p:cNvPr id="2" name="Footer Placeholder 1">
            <a:extLst>
              <a:ext uri="{FF2B5EF4-FFF2-40B4-BE49-F238E27FC236}">
                <a16:creationId xmlns:a16="http://schemas.microsoft.com/office/drawing/2014/main" id="{DD9F8CFF-9D88-4226-8368-0236F84DE0D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B78A1DF6-D56D-4FD4-B4B8-A54CF9052D78}"/>
              </a:ext>
            </a:extLst>
          </p:cNvPr>
          <p:cNvSpPr>
            <a:spLocks noGrp="1"/>
          </p:cNvSpPr>
          <p:nvPr>
            <p:ph type="sldNum" sz="quarter" idx="12"/>
          </p:nvPr>
        </p:nvSpPr>
        <p:spPr/>
        <p:txBody>
          <a:bodyPr/>
          <a:lstStyle/>
          <a:p>
            <a:fld id="{C6F84F79-D02D-4240-9090-CBEA6E335FD1}" type="slidenum">
              <a:rPr lang="en-US" smtClean="0"/>
              <a:t>54</a:t>
            </a:fld>
            <a:endParaRPr lang="en-US" dirty="0"/>
          </a:p>
        </p:txBody>
      </p:sp>
    </p:spTree>
    <p:custDataLst>
      <p:tags r:id="rId1"/>
    </p:custDataLst>
    <p:extLst>
      <p:ext uri="{BB962C8B-B14F-4D97-AF65-F5344CB8AC3E}">
        <p14:creationId xmlns:p14="http://schemas.microsoft.com/office/powerpoint/2010/main" val="1336737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 1-10:</a:t>
            </a:r>
          </a:p>
        </p:txBody>
      </p:sp>
      <p:sp>
        <p:nvSpPr>
          <p:cNvPr id="10" name="Content Placeholder 9"/>
          <p:cNvSpPr>
            <a:spLocks noGrp="1"/>
          </p:cNvSpPr>
          <p:nvPr>
            <p:ph idx="1"/>
          </p:nvPr>
        </p:nvSpPr>
        <p:spPr/>
        <p:txBody>
          <a:bodyPr/>
          <a:lstStyle/>
          <a:p>
            <a:pPr marL="0" indent="0">
              <a:buNone/>
            </a:pPr>
            <a:r>
              <a:rPr lang="en-US" sz="3200" dirty="0">
                <a:latin typeface="Tahoma" pitchFamily="34" charset="0"/>
              </a:rPr>
              <a:t>Record business events using a horizontal financial statements model.</a:t>
            </a:r>
          </a:p>
        </p:txBody>
      </p:sp>
      <p:sp>
        <p:nvSpPr>
          <p:cNvPr id="3" name="Footer Placeholder 2">
            <a:extLst>
              <a:ext uri="{FF2B5EF4-FFF2-40B4-BE49-F238E27FC236}">
                <a16:creationId xmlns:a16="http://schemas.microsoft.com/office/drawing/2014/main" id="{A368412C-C1B9-4CBD-AFE3-8AA5B7E3F0D7}"/>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BE51D649-1DEB-4FD0-B941-A34E67BFB909}"/>
              </a:ext>
            </a:extLst>
          </p:cNvPr>
          <p:cNvSpPr>
            <a:spLocks noGrp="1"/>
          </p:cNvSpPr>
          <p:nvPr>
            <p:ph type="sldNum" sz="quarter" idx="12"/>
          </p:nvPr>
        </p:nvSpPr>
        <p:spPr/>
        <p:txBody>
          <a:bodyPr/>
          <a:lstStyle/>
          <a:p>
            <a:fld id="{C6F84F79-D02D-4240-9090-CBEA6E335FD1}" type="slidenum">
              <a:rPr lang="en-US" smtClean="0"/>
              <a:t>55</a:t>
            </a:fld>
            <a:endParaRPr lang="en-US" dirty="0"/>
          </a:p>
        </p:txBody>
      </p:sp>
    </p:spTree>
    <p:custDataLst>
      <p:tags r:id="rId1"/>
    </p:custDataLst>
    <p:extLst>
      <p:ext uri="{BB962C8B-B14F-4D97-AF65-F5344CB8AC3E}">
        <p14:creationId xmlns:p14="http://schemas.microsoft.com/office/powerpoint/2010/main" val="305595457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65126"/>
            <a:ext cx="8058150" cy="1325563"/>
          </a:xfrm>
        </p:spPr>
        <p:txBody>
          <a:bodyPr/>
          <a:lstStyle/>
          <a:p>
            <a:pPr eaLnBrk="1" hangingPunct="1"/>
            <a:r>
              <a:rPr lang="en-US" b="1" dirty="0"/>
              <a:t>Accounting Events for RCS During Year 1</a:t>
            </a:r>
          </a:p>
        </p:txBody>
      </p:sp>
      <p:pic>
        <p:nvPicPr>
          <p:cNvPr id="4" name="Picture 3" descr="A screenshot of a cell phone&#10;&#10;Description automatically generated">
            <a:extLst>
              <a:ext uri="{FF2B5EF4-FFF2-40B4-BE49-F238E27FC236}">
                <a16:creationId xmlns:a16="http://schemas.microsoft.com/office/drawing/2014/main" id="{02A9E493-5838-4AB6-A5BF-C4C69178D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057400"/>
            <a:ext cx="8195276" cy="2481385"/>
          </a:xfrm>
          <a:prstGeom prst="rect">
            <a:avLst/>
          </a:prstGeom>
          <a:solidFill>
            <a:schemeClr val="accent5">
              <a:lumMod val="20000"/>
              <a:lumOff val="80000"/>
            </a:schemeClr>
          </a:solidFill>
        </p:spPr>
      </p:pic>
      <p:sp>
        <p:nvSpPr>
          <p:cNvPr id="2" name="Footer Placeholder 1">
            <a:extLst>
              <a:ext uri="{FF2B5EF4-FFF2-40B4-BE49-F238E27FC236}">
                <a16:creationId xmlns:a16="http://schemas.microsoft.com/office/drawing/2014/main" id="{F2287992-7927-4E45-8D69-64AADFA56E86}"/>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EF0A3BDD-109F-4741-83A6-A20E8B8EE8E7}"/>
              </a:ext>
            </a:extLst>
          </p:cNvPr>
          <p:cNvSpPr>
            <a:spLocks noGrp="1"/>
          </p:cNvSpPr>
          <p:nvPr>
            <p:ph type="sldNum" sz="quarter" idx="12"/>
          </p:nvPr>
        </p:nvSpPr>
        <p:spPr/>
        <p:txBody>
          <a:bodyPr/>
          <a:lstStyle/>
          <a:p>
            <a:fld id="{C6F84F79-D02D-4240-9090-CBEA6E335FD1}" type="slidenum">
              <a:rPr lang="en-US" smtClean="0"/>
              <a:t>56</a:t>
            </a:fld>
            <a:endParaRPr lang="en-US" dirty="0"/>
          </a:p>
        </p:txBody>
      </p:sp>
    </p:spTree>
    <p:custDataLst>
      <p:tags r:id="rId1"/>
    </p:custDataLst>
    <p:extLst>
      <p:ext uri="{BB962C8B-B14F-4D97-AF65-F5344CB8AC3E}">
        <p14:creationId xmlns:p14="http://schemas.microsoft.com/office/powerpoint/2010/main" val="155148770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65126"/>
            <a:ext cx="8058150" cy="1325563"/>
          </a:xfrm>
        </p:spPr>
        <p:txBody>
          <a:bodyPr/>
          <a:lstStyle/>
          <a:p>
            <a:pPr eaLnBrk="1" hangingPunct="1"/>
            <a:r>
              <a:rPr lang="en-US" b="1" dirty="0"/>
              <a:t>Horizontal Financial Statements Model</a:t>
            </a:r>
          </a:p>
        </p:txBody>
      </p:sp>
      <p:pic>
        <p:nvPicPr>
          <p:cNvPr id="3" name="Picture 2" descr="A picture containing sitting, car, large, parked&#10;&#10;Description automatically generated">
            <a:extLst>
              <a:ext uri="{FF2B5EF4-FFF2-40B4-BE49-F238E27FC236}">
                <a16:creationId xmlns:a16="http://schemas.microsoft.com/office/drawing/2014/main" id="{81B9881C-45FF-4B60-BCBA-8516E8DD3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9" y="1891853"/>
            <a:ext cx="8276941" cy="3074293"/>
          </a:xfrm>
          <a:prstGeom prst="rect">
            <a:avLst/>
          </a:prstGeom>
        </p:spPr>
      </p:pic>
      <p:sp>
        <p:nvSpPr>
          <p:cNvPr id="2" name="Footer Placeholder 1">
            <a:extLst>
              <a:ext uri="{FF2B5EF4-FFF2-40B4-BE49-F238E27FC236}">
                <a16:creationId xmlns:a16="http://schemas.microsoft.com/office/drawing/2014/main" id="{F7FA7229-2662-4308-AA70-EEBA86AB9869}"/>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E254F0B5-BA6A-41AA-A1F7-D58E1CE51D2D}"/>
              </a:ext>
            </a:extLst>
          </p:cNvPr>
          <p:cNvSpPr>
            <a:spLocks noGrp="1"/>
          </p:cNvSpPr>
          <p:nvPr>
            <p:ph type="sldNum" sz="quarter" idx="12"/>
          </p:nvPr>
        </p:nvSpPr>
        <p:spPr/>
        <p:txBody>
          <a:bodyPr/>
          <a:lstStyle/>
          <a:p>
            <a:fld id="{C6F84F79-D02D-4240-9090-CBEA6E335FD1}" type="slidenum">
              <a:rPr lang="en-US" smtClean="0"/>
              <a:t>57</a:t>
            </a:fld>
            <a:endParaRPr lang="en-US" dirty="0"/>
          </a:p>
        </p:txBody>
      </p:sp>
    </p:spTree>
    <p:custDataLst>
      <p:tags r:id="rId1"/>
    </p:custDataLst>
    <p:extLst>
      <p:ext uri="{BB962C8B-B14F-4D97-AF65-F5344CB8AC3E}">
        <p14:creationId xmlns:p14="http://schemas.microsoft.com/office/powerpoint/2010/main" val="99280722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65126"/>
            <a:ext cx="8058150" cy="1325563"/>
          </a:xfrm>
        </p:spPr>
        <p:txBody>
          <a:bodyPr/>
          <a:lstStyle/>
          <a:p>
            <a:pPr eaLnBrk="1" hangingPunct="1"/>
            <a:r>
              <a:rPr lang="en-US" b="1" dirty="0"/>
              <a:t>Real-World Financial Reporting</a:t>
            </a:r>
          </a:p>
        </p:txBody>
      </p:sp>
      <p:pic>
        <p:nvPicPr>
          <p:cNvPr id="4" name="Picture 3">
            <a:extLst>
              <a:ext uri="{FF2B5EF4-FFF2-40B4-BE49-F238E27FC236}">
                <a16:creationId xmlns:a16="http://schemas.microsoft.com/office/drawing/2014/main" id="{95976EF5-066C-4021-9C9C-D1AECCF1F0B7}"/>
              </a:ext>
            </a:extLst>
          </p:cNvPr>
          <p:cNvPicPr>
            <a:picLocks noChangeAspect="1"/>
          </p:cNvPicPr>
          <p:nvPr/>
        </p:nvPicPr>
        <p:blipFill>
          <a:blip r:embed="rId4"/>
          <a:stretch>
            <a:fillRect/>
          </a:stretch>
        </p:blipFill>
        <p:spPr>
          <a:xfrm>
            <a:off x="1245814" y="1701710"/>
            <a:ext cx="5972955" cy="4241890"/>
          </a:xfrm>
          <a:prstGeom prst="rect">
            <a:avLst/>
          </a:prstGeom>
        </p:spPr>
      </p:pic>
      <p:sp>
        <p:nvSpPr>
          <p:cNvPr id="2" name="Footer Placeholder 1">
            <a:extLst>
              <a:ext uri="{FF2B5EF4-FFF2-40B4-BE49-F238E27FC236}">
                <a16:creationId xmlns:a16="http://schemas.microsoft.com/office/drawing/2014/main" id="{841D93E5-2A0E-4620-84CB-34AB1134D23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70B49906-DBC4-491E-A1CB-F7D87DEB3C62}"/>
              </a:ext>
            </a:extLst>
          </p:cNvPr>
          <p:cNvSpPr>
            <a:spLocks noGrp="1"/>
          </p:cNvSpPr>
          <p:nvPr>
            <p:ph type="sldNum" sz="quarter" idx="12"/>
          </p:nvPr>
        </p:nvSpPr>
        <p:spPr/>
        <p:txBody>
          <a:bodyPr/>
          <a:lstStyle/>
          <a:p>
            <a:fld id="{C6F84F79-D02D-4240-9090-CBEA6E335FD1}" type="slidenum">
              <a:rPr lang="en-US" smtClean="0"/>
              <a:t>58</a:t>
            </a:fld>
            <a:endParaRPr lang="en-US" dirty="0"/>
          </a:p>
        </p:txBody>
      </p:sp>
    </p:spTree>
    <p:custDataLst>
      <p:tags r:id="rId1"/>
    </p:custDataLst>
    <p:extLst>
      <p:ext uri="{BB962C8B-B14F-4D97-AF65-F5344CB8AC3E}">
        <p14:creationId xmlns:p14="http://schemas.microsoft.com/office/powerpoint/2010/main" val="350925852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65126"/>
            <a:ext cx="8058150" cy="1325563"/>
          </a:xfrm>
        </p:spPr>
        <p:txBody>
          <a:bodyPr/>
          <a:lstStyle/>
          <a:p>
            <a:pPr eaLnBrk="1" hangingPunct="1"/>
            <a:r>
              <a:rPr lang="en-US" b="1" dirty="0"/>
              <a:t>Annual Report</a:t>
            </a:r>
          </a:p>
        </p:txBody>
      </p:sp>
      <p:sp>
        <p:nvSpPr>
          <p:cNvPr id="57348" name="Text Box 3"/>
          <p:cNvSpPr txBox="1">
            <a:spLocks noChangeArrowheads="1"/>
          </p:cNvSpPr>
          <p:nvPr/>
        </p:nvSpPr>
        <p:spPr bwMode="auto">
          <a:xfrm>
            <a:off x="457200" y="1752600"/>
            <a:ext cx="4419600" cy="2708434"/>
          </a:xfrm>
          <a:prstGeom prst="rect">
            <a:avLst/>
          </a:prstGeom>
          <a:solidFill>
            <a:schemeClr val="accent5"/>
          </a:solidFill>
          <a:ln w="9525">
            <a:solidFill>
              <a:srgbClr val="FF9900"/>
            </a:solidFill>
            <a:miter lim="800000"/>
            <a:headEnd/>
            <a:tailEnd/>
          </a:ln>
        </p:spPr>
        <p:txBody>
          <a:bodyPr wrap="square">
            <a:spAutoFit/>
          </a:bodyPr>
          <a:lstStyle/>
          <a:p>
            <a:pPr>
              <a:spcBef>
                <a:spcPct val="50000"/>
              </a:spcBef>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Consists of:</a:t>
            </a:r>
          </a:p>
          <a:p>
            <a:pPr marL="342900" indent="-342900">
              <a:spcBef>
                <a:spcPct val="50000"/>
              </a:spcBef>
              <a:buFontTx/>
              <a:buAutoNum type="arabicParenBoth"/>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Financial Statements</a:t>
            </a:r>
          </a:p>
          <a:p>
            <a:pPr marL="342900" indent="-342900">
              <a:spcBef>
                <a:spcPct val="50000"/>
              </a:spcBef>
              <a:buFontTx/>
              <a:buAutoNum type="arabicParenBoth"/>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Notes </a:t>
            </a:r>
          </a:p>
          <a:p>
            <a:pPr marL="342900" indent="-342900">
              <a:spcBef>
                <a:spcPct val="50000"/>
              </a:spcBef>
              <a:buFontTx/>
              <a:buAutoNum type="arabicParenBoth"/>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Auditors’ Report –Chapter 6</a:t>
            </a:r>
          </a:p>
          <a:p>
            <a:pPr marL="342900" indent="-342900">
              <a:spcBef>
                <a:spcPct val="50000"/>
              </a:spcBef>
              <a:buFontTx/>
              <a:buAutoNum type="arabicParenBoth"/>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Management’s Discussion</a:t>
            </a:r>
          </a:p>
          <a:p>
            <a:pPr>
              <a:spcBef>
                <a:spcPct val="50000"/>
              </a:spcBef>
              <a:defRPr/>
            </a:pP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      and Analysis (MD&amp;A)</a:t>
            </a:r>
          </a:p>
        </p:txBody>
      </p:sp>
      <p:sp>
        <p:nvSpPr>
          <p:cNvPr id="304132" name="Rectangle 4"/>
          <p:cNvSpPr>
            <a:spLocks noChangeArrowheads="1"/>
          </p:cNvSpPr>
          <p:nvPr/>
        </p:nvSpPr>
        <p:spPr bwMode="auto">
          <a:xfrm>
            <a:off x="5181600" y="1447799"/>
            <a:ext cx="3657600" cy="3717161"/>
          </a:xfrm>
          <a:prstGeom prst="rect">
            <a:avLst/>
          </a:prstGeom>
          <a:solidFill>
            <a:schemeClr val="accent5">
              <a:lumMod val="20000"/>
              <a:lumOff val="80000"/>
            </a:schemeClr>
          </a:solidFill>
          <a:ln w="9525">
            <a:solidFill>
              <a:schemeClr val="tx1"/>
            </a:solidFill>
            <a:miter lim="800000"/>
            <a:headEnd/>
            <a:tailEnd/>
          </a:ln>
        </p:spPr>
        <p:txBody>
          <a:bodyPr anchor="ctr"/>
          <a:lstStyle/>
          <a:p>
            <a:pPr>
              <a:defRPr/>
            </a:pPr>
            <a:r>
              <a:rPr lang="en-US" sz="2400" b="1" dirty="0"/>
              <a:t>The U.S. Securities and Exchange Commission (SEC) requires publicly traded corporations to file a 10-K report, which contains more detailed financial information, and frequently substitutes for the annual report.  </a:t>
            </a:r>
          </a:p>
        </p:txBody>
      </p:sp>
      <p:sp>
        <p:nvSpPr>
          <p:cNvPr id="2" name="Footer Placeholder 1">
            <a:extLst>
              <a:ext uri="{FF2B5EF4-FFF2-40B4-BE49-F238E27FC236}">
                <a16:creationId xmlns:a16="http://schemas.microsoft.com/office/drawing/2014/main" id="{F2106930-C942-4E6A-893E-E65D28AA751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C54CC050-05C1-45DB-84DD-A1C8455A0344}"/>
              </a:ext>
            </a:extLst>
          </p:cNvPr>
          <p:cNvSpPr>
            <a:spLocks noGrp="1"/>
          </p:cNvSpPr>
          <p:nvPr>
            <p:ph type="sldNum" sz="quarter" idx="12"/>
          </p:nvPr>
        </p:nvSpPr>
        <p:spPr/>
        <p:txBody>
          <a:bodyPr/>
          <a:lstStyle/>
          <a:p>
            <a:fld id="{C6F84F79-D02D-4240-9090-CBEA6E335FD1}" type="slidenum">
              <a:rPr lang="en-US" smtClean="0"/>
              <a:t>59</a:t>
            </a:fld>
            <a:endParaRPr lang="en-US" dirty="0"/>
          </a:p>
        </p:txBody>
      </p:sp>
    </p:spTree>
    <p:custDataLst>
      <p:tags r:id="rId1"/>
    </p:custDataLst>
    <p:extLst>
      <p:ext uri="{BB962C8B-B14F-4D97-AF65-F5344CB8AC3E}">
        <p14:creationId xmlns:p14="http://schemas.microsoft.com/office/powerpoint/2010/main" val="710641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 calcmode="lin" valueType="num">
                                      <p:cBhvr additive="base">
                                        <p:cTn id="7" dur="500" fill="hold"/>
                                        <p:tgtEl>
                                          <p:spTgt spid="304132"/>
                                        </p:tgtEl>
                                        <p:attrNameLst>
                                          <p:attrName>ppt_x</p:attrName>
                                        </p:attrNameLst>
                                      </p:cBhvr>
                                      <p:tavLst>
                                        <p:tav tm="0">
                                          <p:val>
                                            <p:strVal val="#ppt_x"/>
                                          </p:val>
                                        </p:tav>
                                        <p:tav tm="100000">
                                          <p:val>
                                            <p:strVal val="#ppt_x"/>
                                          </p:val>
                                        </p:tav>
                                      </p:tavLst>
                                    </p:anim>
                                    <p:anim calcmode="lin" valueType="num">
                                      <p:cBhvr additive="base">
                                        <p:cTn id="8" dur="500" fill="hold"/>
                                        <p:tgtEl>
                                          <p:spTgt spid="304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14325"/>
            <a:ext cx="7937500" cy="1325563"/>
          </a:xfrm>
        </p:spPr>
        <p:txBody>
          <a:bodyPr/>
          <a:lstStyle/>
          <a:p>
            <a:pPr eaLnBrk="1" hangingPunct="1"/>
            <a:r>
              <a:rPr lang="en-US" b="1" dirty="0"/>
              <a:t>Market-Based Allocations</a:t>
            </a:r>
          </a:p>
        </p:txBody>
      </p:sp>
      <p:sp>
        <p:nvSpPr>
          <p:cNvPr id="7" name="Rectangle 3"/>
          <p:cNvSpPr>
            <a:spLocks noGrp="1" noChangeArrowheads="1"/>
          </p:cNvSpPr>
          <p:nvPr>
            <p:ph idx="1"/>
          </p:nvPr>
        </p:nvSpPr>
        <p:spPr bwMode="auto">
          <a:xfrm>
            <a:off x="4521200" y="1919486"/>
            <a:ext cx="3873500" cy="4157267"/>
          </a:xfrm>
          <a:prstGeom prst="rect">
            <a:avLst/>
          </a:prstGeom>
          <a:solidFill>
            <a:schemeClr val="accent5">
              <a:lumMod val="20000"/>
              <a:lumOff val="80000"/>
            </a:schemeClr>
          </a:solidFill>
          <a:ln w="9525">
            <a:solidFill>
              <a:schemeClr val="tx1"/>
            </a:solidFill>
            <a:miter lim="800000"/>
            <a:headEnd/>
            <a:tailEnd/>
          </a:ln>
        </p:spPr>
        <p:txBody>
          <a:bodyPr anchor="ctr">
            <a:normAutofit/>
          </a:bodyPr>
          <a:lstStyle/>
          <a:p>
            <a:pPr marL="0" indent="0" algn="ctr">
              <a:buNone/>
              <a:defRPr/>
            </a:pPr>
            <a:r>
              <a:rPr lang="en-US" sz="4000" dirty="0">
                <a:solidFill>
                  <a:srgbClr val="000000"/>
                </a:solidFill>
                <a:latin typeface="Tahoma" pitchFamily="34" charset="0"/>
              </a:rPr>
              <a:t>A </a:t>
            </a:r>
            <a:r>
              <a:rPr lang="en-US" sz="4000" b="1" dirty="0">
                <a:latin typeface="Tahoma" pitchFamily="34" charset="0"/>
              </a:rPr>
              <a:t>market</a:t>
            </a:r>
            <a:r>
              <a:rPr lang="en-US" sz="4000" dirty="0">
                <a:solidFill>
                  <a:srgbClr val="000000"/>
                </a:solidFill>
                <a:latin typeface="Tahoma" pitchFamily="34" charset="0"/>
              </a:rPr>
              <a:t> is a group of people or entities organized to exchange items of value.</a:t>
            </a:r>
          </a:p>
        </p:txBody>
      </p:sp>
      <p:pic>
        <p:nvPicPr>
          <p:cNvPr id="3" name="Picture 2"/>
          <p:cNvPicPr>
            <a:picLocks noChangeAspect="1"/>
          </p:cNvPicPr>
          <p:nvPr/>
        </p:nvPicPr>
        <p:blipFill>
          <a:blip r:embed="rId4"/>
          <a:stretch>
            <a:fillRect/>
          </a:stretch>
        </p:blipFill>
        <p:spPr>
          <a:xfrm>
            <a:off x="990600" y="2895600"/>
            <a:ext cx="3276600" cy="2538627"/>
          </a:xfrm>
          <a:prstGeom prst="rect">
            <a:avLst/>
          </a:prstGeom>
        </p:spPr>
      </p:pic>
      <p:sp>
        <p:nvSpPr>
          <p:cNvPr id="2" name="Footer Placeholder 1">
            <a:extLst>
              <a:ext uri="{FF2B5EF4-FFF2-40B4-BE49-F238E27FC236}">
                <a16:creationId xmlns:a16="http://schemas.microsoft.com/office/drawing/2014/main" id="{7681D17B-B93D-48B5-A358-3A2DB5A489AA}"/>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FBA2A1F3-B7D0-4889-B00C-3C562EE159C8}"/>
              </a:ext>
            </a:extLst>
          </p:cNvPr>
          <p:cNvSpPr>
            <a:spLocks noGrp="1"/>
          </p:cNvSpPr>
          <p:nvPr>
            <p:ph type="sldNum" sz="quarter" idx="12"/>
          </p:nvPr>
        </p:nvSpPr>
        <p:spPr/>
        <p:txBody>
          <a:bodyPr/>
          <a:lstStyle/>
          <a:p>
            <a:fld id="{C6F84F79-D02D-4240-9090-CBEA6E335FD1}" type="slidenum">
              <a:rPr lang="en-US" smtClean="0"/>
              <a:t>6</a:t>
            </a:fld>
            <a:endParaRPr lang="en-US" dirty="0"/>
          </a:p>
        </p:txBody>
      </p:sp>
    </p:spTree>
    <p:custDataLst>
      <p:tags r:id="rId1"/>
    </p:custDataLst>
    <p:extLst>
      <p:ext uri="{BB962C8B-B14F-4D97-AF65-F5344CB8AC3E}">
        <p14:creationId xmlns:p14="http://schemas.microsoft.com/office/powerpoint/2010/main" val="59239624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CC62-55E0-48DA-A0BE-12522BE742C4}"/>
              </a:ext>
            </a:extLst>
          </p:cNvPr>
          <p:cNvSpPr>
            <a:spLocks noGrp="1"/>
          </p:cNvSpPr>
          <p:nvPr>
            <p:ph type="title"/>
          </p:nvPr>
        </p:nvSpPr>
        <p:spPr/>
        <p:txBody>
          <a:bodyPr/>
          <a:lstStyle/>
          <a:p>
            <a:r>
              <a:rPr lang="en-US" b="1" dirty="0"/>
              <a:t>Special Terms in Real-World Reports</a:t>
            </a:r>
            <a:endParaRPr lang="en-US" dirty="0"/>
          </a:p>
        </p:txBody>
      </p:sp>
      <p:pic>
        <p:nvPicPr>
          <p:cNvPr id="8" name="Content Placeholder 7">
            <a:extLst>
              <a:ext uri="{FF2B5EF4-FFF2-40B4-BE49-F238E27FC236}">
                <a16:creationId xmlns:a16="http://schemas.microsoft.com/office/drawing/2014/main" id="{F039D00C-3088-4BD7-BE37-B68B6F9D1BFF}"/>
              </a:ext>
            </a:extLst>
          </p:cNvPr>
          <p:cNvPicPr>
            <a:picLocks noGrp="1" noChangeAspect="1"/>
          </p:cNvPicPr>
          <p:nvPr>
            <p:ph sz="half" idx="1"/>
          </p:nvPr>
        </p:nvPicPr>
        <p:blipFill>
          <a:blip r:embed="rId3"/>
          <a:stretch>
            <a:fillRect/>
          </a:stretch>
        </p:blipFill>
        <p:spPr>
          <a:xfrm>
            <a:off x="685800" y="2360864"/>
            <a:ext cx="3409949" cy="2683961"/>
          </a:xfrm>
        </p:spPr>
      </p:pic>
      <p:sp>
        <p:nvSpPr>
          <p:cNvPr id="4" name="Content Placeholder 3">
            <a:extLst>
              <a:ext uri="{FF2B5EF4-FFF2-40B4-BE49-F238E27FC236}">
                <a16:creationId xmlns:a16="http://schemas.microsoft.com/office/drawing/2014/main" id="{DC559D49-DC31-4433-B2F4-8CA6337A8787}"/>
              </a:ext>
            </a:extLst>
          </p:cNvPr>
          <p:cNvSpPr>
            <a:spLocks noGrp="1"/>
          </p:cNvSpPr>
          <p:nvPr>
            <p:ph sz="half" idx="2"/>
          </p:nvPr>
        </p:nvSpPr>
        <p:spPr>
          <a:xfrm>
            <a:off x="4495800" y="1447801"/>
            <a:ext cx="4019550" cy="4832350"/>
          </a:xfrm>
          <a:solidFill>
            <a:schemeClr val="accent5"/>
          </a:solidFill>
        </p:spPr>
        <p:txBody>
          <a:bodyPr>
            <a:normAutofit/>
          </a:bodyPr>
          <a:lstStyle/>
          <a:p>
            <a:endParaRPr lang="en-US" sz="2000" dirty="0">
              <a:latin typeface="Tahoma" pitchFamily="34" charset="0"/>
            </a:endParaRPr>
          </a:p>
          <a:p>
            <a:r>
              <a:rPr lang="en-US" sz="2000" dirty="0">
                <a:latin typeface="Tahoma" pitchFamily="34" charset="0"/>
              </a:rPr>
              <a:t>The financial statements of real-world companies include numerous items relating to advanced topics that are not covered in introductory accounting textbooks.  </a:t>
            </a:r>
          </a:p>
          <a:p>
            <a:r>
              <a:rPr lang="en-US" sz="2000" dirty="0">
                <a:latin typeface="Tahoma" pitchFamily="34" charset="0"/>
              </a:rPr>
              <a:t>However, we encourage you to look for annual reports in the library, from your employer, or on the Internet. Look for links labeled “about the company” or “investor relations.”</a:t>
            </a:r>
          </a:p>
          <a:p>
            <a:pPr marL="0" indent="0" algn="ctr">
              <a:buNone/>
            </a:pPr>
            <a:r>
              <a:rPr lang="en-US" sz="2400" dirty="0">
                <a:solidFill>
                  <a:schemeClr val="bg1"/>
                </a:solidFill>
              </a:rPr>
              <a:t>The best way to learn accounting is to use it!</a:t>
            </a:r>
          </a:p>
          <a:p>
            <a:endParaRPr lang="en-US" dirty="0"/>
          </a:p>
        </p:txBody>
      </p:sp>
      <p:sp>
        <p:nvSpPr>
          <p:cNvPr id="5" name="Footer Placeholder 4">
            <a:extLst>
              <a:ext uri="{FF2B5EF4-FFF2-40B4-BE49-F238E27FC236}">
                <a16:creationId xmlns:a16="http://schemas.microsoft.com/office/drawing/2014/main" id="{FC4D24D8-3EA4-41D7-AA04-2248B2370C18}"/>
              </a:ext>
            </a:extLst>
          </p:cNvPr>
          <p:cNvSpPr>
            <a:spLocks noGrp="1"/>
          </p:cNvSpPr>
          <p:nvPr>
            <p:ph type="ftr" sz="quarter" idx="11"/>
          </p:nvPr>
        </p:nvSpPr>
        <p:spPr>
          <a:xfrm>
            <a:off x="876300" y="6356351"/>
            <a:ext cx="7239000" cy="412500"/>
          </a:xfrm>
        </p:spPr>
        <p:txBody>
          <a:bodyPr/>
          <a:lstStyle/>
          <a:p>
            <a:r>
              <a:rPr lang="en-US" sz="900">
                <a:solidFill>
                  <a:schemeClr val="bg1">
                    <a:lumMod val="65000"/>
                  </a:schemeClr>
                </a:solidFill>
              </a:rPr>
              <a:t>Copyright © 2022 McGraw Hill. All rights reserved. No reproduction or distribution without the prior written consent of McGraw Hill</a:t>
            </a:r>
            <a:endParaRPr lang="en-US" dirty="0"/>
          </a:p>
        </p:txBody>
      </p:sp>
      <p:sp>
        <p:nvSpPr>
          <p:cNvPr id="6" name="Slide Number Placeholder 5">
            <a:extLst>
              <a:ext uri="{FF2B5EF4-FFF2-40B4-BE49-F238E27FC236}">
                <a16:creationId xmlns:a16="http://schemas.microsoft.com/office/drawing/2014/main" id="{983F2B9A-3191-44B5-ACE8-390188F65B2A}"/>
              </a:ext>
            </a:extLst>
          </p:cNvPr>
          <p:cNvSpPr>
            <a:spLocks noGrp="1"/>
          </p:cNvSpPr>
          <p:nvPr>
            <p:ph type="sldNum" sz="quarter" idx="12"/>
          </p:nvPr>
        </p:nvSpPr>
        <p:spPr/>
        <p:txBody>
          <a:bodyPr/>
          <a:lstStyle/>
          <a:p>
            <a:pPr>
              <a:defRPr/>
            </a:pPr>
            <a:r>
              <a:rPr lang="en-US" dirty="0"/>
              <a:t>1-</a:t>
            </a:r>
            <a:fld id="{90C58495-207F-4002-AE1F-9FC33E05905F}" type="slidenum">
              <a:rPr lang="en-US" smtClean="0"/>
              <a:pPr>
                <a:defRPr/>
              </a:pPr>
              <a:t>60</a:t>
            </a:fld>
            <a:endParaRPr lang="en-US" dirty="0"/>
          </a:p>
        </p:txBody>
      </p:sp>
    </p:spTree>
    <p:extLst>
      <p:ext uri="{BB962C8B-B14F-4D97-AF65-F5344CB8AC3E}">
        <p14:creationId xmlns:p14="http://schemas.microsoft.com/office/powerpoint/2010/main" val="2346303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65126"/>
            <a:ext cx="8058150" cy="1325563"/>
          </a:xfrm>
        </p:spPr>
        <p:txBody>
          <a:bodyPr/>
          <a:lstStyle/>
          <a:p>
            <a:pPr eaLnBrk="1" hangingPunct="1"/>
            <a:r>
              <a:rPr lang="en-US" b="1" dirty="0"/>
              <a:t>End of Chapter 1</a:t>
            </a:r>
          </a:p>
        </p:txBody>
      </p:sp>
      <p:sp>
        <p:nvSpPr>
          <p:cNvPr id="2" name="Footer Placeholder 1">
            <a:extLst>
              <a:ext uri="{FF2B5EF4-FFF2-40B4-BE49-F238E27FC236}">
                <a16:creationId xmlns:a16="http://schemas.microsoft.com/office/drawing/2014/main" id="{69B7F86C-DA6A-4642-8141-C05865FAE20E}"/>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3" name="Slide Number Placeholder 2">
            <a:extLst>
              <a:ext uri="{FF2B5EF4-FFF2-40B4-BE49-F238E27FC236}">
                <a16:creationId xmlns:a16="http://schemas.microsoft.com/office/drawing/2014/main" id="{5B3113C5-9C00-46ED-A867-E1E5085E48CF}"/>
              </a:ext>
            </a:extLst>
          </p:cNvPr>
          <p:cNvSpPr>
            <a:spLocks noGrp="1"/>
          </p:cNvSpPr>
          <p:nvPr>
            <p:ph type="sldNum" sz="quarter" idx="12"/>
          </p:nvPr>
        </p:nvSpPr>
        <p:spPr/>
        <p:txBody>
          <a:bodyPr/>
          <a:lstStyle/>
          <a:p>
            <a:fld id="{C6F84F79-D02D-4240-9090-CBEA6E335FD1}" type="slidenum">
              <a:rPr lang="en-US" smtClean="0"/>
              <a:t>61</a:t>
            </a:fld>
            <a:endParaRPr lang="en-US" dirty="0"/>
          </a:p>
        </p:txBody>
      </p:sp>
    </p:spTree>
    <p:custDataLst>
      <p:tags r:id="rId1"/>
    </p:custDataLst>
    <p:extLst>
      <p:ext uri="{BB962C8B-B14F-4D97-AF65-F5344CB8AC3E}">
        <p14:creationId xmlns:p14="http://schemas.microsoft.com/office/powerpoint/2010/main" val="2228576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65126"/>
            <a:ext cx="8058150" cy="1325563"/>
          </a:xfrm>
        </p:spPr>
        <p:txBody>
          <a:bodyPr/>
          <a:lstStyle/>
          <a:p>
            <a:pPr eaLnBrk="1" hangingPunct="1"/>
            <a:r>
              <a:rPr lang="en-US" b="1" dirty="0"/>
              <a:t>Market-Based Allocations Continued</a:t>
            </a:r>
          </a:p>
        </p:txBody>
      </p:sp>
      <p:sp>
        <p:nvSpPr>
          <p:cNvPr id="20" name="Text Box 3"/>
          <p:cNvSpPr txBox="1">
            <a:spLocks noGrp="1" noChangeArrowheads="1"/>
          </p:cNvSpPr>
          <p:nvPr>
            <p:ph idx="1"/>
          </p:nvPr>
        </p:nvSpPr>
        <p:spPr bwMode="auto">
          <a:xfrm>
            <a:off x="628650" y="1825625"/>
            <a:ext cx="7886700" cy="867930"/>
          </a:xfrm>
          <a:prstGeom prst="rect">
            <a:avLst/>
          </a:prstGeom>
          <a:solidFill>
            <a:schemeClr val="accent5">
              <a:lumMod val="20000"/>
              <a:lumOff val="80000"/>
            </a:schemeClr>
          </a:solidFill>
          <a:ln w="9525">
            <a:solidFill>
              <a:schemeClr val="tx2"/>
            </a:solidFill>
            <a:miter lim="800000"/>
            <a:headEnd/>
            <a:tailEnd/>
          </a:ln>
        </p:spPr>
        <p:txBody>
          <a:bodyPr>
            <a:spAutoFit/>
          </a:bodyPr>
          <a:lstStyle/>
          <a:p>
            <a:pPr marL="0" indent="0" algn="ctr">
              <a:spcBef>
                <a:spcPct val="50000"/>
              </a:spcBef>
              <a:buNone/>
              <a:defRPr/>
            </a:pPr>
            <a:r>
              <a:rPr lang="en-US" sz="2800" b="1" dirty="0">
                <a:solidFill>
                  <a:schemeClr val="tx2"/>
                </a:solidFill>
                <a:latin typeface="Tahoma" pitchFamily="34" charset="0"/>
              </a:rPr>
              <a:t>Common terms for the </a:t>
            </a:r>
            <a:r>
              <a:rPr lang="en-US" sz="2800" b="1" i="1" dirty="0">
                <a:solidFill>
                  <a:schemeClr val="tx2"/>
                </a:solidFill>
                <a:latin typeface="Tahoma" pitchFamily="34" charset="0"/>
              </a:rPr>
              <a:t>added value</a:t>
            </a:r>
            <a:r>
              <a:rPr lang="en-US" sz="2800" b="1" dirty="0">
                <a:solidFill>
                  <a:schemeClr val="tx2"/>
                </a:solidFill>
                <a:latin typeface="Tahoma" pitchFamily="34" charset="0"/>
              </a:rPr>
              <a:t> created in the transformation process:</a:t>
            </a:r>
          </a:p>
        </p:txBody>
      </p:sp>
      <p:grpSp>
        <p:nvGrpSpPr>
          <p:cNvPr id="2" name="Group 4"/>
          <p:cNvGrpSpPr>
            <a:grpSpLocks/>
          </p:cNvGrpSpPr>
          <p:nvPr/>
        </p:nvGrpSpPr>
        <p:grpSpPr bwMode="auto">
          <a:xfrm>
            <a:off x="457200" y="3229553"/>
            <a:ext cx="8229600" cy="1295400"/>
            <a:chOff x="336" y="2424"/>
            <a:chExt cx="5184" cy="816"/>
          </a:xfrm>
        </p:grpSpPr>
        <p:sp>
          <p:nvSpPr>
            <p:cNvPr id="22534" name="Oval 5"/>
            <p:cNvSpPr>
              <a:spLocks noChangeArrowheads="1"/>
            </p:cNvSpPr>
            <p:nvPr/>
          </p:nvSpPr>
          <p:spPr bwMode="auto">
            <a:xfrm>
              <a:off x="336" y="2424"/>
              <a:ext cx="1536" cy="816"/>
            </a:xfrm>
            <a:prstGeom prst="ellipse">
              <a:avLst/>
            </a:prstGeom>
            <a:solidFill>
              <a:schemeClr val="accent5"/>
            </a:solidFill>
            <a:ln w="9525">
              <a:solidFill>
                <a:schemeClr val="tx1"/>
              </a:solidFill>
              <a:round/>
              <a:headEnd/>
              <a:tailEnd/>
            </a:ln>
          </p:spPr>
          <p:txBody>
            <a:bodyPr wrap="none" anchor="ctr"/>
            <a:lstStyle/>
            <a:p>
              <a:pPr algn="ctr">
                <a:defRPr/>
              </a:pPr>
              <a:r>
                <a:rPr lang="en-US" sz="3200" b="1" dirty="0">
                  <a:solidFill>
                    <a:schemeClr val="bg1"/>
                  </a:solidFill>
                  <a:latin typeface="Tahoma" pitchFamily="34" charset="0"/>
                </a:rPr>
                <a:t>Profit</a:t>
              </a:r>
            </a:p>
          </p:txBody>
        </p:sp>
        <p:sp>
          <p:nvSpPr>
            <p:cNvPr id="30727" name="Oval 6"/>
            <p:cNvSpPr>
              <a:spLocks noChangeArrowheads="1"/>
            </p:cNvSpPr>
            <p:nvPr/>
          </p:nvSpPr>
          <p:spPr bwMode="auto">
            <a:xfrm>
              <a:off x="2160" y="2424"/>
              <a:ext cx="1536" cy="816"/>
            </a:xfrm>
            <a:prstGeom prst="ellipse">
              <a:avLst/>
            </a:prstGeom>
            <a:solidFill>
              <a:schemeClr val="accent5"/>
            </a:solidFill>
            <a:ln w="9525">
              <a:solidFill>
                <a:schemeClr val="tx1"/>
              </a:solidFill>
              <a:round/>
              <a:headEnd/>
              <a:tailEnd/>
            </a:ln>
          </p:spPr>
          <p:txBody>
            <a:bodyPr wrap="none" anchor="ctr"/>
            <a:lstStyle/>
            <a:p>
              <a:pPr algn="ctr"/>
              <a:r>
                <a:rPr lang="en-US" sz="3200" b="1" dirty="0">
                  <a:solidFill>
                    <a:schemeClr val="bg1"/>
                  </a:solidFill>
                  <a:latin typeface="Tahoma" pitchFamily="34" charset="0"/>
                </a:rPr>
                <a:t>Income</a:t>
              </a:r>
              <a:r>
                <a:rPr lang="en-US" sz="3200" b="1" dirty="0">
                  <a:solidFill>
                    <a:schemeClr val="tx2"/>
                  </a:solidFill>
                  <a:latin typeface="Tahoma" pitchFamily="34" charset="0"/>
                </a:rPr>
                <a:t> </a:t>
              </a:r>
            </a:p>
          </p:txBody>
        </p:sp>
        <p:sp>
          <p:nvSpPr>
            <p:cNvPr id="30728" name="Oval 7"/>
            <p:cNvSpPr>
              <a:spLocks noChangeArrowheads="1"/>
            </p:cNvSpPr>
            <p:nvPr/>
          </p:nvSpPr>
          <p:spPr bwMode="auto">
            <a:xfrm>
              <a:off x="3984" y="2424"/>
              <a:ext cx="1536" cy="816"/>
            </a:xfrm>
            <a:prstGeom prst="ellipse">
              <a:avLst/>
            </a:prstGeom>
            <a:solidFill>
              <a:schemeClr val="accent5"/>
            </a:solidFill>
            <a:ln w="9525">
              <a:solidFill>
                <a:schemeClr val="tx1"/>
              </a:solidFill>
              <a:round/>
              <a:headEnd/>
              <a:tailEnd/>
            </a:ln>
          </p:spPr>
          <p:txBody>
            <a:bodyPr wrap="none" anchor="ctr"/>
            <a:lstStyle/>
            <a:p>
              <a:pPr algn="ctr"/>
              <a:r>
                <a:rPr lang="en-US" sz="3200" b="1" dirty="0">
                  <a:solidFill>
                    <a:schemeClr val="bg1"/>
                  </a:solidFill>
                  <a:latin typeface="Tahoma" pitchFamily="34" charset="0"/>
                </a:rPr>
                <a:t>Earnings</a:t>
              </a:r>
              <a:r>
                <a:rPr lang="en-US" sz="3200" b="1" dirty="0">
                  <a:solidFill>
                    <a:schemeClr val="tx2"/>
                  </a:solidFill>
                  <a:latin typeface="Tahoma" pitchFamily="34" charset="0"/>
                </a:rPr>
                <a:t> </a:t>
              </a:r>
            </a:p>
          </p:txBody>
        </p:sp>
      </p:grpSp>
      <p:sp>
        <p:nvSpPr>
          <p:cNvPr id="3" name="Footer Placeholder 2">
            <a:extLst>
              <a:ext uri="{FF2B5EF4-FFF2-40B4-BE49-F238E27FC236}">
                <a16:creationId xmlns:a16="http://schemas.microsoft.com/office/drawing/2014/main" id="{548558BF-3218-4FFE-AAE2-8E486982B94D}"/>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5F85FD31-AC57-4511-881D-6707673080FB}"/>
              </a:ext>
            </a:extLst>
          </p:cNvPr>
          <p:cNvSpPr>
            <a:spLocks noGrp="1"/>
          </p:cNvSpPr>
          <p:nvPr>
            <p:ph type="sldNum" sz="quarter" idx="12"/>
          </p:nvPr>
        </p:nvSpPr>
        <p:spPr/>
        <p:txBody>
          <a:bodyPr/>
          <a:lstStyle/>
          <a:p>
            <a:fld id="{C6F84F79-D02D-4240-9090-CBEA6E335FD1}" type="slidenum">
              <a:rPr lang="en-US" smtClean="0"/>
              <a:t>7</a:t>
            </a:fld>
            <a:endParaRPr lang="en-US" dirty="0"/>
          </a:p>
        </p:txBody>
      </p:sp>
    </p:spTree>
    <p:custDataLst>
      <p:tags r:id="rId1"/>
    </p:custDataLst>
    <p:extLst>
      <p:ext uri="{BB962C8B-B14F-4D97-AF65-F5344CB8AC3E}">
        <p14:creationId xmlns:p14="http://schemas.microsoft.com/office/powerpoint/2010/main" val="3010378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a:grpSpLocks/>
          </p:cNvGrpSpPr>
          <p:nvPr/>
        </p:nvGrpSpPr>
        <p:grpSpPr bwMode="auto">
          <a:xfrm>
            <a:off x="4686300" y="3101975"/>
            <a:ext cx="3771900" cy="2536825"/>
            <a:chOff x="2952" y="1954"/>
            <a:chExt cx="2376" cy="1598"/>
          </a:xfrm>
          <a:solidFill>
            <a:schemeClr val="accent5"/>
          </a:solidFill>
        </p:grpSpPr>
        <p:sp>
          <p:nvSpPr>
            <p:cNvPr id="31751" name="Rectangle 8"/>
            <p:cNvSpPr>
              <a:spLocks noChangeArrowheads="1"/>
            </p:cNvSpPr>
            <p:nvPr/>
          </p:nvSpPr>
          <p:spPr bwMode="auto">
            <a:xfrm>
              <a:off x="3504" y="2592"/>
              <a:ext cx="1824" cy="960"/>
            </a:xfrm>
            <a:prstGeom prst="rect">
              <a:avLst/>
            </a:prstGeom>
            <a:grpFill/>
            <a:ln w="9525">
              <a:solidFill>
                <a:schemeClr val="bg2"/>
              </a:solidFill>
              <a:miter lim="800000"/>
              <a:headEnd/>
              <a:tailEnd/>
            </a:ln>
          </p:spPr>
          <p:txBody>
            <a:bodyPr wrap="none" anchor="ctr"/>
            <a:lstStyle/>
            <a:p>
              <a:pPr algn="ctr"/>
              <a:r>
                <a:rPr lang="en-US" sz="4000" b="1" dirty="0">
                  <a:solidFill>
                    <a:schemeClr val="bg1"/>
                  </a:solidFill>
                  <a:latin typeface="Tahoma" pitchFamily="34" charset="0"/>
                </a:rPr>
                <a:t>Creditors</a:t>
              </a:r>
            </a:p>
          </p:txBody>
        </p:sp>
        <p:cxnSp>
          <p:nvCxnSpPr>
            <p:cNvPr id="31752" name="AutoShape 9"/>
            <p:cNvCxnSpPr>
              <a:cxnSpLocks noChangeShapeType="1"/>
              <a:endCxn id="31751" idx="0"/>
            </p:cNvCxnSpPr>
            <p:nvPr/>
          </p:nvCxnSpPr>
          <p:spPr bwMode="auto">
            <a:xfrm rot="16200000" flipH="1">
              <a:off x="3365" y="1541"/>
              <a:ext cx="638" cy="1464"/>
            </a:xfrm>
            <a:prstGeom prst="bentConnector3">
              <a:avLst>
                <a:gd name="adj1" fmla="val 50000"/>
              </a:avLst>
            </a:prstGeom>
            <a:grpFill/>
            <a:ln w="38100">
              <a:solidFill>
                <a:schemeClr val="tx1"/>
              </a:solidFill>
              <a:miter lim="800000"/>
              <a:headEnd/>
              <a:tailEnd type="triangle" w="med" len="med"/>
            </a:ln>
          </p:spPr>
        </p:cxnSp>
      </p:grpSp>
      <p:sp>
        <p:nvSpPr>
          <p:cNvPr id="31746" name="Rectangle 2"/>
          <p:cNvSpPr>
            <a:spLocks noGrp="1" noChangeArrowheads="1"/>
          </p:cNvSpPr>
          <p:nvPr>
            <p:ph type="title"/>
          </p:nvPr>
        </p:nvSpPr>
        <p:spPr>
          <a:xfrm>
            <a:off x="457200" y="365126"/>
            <a:ext cx="8058150" cy="1325563"/>
          </a:xfrm>
        </p:spPr>
        <p:txBody>
          <a:bodyPr/>
          <a:lstStyle/>
          <a:p>
            <a:pPr eaLnBrk="1" hangingPunct="1"/>
            <a:r>
              <a:rPr lang="en-US" b="1" dirty="0"/>
              <a:t>Financial Resources</a:t>
            </a:r>
          </a:p>
        </p:txBody>
      </p:sp>
      <p:sp>
        <p:nvSpPr>
          <p:cNvPr id="30" name="Text Box 3"/>
          <p:cNvSpPr txBox="1">
            <a:spLocks noGrp="1" noChangeArrowheads="1"/>
          </p:cNvSpPr>
          <p:nvPr>
            <p:ph idx="1"/>
          </p:nvPr>
        </p:nvSpPr>
        <p:spPr bwMode="auto">
          <a:xfrm>
            <a:off x="628650" y="1996031"/>
            <a:ext cx="7886700" cy="757130"/>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marL="0" indent="0" algn="ctr">
              <a:spcBef>
                <a:spcPct val="50000"/>
              </a:spcBef>
              <a:buNone/>
              <a:defRPr/>
            </a:pPr>
            <a:r>
              <a:rPr lang="en-US" sz="2400" b="1" dirty="0">
                <a:latin typeface="Tahoma" pitchFamily="34" charset="0"/>
              </a:rPr>
              <a:t>Businesses need financial resources (money) to establish and operate their businesses.</a:t>
            </a:r>
          </a:p>
        </p:txBody>
      </p:sp>
      <p:grpSp>
        <p:nvGrpSpPr>
          <p:cNvPr id="2" name="Group 4"/>
          <p:cNvGrpSpPr>
            <a:grpSpLocks/>
          </p:cNvGrpSpPr>
          <p:nvPr/>
        </p:nvGrpSpPr>
        <p:grpSpPr bwMode="auto">
          <a:xfrm>
            <a:off x="914400" y="3101975"/>
            <a:ext cx="3771900" cy="2536825"/>
            <a:chOff x="576" y="1954"/>
            <a:chExt cx="2376" cy="1598"/>
          </a:xfrm>
        </p:grpSpPr>
        <p:sp>
          <p:nvSpPr>
            <p:cNvPr id="31753" name="Rectangle 5"/>
            <p:cNvSpPr>
              <a:spLocks noChangeArrowheads="1"/>
            </p:cNvSpPr>
            <p:nvPr/>
          </p:nvSpPr>
          <p:spPr bwMode="auto">
            <a:xfrm>
              <a:off x="576" y="2592"/>
              <a:ext cx="1824" cy="960"/>
            </a:xfrm>
            <a:prstGeom prst="rect">
              <a:avLst/>
            </a:prstGeom>
            <a:solidFill>
              <a:schemeClr val="accent5"/>
            </a:solidFill>
            <a:ln w="9525">
              <a:solidFill>
                <a:schemeClr val="bg2"/>
              </a:solidFill>
              <a:miter lim="800000"/>
              <a:headEnd/>
              <a:tailEnd/>
            </a:ln>
          </p:spPr>
          <p:txBody>
            <a:bodyPr wrap="none" anchor="ctr"/>
            <a:lstStyle/>
            <a:p>
              <a:pPr algn="ctr"/>
              <a:r>
                <a:rPr lang="en-US" sz="4000" b="1" dirty="0">
                  <a:solidFill>
                    <a:schemeClr val="bg1"/>
                  </a:solidFill>
                  <a:latin typeface="Tahoma" pitchFamily="34" charset="0"/>
                </a:rPr>
                <a:t>Investors</a:t>
              </a:r>
            </a:p>
          </p:txBody>
        </p:sp>
        <p:cxnSp>
          <p:nvCxnSpPr>
            <p:cNvPr id="31754" name="AutoShape 6"/>
            <p:cNvCxnSpPr>
              <a:cxnSpLocks noChangeShapeType="1"/>
              <a:endCxn id="31753" idx="0"/>
            </p:cNvCxnSpPr>
            <p:nvPr/>
          </p:nvCxnSpPr>
          <p:spPr bwMode="auto">
            <a:xfrm rot="5400000">
              <a:off x="1901" y="1541"/>
              <a:ext cx="638" cy="1464"/>
            </a:xfrm>
            <a:prstGeom prst="bentConnector3">
              <a:avLst>
                <a:gd name="adj1" fmla="val 50000"/>
              </a:avLst>
            </a:prstGeom>
            <a:noFill/>
            <a:ln w="38100">
              <a:solidFill>
                <a:schemeClr val="tx1"/>
              </a:solidFill>
              <a:miter lim="800000"/>
              <a:headEnd/>
              <a:tailEnd type="triangle" w="med" len="med"/>
            </a:ln>
          </p:spPr>
        </p:cxnSp>
      </p:grpSp>
      <p:sp>
        <p:nvSpPr>
          <p:cNvPr id="4" name="Footer Placeholder 3">
            <a:extLst>
              <a:ext uri="{FF2B5EF4-FFF2-40B4-BE49-F238E27FC236}">
                <a16:creationId xmlns:a16="http://schemas.microsoft.com/office/drawing/2014/main" id="{30AE6820-E179-4570-873C-9227EA6991FC}"/>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5" name="Slide Number Placeholder 4">
            <a:extLst>
              <a:ext uri="{FF2B5EF4-FFF2-40B4-BE49-F238E27FC236}">
                <a16:creationId xmlns:a16="http://schemas.microsoft.com/office/drawing/2014/main" id="{ED43BC11-FD6E-4894-8CA3-3F0CFABA23FE}"/>
              </a:ext>
            </a:extLst>
          </p:cNvPr>
          <p:cNvSpPr>
            <a:spLocks noGrp="1"/>
          </p:cNvSpPr>
          <p:nvPr>
            <p:ph type="sldNum" sz="quarter" idx="12"/>
          </p:nvPr>
        </p:nvSpPr>
        <p:spPr/>
        <p:txBody>
          <a:bodyPr/>
          <a:lstStyle/>
          <a:p>
            <a:fld id="{C6F84F79-D02D-4240-9090-CBEA6E335FD1}" type="slidenum">
              <a:rPr lang="en-US" smtClean="0"/>
              <a:t>8</a:t>
            </a:fld>
            <a:endParaRPr lang="en-US" dirty="0"/>
          </a:p>
        </p:txBody>
      </p:sp>
    </p:spTree>
    <p:custDataLst>
      <p:tags r:id="rId1"/>
    </p:custDataLst>
    <p:extLst>
      <p:ext uri="{BB962C8B-B14F-4D97-AF65-F5344CB8AC3E}">
        <p14:creationId xmlns:p14="http://schemas.microsoft.com/office/powerpoint/2010/main" val="1789246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To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5735" y="152400"/>
            <a:ext cx="7981950" cy="1325563"/>
          </a:xfrm>
        </p:spPr>
        <p:txBody>
          <a:bodyPr/>
          <a:lstStyle/>
          <a:p>
            <a:r>
              <a:rPr lang="en-US" b="1" dirty="0"/>
              <a:t>Market Trilogy in Resource Allocation</a:t>
            </a:r>
          </a:p>
        </p:txBody>
      </p:sp>
      <p:pic>
        <p:nvPicPr>
          <p:cNvPr id="5" name="Picture 4">
            <a:extLst>
              <a:ext uri="{FF2B5EF4-FFF2-40B4-BE49-F238E27FC236}">
                <a16:creationId xmlns:a16="http://schemas.microsoft.com/office/drawing/2014/main" id="{2C8473F7-4FBB-49F3-86C0-D24AF5685C40}"/>
              </a:ext>
            </a:extLst>
          </p:cNvPr>
          <p:cNvPicPr>
            <a:picLocks noChangeAspect="1"/>
          </p:cNvPicPr>
          <p:nvPr/>
        </p:nvPicPr>
        <p:blipFill>
          <a:blip r:embed="rId4"/>
          <a:stretch>
            <a:fillRect/>
          </a:stretch>
        </p:blipFill>
        <p:spPr>
          <a:xfrm>
            <a:off x="762000" y="1180511"/>
            <a:ext cx="6705600" cy="5283461"/>
          </a:xfrm>
          <a:prstGeom prst="rect">
            <a:avLst/>
          </a:prstGeom>
        </p:spPr>
      </p:pic>
      <p:sp>
        <p:nvSpPr>
          <p:cNvPr id="2" name="Footer Placeholder 1">
            <a:extLst>
              <a:ext uri="{FF2B5EF4-FFF2-40B4-BE49-F238E27FC236}">
                <a16:creationId xmlns:a16="http://schemas.microsoft.com/office/drawing/2014/main" id="{A584C2B7-BEC3-4481-B41F-4608F784D5CA}"/>
              </a:ext>
            </a:extLst>
          </p:cNvPr>
          <p:cNvSpPr>
            <a:spLocks noGrp="1"/>
          </p:cNvSpPr>
          <p:nvPr>
            <p:ph type="ftr" sz="quarter" idx="11"/>
          </p:nvPr>
        </p:nvSpPr>
        <p:spPr/>
        <p:txBody>
          <a:bodyPr/>
          <a:lstStyle/>
          <a:p>
            <a:r>
              <a:rPr lang="en-US"/>
              <a:t>Copyright © 2022 McGraw Hill. All rights reserved. No reproduction or distribution without the prior written consent of McGraw Hill</a:t>
            </a:r>
            <a:endParaRPr lang="en-US" dirty="0"/>
          </a:p>
        </p:txBody>
      </p:sp>
      <p:sp>
        <p:nvSpPr>
          <p:cNvPr id="4" name="Slide Number Placeholder 3">
            <a:extLst>
              <a:ext uri="{FF2B5EF4-FFF2-40B4-BE49-F238E27FC236}">
                <a16:creationId xmlns:a16="http://schemas.microsoft.com/office/drawing/2014/main" id="{138C5E0E-B9BC-4ECC-A9AA-85BE8184CDFF}"/>
              </a:ext>
            </a:extLst>
          </p:cNvPr>
          <p:cNvSpPr>
            <a:spLocks noGrp="1"/>
          </p:cNvSpPr>
          <p:nvPr>
            <p:ph type="sldNum" sz="quarter" idx="12"/>
          </p:nvPr>
        </p:nvSpPr>
        <p:spPr/>
        <p:txBody>
          <a:bodyPr/>
          <a:lstStyle/>
          <a:p>
            <a:fld id="{C6F84F79-D02D-4240-9090-CBEA6E335FD1}" type="slidenum">
              <a:rPr lang="en-US" smtClean="0"/>
              <a:t>9</a:t>
            </a:fld>
            <a:endParaRPr lang="en-US" dirty="0"/>
          </a:p>
        </p:txBody>
      </p:sp>
    </p:spTree>
    <p:custDataLst>
      <p:tags r:id="rId1"/>
    </p:custDataLst>
    <p:extLst>
      <p:ext uri="{BB962C8B-B14F-4D97-AF65-F5344CB8AC3E}">
        <p14:creationId xmlns:p14="http://schemas.microsoft.com/office/powerpoint/2010/main" val="99604797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5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2957</TotalTime>
  <Words>7492</Words>
  <Application>Microsoft Office PowerPoint</Application>
  <PresentationFormat>On-screen Show (4:3)</PresentationFormat>
  <Paragraphs>663</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Impact</vt:lpstr>
      <vt:lpstr>Tahoma</vt:lpstr>
      <vt:lpstr>Wingdings</vt:lpstr>
      <vt:lpstr>Office Theme</vt:lpstr>
      <vt:lpstr>Chapter 1</vt:lpstr>
      <vt:lpstr>Section 1:  Collecting and Organizing Information </vt:lpstr>
      <vt:lpstr>LO 1-1:</vt:lpstr>
      <vt:lpstr>Role of Accounting in Society</vt:lpstr>
      <vt:lpstr>Role of Accounting in Society Continued</vt:lpstr>
      <vt:lpstr>Market-Based Allocations</vt:lpstr>
      <vt:lpstr>Market-Based Allocations Continued</vt:lpstr>
      <vt:lpstr>Financial Resources</vt:lpstr>
      <vt:lpstr>Market Trilogy in Resource Allocation</vt:lpstr>
      <vt:lpstr>Physical Resources</vt:lpstr>
      <vt:lpstr>Labor Resources</vt:lpstr>
      <vt:lpstr>Types of Accounting Information</vt:lpstr>
      <vt:lpstr>Nonbusiness Resource Usage</vt:lpstr>
      <vt:lpstr>Careers in Accounting</vt:lpstr>
      <vt:lpstr>Accounting as Information Provider</vt:lpstr>
      <vt:lpstr>Accounting Improves Communication</vt:lpstr>
      <vt:lpstr>Focus on International Issues</vt:lpstr>
      <vt:lpstr>LO 1-2:</vt:lpstr>
      <vt:lpstr>Reporting Entities</vt:lpstr>
      <vt:lpstr>LO 1-3:</vt:lpstr>
      <vt:lpstr>Elements of Financial Statements</vt:lpstr>
      <vt:lpstr>Using Accounts to Gather Information</vt:lpstr>
      <vt:lpstr>The Accounting Equation</vt:lpstr>
      <vt:lpstr>Creating an Accounting Equation</vt:lpstr>
      <vt:lpstr>Creating an Accounting Equation Continued</vt:lpstr>
      <vt:lpstr>LO 1-4:</vt:lpstr>
      <vt:lpstr>Recording Business Events Under an Accounting Equation</vt:lpstr>
      <vt:lpstr>Asset Source Transactions </vt:lpstr>
      <vt:lpstr>An Asset Source Transaction </vt:lpstr>
      <vt:lpstr>Asset Exchange Transaction</vt:lpstr>
      <vt:lpstr>Another Asset Source Transaction</vt:lpstr>
      <vt:lpstr>Asset Use Transaction</vt:lpstr>
      <vt:lpstr>Another Asset Use Transaction </vt:lpstr>
      <vt:lpstr>Changes in Market Value</vt:lpstr>
      <vt:lpstr>Summary of Accounting Events</vt:lpstr>
      <vt:lpstr>Summary of Accounting Events</vt:lpstr>
      <vt:lpstr>LO 1-5:</vt:lpstr>
      <vt:lpstr>The Left versus the Right Side of the Accounting Equation</vt:lpstr>
      <vt:lpstr>Cash and Retained Earnings</vt:lpstr>
      <vt:lpstr>Business Liquidations</vt:lpstr>
      <vt:lpstr>Two Views of the Right Side of the Accounting Equation</vt:lpstr>
      <vt:lpstr>LO 1-6:</vt:lpstr>
      <vt:lpstr>Recap: Types of Transactions</vt:lpstr>
      <vt:lpstr>Section 2:  Reporting Information</vt:lpstr>
      <vt:lpstr>LO 1-7:</vt:lpstr>
      <vt:lpstr>Income Statement and the Matching Concept</vt:lpstr>
      <vt:lpstr>Statement of Changes in Stockholders’ Equity </vt:lpstr>
      <vt:lpstr>Balance Sheet </vt:lpstr>
      <vt:lpstr>LO 1-8:</vt:lpstr>
      <vt:lpstr>Statement of Cash Flows for Rustic Camp Sites</vt:lpstr>
      <vt:lpstr>Statement of Cash Flows</vt:lpstr>
      <vt:lpstr>Financial Statements</vt:lpstr>
      <vt:lpstr>LO 1-9:</vt:lpstr>
      <vt:lpstr>The Closing Process</vt:lpstr>
      <vt:lpstr>LO 1-10:</vt:lpstr>
      <vt:lpstr>Accounting Events for RCS During Year 1</vt:lpstr>
      <vt:lpstr>Horizontal Financial Statements Model</vt:lpstr>
      <vt:lpstr>Real-World Financial Reporting</vt:lpstr>
      <vt:lpstr>Annual Report</vt:lpstr>
      <vt:lpstr>Special Terms in Real-World Reports</vt:lpstr>
      <vt:lpstr>End of Chapter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Quinones, Erin</dc:creator>
  <cp:lastModifiedBy>Quinones, Erin</cp:lastModifiedBy>
  <cp:revision>146</cp:revision>
  <dcterms:created xsi:type="dcterms:W3CDTF">2020-04-06T14:19:53Z</dcterms:created>
  <dcterms:modified xsi:type="dcterms:W3CDTF">2021-02-08T18:32:20Z</dcterms:modified>
</cp:coreProperties>
</file>