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583" r:id="rId2"/>
    <p:sldMasterId id="2147484564" r:id="rId3"/>
    <p:sldMasterId id="2147484552" r:id="rId4"/>
    <p:sldMasterId id="2147487663" r:id="rId5"/>
  </p:sldMasterIdLst>
  <p:notesMasterIdLst>
    <p:notesMasterId r:id="rId32"/>
  </p:notesMasterIdLst>
  <p:handoutMasterIdLst>
    <p:handoutMasterId r:id="rId33"/>
  </p:handoutMasterIdLst>
  <p:sldIdLst>
    <p:sldId id="463" r:id="rId6"/>
    <p:sldId id="574" r:id="rId7"/>
    <p:sldId id="544" r:id="rId8"/>
    <p:sldId id="539" r:id="rId9"/>
    <p:sldId id="540" r:id="rId10"/>
    <p:sldId id="541" r:id="rId11"/>
    <p:sldId id="542" r:id="rId12"/>
    <p:sldId id="543" r:id="rId13"/>
    <p:sldId id="549" r:id="rId14"/>
    <p:sldId id="545" r:id="rId15"/>
    <p:sldId id="546" r:id="rId16"/>
    <p:sldId id="547" r:id="rId17"/>
    <p:sldId id="548" r:id="rId18"/>
    <p:sldId id="589" r:id="rId19"/>
    <p:sldId id="590" r:id="rId20"/>
    <p:sldId id="585" r:id="rId21"/>
    <p:sldId id="586" r:id="rId22"/>
    <p:sldId id="587" r:id="rId23"/>
    <p:sldId id="588" r:id="rId24"/>
    <p:sldId id="592" r:id="rId25"/>
    <p:sldId id="593" r:id="rId26"/>
    <p:sldId id="594" r:id="rId27"/>
    <p:sldId id="595" r:id="rId28"/>
    <p:sldId id="579" r:id="rId29"/>
    <p:sldId id="580" r:id="rId30"/>
    <p:sldId id="581" r:id="rId31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38D"/>
    <a:srgbClr val="FFCC99"/>
    <a:srgbClr val="003366"/>
    <a:srgbClr val="CCE9AD"/>
    <a:srgbClr val="E1F2CE"/>
    <a:srgbClr val="B2DE82"/>
    <a:srgbClr val="F6EC6E"/>
    <a:srgbClr val="E65D00"/>
    <a:srgbClr val="FF33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1799" autoAdjust="0"/>
  </p:normalViewPr>
  <p:slideViewPr>
    <p:cSldViewPr>
      <p:cViewPr varScale="1">
        <p:scale>
          <a:sx n="90" d="100"/>
          <a:sy n="90" d="100"/>
        </p:scale>
        <p:origin x="21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notesViewPr>
    <p:cSldViewPr>
      <p:cViewPr varScale="1">
        <p:scale>
          <a:sx n="52" d="100"/>
          <a:sy n="52" d="100"/>
        </p:scale>
        <p:origin x="-2928" y="-102"/>
      </p:cViewPr>
      <p:guideLst>
        <p:guide orient="horz" pos="3133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272" cy="497363"/>
          </a:xfrm>
          <a:prstGeom prst="rect">
            <a:avLst/>
          </a:prstGeom>
        </p:spPr>
        <p:txBody>
          <a:bodyPr vert="horz" lIns="92559" tIns="46279" rIns="92559" bIns="46279" rtlCol="0"/>
          <a:lstStyle>
            <a:lvl1pPr algn="l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145" y="0"/>
            <a:ext cx="2971272" cy="497363"/>
          </a:xfrm>
          <a:prstGeom prst="rect">
            <a:avLst/>
          </a:prstGeom>
        </p:spPr>
        <p:txBody>
          <a:bodyPr vert="horz" lIns="92559" tIns="46279" rIns="92559" bIns="46279" rtlCol="0"/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64D81064-1A17-40EE-8B64-DB93DD394E97}" type="datetimeFigureOut">
              <a:rPr lang="en-US"/>
              <a:pPr>
                <a:defRPr/>
              </a:pPr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757"/>
            <a:ext cx="2971272" cy="497362"/>
          </a:xfrm>
          <a:prstGeom prst="rect">
            <a:avLst/>
          </a:prstGeom>
        </p:spPr>
        <p:txBody>
          <a:bodyPr vert="horz" lIns="92559" tIns="46279" rIns="92559" bIns="46279" rtlCol="0" anchor="b"/>
          <a:lstStyle>
            <a:lvl1pPr algn="l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145" y="9446757"/>
            <a:ext cx="2971272" cy="497362"/>
          </a:xfrm>
          <a:prstGeom prst="rect">
            <a:avLst/>
          </a:prstGeom>
        </p:spPr>
        <p:txBody>
          <a:bodyPr vert="horz" lIns="92559" tIns="46279" rIns="92559" bIns="46279" rtlCol="0" anchor="b"/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D62951D4-CFA6-41AD-AB6A-3C428CD6A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92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272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59" tIns="46279" rIns="92559" bIns="4627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728" y="0"/>
            <a:ext cx="2971272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59" tIns="46279" rIns="92559" bIns="4627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44538"/>
            <a:ext cx="497522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872" y="4724163"/>
            <a:ext cx="5030256" cy="447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59" tIns="46279" rIns="92559" bIns="462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325"/>
            <a:ext cx="2971272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59" tIns="46279" rIns="92559" bIns="4627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728" y="9448325"/>
            <a:ext cx="2971272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59" tIns="46279" rIns="92559" bIns="4627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454BBF02-4823-4FC4-9F09-4DA033094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72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>
              <a:ea typeface="ＭＳ Ｐゴシック" pitchFamily="34" charset="-128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F932A33-47CF-465F-8394-568F30B7E6CF}" type="slidenum">
              <a:rPr lang="en-US" sz="120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5001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455D56D-95C6-4705-A524-4883D404976E}" type="slidenum">
              <a:rPr lang="en-US" sz="1200">
                <a:solidFill>
                  <a:prstClr val="black"/>
                </a:solidFill>
              </a:rPr>
              <a:pPr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1">
              <a:lnSpc>
                <a:spcPct val="150000"/>
              </a:lnSpc>
              <a:defRPr/>
            </a:pPr>
            <a:endParaRPr lang="en-U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9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3FD3BCF-9283-4E96-9F76-B283D4D8DDBD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93952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3FD3BCF-9283-4E96-9F76-B283D4D8DDBD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13944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3FD3BCF-9283-4E96-9F76-B283D4D8DDBD}" type="slidenum">
              <a:rPr lang="en-US" sz="120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70713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b="1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50C262-7709-49D4-8935-BE5D5BEABB07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1943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18920" indent="-218920" eaLnBrk="1" hangingPunct="1"/>
            <a:endParaRPr lang="is-IS" sz="11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8DB2304-82CA-4895-9A52-F1D9BEFF2B3B}" type="slidenum">
              <a:rPr lang="en-US" sz="120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94178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50C262-7709-49D4-8935-BE5D5BEABB07}" type="slidenum">
              <a:rPr lang="en-US" sz="1200">
                <a:solidFill>
                  <a:prstClr val="black"/>
                </a:solidFill>
              </a:rPr>
              <a:pPr/>
              <a:t>16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31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BBF02-4823-4FC4-9F09-4DA03309420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13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BBF02-4823-4FC4-9F09-4DA03309420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62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dirty="0">
              <a:ea typeface="ＭＳ Ｐゴシック" pitchFamily="34" charset="-128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61ADB21-7606-4899-BA88-5A8606A4B836}" type="slidenum">
              <a:rPr lang="en-US" sz="1200">
                <a:solidFill>
                  <a:prstClr val="black"/>
                </a:solidFill>
              </a:rPr>
              <a:pPr/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6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45218D9-4DEC-4A82-91D3-A759E38417ED}" type="slidenum">
              <a:rPr lang="en-US" sz="120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33720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50C262-7709-49D4-8935-BE5D5BEABB07}" type="slidenum">
              <a:rPr lang="en-US" sz="1200"/>
              <a:pPr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50986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1">
              <a:buFontTx/>
              <a:buNone/>
            </a:pPr>
            <a:endParaRPr lang="en-US" sz="1000" dirty="0">
              <a:solidFill>
                <a:srgbClr val="262626"/>
              </a:solidFill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A99BE57-8E0D-4467-982F-CFC916D4E193}" type="slidenum">
              <a:rPr lang="en-US" sz="1200"/>
              <a:pPr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17190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is-IS" sz="1100" dirty="0">
              <a:ea typeface="ＭＳ Ｐゴシック" pitchFamily="34" charset="-128"/>
              <a:cs typeface="+mn-cs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0A5ADB5-057A-4EC2-8C1F-1FFE07E3CFD4}" type="slidenum">
              <a:rPr lang="en-US" sz="1200"/>
              <a:pPr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79110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is-IS" sz="1100" dirty="0">
              <a:ea typeface="ＭＳ Ｐゴシック" pitchFamily="34" charset="-128"/>
              <a:cs typeface="+mn-cs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0A5ADB5-057A-4EC2-8C1F-1FFE07E3CFD4}" type="slidenum">
              <a:rPr lang="en-US" sz="120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7053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50C262-7709-49D4-8935-BE5D5BEABB07}" type="slidenum">
              <a:rPr lang="en-US" sz="120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83163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18920" indent="-218920" eaLnBrk="1" hangingPunct="1"/>
            <a:endParaRPr lang="is-IS" sz="1100" dirty="0">
              <a:ea typeface="ＭＳ Ｐゴシック" pitchFamily="34" charset="-128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ED60F25-3D62-4EE9-8E93-543B9AA2E4AB}" type="slidenum">
              <a:rPr lang="en-US" sz="1200"/>
              <a:pPr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546173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20150" indent="-220150" eaLnBrk="1" hangingPunct="1">
              <a:defRPr/>
            </a:pPr>
            <a:endParaRPr lang="is-IS" sz="1100" dirty="0">
              <a:ea typeface="ＭＳ Ｐゴシック" pitchFamily="34" charset="-128"/>
              <a:cs typeface="+mn-cs"/>
            </a:endParaRP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FB0A7DF-50CB-483E-8549-B47FCC3D038A}" type="slidenum">
              <a:rPr lang="en-US" sz="1200"/>
              <a:pPr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0194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50C262-7709-49D4-8935-BE5D5BEABB07}" type="slidenum">
              <a:rPr lang="en-US" sz="120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76167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3FD3BCF-9283-4E96-9F76-B283D4D8DDBD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7059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3FD3BCF-9283-4E96-9F76-B283D4D8DDBD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6921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6D7A4AC8-B09A-4036-974B-B12637B6AA48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882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3FD3BCF-9283-4E96-9F76-B283D4D8DDBD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9664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20150" indent="-220150" eaLnBrk="1" hangingPunct="1">
              <a:defRPr/>
            </a:pPr>
            <a:endParaRPr lang="is-IS" sz="1000" dirty="0">
              <a:latin typeface="Helvetica" pitchFamily="34" charset="0"/>
              <a:ea typeface="ＭＳ Ｐゴシック"/>
              <a:cs typeface="Helvetica" pitchFamily="34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D40DB9E-BE7B-4860-ADCF-31FD70D28D1A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4174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50C262-7709-49D4-8935-BE5D5BEABB07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290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R_Logo_CMY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549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CBBDE-88B1-4CBB-9F0E-12C83F664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9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D3EF9-6F11-4BB1-839A-9E25C38D7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0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1F6D4-32A8-4080-8E37-C59EBE5CB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47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A67BB-EC0F-4AAE-8FC9-69AF24F3C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E4F80-9257-46B3-9452-64A938281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2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D2104-AC6B-41C2-B9F1-9F83E57CB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84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32730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R_Logo_CMY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0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1328B-9A14-462E-83B2-4FA1D3928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6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E6D1E-A4E9-48EF-BCDC-4D59FCA9A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8959B-EDD8-4860-8ABA-BD9C8A435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1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ED5B6-807B-44C3-B863-C6FF9DEBF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8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2A5D4-C8E5-4AE7-A092-D194A6819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 descr="HR_Logo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599424-8110-416A-B266-E9DB5A9A6C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36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 descr="HR_Logo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29406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70E2F-F22A-4EEF-955B-B380AC679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51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9601-3851-4FA1-9ECF-A73E46036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2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1BB3E-AC06-4E2E-8D97-399C14DE0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28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472B1-4478-4A06-A9BB-18EB7D38B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71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C6F7D-550E-416C-9800-9BC72587A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61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7A71C-DB6E-49EE-873F-1234FE80D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5D4AF-B698-44FE-AA67-BF99B9876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99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B0DD3-4ACE-4C69-ABC3-0D6B0183C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461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4F46F-7424-4FCD-930A-10F220CA68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207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537968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  <a:fld id="{C54F2289-95C3-4AF3-9B2C-D1942B4C0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180178E-4EF7-4F9C-8227-0D45E353E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  <a:fld id="{94B69549-3CDB-4EAC-B3ED-95C9BF772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1286B37-7C56-420A-B121-D9B0EAFE5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92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R_Logo_CMY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711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A2ADA-D821-4548-8D16-086525ABE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994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2CA2C-6000-4CB5-BCDC-0B63CAB33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234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3C3E4-EC8F-4AE6-A2A8-F8BEE7A04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80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C09B7-3AA2-4A56-A299-364433E52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F0125-8F45-417A-A4A4-0C2328264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26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 descr="HR_Logo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C346CF-D355-4F04-8D4D-08605B6CCC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617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 descr="HR_Logo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97862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00578-2BD8-46FD-A68F-77FBAF38C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507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5C8B-09F5-4F45-A215-3EACA654B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306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BF940-F020-4791-9BE4-AD170CCEE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097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5EAE-0D19-42F2-939A-B930B8C37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13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FF49A-235E-476F-87CD-761DF0B8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35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A4112-2997-4E6A-8E2D-0F81535D3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655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EF11C-3D02-4952-BDDC-4A7ACA40A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830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8D9C5-E77A-4228-9EC0-3F6823916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5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7167C-FF79-40A2-B47D-21989205E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670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9395373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  <a:fld id="{C41E86CF-D803-4AF5-95A3-0240A08FD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729E332-1B8F-45FC-AEC3-546A1FB68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429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  <a:fld id="{DDD6846F-776E-4A66-9B1D-CB6738980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8BFB3C9-505F-4F2E-8F58-278CDF549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29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9C3D3-3BD8-4E07-B11F-C898A2148B6B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792014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C9A5C-177B-407E-9639-7DE4611FE253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623661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4D9EE-8C1C-40BD-B942-EAD8CF37CF34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888790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BCA00-FDA0-4A4F-B332-9AF50C9B9DF4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879087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C0610-04A3-4314-8C08-A9B135D3C877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88758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38A78-6557-4963-A778-42BB3BD094E7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651388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0E27B-F68F-44DB-86BF-9AB0FB97DBE7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4339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 descr="HR_Logo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7ABAA3-C79B-4866-AD30-21F37B6FDF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154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0CD36-B2D6-4E26-B37E-C8094ECDD555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281809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s-I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CBBD6-9919-41F9-B960-C76259B07CC7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467389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930AA-99A4-4508-94E0-C72161E0A03B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044853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4FC24-8C01-4A40-8393-767DBC67B314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415480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R_Logo_CMY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218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E4F80-9257-46B3-9452-64A9382816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568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R_Logo_CMY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277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8959B-EDD8-4860-8ABA-BD9C8A435F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356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FFFFFF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5D4AF-B698-44FE-AA67-BF99B98766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762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F0125-8F45-417A-A4A4-0C2328264D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9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 descr="HR_Logo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125565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7167C-FF79-40A2-B47D-21989205EA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1314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 descr="HR_Logo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7ABAA3-C79B-4866-AD30-21F37B6FDF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68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 descr="HR_Logo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43194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74307-9138-4004-AD05-6ADB03C216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4070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DF37D-2EE7-4859-AFD4-1B7F64F080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562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CBBDE-88B1-4CBB-9F0E-12C83F664E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0308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D3EF9-6F11-4BB1-839A-9E25C38D74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436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1F6D4-32A8-4080-8E37-C59EBE5CBF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778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A67BB-EC0F-4AAE-8FC9-69AF24F3C2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027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E4F80-9257-46B3-9452-64A9382816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2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74307-9138-4004-AD05-6ADB03C21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01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D2104-AC6B-41C2-B9F1-9F83E57CBC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4025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03312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DF37D-2EE7-4859-AFD4-1B7F64F08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9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2FD0286E-E6E4-458D-80FA-F65508CE2D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91" r:id="rId1"/>
    <p:sldLayoutId id="2147487592" r:id="rId2"/>
    <p:sldLayoutId id="2147487593" r:id="rId3"/>
    <p:sldLayoutId id="2147487594" r:id="rId4"/>
    <p:sldLayoutId id="2147487595" r:id="rId5"/>
    <p:sldLayoutId id="2147487596" r:id="rId6"/>
    <p:sldLayoutId id="2147487597" r:id="rId7"/>
    <p:sldLayoutId id="2147487598" r:id="rId8"/>
    <p:sldLayoutId id="2147487599" r:id="rId9"/>
    <p:sldLayoutId id="2147487600" r:id="rId10"/>
    <p:sldLayoutId id="2147487601" r:id="rId11"/>
    <p:sldLayoutId id="2147487602" r:id="rId12"/>
    <p:sldLayoutId id="2147487603" r:id="rId13"/>
    <p:sldLayoutId id="2147487604" r:id="rId14"/>
    <p:sldLayoutId id="2147487577" r:id="rId15"/>
    <p:sldLayoutId id="2147487605" r:id="rId16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F40C8773-FB32-4903-AF93-D267C04C84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2" descr="http://www.tskoli.is/media/skjol/medium/eldur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805488"/>
            <a:ext cx="5762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609" r:id="rId1"/>
    <p:sldLayoutId id="2147487610" r:id="rId2"/>
    <p:sldLayoutId id="2147487611" r:id="rId3"/>
    <p:sldLayoutId id="2147487612" r:id="rId4"/>
    <p:sldLayoutId id="2147487613" r:id="rId5"/>
    <p:sldLayoutId id="2147487614" r:id="rId6"/>
    <p:sldLayoutId id="2147487615" r:id="rId7"/>
    <p:sldLayoutId id="2147487616" r:id="rId8"/>
    <p:sldLayoutId id="2147487617" r:id="rId9"/>
    <p:sldLayoutId id="2147487618" r:id="rId10"/>
    <p:sldLayoutId id="2147487619" r:id="rId11"/>
    <p:sldLayoutId id="2147487620" r:id="rId12"/>
    <p:sldLayoutId id="2147487621" r:id="rId13"/>
    <p:sldLayoutId id="2147487622" r:id="rId14"/>
    <p:sldLayoutId id="2147487578" r:id="rId15"/>
    <p:sldLayoutId id="2147487623" r:id="rId16"/>
    <p:sldLayoutId id="2147487624" r:id="rId17"/>
    <p:sldLayoutId id="2147487625" r:id="rId1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D5C7167C-F8C0-4962-842B-3C5955C001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9" name="Picture 9" descr="HR_Logo_CMYK.jp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626" r:id="rId1"/>
    <p:sldLayoutId id="2147487627" r:id="rId2"/>
    <p:sldLayoutId id="2147487628" r:id="rId3"/>
    <p:sldLayoutId id="2147487629" r:id="rId4"/>
    <p:sldLayoutId id="2147487630" r:id="rId5"/>
    <p:sldLayoutId id="2147487631" r:id="rId6"/>
    <p:sldLayoutId id="2147487632" r:id="rId7"/>
    <p:sldLayoutId id="2147487633" r:id="rId8"/>
    <p:sldLayoutId id="2147487634" r:id="rId9"/>
    <p:sldLayoutId id="2147487635" r:id="rId10"/>
    <p:sldLayoutId id="2147487636" r:id="rId11"/>
    <p:sldLayoutId id="2147487637" r:id="rId12"/>
    <p:sldLayoutId id="2147487638" r:id="rId13"/>
    <p:sldLayoutId id="2147487639" r:id="rId14"/>
    <p:sldLayoutId id="2147487579" r:id="rId15"/>
    <p:sldLayoutId id="2147487640" r:id="rId16"/>
    <p:sldLayoutId id="2147487641" r:id="rId17"/>
    <p:sldLayoutId id="2147487642" r:id="rId1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AA6D76C2-A9BA-4EEA-A61F-85EA7E434540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80" r:id="rId1"/>
    <p:sldLayoutId id="2147487581" r:id="rId2"/>
    <p:sldLayoutId id="2147487582" r:id="rId3"/>
    <p:sldLayoutId id="2147487583" r:id="rId4"/>
    <p:sldLayoutId id="2147487584" r:id="rId5"/>
    <p:sldLayoutId id="2147487585" r:id="rId6"/>
    <p:sldLayoutId id="2147487586" r:id="rId7"/>
    <p:sldLayoutId id="2147487587" r:id="rId8"/>
    <p:sldLayoutId id="2147487588" r:id="rId9"/>
    <p:sldLayoutId id="2147487589" r:id="rId10"/>
    <p:sldLayoutId id="2147487590" r:id="rId11"/>
    <p:sldLayoutId id="2147487643" r:id="rId12"/>
    <p:sldLayoutId id="2147487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2FD0286E-E6E4-458D-80FA-F65508CE2D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9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64" r:id="rId1"/>
    <p:sldLayoutId id="2147487665" r:id="rId2"/>
    <p:sldLayoutId id="2147487666" r:id="rId3"/>
    <p:sldLayoutId id="2147487667" r:id="rId4"/>
    <p:sldLayoutId id="2147487668" r:id="rId5"/>
    <p:sldLayoutId id="2147487669" r:id="rId6"/>
    <p:sldLayoutId id="2147487670" r:id="rId7"/>
    <p:sldLayoutId id="2147487671" r:id="rId8"/>
    <p:sldLayoutId id="2147487672" r:id="rId9"/>
    <p:sldLayoutId id="2147487673" r:id="rId10"/>
    <p:sldLayoutId id="2147487674" r:id="rId11"/>
    <p:sldLayoutId id="2147487675" r:id="rId12"/>
    <p:sldLayoutId id="2147487676" r:id="rId13"/>
    <p:sldLayoutId id="2147487677" r:id="rId14"/>
    <p:sldLayoutId id="2147487678" r:id="rId15"/>
    <p:sldLayoutId id="2147487679" r:id="rId16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5"/>
          <p:cNvSpPr txBox="1">
            <a:spLocks noChangeArrowheads="1"/>
          </p:cNvSpPr>
          <p:nvPr/>
        </p:nvSpPr>
        <p:spPr bwMode="auto">
          <a:xfrm>
            <a:off x="1371600" y="5949950"/>
            <a:ext cx="61722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is-IS" sz="1400" dirty="0"/>
              <a:t>V-108-REHA</a:t>
            </a:r>
          </a:p>
          <a:p>
            <a:pPr algn="ctr" eaLnBrk="1" hangingPunct="1">
              <a:lnSpc>
                <a:spcPct val="120000"/>
              </a:lnSpc>
            </a:pPr>
            <a:endParaRPr lang="is-IS" sz="1400" dirty="0"/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381000" y="5013325"/>
            <a:ext cx="8367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s-IS" b="1" dirty="0">
                <a:latin typeface="Arial" pitchFamily="34" charset="0"/>
                <a:ea typeface="ＭＳ Ｐゴシック"/>
                <a:cs typeface="Arial" pitchFamily="34" charset="0"/>
              </a:rPr>
              <a:t>Reikningshald - haustönn 2023</a:t>
            </a:r>
            <a:endParaRPr lang="is-IS" sz="2000" b="1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42938"/>
            <a:ext cx="8136904" cy="771525"/>
          </a:xfrm>
        </p:spPr>
        <p:txBody>
          <a:bodyPr/>
          <a:lstStyle/>
          <a:p>
            <a:pPr algn="ctr" eaLnBrk="1" hangingPunct="1"/>
            <a:r>
              <a:rPr lang="is-I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Bókhaldsjafnan </a:t>
            </a:r>
            <a:r>
              <a:rPr lang="is-IS" sz="24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is-IS" sz="2400" i="1" dirty="0">
                <a:latin typeface="Arial" pitchFamily="34" charset="0"/>
                <a:cs typeface="Arial" pitchFamily="34" charset="0"/>
              </a:rPr>
              <a:t>accounting equation)</a:t>
            </a:r>
            <a:br>
              <a:rPr lang="is-I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is-I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sýnir eignir fyrirtækis og kvaðir sem á því hvíla</a:t>
            </a:r>
          </a:p>
        </p:txBody>
      </p:sp>
      <p:sp>
        <p:nvSpPr>
          <p:cNvPr id="68611" name="Content Placeholder 6"/>
          <p:cNvSpPr>
            <a:spLocks noGrp="1"/>
          </p:cNvSpPr>
          <p:nvPr>
            <p:ph idx="1"/>
          </p:nvPr>
        </p:nvSpPr>
        <p:spPr>
          <a:xfrm>
            <a:off x="971600" y="2204864"/>
            <a:ext cx="7272808" cy="4043536"/>
          </a:xfrm>
          <a:ln w="38100"/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rgbClr val="E65D00"/>
              </a:buClr>
              <a:buNone/>
            </a:pPr>
            <a:r>
              <a:rPr lang="is-I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Eignir = „</a:t>
            </a:r>
            <a:r>
              <a:rPr lang="is-IS" sz="32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Kvaðir</a:t>
            </a:r>
            <a:r>
              <a:rPr lang="is-I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is-I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is-IS" sz="24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Claims</a:t>
            </a:r>
            <a:r>
              <a:rPr lang="is-I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lvl="1" indent="-342900">
              <a:lnSpc>
                <a:spcPct val="150000"/>
              </a:lnSpc>
              <a:buClr>
                <a:srgbClr val="E65D00"/>
              </a:buClr>
              <a:buNone/>
            </a:pPr>
            <a:endParaRPr lang="is-IS" sz="2800" b="1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Clr>
                <a:srgbClr val="E65D00"/>
              </a:buClr>
              <a:buNone/>
            </a:pPr>
            <a:r>
              <a:rPr lang="is-I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Eignir =  </a:t>
            </a:r>
            <a:r>
              <a:rPr lang="is-IS" sz="28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Skuldir</a:t>
            </a:r>
            <a:r>
              <a:rPr lang="is-I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is-IS" sz="28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Eigið fé</a:t>
            </a:r>
            <a:r>
              <a:rPr lang="is-I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lvl="1" indent="-342900" algn="ctr">
              <a:lnSpc>
                <a:spcPct val="150000"/>
              </a:lnSpc>
              <a:buClr>
                <a:srgbClr val="E65D00"/>
              </a:buClr>
              <a:buNone/>
            </a:pPr>
            <a:endParaRPr lang="is-IS" sz="2800" b="1" u="sng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Clr>
                <a:srgbClr val="E65D00"/>
              </a:buClr>
              <a:buNone/>
            </a:pPr>
            <a:r>
              <a:rPr lang="is-IS" sz="2400" b="1" dirty="0">
                <a:solidFill>
                  <a:schemeClr val="tx1"/>
                </a:solidFill>
              </a:rPr>
              <a:t>			         </a:t>
            </a:r>
            <a:r>
              <a:rPr lang="is-IS" sz="24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Hlutafé</a:t>
            </a:r>
            <a:r>
              <a:rPr lang="is-I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is-IS" sz="24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Óráðstafað eigið fé</a:t>
            </a:r>
            <a:r>
              <a:rPr lang="is-I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+</a:t>
            </a:r>
            <a:r>
              <a:rPr lang="is-IS" sz="24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s-I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is-IS" sz="24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Annað eigið fé</a:t>
            </a:r>
          </a:p>
          <a:p>
            <a:pPr>
              <a:lnSpc>
                <a:spcPct val="150000"/>
              </a:lnSpc>
              <a:buClr>
                <a:srgbClr val="C00000"/>
              </a:buClr>
              <a:buNone/>
            </a:pPr>
            <a:endParaRPr lang="is-IS" sz="2400" i="1" u="sng" dirty="0">
              <a:solidFill>
                <a:schemeClr val="tx1"/>
              </a:solidFill>
              <a:latin typeface="+mn-lt"/>
            </a:endParaRPr>
          </a:p>
          <a:p>
            <a:pPr marL="0" lvl="1" indent="0">
              <a:lnSpc>
                <a:spcPct val="150000"/>
              </a:lnSpc>
              <a:buClr>
                <a:srgbClr val="C00000"/>
              </a:buClr>
              <a:buNone/>
            </a:pPr>
            <a:endParaRPr lang="is-IS" sz="2400" i="1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is-IS" sz="2400" b="1" dirty="0"/>
          </a:p>
          <a:p>
            <a:pPr>
              <a:lnSpc>
                <a:spcPct val="150000"/>
              </a:lnSpc>
            </a:pPr>
            <a:endParaRPr lang="is-IS" sz="2800" dirty="0"/>
          </a:p>
          <a:p>
            <a:pPr>
              <a:buFontTx/>
              <a:buNone/>
            </a:pPr>
            <a:endParaRPr lang="is-IS" dirty="0"/>
          </a:p>
          <a:p>
            <a:pPr>
              <a:buFontTx/>
              <a:buNone/>
            </a:pPr>
            <a:endParaRPr lang="is-IS" dirty="0"/>
          </a:p>
          <a:p>
            <a:pPr>
              <a:buFontTx/>
              <a:buNone/>
            </a:pPr>
            <a:endParaRPr lang="is-IS" dirty="0"/>
          </a:p>
        </p:txBody>
      </p:sp>
      <p:sp>
        <p:nvSpPr>
          <p:cNvPr id="6861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93738FE-B80A-406C-8F93-5B44C562B9A4}" type="slidenum">
              <a:rPr lang="en-US" sz="1200" smtClean="0">
                <a:solidFill>
                  <a:srgbClr val="000000"/>
                </a:solidFill>
              </a:rPr>
              <a:pPr/>
              <a:t>10</a:t>
            </a:fld>
            <a:endParaRPr lang="en-US" sz="120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>
            <a:off x="3131840" y="2852936"/>
            <a:ext cx="360040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3491880" y="2852936"/>
            <a:ext cx="792088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>
            <a:off x="4283968" y="4293096"/>
            <a:ext cx="432048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716016" y="4293096"/>
            <a:ext cx="720080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59634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3347864" y="332657"/>
            <a:ext cx="3024336" cy="504056"/>
          </a:xfrm>
          <a:ln w="285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is-I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Eignir </a:t>
            </a:r>
            <a:r>
              <a:rPr lang="is-IS" sz="18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(assets)</a:t>
            </a:r>
          </a:p>
          <a:p>
            <a:pPr algn="ctr"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5E3CED8-0BFE-43D8-8030-1B8040F9BD05}" type="slidenum">
              <a:rPr lang="en-US" sz="1200" smtClean="0"/>
              <a:pPr/>
              <a:t>11</a:t>
            </a:fld>
            <a:endParaRPr lang="en-US" sz="1200"/>
          </a:p>
        </p:txBody>
      </p:sp>
      <p:sp>
        <p:nvSpPr>
          <p:cNvPr id="5" name="Rounded Rectangle 4"/>
          <p:cNvSpPr/>
          <p:nvPr/>
        </p:nvSpPr>
        <p:spPr bwMode="auto">
          <a:xfrm>
            <a:off x="3851920" y="1628800"/>
            <a:ext cx="1800200" cy="3024336"/>
          </a:xfrm>
          <a:prstGeom prst="round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solidFill>
                  <a:srgbClr val="C00000"/>
                </a:solidFill>
                <a:ea typeface="ＭＳ Ｐゴシック" pitchFamily="-48" charset="-128"/>
              </a:rPr>
              <a:t>Verðmæti</a:t>
            </a:r>
            <a:r>
              <a:rPr kumimoji="0" lang="is-I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 sem</a:t>
            </a:r>
            <a:r>
              <a:rPr kumimoji="0" lang="is-IS" sz="2000" b="1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 fyrirtæki ræður yfir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sz="1000" b="1" i="0" u="none" strike="noStrike" cap="none" normalizeH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pitchFamily="-48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sz="2000" b="1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 Í þeim felst hæfi til að afla tekna í framtíðinni</a:t>
            </a:r>
            <a:endParaRPr kumimoji="0" lang="is-I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pitchFamily="-48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012160" y="1700808"/>
            <a:ext cx="2664296" cy="1008112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is-IS" sz="1800" b="1" dirty="0">
                <a:solidFill>
                  <a:srgbClr val="000000"/>
                </a:solidFill>
                <a:ea typeface="ＭＳ Ｐゴシック" pitchFamily="-48" charset="-128"/>
              </a:rPr>
              <a:t>Viðskiptakröfur</a:t>
            </a:r>
            <a:r>
              <a:rPr lang="is-IS" sz="1800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600" i="1" dirty="0">
                <a:solidFill>
                  <a:srgbClr val="000000"/>
                </a:solidFill>
                <a:ea typeface="ＭＳ Ｐゴシック" pitchFamily="-48" charset="-128"/>
              </a:rPr>
              <a:t>(accounts receivable)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55576" y="1700808"/>
            <a:ext cx="2736304" cy="1008112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is-IS" sz="1800" b="1" dirty="0">
                <a:solidFill>
                  <a:srgbClr val="000000"/>
                </a:solidFill>
                <a:ea typeface="ＭＳ Ｐゴシック" pitchFamily="-48" charset="-128"/>
              </a:rPr>
              <a:t>Handbært fé </a:t>
            </a:r>
            <a:r>
              <a:rPr lang="is-IS" sz="1600" i="1" dirty="0">
                <a:solidFill>
                  <a:srgbClr val="000000"/>
                </a:solidFill>
                <a:ea typeface="ＭＳ Ｐゴシック" pitchFamily="-48" charset="-128"/>
              </a:rPr>
              <a:t>(cash)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83568" y="3068961"/>
            <a:ext cx="2808312" cy="936104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Rekstrarvöru-birgðir</a:t>
            </a:r>
            <a:r>
              <a:rPr lang="is-IS" sz="1800" dirty="0">
                <a:ea typeface="ＭＳ Ｐゴシック" pitchFamily="-48" charset="-128"/>
              </a:rPr>
              <a:t> </a:t>
            </a:r>
            <a:r>
              <a:rPr lang="is-IS" sz="1600" i="1" dirty="0">
                <a:ea typeface="ＭＳ Ｐゴシック" pitchFamily="-48" charset="-128"/>
              </a:rPr>
              <a:t>(supplies)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12160" y="3068961"/>
            <a:ext cx="2664296" cy="936104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is-IS" sz="1800" b="1" dirty="0">
                <a:solidFill>
                  <a:srgbClr val="000000"/>
                </a:solidFill>
                <a:ea typeface="ＭＳ Ｐゴシック" pitchFamily="-48" charset="-128"/>
              </a:rPr>
              <a:t>Viðskiptavíxlar og skuldabréf </a:t>
            </a:r>
            <a:r>
              <a:rPr lang="is-IS" sz="1600" i="1" dirty="0">
                <a:solidFill>
                  <a:srgbClr val="000000"/>
                </a:solidFill>
                <a:ea typeface="ＭＳ Ｐゴシック" pitchFamily="-48" charset="-128"/>
              </a:rPr>
              <a:t>(notes receivable)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491880" y="5229201"/>
            <a:ext cx="2520280" cy="1008112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Vélar og tæki </a:t>
            </a:r>
            <a:r>
              <a:rPr lang="is-IS" sz="1600" i="1" dirty="0">
                <a:ea typeface="ＭＳ Ｐゴシック" pitchFamily="-48" charset="-128"/>
              </a:rPr>
              <a:t>(equipments)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012160" y="4509122"/>
            <a:ext cx="2664296" cy="864096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is-IS" sz="1800" b="1" dirty="0">
                <a:ea typeface="ＭＳ Ｐゴシック" pitchFamily="-48" charset="-128"/>
              </a:rPr>
              <a:t>Húseignir</a:t>
            </a:r>
            <a:r>
              <a:rPr lang="is-IS" sz="2000" b="1" dirty="0">
                <a:ea typeface="ＭＳ Ｐゴシック" pitchFamily="-48" charset="-128"/>
              </a:rPr>
              <a:t> </a:t>
            </a:r>
            <a:r>
              <a:rPr lang="is-IS" sz="1600" i="1" dirty="0">
                <a:ea typeface="ＭＳ Ｐゴシック" pitchFamily="-48" charset="-128"/>
              </a:rPr>
              <a:t>(buildings)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83568" y="4509121"/>
            <a:ext cx="2808312" cy="864096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Birgðir til sölu </a:t>
            </a:r>
            <a:r>
              <a:rPr lang="is-IS" sz="1600" i="1" dirty="0">
                <a:ea typeface="ＭＳ Ｐゴシック" pitchFamily="-48" charset="-128"/>
              </a:rPr>
              <a:t>(inventories)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cxnSp>
        <p:nvCxnSpPr>
          <p:cNvPr id="18" name="Straight Arrow Connector 17"/>
          <p:cNvCxnSpPr>
            <a:endCxn id="15" idx="0"/>
          </p:cNvCxnSpPr>
          <p:nvPr/>
        </p:nvCxnSpPr>
        <p:spPr bwMode="auto">
          <a:xfrm>
            <a:off x="4752020" y="4653136"/>
            <a:ext cx="0" cy="57606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endCxn id="13" idx="6"/>
          </p:cNvCxnSpPr>
          <p:nvPr/>
        </p:nvCxnSpPr>
        <p:spPr bwMode="auto">
          <a:xfrm flipH="1">
            <a:off x="3491880" y="3537013"/>
            <a:ext cx="3600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endCxn id="14" idx="2"/>
          </p:cNvCxnSpPr>
          <p:nvPr/>
        </p:nvCxnSpPr>
        <p:spPr bwMode="auto">
          <a:xfrm>
            <a:off x="5652120" y="3537013"/>
            <a:ext cx="3600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53" name="Straight Arrow Connector 61452"/>
          <p:cNvCxnSpPr/>
          <p:nvPr/>
        </p:nvCxnSpPr>
        <p:spPr bwMode="auto">
          <a:xfrm flipV="1">
            <a:off x="5652120" y="2397460"/>
            <a:ext cx="432048" cy="311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57" name="Straight Arrow Connector 61456"/>
          <p:cNvCxnSpPr/>
          <p:nvPr/>
        </p:nvCxnSpPr>
        <p:spPr bwMode="auto">
          <a:xfrm>
            <a:off x="3851920" y="278092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59" name="Straight Arrow Connector 61458"/>
          <p:cNvCxnSpPr/>
          <p:nvPr/>
        </p:nvCxnSpPr>
        <p:spPr bwMode="auto">
          <a:xfrm flipH="1" flipV="1">
            <a:off x="3419872" y="2397461"/>
            <a:ext cx="432048" cy="3114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63" name="Straight Arrow Connector 61462"/>
          <p:cNvCxnSpPr/>
          <p:nvPr/>
        </p:nvCxnSpPr>
        <p:spPr bwMode="auto">
          <a:xfrm flipH="1">
            <a:off x="3419872" y="4509122"/>
            <a:ext cx="432048" cy="2880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69" name="Straight Arrow Connector 61468"/>
          <p:cNvCxnSpPr/>
          <p:nvPr/>
        </p:nvCxnSpPr>
        <p:spPr bwMode="auto">
          <a:xfrm>
            <a:off x="5652120" y="4509122"/>
            <a:ext cx="432048" cy="2880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471" name="Down Arrow 61470"/>
          <p:cNvSpPr/>
          <p:nvPr/>
        </p:nvSpPr>
        <p:spPr bwMode="auto">
          <a:xfrm>
            <a:off x="4762743" y="836712"/>
            <a:ext cx="180020" cy="792088"/>
          </a:xfrm>
          <a:prstGeom prst="downArrow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5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3347864" y="332657"/>
            <a:ext cx="3024336" cy="504056"/>
          </a:xfrm>
          <a:ln w="285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is-I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Skuldir </a:t>
            </a:r>
            <a:r>
              <a:rPr lang="is-IS" sz="18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(liabilities)</a:t>
            </a:r>
          </a:p>
          <a:p>
            <a:pPr algn="ctr"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5E3CED8-0BFE-43D8-8030-1B8040F9BD05}" type="slidenum">
              <a:rPr lang="en-US" sz="1200" smtClean="0"/>
              <a:pPr/>
              <a:t>12</a:t>
            </a:fld>
            <a:endParaRPr lang="en-US" sz="1200"/>
          </a:p>
        </p:txBody>
      </p:sp>
      <p:sp>
        <p:nvSpPr>
          <p:cNvPr id="5" name="Rounded Rectangle 4"/>
          <p:cNvSpPr/>
          <p:nvPr/>
        </p:nvSpPr>
        <p:spPr bwMode="auto">
          <a:xfrm>
            <a:off x="3851920" y="2204864"/>
            <a:ext cx="1800200" cy="2448272"/>
          </a:xfrm>
          <a:prstGeom prst="round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900" b="1" dirty="0">
                <a:solidFill>
                  <a:srgbClr val="C00000"/>
                </a:solidFill>
                <a:ea typeface="ＭＳ Ｐゴシック" pitchFamily="-48" charset="-128"/>
              </a:rPr>
              <a:t>Tilkall</a:t>
            </a:r>
            <a:r>
              <a:rPr kumimoji="0" lang="is-IS" sz="19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 </a:t>
            </a:r>
            <a:r>
              <a:rPr kumimoji="0" lang="is-IS" sz="19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lánardrottna </a:t>
            </a:r>
            <a:r>
              <a:rPr kumimoji="0" lang="is-IS" sz="16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(creditors) </a:t>
            </a:r>
            <a:r>
              <a:rPr kumimoji="0" lang="is-IS" sz="19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í eignir fyrirtækis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6012160" y="1700808"/>
            <a:ext cx="2664296" cy="1008112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is-IS" sz="1800" b="1" dirty="0">
                <a:ea typeface="ＭＳ Ｐゴシック" pitchFamily="-48" charset="-128"/>
              </a:rPr>
              <a:t>Víxilskuldir og skuldabréf </a:t>
            </a:r>
            <a:r>
              <a:rPr lang="is-IS" sz="1600" i="1" dirty="0">
                <a:ea typeface="ＭＳ Ｐゴシック" pitchFamily="-48" charset="-128"/>
              </a:rPr>
              <a:t>(notes payable)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9552" y="1700808"/>
            <a:ext cx="2952328" cy="1008112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Viðskiptaskuldir / lánardrottnar</a:t>
            </a:r>
            <a:r>
              <a:rPr lang="is-IS" sz="1800" dirty="0">
                <a:ea typeface="ＭＳ Ｐゴシック" pitchFamily="-48" charset="-128"/>
              </a:rPr>
              <a:t> </a:t>
            </a:r>
            <a:r>
              <a:rPr lang="is-IS" sz="1600" i="1" dirty="0">
                <a:ea typeface="ＭＳ Ｐゴシック" pitchFamily="-48" charset="-128"/>
              </a:rPr>
              <a:t>(accounts payable)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39552" y="3068961"/>
            <a:ext cx="2952328" cy="936104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Skuldir við lánastofnanir</a:t>
            </a:r>
            <a:r>
              <a:rPr lang="is-IS" sz="1800" dirty="0">
                <a:ea typeface="ＭＳ Ｐゴシック" pitchFamily="-48" charset="-128"/>
              </a:rPr>
              <a:t> </a:t>
            </a:r>
            <a:r>
              <a:rPr lang="is-IS" sz="1600" i="1" dirty="0">
                <a:ea typeface="ＭＳ Ｐゴシック" pitchFamily="-48" charset="-128"/>
              </a:rPr>
              <a:t>(supplies)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12160" y="3068961"/>
            <a:ext cx="2664296" cy="936104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Ógreidd laun </a:t>
            </a:r>
            <a:r>
              <a:rPr lang="is-IS" sz="1600" i="1" dirty="0">
                <a:ea typeface="ＭＳ Ｐゴシック" pitchFamily="-48" charset="-128"/>
              </a:rPr>
              <a:t>(salaries payable)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987824" y="5445223"/>
            <a:ext cx="3456384" cy="1080121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Fyrirframinnheimtar tekjur </a:t>
            </a:r>
            <a:r>
              <a:rPr lang="is-IS" sz="1600" i="1" dirty="0">
                <a:ea typeface="ＭＳ Ｐゴシック" pitchFamily="-48" charset="-128"/>
              </a:rPr>
              <a:t>(unearned revenue)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012160" y="4509122"/>
            <a:ext cx="2664296" cy="864096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dirty="0">
                <a:ea typeface="ＭＳ Ｐゴシック" pitchFamily="-48" charset="-128"/>
              </a:rPr>
              <a:t>  </a:t>
            </a:r>
            <a:r>
              <a:rPr lang="is-IS" sz="1800" b="1" dirty="0">
                <a:ea typeface="ＭＳ Ｐゴシック" pitchFamily="-48" charset="-128"/>
              </a:rPr>
              <a:t>Ógreiddir vextir </a:t>
            </a:r>
            <a:r>
              <a:rPr lang="is-IS" sz="1600" i="1" dirty="0">
                <a:ea typeface="ＭＳ Ｐゴシック" pitchFamily="-48" charset="-128"/>
              </a:rPr>
              <a:t>(interest payable)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39552" y="4509121"/>
            <a:ext cx="2952328" cy="864096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Ógreiddir skattar </a:t>
            </a:r>
            <a:r>
              <a:rPr lang="is-IS" sz="1600" i="1" dirty="0">
                <a:ea typeface="ＭＳ Ｐゴシック" pitchFamily="-48" charset="-128"/>
              </a:rPr>
              <a:t>(taxes payable)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 bwMode="auto">
          <a:xfrm>
            <a:off x="4752020" y="4653136"/>
            <a:ext cx="7639" cy="79208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endCxn id="13" idx="6"/>
          </p:cNvCxnSpPr>
          <p:nvPr/>
        </p:nvCxnSpPr>
        <p:spPr bwMode="auto">
          <a:xfrm flipH="1">
            <a:off x="3491880" y="3537013"/>
            <a:ext cx="3600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endCxn id="14" idx="2"/>
          </p:cNvCxnSpPr>
          <p:nvPr/>
        </p:nvCxnSpPr>
        <p:spPr bwMode="auto">
          <a:xfrm>
            <a:off x="5652120" y="3537013"/>
            <a:ext cx="3600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53" name="Straight Arrow Connector 61452"/>
          <p:cNvCxnSpPr/>
          <p:nvPr/>
        </p:nvCxnSpPr>
        <p:spPr bwMode="auto">
          <a:xfrm flipV="1">
            <a:off x="5652120" y="2397460"/>
            <a:ext cx="432048" cy="311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57" name="Straight Arrow Connector 61456"/>
          <p:cNvCxnSpPr/>
          <p:nvPr/>
        </p:nvCxnSpPr>
        <p:spPr bwMode="auto">
          <a:xfrm>
            <a:off x="3851920" y="278092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59" name="Straight Arrow Connector 61458"/>
          <p:cNvCxnSpPr/>
          <p:nvPr/>
        </p:nvCxnSpPr>
        <p:spPr bwMode="auto">
          <a:xfrm flipH="1" flipV="1">
            <a:off x="3419872" y="2397461"/>
            <a:ext cx="432048" cy="3114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63" name="Straight Arrow Connector 61462"/>
          <p:cNvCxnSpPr/>
          <p:nvPr/>
        </p:nvCxnSpPr>
        <p:spPr bwMode="auto">
          <a:xfrm flipH="1">
            <a:off x="3419872" y="4509122"/>
            <a:ext cx="432048" cy="2880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69" name="Straight Arrow Connector 61468"/>
          <p:cNvCxnSpPr/>
          <p:nvPr/>
        </p:nvCxnSpPr>
        <p:spPr bwMode="auto">
          <a:xfrm>
            <a:off x="5652120" y="4509122"/>
            <a:ext cx="432048" cy="2880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Down Arrow 30"/>
          <p:cNvSpPr/>
          <p:nvPr/>
        </p:nvSpPr>
        <p:spPr bwMode="auto">
          <a:xfrm>
            <a:off x="4752020" y="836712"/>
            <a:ext cx="180020" cy="1368152"/>
          </a:xfrm>
          <a:prstGeom prst="downArrow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517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3347864" y="836712"/>
            <a:ext cx="2808312" cy="586180"/>
          </a:xfrm>
          <a:ln w="285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is-I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Eigið fé </a:t>
            </a:r>
            <a:r>
              <a:rPr lang="is-IS" sz="18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(equity)</a:t>
            </a:r>
          </a:p>
          <a:p>
            <a:pPr algn="ctr"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5E3CED8-0BFE-43D8-8030-1B8040F9BD05}" type="slidenum">
              <a:rPr lang="en-US" sz="1200" smtClean="0"/>
              <a:pPr/>
              <a:t>13</a:t>
            </a:fld>
            <a:endParaRPr lang="en-US" sz="1200"/>
          </a:p>
        </p:txBody>
      </p:sp>
      <p:sp>
        <p:nvSpPr>
          <p:cNvPr id="5" name="Rounded Rectangle 4"/>
          <p:cNvSpPr/>
          <p:nvPr/>
        </p:nvSpPr>
        <p:spPr bwMode="auto">
          <a:xfrm>
            <a:off x="3851920" y="2636912"/>
            <a:ext cx="1800200" cy="2592288"/>
          </a:xfrm>
          <a:prstGeom prst="round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solidFill>
                  <a:srgbClr val="C00000"/>
                </a:solidFill>
                <a:ea typeface="ＭＳ Ｐゴシック" pitchFamily="-48" charset="-128"/>
              </a:rPr>
              <a:t>Tilkall</a:t>
            </a:r>
            <a:r>
              <a:rPr kumimoji="0" lang="is-IS" sz="20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ＭＳ Ｐゴシック" pitchFamily="-48" charset="-128"/>
              </a:rPr>
              <a:t> </a:t>
            </a:r>
            <a:r>
              <a:rPr lang="is-IS" sz="2000" b="1" dirty="0">
                <a:solidFill>
                  <a:srgbClr val="C00000"/>
                </a:solidFill>
                <a:ea typeface="ＭＳ Ｐゴシック" pitchFamily="-48" charset="-128"/>
              </a:rPr>
              <a:t>fjárfesta /hluthafa</a:t>
            </a:r>
            <a:r>
              <a:rPr kumimoji="0" lang="is-I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ＭＳ Ｐゴシック" pitchFamily="-48" charset="-128"/>
              </a:rPr>
              <a:t> </a:t>
            </a:r>
            <a:r>
              <a:rPr kumimoji="0" lang="is-IS" sz="16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(stockholders) </a:t>
            </a:r>
            <a:r>
              <a:rPr kumimoji="0" lang="is-I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í eignir fyrirtækis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39552" y="3068960"/>
            <a:ext cx="2952328" cy="1224135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is-IS" sz="1800" b="1" dirty="0">
                <a:solidFill>
                  <a:srgbClr val="000000"/>
                </a:solidFill>
                <a:ea typeface="ＭＳ Ｐゴシック" pitchFamily="-48" charset="-128"/>
              </a:rPr>
              <a:t>Hlutafé </a:t>
            </a:r>
            <a:r>
              <a:rPr lang="is-IS" sz="1600" i="1" dirty="0">
                <a:solidFill>
                  <a:srgbClr val="000000"/>
                </a:solidFill>
                <a:ea typeface="ＭＳ Ｐゴシック" pitchFamily="-48" charset="-128"/>
              </a:rPr>
              <a:t>(common stock)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012160" y="3068960"/>
            <a:ext cx="2664296" cy="1224135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Óráðstafað eigið fé </a:t>
            </a:r>
            <a:r>
              <a:rPr lang="is-IS" sz="1600" i="1" dirty="0">
                <a:ea typeface="ＭＳ Ｐゴシック" pitchFamily="-48" charset="-128"/>
              </a:rPr>
              <a:t>(retained earnings)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cxnSp>
        <p:nvCxnSpPr>
          <p:cNvPr id="22" name="Straight Arrow Connector 21"/>
          <p:cNvCxnSpPr>
            <a:endCxn id="13" idx="6"/>
          </p:cNvCxnSpPr>
          <p:nvPr/>
        </p:nvCxnSpPr>
        <p:spPr bwMode="auto">
          <a:xfrm flipH="1">
            <a:off x="3491880" y="3681028"/>
            <a:ext cx="3600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endCxn id="14" idx="2"/>
          </p:cNvCxnSpPr>
          <p:nvPr/>
        </p:nvCxnSpPr>
        <p:spPr bwMode="auto">
          <a:xfrm>
            <a:off x="5652120" y="3681028"/>
            <a:ext cx="3600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57" name="Straight Arrow Connector 61456"/>
          <p:cNvCxnSpPr/>
          <p:nvPr/>
        </p:nvCxnSpPr>
        <p:spPr bwMode="auto">
          <a:xfrm>
            <a:off x="3851920" y="278092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Down Arrow 30"/>
          <p:cNvSpPr/>
          <p:nvPr/>
        </p:nvSpPr>
        <p:spPr bwMode="auto">
          <a:xfrm>
            <a:off x="4662010" y="1422892"/>
            <a:ext cx="180020" cy="1214019"/>
          </a:xfrm>
          <a:prstGeom prst="downArrow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C585A5-E2C6-4751-8E3D-F8D25F0CC789}"/>
              </a:ext>
            </a:extLst>
          </p:cNvPr>
          <p:cNvSpPr/>
          <p:nvPr/>
        </p:nvSpPr>
        <p:spPr bwMode="auto">
          <a:xfrm>
            <a:off x="6158960" y="4630118"/>
            <a:ext cx="2664296" cy="1224135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Annað eigið fé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977CF-ABD6-4275-AF77-01A93BE3E524}"/>
              </a:ext>
            </a:extLst>
          </p:cNvPr>
          <p:cNvCxnSpPr>
            <a:cxnSpLocks/>
          </p:cNvCxnSpPr>
          <p:nvPr/>
        </p:nvCxnSpPr>
        <p:spPr bwMode="auto">
          <a:xfrm>
            <a:off x="5652120" y="4437112"/>
            <a:ext cx="504056" cy="4320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8235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7571856-3446-4955-A6B1-65C1BC46D43F}" type="slidenum">
              <a:rPr lang="en-US" sz="1200" smtClean="0"/>
              <a:pPr/>
              <a:t>14</a:t>
            </a:fld>
            <a:endParaRPr lang="en-US" sz="1200"/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755576" y="2276872"/>
            <a:ext cx="7776864" cy="199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is-IS" sz="4400" b="1" dirty="0">
                <a:solidFill>
                  <a:srgbClr val="C00000"/>
                </a:solidFill>
                <a:cs typeface="Arial" charset="0"/>
              </a:rPr>
              <a:t>Skráning viðskipta í bókhaldsjöfnuna</a:t>
            </a:r>
          </a:p>
        </p:txBody>
      </p:sp>
    </p:spTree>
    <p:extLst>
      <p:ext uri="{BB962C8B-B14F-4D97-AF65-F5344CB8AC3E}">
        <p14:creationId xmlns:p14="http://schemas.microsoft.com/office/powerpoint/2010/main" val="387557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22C8A35-9F12-4AEF-AB33-C0FEEA8BA7C6}" type="slidenum">
              <a:rPr lang="en-US" sz="1200" smtClean="0"/>
              <a:pPr/>
              <a:t>15</a:t>
            </a:fld>
            <a:endParaRPr lang="en-US" sz="1200"/>
          </a:p>
        </p:txBody>
      </p:sp>
      <p:pic>
        <p:nvPicPr>
          <p:cNvPr id="665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568" y="1259185"/>
            <a:ext cx="7992888" cy="4906119"/>
          </a:xfrm>
          <a:ln/>
        </p:spPr>
      </p:pic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900113" y="378305"/>
            <a:ext cx="7416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is-IS" b="1" dirty="0">
                <a:solidFill>
                  <a:srgbClr val="C00000"/>
                </a:solidFill>
              </a:rPr>
              <a:t>Viðskipti færð í bókhaldsjöfnuna</a:t>
            </a:r>
          </a:p>
          <a:p>
            <a:pPr algn="ctr"/>
            <a:r>
              <a:rPr lang="is-IS" sz="2000" dirty="0" err="1">
                <a:solidFill>
                  <a:srgbClr val="C00000"/>
                </a:solidFill>
              </a:rPr>
              <a:t>EXHIBIT</a:t>
            </a:r>
            <a:r>
              <a:rPr lang="is-IS" sz="2000" dirty="0">
                <a:solidFill>
                  <a:srgbClr val="C00000"/>
                </a:solidFill>
              </a:rPr>
              <a:t> 1.3 í kennslubók </a:t>
            </a:r>
            <a:r>
              <a:rPr lang="is-IS" sz="1800" dirty="0">
                <a:solidFill>
                  <a:srgbClr val="C00000"/>
                </a:solidFill>
              </a:rPr>
              <a:t>(bls.16, 11. útg.) </a:t>
            </a:r>
            <a:endParaRPr lang="is-I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2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7571856-3446-4955-A6B1-65C1BC46D43F}" type="slidenum">
              <a:rPr lang="en-US" sz="1200" smtClean="0">
                <a:solidFill>
                  <a:srgbClr val="000000"/>
                </a:solidFill>
              </a:rPr>
              <a:pPr/>
              <a:t>16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827584" y="1428453"/>
            <a:ext cx="712879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685800" lvl="2" indent="0" algn="ctr" eaLnBrk="1" hangingPunct="1">
              <a:spcBef>
                <a:spcPct val="50000"/>
              </a:spcBef>
            </a:pPr>
            <a:endParaRPr lang="is-IS" i="1" dirty="0">
              <a:solidFill>
                <a:srgbClr val="000000"/>
              </a:solidFill>
            </a:endParaRPr>
          </a:p>
          <a:p>
            <a:pPr marL="685800" lvl="2" indent="0" algn="ctr" eaLnBrk="1" hangingPunct="1">
              <a:spcBef>
                <a:spcPct val="50000"/>
              </a:spcBef>
            </a:pPr>
            <a:r>
              <a:rPr lang="is-IS" sz="4400" b="1">
                <a:solidFill>
                  <a:srgbClr val="C00000"/>
                </a:solidFill>
                <a:cs typeface="Arial" charset="0"/>
              </a:rPr>
              <a:t>Samhengi rekstrar- </a:t>
            </a:r>
            <a:r>
              <a:rPr lang="is-IS" sz="4400" b="1" dirty="0">
                <a:solidFill>
                  <a:srgbClr val="C00000"/>
                </a:solidFill>
                <a:cs typeface="Arial" charset="0"/>
              </a:rPr>
              <a:t>og efnahagsreiknings</a:t>
            </a:r>
          </a:p>
          <a:p>
            <a:pPr marL="685800" lvl="2" indent="0" algn="ctr" eaLnBrk="1" hangingPunct="1">
              <a:spcBef>
                <a:spcPct val="50000"/>
              </a:spcBef>
            </a:pPr>
            <a:r>
              <a:rPr lang="is-IS" sz="4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is-IS" i="1" dirty="0">
                <a:solidFill>
                  <a:srgbClr val="000000"/>
                </a:solidFill>
                <a:cs typeface="Arial" charset="0"/>
              </a:rPr>
              <a:t>(the connection beetween the income statement and the balance sheet)</a:t>
            </a:r>
            <a:endParaRPr lang="is-IS" sz="2800" b="1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5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800975" cy="1152128"/>
          </a:xfrm>
        </p:spPr>
        <p:txBody>
          <a:bodyPr/>
          <a:lstStyle/>
          <a:p>
            <a:pPr algn="ctr"/>
            <a:r>
              <a:rPr lang="is-IS" b="1" dirty="0">
                <a:solidFill>
                  <a:srgbClr val="C00000"/>
                </a:solidFill>
              </a:rPr>
              <a:t>Samhengi rekstrar- og efnahagsreiknings</a:t>
            </a:r>
            <a:br>
              <a:rPr lang="is-IS" sz="2000" b="1" dirty="0">
                <a:solidFill>
                  <a:srgbClr val="C00000"/>
                </a:solidFill>
              </a:rPr>
            </a:br>
            <a:br>
              <a:rPr lang="is-IS" sz="2000" b="1" dirty="0">
                <a:solidFill>
                  <a:srgbClr val="C00000"/>
                </a:solidFill>
              </a:rPr>
            </a:br>
            <a:r>
              <a:rPr lang="is-IS" sz="2000" b="1" dirty="0">
                <a:solidFill>
                  <a:srgbClr val="C00000"/>
                </a:solidFill>
              </a:rPr>
              <a:t>Efnahagsreikningur – Rekstrarreikningur </a:t>
            </a:r>
            <a:r>
              <a:rPr lang="is-IS" sz="2000" b="1" u="sng" dirty="0">
                <a:solidFill>
                  <a:srgbClr val="C00000"/>
                </a:solidFill>
              </a:rPr>
              <a:t>í ársbyrjun</a:t>
            </a:r>
            <a:r>
              <a:rPr lang="is-IS" sz="2000" b="1" dirty="0">
                <a:solidFill>
                  <a:srgbClr val="C00000"/>
                </a:solidFill>
              </a:rPr>
              <a:t> hjá X hf.</a:t>
            </a:r>
            <a:endParaRPr lang="is-IS" sz="2000" dirty="0">
              <a:solidFill>
                <a:srgbClr val="C00000"/>
              </a:solidFill>
            </a:endParaRP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74112D9-2013-4040-8EB6-A0F89E8FD18C}" type="slidenum">
              <a:rPr lang="en-US" sz="1200" smtClean="0">
                <a:solidFill>
                  <a:srgbClr val="000000"/>
                </a:solidFill>
              </a:rPr>
              <a:pPr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82950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628775"/>
            <a:ext cx="4392613" cy="4392613"/>
          </a:xfrm>
          <a:noFill/>
        </p:spPr>
      </p:pic>
      <p:pic>
        <p:nvPicPr>
          <p:cNvPr id="8295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21363" y="1628775"/>
            <a:ext cx="2351087" cy="4392613"/>
          </a:xfrm>
          <a:noFill/>
        </p:spPr>
      </p:pic>
      <p:sp>
        <p:nvSpPr>
          <p:cNvPr id="80902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1"/>
          </a:solidFill>
          <a:ln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solidFill>
                  <a:srgbClr val="FFFFFF"/>
                </a:solidFill>
              </a:rPr>
              <a:t>1. </a:t>
            </a:r>
            <a:r>
              <a:rPr lang="is-IS" sz="1200" dirty="0">
                <a:solidFill>
                  <a:srgbClr val="FFFFFF"/>
                </a:solidFill>
              </a:rPr>
              <a:t>kafli</a:t>
            </a:r>
          </a:p>
        </p:txBody>
      </p:sp>
    </p:spTree>
    <p:extLst>
      <p:ext uri="{BB962C8B-B14F-4D97-AF65-F5344CB8AC3E}">
        <p14:creationId xmlns:p14="http://schemas.microsoft.com/office/powerpoint/2010/main" val="310714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40960" cy="1081807"/>
          </a:xfrm>
        </p:spPr>
        <p:txBody>
          <a:bodyPr/>
          <a:lstStyle/>
          <a:p>
            <a:pPr algn="ctr"/>
            <a:r>
              <a:rPr lang="is-IS" b="1" dirty="0">
                <a:solidFill>
                  <a:srgbClr val="C00000"/>
                </a:solidFill>
              </a:rPr>
              <a:t>Samhengi rekstar- og efnahagsreiknings</a:t>
            </a:r>
            <a:br>
              <a:rPr lang="is-IS" sz="2000" b="1" dirty="0">
                <a:solidFill>
                  <a:srgbClr val="C00000"/>
                </a:solidFill>
              </a:rPr>
            </a:br>
            <a:br>
              <a:rPr lang="is-IS" sz="2000" b="1" dirty="0">
                <a:solidFill>
                  <a:srgbClr val="C00000"/>
                </a:solidFill>
              </a:rPr>
            </a:br>
            <a:r>
              <a:rPr lang="is-IS" sz="2000" b="1" dirty="0">
                <a:solidFill>
                  <a:srgbClr val="C00000"/>
                </a:solidFill>
              </a:rPr>
              <a:t>Efnahagsreikningur – Rekstrarreikningur </a:t>
            </a:r>
            <a:r>
              <a:rPr lang="is-IS" sz="2000" b="1" u="sng" dirty="0">
                <a:solidFill>
                  <a:srgbClr val="C00000"/>
                </a:solidFill>
              </a:rPr>
              <a:t>fyrir</a:t>
            </a:r>
            <a:r>
              <a:rPr lang="is-IS" sz="2000" b="1" dirty="0">
                <a:solidFill>
                  <a:srgbClr val="C00000"/>
                </a:solidFill>
              </a:rPr>
              <a:t> lokunarfærslur </a:t>
            </a:r>
            <a:r>
              <a:rPr lang="is-IS" sz="2000" b="1" u="sng" dirty="0">
                <a:solidFill>
                  <a:srgbClr val="C00000"/>
                </a:solidFill>
              </a:rPr>
              <a:t>í árslok</a:t>
            </a:r>
            <a:endParaRPr lang="is-IS" sz="2000" u="sng" dirty="0">
              <a:solidFill>
                <a:srgbClr val="C00000"/>
              </a:solidFill>
            </a:endParaRP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6B5A838-F977-4B03-A95A-8166990A3D38}" type="slidenum">
              <a:rPr lang="en-US" sz="1200" smtClean="0">
                <a:solidFill>
                  <a:srgbClr val="000000"/>
                </a:solidFill>
              </a:rPr>
              <a:pPr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83974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557338"/>
            <a:ext cx="4608512" cy="4032250"/>
          </a:xfrm>
          <a:noFill/>
        </p:spPr>
      </p:pic>
      <p:pic>
        <p:nvPicPr>
          <p:cNvPr id="8397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7400" y="1557338"/>
            <a:ext cx="2376488" cy="4032250"/>
          </a:xfrm>
          <a:noFill/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7088" y="6021388"/>
            <a:ext cx="4752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 b="1">
                <a:solidFill>
                  <a:srgbClr val="000000"/>
                </a:solidFill>
              </a:rPr>
              <a:t>Mismunur á EHR: 178.400 = afkoma í RR</a:t>
            </a:r>
            <a:r>
              <a:rPr lang="is-IS" sz="1800">
                <a:solidFill>
                  <a:srgbClr val="000000"/>
                </a:solidFill>
              </a:rPr>
              <a:t> </a:t>
            </a:r>
            <a:endParaRPr lang="is-IS" sz="1800" b="1">
              <a:solidFill>
                <a:srgbClr val="000000"/>
              </a:solidFill>
              <a:latin typeface="Tahoma" pitchFamily="34" charset="0"/>
            </a:endParaRPr>
          </a:p>
        </p:txBody>
      </p:sp>
      <p:cxnSp>
        <p:nvCxnSpPr>
          <p:cNvPr id="11" name="Straight Arrow Connector 10"/>
          <p:cNvCxnSpPr>
            <a:cxnSpLocks noChangeShapeType="1"/>
            <a:endCxn id="8" idx="0"/>
          </p:cNvCxnSpPr>
          <p:nvPr/>
        </p:nvCxnSpPr>
        <p:spPr bwMode="auto">
          <a:xfrm>
            <a:off x="2627313" y="5516563"/>
            <a:ext cx="576262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rot="10800000" flipV="1">
            <a:off x="3635375" y="5516563"/>
            <a:ext cx="1296988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2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5600" y="6391274"/>
            <a:ext cx="2895600" cy="314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solidFill>
                  <a:srgbClr val="FFFFFF"/>
                </a:solidFill>
              </a:rPr>
              <a:t>1. </a:t>
            </a:r>
            <a:r>
              <a:rPr lang="is-IS" sz="1200" dirty="0">
                <a:solidFill>
                  <a:srgbClr val="FFFFFF"/>
                </a:solidFill>
              </a:rPr>
              <a:t>kafl</a:t>
            </a:r>
          </a:p>
        </p:txBody>
      </p:sp>
    </p:spTree>
    <p:extLst>
      <p:ext uri="{BB962C8B-B14F-4D97-AF65-F5344CB8AC3E}">
        <p14:creationId xmlns:p14="http://schemas.microsoft.com/office/powerpoint/2010/main" val="20979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225823"/>
          </a:xfrm>
        </p:spPr>
        <p:txBody>
          <a:bodyPr/>
          <a:lstStyle/>
          <a:p>
            <a:pPr algn="ctr"/>
            <a:r>
              <a:rPr lang="is-IS" b="1" dirty="0">
                <a:solidFill>
                  <a:srgbClr val="C00000"/>
                </a:solidFill>
              </a:rPr>
              <a:t>Samhengi rekstrar- og efnahagsreiknings</a:t>
            </a:r>
            <a:br>
              <a:rPr lang="is-IS" sz="2000" b="1" dirty="0">
                <a:solidFill>
                  <a:srgbClr val="C00000"/>
                </a:solidFill>
              </a:rPr>
            </a:br>
            <a:br>
              <a:rPr lang="is-IS" sz="2000" b="1" dirty="0">
                <a:solidFill>
                  <a:srgbClr val="C00000"/>
                </a:solidFill>
              </a:rPr>
            </a:br>
            <a:r>
              <a:rPr lang="is-IS" sz="2000" b="1" dirty="0">
                <a:solidFill>
                  <a:srgbClr val="C00000"/>
                </a:solidFill>
              </a:rPr>
              <a:t>Efnahagsreikningur – Rekstrarreikningur</a:t>
            </a:r>
            <a:br>
              <a:rPr lang="is-IS" sz="2000" b="1" dirty="0">
                <a:solidFill>
                  <a:srgbClr val="C00000"/>
                </a:solidFill>
              </a:rPr>
            </a:br>
            <a:r>
              <a:rPr lang="is-IS" sz="2000" b="1" u="sng" dirty="0">
                <a:solidFill>
                  <a:srgbClr val="C00000"/>
                </a:solidFill>
              </a:rPr>
              <a:t>eftir</a:t>
            </a:r>
            <a:r>
              <a:rPr lang="is-IS" sz="2000" b="1" dirty="0">
                <a:solidFill>
                  <a:srgbClr val="C00000"/>
                </a:solidFill>
              </a:rPr>
              <a:t> lokunarfærslur </a:t>
            </a:r>
            <a:r>
              <a:rPr lang="is-IS" sz="2000" b="1" u="sng" dirty="0">
                <a:solidFill>
                  <a:srgbClr val="C00000"/>
                </a:solidFill>
              </a:rPr>
              <a:t>í árslok</a:t>
            </a:r>
            <a:endParaRPr lang="is-IS" sz="2000" u="sng" dirty="0">
              <a:solidFill>
                <a:srgbClr val="C00000"/>
              </a:solidFill>
            </a:endParaRP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186B551-F5E6-4FF5-AE13-F2E742465682}" type="slidenum">
              <a:rPr lang="en-US" sz="1200" smtClean="0">
                <a:solidFill>
                  <a:srgbClr val="000000"/>
                </a:solidFill>
              </a:rPr>
              <a:pPr/>
              <a:t>19</a:t>
            </a:fld>
            <a:endParaRPr lang="en-US" sz="1200">
              <a:solidFill>
                <a:srgbClr val="000000"/>
              </a:solidFill>
            </a:endParaRPr>
          </a:p>
        </p:txBody>
      </p:sp>
      <p:pic>
        <p:nvPicPr>
          <p:cNvPr id="84998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700213"/>
            <a:ext cx="4608512" cy="4176712"/>
          </a:xfrm>
          <a:noFill/>
        </p:spPr>
      </p:pic>
      <p:pic>
        <p:nvPicPr>
          <p:cNvPr id="84999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4888" y="1700213"/>
            <a:ext cx="2303536" cy="4176712"/>
          </a:xfrm>
          <a:noFill/>
        </p:spPr>
      </p:pic>
      <p:sp>
        <p:nvSpPr>
          <p:cNvPr id="8" name="Left Arrow 7"/>
          <p:cNvSpPr>
            <a:spLocks noChangeArrowheads="1"/>
          </p:cNvSpPr>
          <p:nvPr/>
        </p:nvSpPr>
        <p:spPr bwMode="auto">
          <a:xfrm>
            <a:off x="5435600" y="3141663"/>
            <a:ext cx="649288" cy="287337"/>
          </a:xfrm>
          <a:prstGeom prst="leftArrow">
            <a:avLst>
              <a:gd name="adj1" fmla="val 50000"/>
              <a:gd name="adj2" fmla="val 5021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is-IS">
              <a:solidFill>
                <a:srgbClr val="000000"/>
              </a:solidFill>
            </a:endParaRPr>
          </a:p>
        </p:txBody>
      </p:sp>
      <p:sp>
        <p:nvSpPr>
          <p:cNvPr id="82951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solidFill>
                  <a:srgbClr val="FFFFFF"/>
                </a:solidFill>
              </a:rPr>
              <a:t>1</a:t>
            </a:r>
            <a:r>
              <a:rPr lang="is-IS" sz="1200" dirty="0">
                <a:solidFill>
                  <a:srgbClr val="FFFFFF"/>
                </a:solidFill>
              </a:rPr>
              <a:t>. kafli</a:t>
            </a:r>
          </a:p>
        </p:txBody>
      </p:sp>
    </p:spTree>
    <p:extLst>
      <p:ext uri="{BB962C8B-B14F-4D97-AF65-F5344CB8AC3E}">
        <p14:creationId xmlns:p14="http://schemas.microsoft.com/office/powerpoint/2010/main" val="28191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685800" y="1052513"/>
            <a:ext cx="7558088" cy="4897437"/>
          </a:xfrm>
        </p:spPr>
        <p:txBody>
          <a:bodyPr/>
          <a:lstStyle/>
          <a:p>
            <a:pPr lvl="1" algn="ctr" eaLnBrk="1" hangingPunct="1">
              <a:buFontTx/>
              <a:buNone/>
              <a:defRPr/>
            </a:pPr>
            <a:r>
              <a:rPr lang="en-CA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Fundamental Financial Accounting Concepts </a:t>
            </a:r>
            <a:r>
              <a:rPr lang="is-I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(11. útg.)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b="1" dirty="0">
              <a:solidFill>
                <a:schemeClr val="tx1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b="1" dirty="0">
              <a:solidFill>
                <a:schemeClr val="tx1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kafli 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Undirstöðuatriði reikningshalds</a:t>
            </a:r>
          </a:p>
          <a:p>
            <a:pPr lvl="1" algn="ctr" eaLnBrk="1" hangingPunct="1">
              <a:buFontTx/>
              <a:buNone/>
              <a:defRPr/>
            </a:pPr>
            <a:r>
              <a:rPr lang="is-IS" sz="2400" b="1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(</a:t>
            </a:r>
            <a:r>
              <a:rPr lang="is-IS" sz="2400" b="1" i="1" dirty="0" err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An</a:t>
            </a:r>
            <a:r>
              <a:rPr lang="is-IS" sz="2400" b="1" i="1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s-IS" sz="2400" b="1" i="1" dirty="0" err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introduction</a:t>
            </a:r>
            <a:r>
              <a:rPr lang="is-IS" sz="2400" b="1" i="1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s-IS" sz="2400" b="1" i="1" dirty="0" err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to</a:t>
            </a:r>
            <a:r>
              <a:rPr lang="is-IS" sz="2400" b="1" i="1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s-IS" sz="2400" b="1" i="1" dirty="0" err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accounting</a:t>
            </a:r>
            <a:r>
              <a:rPr lang="is-IS" sz="2400" b="1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)</a:t>
            </a:r>
          </a:p>
          <a:p>
            <a:pPr>
              <a:buFontTx/>
              <a:buNone/>
              <a:defRPr/>
            </a:pPr>
            <a:endParaRPr lang="is-IS" sz="2800" dirty="0">
              <a:cs typeface="+mn-cs"/>
            </a:endParaRPr>
          </a:p>
          <a:p>
            <a:pPr algn="ctr">
              <a:lnSpc>
                <a:spcPct val="120000"/>
              </a:lnSpc>
              <a:buFontTx/>
              <a:buNone/>
              <a:defRPr/>
            </a:pPr>
            <a:br>
              <a:rPr lang="is-IS" dirty="0"/>
            </a:br>
            <a:endParaRPr lang="is-IS" dirty="0"/>
          </a:p>
          <a:p>
            <a:pPr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3DFDEB0-ABE9-45AF-A3C3-BF922B607E95}" type="slidenum">
              <a:rPr lang="en-US" sz="1200" smtClean="0"/>
              <a:pPr/>
              <a:t>2</a:t>
            </a:fld>
            <a:endParaRPr lang="en-US" sz="1200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/>
              <a:t>1. kafli</a:t>
            </a:r>
          </a:p>
        </p:txBody>
      </p:sp>
    </p:spTree>
    <p:extLst>
      <p:ext uri="{BB962C8B-B14F-4D97-AF65-F5344CB8AC3E}">
        <p14:creationId xmlns:p14="http://schemas.microsoft.com/office/powerpoint/2010/main" val="3820020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7571856-3446-4955-A6B1-65C1BC46D43F}" type="slidenum">
              <a:rPr lang="en-US" sz="1200" smtClean="0"/>
              <a:pPr/>
              <a:t>20</a:t>
            </a:fld>
            <a:endParaRPr lang="en-US" sz="1200" dirty="0"/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827584" y="1428453"/>
            <a:ext cx="7128792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685800" lvl="2" indent="0" algn="ctr" eaLnBrk="1" hangingPunct="1">
              <a:spcBef>
                <a:spcPct val="50000"/>
              </a:spcBef>
            </a:pPr>
            <a:endParaRPr lang="is-IS" i="1" dirty="0">
              <a:solidFill>
                <a:srgbClr val="000000"/>
              </a:solidFill>
            </a:endParaRPr>
          </a:p>
          <a:p>
            <a:pPr marL="685800" lvl="2" indent="0" algn="ctr" eaLnBrk="1" hangingPunct="1">
              <a:spcBef>
                <a:spcPct val="50000"/>
              </a:spcBef>
            </a:pPr>
            <a:r>
              <a:rPr lang="is-IS" sz="4400" b="1" dirty="0">
                <a:solidFill>
                  <a:srgbClr val="C00000"/>
                </a:solidFill>
                <a:cs typeface="Arial" charset="0"/>
              </a:rPr>
              <a:t>Flokkar viðskipta</a:t>
            </a:r>
          </a:p>
          <a:p>
            <a:pPr marL="685800" lvl="2" indent="0" algn="ctr" eaLnBrk="1" hangingPunct="1">
              <a:spcBef>
                <a:spcPct val="50000"/>
              </a:spcBef>
            </a:pPr>
            <a:r>
              <a:rPr lang="is-IS" sz="4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is-IS" i="1" dirty="0">
                <a:solidFill>
                  <a:srgbClr val="000000"/>
                </a:solidFill>
                <a:cs typeface="Arial" charset="0"/>
              </a:rPr>
              <a:t>(types of transactions)</a:t>
            </a:r>
            <a:endParaRPr lang="is-IS" sz="2800" b="1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08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65"/>
          <p:cNvSpPr>
            <a:spLocks noGrp="1"/>
          </p:cNvSpPr>
          <p:nvPr>
            <p:ph idx="1"/>
          </p:nvPr>
        </p:nvSpPr>
        <p:spPr>
          <a:xfrm>
            <a:off x="755650" y="1484313"/>
            <a:ext cx="7777163" cy="4968875"/>
          </a:xfrm>
          <a:ln/>
        </p:spPr>
        <p:txBody>
          <a:bodyPr/>
          <a:lstStyle/>
          <a:p>
            <a:pPr>
              <a:buFontTx/>
              <a:buNone/>
            </a:pPr>
            <a:endParaRPr lang="is-IS" sz="1000" b="1" dirty="0"/>
          </a:p>
          <a:p>
            <a:pPr marL="514350" indent="-514350">
              <a:lnSpc>
                <a:spcPct val="200000"/>
              </a:lnSpc>
              <a:buClr>
                <a:srgbClr val="C00000"/>
              </a:buClr>
              <a:buSzPct val="75000"/>
              <a:buFont typeface="+mj-lt"/>
              <a:buAutoNum type="arabicPeriod"/>
            </a:pPr>
            <a:r>
              <a:rPr lang="is-IS" sz="2800" b="1" dirty="0">
                <a:solidFill>
                  <a:srgbClr val="003366"/>
                </a:solidFill>
              </a:rPr>
              <a:t>Uppruni eignar </a:t>
            </a:r>
            <a:r>
              <a:rPr lang="is-IS" sz="2200" dirty="0"/>
              <a:t>(</a:t>
            </a:r>
            <a:r>
              <a:rPr lang="is-IS" sz="2200" i="1" dirty="0"/>
              <a:t>asset source transactions</a:t>
            </a:r>
            <a:r>
              <a:rPr lang="is-IS" sz="2200" dirty="0"/>
              <a:t>)</a:t>
            </a:r>
            <a:endParaRPr lang="is-IS" dirty="0">
              <a:solidFill>
                <a:schemeClr val="tx1"/>
              </a:solidFill>
            </a:endParaRPr>
          </a:p>
          <a:p>
            <a:pPr marL="514350" indent="-514350">
              <a:lnSpc>
                <a:spcPct val="200000"/>
              </a:lnSpc>
              <a:buClr>
                <a:srgbClr val="C00000"/>
              </a:buClr>
              <a:buSzPct val="75000"/>
              <a:buFont typeface="+mj-lt"/>
              <a:buAutoNum type="arabicPeriod"/>
            </a:pPr>
            <a:r>
              <a:rPr lang="is-IS" sz="2800" b="1" dirty="0">
                <a:solidFill>
                  <a:srgbClr val="003366"/>
                </a:solidFill>
              </a:rPr>
              <a:t>Ráðstöfun eignar </a:t>
            </a:r>
            <a:r>
              <a:rPr lang="is-IS" sz="2200" dirty="0"/>
              <a:t>(</a:t>
            </a:r>
            <a:r>
              <a:rPr lang="is-IS" sz="2200" i="1" dirty="0"/>
              <a:t>asset use transactions</a:t>
            </a:r>
            <a:r>
              <a:rPr lang="is-IS" sz="2200" dirty="0"/>
              <a:t>) </a:t>
            </a:r>
            <a:endParaRPr lang="is-IS" dirty="0">
              <a:solidFill>
                <a:schemeClr val="tx1"/>
              </a:solidFill>
            </a:endParaRPr>
          </a:p>
          <a:p>
            <a:pPr marL="514350" indent="-514350">
              <a:lnSpc>
                <a:spcPct val="200000"/>
              </a:lnSpc>
              <a:buClr>
                <a:srgbClr val="C00000"/>
              </a:buClr>
              <a:buSzPct val="75000"/>
              <a:buFont typeface="+mj-lt"/>
              <a:buAutoNum type="arabicPeriod"/>
            </a:pPr>
            <a:r>
              <a:rPr lang="is-IS" sz="2800" b="1" dirty="0">
                <a:solidFill>
                  <a:srgbClr val="003366"/>
                </a:solidFill>
              </a:rPr>
              <a:t>Skipti á eign </a:t>
            </a:r>
            <a:r>
              <a:rPr lang="is-IS" sz="2200" dirty="0"/>
              <a:t>(</a:t>
            </a:r>
            <a:r>
              <a:rPr lang="is-IS" sz="2200" i="1" dirty="0"/>
              <a:t>asset exchange transactions</a:t>
            </a:r>
            <a:r>
              <a:rPr lang="is-IS" sz="2200" dirty="0"/>
              <a:t>)</a:t>
            </a:r>
          </a:p>
          <a:p>
            <a:pPr marL="514350" indent="-514350">
              <a:lnSpc>
                <a:spcPct val="200000"/>
              </a:lnSpc>
              <a:buClr>
                <a:srgbClr val="C00000"/>
              </a:buClr>
              <a:buSzPct val="75000"/>
              <a:buFont typeface="+mj-lt"/>
              <a:buAutoNum type="arabicPeriod"/>
            </a:pPr>
            <a:r>
              <a:rPr lang="is-IS" sz="2800" b="1" dirty="0">
                <a:solidFill>
                  <a:srgbClr val="003366"/>
                </a:solidFill>
              </a:rPr>
              <a:t>Skipti á „kvöðum“ </a:t>
            </a:r>
            <a:r>
              <a:rPr lang="is-IS" sz="2200" dirty="0"/>
              <a:t>(</a:t>
            </a:r>
            <a:r>
              <a:rPr lang="is-IS" sz="2200" i="1" dirty="0"/>
              <a:t>claims exchange transactions</a:t>
            </a:r>
            <a:r>
              <a:rPr lang="is-IS" sz="2200" dirty="0"/>
              <a:t>)</a:t>
            </a:r>
          </a:p>
          <a:p>
            <a:pPr marL="514350" indent="-514350">
              <a:lnSpc>
                <a:spcPct val="200000"/>
              </a:lnSpc>
              <a:buClr>
                <a:srgbClr val="C00000"/>
              </a:buClr>
              <a:buSzPct val="75000"/>
              <a:buFont typeface="+mj-lt"/>
              <a:buAutoNum type="arabicPeriod"/>
            </a:pPr>
            <a:endParaRPr lang="is-IS" sz="2200" dirty="0"/>
          </a:p>
          <a:p>
            <a:pPr marL="457200" lvl="1" indent="0">
              <a:buClr>
                <a:srgbClr val="C00000"/>
              </a:buClr>
              <a:buSzPct val="75000"/>
              <a:buNone/>
            </a:pPr>
            <a:endParaRPr lang="is-IS" dirty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endParaRPr lang="en-US" sz="1900" dirty="0">
              <a:solidFill>
                <a:srgbClr val="262626"/>
              </a:solidFill>
            </a:endParaRPr>
          </a:p>
          <a:p>
            <a:pPr>
              <a:buFontTx/>
              <a:buNone/>
            </a:pPr>
            <a:endParaRPr lang="is-IS" sz="2300" b="1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is-IS" sz="2800" dirty="0">
              <a:solidFill>
                <a:srgbClr val="262626"/>
              </a:solidFill>
            </a:endParaRPr>
          </a:p>
          <a:p>
            <a:endParaRPr lang="is-IS" sz="2800" dirty="0"/>
          </a:p>
          <a:p>
            <a:pPr eaLnBrk="1" hangingPunct="1">
              <a:buFontTx/>
              <a:buNone/>
            </a:pPr>
            <a:r>
              <a:rPr lang="en-GB" dirty="0"/>
              <a:t> 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B7D09F5-C774-4163-92C0-8C5551C1EC6E}" type="slidenum">
              <a:rPr lang="en-US" sz="1200" smtClean="0"/>
              <a:pPr/>
              <a:t>21</a:t>
            </a:fld>
            <a:endParaRPr lang="en-US" sz="1200"/>
          </a:p>
        </p:txBody>
      </p:sp>
      <p:sp>
        <p:nvSpPr>
          <p:cNvPr id="75780" name="Title 64"/>
          <p:cNvSpPr>
            <a:spLocks noGrp="1"/>
          </p:cNvSpPr>
          <p:nvPr>
            <p:ph type="title"/>
          </p:nvPr>
        </p:nvSpPr>
        <p:spPr>
          <a:xfrm>
            <a:off x="684213" y="620713"/>
            <a:ext cx="7800975" cy="576262"/>
          </a:xfrm>
        </p:spPr>
        <p:txBody>
          <a:bodyPr/>
          <a:lstStyle/>
          <a:p>
            <a:pPr algn="ctr" eaLnBrk="1" hangingPunct="1"/>
            <a:br>
              <a:rPr lang="is-IS" sz="3200" b="1" dirty="0"/>
            </a:br>
            <a:r>
              <a:rPr lang="is-IS" b="1" dirty="0">
                <a:solidFill>
                  <a:srgbClr val="C00000"/>
                </a:solidFill>
              </a:rPr>
              <a:t>,,Flokkar viðskipta” </a:t>
            </a:r>
            <a:r>
              <a:rPr lang="is-IS" sz="2400" b="1" i="1" dirty="0">
                <a:solidFill>
                  <a:srgbClr val="C00000"/>
                </a:solidFill>
              </a:rPr>
              <a:t>(types of transactions)</a:t>
            </a:r>
            <a:br>
              <a:rPr lang="is-IS" sz="2400" dirty="0">
                <a:solidFill>
                  <a:srgbClr val="C00000"/>
                </a:solidFill>
              </a:rPr>
            </a:br>
            <a:endParaRPr lang="is-I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64"/>
          <p:cNvSpPr>
            <a:spLocks noGrp="1"/>
          </p:cNvSpPr>
          <p:nvPr>
            <p:ph type="title"/>
          </p:nvPr>
        </p:nvSpPr>
        <p:spPr>
          <a:xfrm>
            <a:off x="467544" y="260350"/>
            <a:ext cx="8352927" cy="1008410"/>
          </a:xfrm>
        </p:spPr>
        <p:txBody>
          <a:bodyPr/>
          <a:lstStyle/>
          <a:p>
            <a:pPr algn="ctr" eaLnBrk="1" hangingPunct="1"/>
            <a:br>
              <a:rPr lang="is-IS" sz="3200" b="1" dirty="0"/>
            </a:br>
            <a:r>
              <a:rPr lang="is-IS" b="1" dirty="0">
                <a:solidFill>
                  <a:srgbClr val="C00000"/>
                </a:solidFill>
                <a:latin typeface="+mn-lt"/>
              </a:rPr>
              <a:t>Áhrif ólíkra flokka viðskipta á bókhaldsjöfnuna</a:t>
            </a:r>
            <a:br>
              <a:rPr lang="is-IS" sz="2400" dirty="0">
                <a:solidFill>
                  <a:srgbClr val="C00000"/>
                </a:solidFill>
                <a:latin typeface="+mn-lt"/>
              </a:rPr>
            </a:br>
            <a:endParaRPr lang="is-IS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7282" name="Content Placeholder 65"/>
          <p:cNvSpPr>
            <a:spLocks noGrp="1"/>
          </p:cNvSpPr>
          <p:nvPr>
            <p:ph idx="1"/>
          </p:nvPr>
        </p:nvSpPr>
        <p:spPr>
          <a:xfrm>
            <a:off x="539552" y="1556792"/>
            <a:ext cx="7920880" cy="5040560"/>
          </a:xfrm>
        </p:spPr>
        <p:txBody>
          <a:bodyPr/>
          <a:lstStyle/>
          <a:p>
            <a:pPr>
              <a:buFontTx/>
              <a:buNone/>
              <a:defRPr/>
            </a:pPr>
            <a:endParaRPr lang="is-IS" sz="1000" b="1" dirty="0"/>
          </a:p>
          <a:p>
            <a:pPr>
              <a:buClrTx/>
              <a:buSzPct val="80000"/>
              <a:buFontTx/>
              <a:buAutoNum type="arabicPeriod"/>
              <a:defRPr/>
            </a:pPr>
            <a:r>
              <a:rPr lang="is-IS" sz="2800" b="1" i="1" u="sng" dirty="0">
                <a:solidFill>
                  <a:srgbClr val="003366"/>
                </a:solidFill>
                <a:latin typeface="+mn-lt"/>
              </a:rPr>
              <a:t>Uppruni eignar</a:t>
            </a:r>
            <a:r>
              <a:rPr lang="is-IS" sz="2800" b="1" dirty="0">
                <a:solidFill>
                  <a:srgbClr val="003366"/>
                </a:solidFill>
                <a:latin typeface="+mn-lt"/>
              </a:rPr>
              <a:t> </a:t>
            </a:r>
            <a:r>
              <a:rPr lang="is-IS" sz="2800" b="1" i="1" dirty="0">
                <a:solidFill>
                  <a:srgbClr val="003366"/>
                </a:solidFill>
                <a:latin typeface="+mn-lt"/>
              </a:rPr>
              <a:t>- </a:t>
            </a:r>
            <a:r>
              <a:rPr lang="is-IS" sz="2400" b="1" i="1" dirty="0">
                <a:solidFill>
                  <a:srgbClr val="003366"/>
                </a:solidFill>
                <a:latin typeface="+mn-lt"/>
              </a:rPr>
              <a:t>dæmi: </a:t>
            </a:r>
          </a:p>
          <a:p>
            <a:pPr marL="0" indent="0">
              <a:buClrTx/>
              <a:buSzPct val="80000"/>
              <a:buNone/>
              <a:defRPr/>
            </a:pPr>
            <a:r>
              <a:rPr lang="is-IS" sz="2400" dirty="0"/>
              <a:t>     </a:t>
            </a:r>
            <a:r>
              <a:rPr lang="is-IS" sz="2400" dirty="0">
                <a:latin typeface="+mn-lt"/>
              </a:rPr>
              <a:t>Fengið lán eða innborgað hlutafé.</a:t>
            </a:r>
          </a:p>
          <a:p>
            <a:pPr marL="457200" lvl="1" indent="0">
              <a:buClrTx/>
              <a:buSzPct val="80000"/>
              <a:buNone/>
              <a:defRPr/>
            </a:pPr>
            <a:r>
              <a:rPr lang="is-IS" sz="2400" dirty="0">
                <a:solidFill>
                  <a:schemeClr val="tx1"/>
                </a:solidFill>
                <a:latin typeface="+mn-lt"/>
              </a:rPr>
              <a:t>eignir</a:t>
            </a:r>
            <a:r>
              <a:rPr lang="is-IS" sz="2400" dirty="0">
                <a:solidFill>
                  <a:srgbClr val="262626"/>
                </a:solidFill>
                <a:latin typeface="+mn-lt"/>
              </a:rPr>
              <a:t> </a:t>
            </a:r>
            <a:r>
              <a:rPr lang="is-I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+</a:t>
            </a:r>
            <a:r>
              <a:rPr lang="is-IS" sz="2400" dirty="0">
                <a:solidFill>
                  <a:srgbClr val="262626"/>
                </a:solidFill>
                <a:latin typeface="+mn-lt"/>
              </a:rPr>
              <a:t>  </a:t>
            </a:r>
            <a:r>
              <a:rPr lang="is-IS" sz="2400" dirty="0">
                <a:solidFill>
                  <a:schemeClr val="tx1"/>
                </a:solidFill>
                <a:latin typeface="+mn-lt"/>
              </a:rPr>
              <a:t>og skuldir eða e.fé </a:t>
            </a:r>
            <a:r>
              <a:rPr lang="is-I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+</a:t>
            </a:r>
            <a:r>
              <a:rPr lang="is-IS" sz="2400" dirty="0">
                <a:solidFill>
                  <a:srgbClr val="262626"/>
                </a:solidFill>
                <a:latin typeface="+mn-lt"/>
              </a:rPr>
              <a:t>  </a:t>
            </a:r>
            <a:r>
              <a:rPr lang="is-IS" sz="2400" dirty="0">
                <a:solidFill>
                  <a:schemeClr val="tx1"/>
                </a:solidFill>
                <a:latin typeface="+mn-lt"/>
              </a:rPr>
              <a:t>=&gt; fjárhagsstaða hækkar </a:t>
            </a:r>
          </a:p>
          <a:p>
            <a:pPr marL="914400" lvl="2" indent="0">
              <a:buClrTx/>
              <a:buSzPct val="80000"/>
              <a:buNone/>
              <a:defRPr/>
            </a:pPr>
            <a:endParaRPr lang="is-IS" dirty="0">
              <a:solidFill>
                <a:srgbClr val="404040"/>
              </a:solidFill>
            </a:endParaRPr>
          </a:p>
          <a:p>
            <a:pPr marL="457200" indent="-457200">
              <a:buClrTx/>
              <a:buSzPct val="80000"/>
              <a:buFont typeface="+mj-lt"/>
              <a:buAutoNum type="arabicPeriod" startAt="2"/>
              <a:defRPr/>
            </a:pPr>
            <a:r>
              <a:rPr lang="is-IS" sz="2800" b="1" i="1" u="sng" dirty="0">
                <a:solidFill>
                  <a:srgbClr val="003366"/>
                </a:solidFill>
                <a:latin typeface="+mn-lt"/>
              </a:rPr>
              <a:t>Ráðstöfun eignar</a:t>
            </a:r>
            <a:r>
              <a:rPr lang="is-IS" sz="2800" b="1" i="1" dirty="0">
                <a:solidFill>
                  <a:srgbClr val="003366"/>
                </a:solidFill>
                <a:latin typeface="+mn-lt"/>
              </a:rPr>
              <a:t> - </a:t>
            </a:r>
            <a:r>
              <a:rPr lang="is-IS" sz="2400" b="1" i="1" dirty="0">
                <a:solidFill>
                  <a:srgbClr val="003366"/>
                </a:solidFill>
                <a:latin typeface="+mn-lt"/>
              </a:rPr>
              <a:t>dæmi:</a:t>
            </a:r>
          </a:p>
          <a:p>
            <a:pPr marL="457200" lvl="1" indent="0">
              <a:buClrTx/>
              <a:buSzPct val="80000"/>
              <a:buNone/>
              <a:defRPr/>
            </a:pPr>
            <a:r>
              <a:rPr lang="is-IS" sz="2400" dirty="0">
                <a:solidFill>
                  <a:schemeClr val="tx1"/>
                </a:solidFill>
                <a:latin typeface="+mn-lt"/>
              </a:rPr>
              <a:t>Greiðslur skulda eða greiddur arður til hluthafa.</a:t>
            </a:r>
          </a:p>
          <a:p>
            <a:pPr marL="457200" lvl="1" indent="0">
              <a:buClrTx/>
              <a:buSzPct val="80000"/>
              <a:buNone/>
              <a:defRPr/>
            </a:pPr>
            <a:r>
              <a:rPr lang="is-IS" sz="2400" dirty="0">
                <a:solidFill>
                  <a:schemeClr val="tx1"/>
                </a:solidFill>
                <a:latin typeface="+mn-lt"/>
              </a:rPr>
              <a:t>eignir</a:t>
            </a:r>
            <a:r>
              <a:rPr lang="is-IS" sz="2400" dirty="0">
                <a:solidFill>
                  <a:srgbClr val="262626"/>
                </a:solidFill>
                <a:latin typeface="+mn-lt"/>
              </a:rPr>
              <a:t> </a:t>
            </a:r>
            <a:r>
              <a:rPr lang="is-I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</a:t>
            </a:r>
            <a:r>
              <a:rPr lang="is-IS" sz="2400" dirty="0">
                <a:solidFill>
                  <a:srgbClr val="262626"/>
                </a:solidFill>
                <a:latin typeface="+mn-lt"/>
              </a:rPr>
              <a:t>  </a:t>
            </a:r>
            <a:r>
              <a:rPr lang="is-IS" sz="2400" dirty="0">
                <a:solidFill>
                  <a:schemeClr val="tx1"/>
                </a:solidFill>
                <a:latin typeface="+mn-lt"/>
              </a:rPr>
              <a:t>og skuldir eða e.fé </a:t>
            </a:r>
            <a:r>
              <a:rPr lang="is-I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</a:t>
            </a:r>
            <a:r>
              <a:rPr lang="is-IS" sz="2400" dirty="0">
                <a:solidFill>
                  <a:srgbClr val="262626"/>
                </a:solidFill>
                <a:latin typeface="+mn-lt"/>
              </a:rPr>
              <a:t>   </a:t>
            </a:r>
            <a:r>
              <a:rPr lang="is-IS" sz="2400" dirty="0">
                <a:solidFill>
                  <a:schemeClr val="tx1"/>
                </a:solidFill>
                <a:latin typeface="+mn-lt"/>
              </a:rPr>
              <a:t>=&gt; fjárhagsstaða lækkar</a:t>
            </a:r>
            <a:endParaRPr lang="is-IS" sz="2200" dirty="0">
              <a:solidFill>
                <a:schemeClr val="tx1"/>
              </a:solidFill>
              <a:latin typeface="+mn-lt"/>
            </a:endParaRPr>
          </a:p>
          <a:p>
            <a:pPr marL="914400" lvl="2" indent="0">
              <a:buClrTx/>
              <a:buSzPct val="80000"/>
              <a:buNone/>
              <a:defRPr/>
            </a:pPr>
            <a:endParaRPr lang="is-IS" sz="1600" dirty="0">
              <a:solidFill>
                <a:srgbClr val="262626"/>
              </a:solidFill>
            </a:endParaRPr>
          </a:p>
          <a:p>
            <a:pPr marL="0" indent="0">
              <a:buClrTx/>
              <a:buSzPct val="80000"/>
              <a:buNone/>
              <a:defRPr/>
            </a:pPr>
            <a:endParaRPr lang="is-IS" sz="2200" dirty="0"/>
          </a:p>
          <a:p>
            <a:pPr lvl="1">
              <a:buFontTx/>
              <a:buNone/>
              <a:defRPr/>
            </a:pPr>
            <a:endParaRPr lang="en-US" sz="1900" dirty="0">
              <a:solidFill>
                <a:srgbClr val="262626"/>
              </a:solidFill>
            </a:endParaRPr>
          </a:p>
          <a:p>
            <a:pPr>
              <a:buFontTx/>
              <a:buNone/>
              <a:defRPr/>
            </a:pPr>
            <a:endParaRPr lang="is-IS" sz="2300" b="1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>
              <a:defRPr/>
            </a:pPr>
            <a:endParaRPr lang="is-IS" sz="2800" dirty="0"/>
          </a:p>
          <a:p>
            <a:pPr eaLnBrk="1" hangingPunct="1">
              <a:buFontTx/>
              <a:buNone/>
              <a:defRPr/>
            </a:pPr>
            <a:r>
              <a:rPr lang="en-GB" dirty="0"/>
              <a:t> </a:t>
            </a:r>
          </a:p>
        </p:txBody>
      </p:sp>
      <p:sp>
        <p:nvSpPr>
          <p:cNvPr id="768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5D86406-AEDC-4E03-8029-889C135E12B5}" type="slidenum">
              <a:rPr lang="en-US" sz="1200" smtClean="0"/>
              <a:pPr/>
              <a:t>22</a:t>
            </a:fld>
            <a:endParaRPr lang="en-US" sz="1200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7813776" y="3177356"/>
            <a:ext cx="504825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rot="5400000">
            <a:off x="7847186" y="5306914"/>
            <a:ext cx="50641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1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64"/>
          <p:cNvSpPr>
            <a:spLocks noGrp="1"/>
          </p:cNvSpPr>
          <p:nvPr>
            <p:ph type="title"/>
          </p:nvPr>
        </p:nvSpPr>
        <p:spPr>
          <a:xfrm>
            <a:off x="467544" y="260350"/>
            <a:ext cx="8352927" cy="1008410"/>
          </a:xfrm>
        </p:spPr>
        <p:txBody>
          <a:bodyPr/>
          <a:lstStyle/>
          <a:p>
            <a:pPr algn="ctr" eaLnBrk="1" hangingPunct="1"/>
            <a:br>
              <a:rPr lang="is-IS" sz="3200" b="1" dirty="0"/>
            </a:br>
            <a:r>
              <a:rPr lang="is-IS" b="1" dirty="0">
                <a:solidFill>
                  <a:srgbClr val="C00000"/>
                </a:solidFill>
                <a:latin typeface="+mn-lt"/>
              </a:rPr>
              <a:t>Áhrif ólíkra flokka viðskipta á bókhaldsjöfnuna</a:t>
            </a:r>
            <a:br>
              <a:rPr lang="is-IS" sz="2400" dirty="0">
                <a:solidFill>
                  <a:srgbClr val="C00000"/>
                </a:solidFill>
                <a:latin typeface="+mn-lt"/>
              </a:rPr>
            </a:br>
            <a:endParaRPr lang="is-IS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7282" name="Content Placeholder 65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5112568"/>
          </a:xfrm>
        </p:spPr>
        <p:txBody>
          <a:bodyPr/>
          <a:lstStyle/>
          <a:p>
            <a:pPr marL="914400" lvl="2" indent="0">
              <a:buClrTx/>
              <a:buSzPct val="80000"/>
              <a:buNone/>
              <a:defRPr/>
            </a:pPr>
            <a:endParaRPr lang="is-IS" sz="1600" dirty="0">
              <a:solidFill>
                <a:srgbClr val="262626"/>
              </a:solidFill>
              <a:latin typeface="+mn-lt"/>
            </a:endParaRPr>
          </a:p>
          <a:p>
            <a:pPr marL="514350" indent="-514350">
              <a:buClrTx/>
              <a:buSzPct val="80000"/>
              <a:buFont typeface="+mj-lt"/>
              <a:buAutoNum type="arabicPeriod" startAt="3"/>
              <a:defRPr/>
            </a:pPr>
            <a:r>
              <a:rPr lang="is-IS" sz="2800" b="1" i="1" u="sng" dirty="0">
                <a:solidFill>
                  <a:srgbClr val="003366"/>
                </a:solidFill>
                <a:latin typeface="+mn-lt"/>
              </a:rPr>
              <a:t>Skipti á eign </a:t>
            </a:r>
            <a:r>
              <a:rPr lang="is-IS" sz="2400" b="1" i="1" dirty="0">
                <a:solidFill>
                  <a:srgbClr val="003366"/>
                </a:solidFill>
                <a:latin typeface="+mn-lt"/>
              </a:rPr>
              <a:t>- dæmi:</a:t>
            </a:r>
            <a:endParaRPr lang="is-IS" sz="2400" i="1" dirty="0">
              <a:latin typeface="+mn-lt"/>
            </a:endParaRPr>
          </a:p>
          <a:p>
            <a:pPr marL="457200" lvl="1" indent="0">
              <a:buClrTx/>
              <a:buSzPct val="80000"/>
              <a:buNone/>
              <a:defRPr/>
            </a:pPr>
            <a:r>
              <a:rPr lang="is-IS" sz="2400" dirty="0">
                <a:solidFill>
                  <a:schemeClr val="tx1"/>
                </a:solidFill>
                <a:latin typeface="+mn-lt"/>
              </a:rPr>
              <a:t>Greiðslur til kaupa á vélum og búnaði</a:t>
            </a:r>
            <a:endParaRPr lang="is-IS" sz="2400" dirty="0">
              <a:solidFill>
                <a:srgbClr val="404040"/>
              </a:solidFill>
              <a:latin typeface="+mn-lt"/>
            </a:endParaRPr>
          </a:p>
          <a:p>
            <a:pPr marL="457200" lvl="1" indent="0">
              <a:buClrTx/>
              <a:buSzPct val="80000"/>
              <a:buNone/>
              <a:defRPr/>
            </a:pPr>
            <a:r>
              <a:rPr lang="is-IS" sz="2400" dirty="0">
                <a:solidFill>
                  <a:schemeClr val="tx1"/>
                </a:solidFill>
                <a:latin typeface="+mn-lt"/>
              </a:rPr>
              <a:t>ein eign </a:t>
            </a:r>
            <a:r>
              <a:rPr lang="is-I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</a:t>
            </a:r>
            <a:r>
              <a:rPr lang="is-IS" sz="2400" dirty="0">
                <a:solidFill>
                  <a:srgbClr val="262626"/>
                </a:solidFill>
                <a:latin typeface="+mn-lt"/>
              </a:rPr>
              <a:t> </a:t>
            </a:r>
            <a:r>
              <a:rPr lang="is-IS" sz="2400" dirty="0">
                <a:solidFill>
                  <a:schemeClr val="tx1"/>
                </a:solidFill>
                <a:latin typeface="+mn-lt"/>
              </a:rPr>
              <a:t>og önnur eign </a:t>
            </a:r>
            <a:r>
              <a:rPr lang="is-I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+</a:t>
            </a:r>
            <a:r>
              <a:rPr lang="is-IS" sz="2400" b="1" dirty="0">
                <a:solidFill>
                  <a:srgbClr val="E65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</a:t>
            </a:r>
          </a:p>
          <a:p>
            <a:pPr marL="457200" lvl="1" indent="0">
              <a:buClrTx/>
              <a:buSzPct val="80000"/>
              <a:buNone/>
              <a:defRPr/>
            </a:pPr>
            <a:r>
              <a:rPr lang="is-IS" sz="2400" dirty="0">
                <a:solidFill>
                  <a:schemeClr val="tx1"/>
                </a:solidFill>
                <a:latin typeface="+mn-lt"/>
              </a:rPr>
              <a:t>=&gt; fjárhagsstaða EHR helst óbreytt </a:t>
            </a:r>
            <a:endParaRPr lang="is-IS" sz="22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1900" dirty="0">
              <a:solidFill>
                <a:srgbClr val="262626"/>
              </a:solidFill>
              <a:latin typeface="+mn-lt"/>
            </a:endParaRPr>
          </a:p>
          <a:p>
            <a:pPr marL="514350" indent="-514350">
              <a:buClrTx/>
              <a:buSzPct val="75000"/>
              <a:buFont typeface="+mj-lt"/>
              <a:buAutoNum type="arabicPeriod" startAt="3"/>
              <a:defRPr/>
            </a:pPr>
            <a:r>
              <a:rPr lang="is-IS" sz="2800" b="1" i="1" u="sng" dirty="0">
                <a:solidFill>
                  <a:srgbClr val="003366"/>
                </a:solidFill>
                <a:latin typeface="+mn-lt"/>
                <a:cs typeface="Arial" charset="0"/>
              </a:rPr>
              <a:t>Skipti á skuldum og eigin fé </a:t>
            </a:r>
            <a:r>
              <a:rPr lang="is-IS" sz="2000" b="1" i="1" dirty="0">
                <a:solidFill>
                  <a:srgbClr val="003366"/>
                </a:solidFill>
                <a:latin typeface="+mn-lt"/>
                <a:cs typeface="Arial" charset="0"/>
              </a:rPr>
              <a:t>(claims) - </a:t>
            </a:r>
            <a:r>
              <a:rPr lang="is-IS" sz="2400" b="1" i="1" dirty="0">
                <a:solidFill>
                  <a:srgbClr val="003366"/>
                </a:solidFill>
              </a:rPr>
              <a:t>dæmi:</a:t>
            </a:r>
            <a:endParaRPr lang="is-IS" sz="2400" i="1" dirty="0"/>
          </a:p>
          <a:p>
            <a:pPr marL="457200" lvl="1" indent="0">
              <a:buClr>
                <a:srgbClr val="E65D00"/>
              </a:buClr>
              <a:buSzPct val="75000"/>
              <a:buNone/>
              <a:defRPr/>
            </a:pPr>
            <a:r>
              <a:rPr lang="is-IS" sz="2400" dirty="0">
                <a:solidFill>
                  <a:srgbClr val="000000"/>
                </a:solidFill>
                <a:latin typeface="+mn-lt"/>
                <a:cs typeface="Arial" charset="0"/>
              </a:rPr>
              <a:t>Bókun á áföllnum ógreiddum kostnaði</a:t>
            </a:r>
          </a:p>
          <a:p>
            <a:pPr marL="457200" lvl="1" indent="0">
              <a:buClr>
                <a:srgbClr val="E65D00"/>
              </a:buClr>
              <a:buSzPct val="75000"/>
              <a:buNone/>
              <a:defRPr/>
            </a:pPr>
            <a:r>
              <a:rPr lang="is-IS" sz="2400" dirty="0">
                <a:solidFill>
                  <a:srgbClr val="000000"/>
                </a:solidFill>
                <a:latin typeface="+mn-lt"/>
                <a:cs typeface="Arial" charset="0"/>
              </a:rPr>
              <a:t>e.fé</a:t>
            </a:r>
            <a:r>
              <a:rPr lang="is-IS" sz="2400" i="1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is-I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is-IS" sz="2400" dirty="0">
                <a:solidFill>
                  <a:srgbClr val="000000"/>
                </a:solidFill>
                <a:latin typeface="+mn-lt"/>
                <a:cs typeface="Arial" charset="0"/>
              </a:rPr>
              <a:t>og skuld v/ógr.kostnaðar </a:t>
            </a:r>
            <a:r>
              <a:rPr lang="is-I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endParaRPr lang="is-IS" sz="2400" dirty="0">
              <a:solidFill>
                <a:srgbClr val="000000"/>
              </a:solidFill>
              <a:latin typeface="+mn-lt"/>
              <a:cs typeface="Arial" charset="0"/>
            </a:endParaRPr>
          </a:p>
          <a:p>
            <a:pPr marL="457200" lvl="1" indent="0">
              <a:buClr>
                <a:srgbClr val="E65D00"/>
              </a:buClr>
              <a:buSzPct val="75000"/>
              <a:buNone/>
              <a:defRPr/>
            </a:pPr>
            <a:r>
              <a:rPr lang="is-IS" sz="2400" dirty="0">
                <a:solidFill>
                  <a:srgbClr val="000000"/>
                </a:solidFill>
                <a:latin typeface="+mn-lt"/>
                <a:cs typeface="Arial" charset="0"/>
              </a:rPr>
              <a:t>=&gt; fjárhagsstaða EHR helst óbreytt</a:t>
            </a:r>
          </a:p>
          <a:p>
            <a:pPr>
              <a:buFontTx/>
              <a:buNone/>
              <a:defRPr/>
            </a:pPr>
            <a:endParaRPr lang="is-IS" sz="2300" b="1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>
              <a:defRPr/>
            </a:pPr>
            <a:endParaRPr lang="is-IS" sz="2800" dirty="0"/>
          </a:p>
          <a:p>
            <a:pPr eaLnBrk="1" hangingPunct="1">
              <a:buFontTx/>
              <a:buNone/>
              <a:defRPr/>
            </a:pPr>
            <a:r>
              <a:rPr lang="en-GB" dirty="0"/>
              <a:t> </a:t>
            </a:r>
          </a:p>
        </p:txBody>
      </p:sp>
      <p:sp>
        <p:nvSpPr>
          <p:cNvPr id="768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5D86406-AEDC-4E03-8029-889C135E12B5}" type="slidenum">
              <a:rPr lang="en-US" sz="1200" smtClean="0"/>
              <a:pPr/>
              <a:t>23</a:t>
            </a:fld>
            <a:endParaRPr lang="en-US" sz="1200"/>
          </a:p>
        </p:txBody>
      </p:sp>
      <p:cxnSp>
        <p:nvCxnSpPr>
          <p:cNvPr id="5" name="Straight Arrow Connector 4"/>
          <p:cNvCxnSpPr/>
          <p:nvPr/>
        </p:nvCxnSpPr>
        <p:spPr bwMode="auto">
          <a:xfrm rot="5400000">
            <a:off x="6046985" y="3322167"/>
            <a:ext cx="50641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 bwMode="auto">
          <a:xfrm rot="5400000">
            <a:off x="6046985" y="5482408"/>
            <a:ext cx="50641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rot="5400000" flipH="1" flipV="1">
            <a:off x="6335812" y="3321372"/>
            <a:ext cx="504825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rot="5400000" flipH="1" flipV="1">
            <a:off x="6407820" y="5481612"/>
            <a:ext cx="504825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43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7571856-3446-4955-A6B1-65C1BC46D43F}" type="slidenum">
              <a:rPr lang="en-US" sz="1200" smtClean="0"/>
              <a:pPr/>
              <a:t>24</a:t>
            </a:fld>
            <a:endParaRPr lang="en-US" sz="1200"/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899592" y="1340768"/>
            <a:ext cx="7128792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endParaRPr lang="is-IS" sz="2800" b="1" dirty="0">
              <a:solidFill>
                <a:srgbClr val="C00000"/>
              </a:solidFill>
            </a:endParaRP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endParaRPr lang="is-IS" sz="1600" b="1" dirty="0"/>
          </a:p>
          <a:p>
            <a:pPr algn="ctr" eaLnBrk="1" hangingPunct="1">
              <a:spcBef>
                <a:spcPct val="50000"/>
              </a:spcBef>
            </a:pPr>
            <a:r>
              <a:rPr lang="is-IS" sz="2800" b="1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is-IS" sz="4400" b="1" dirty="0">
                <a:solidFill>
                  <a:srgbClr val="C00000"/>
                </a:solidFill>
                <a:cs typeface="Arial" charset="0"/>
              </a:rPr>
              <a:t>Gerð reikningsskila</a:t>
            </a:r>
          </a:p>
          <a:p>
            <a:pPr algn="ctr" eaLnBrk="1" hangingPunct="1">
              <a:spcBef>
                <a:spcPct val="50000"/>
              </a:spcBef>
            </a:pPr>
            <a:r>
              <a:rPr lang="is-IS" sz="2800" b="1" dirty="0">
                <a:cs typeface="Arial" charset="0"/>
              </a:rPr>
              <a:t> </a:t>
            </a:r>
            <a:r>
              <a:rPr lang="is-IS" i="1" dirty="0">
                <a:cs typeface="Arial" charset="0"/>
              </a:rPr>
              <a:t>(to prepare the financial statements)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endParaRPr lang="is-IS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873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684213" y="1196752"/>
            <a:ext cx="7991475" cy="4824636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is-IS" sz="800" b="1" dirty="0">
              <a:cs typeface="+mn-cs"/>
            </a:endParaRPr>
          </a:p>
          <a:p>
            <a:pPr marL="914400" lvl="1" indent="-457200" eaLnBrk="1" hangingPunct="1">
              <a:buClr>
                <a:srgbClr val="C00000"/>
              </a:buClr>
              <a:buFont typeface="+mj-lt"/>
              <a:buAutoNum type="arabicPeriod"/>
              <a:defRPr/>
            </a:pPr>
            <a:r>
              <a:rPr lang="is-IS" sz="2400" b="1" dirty="0">
                <a:solidFill>
                  <a:schemeClr val="tx1"/>
                </a:solidFill>
                <a:cs typeface="+mn-cs"/>
              </a:rPr>
              <a:t>Rekstrarreikningur</a:t>
            </a:r>
          </a:p>
          <a:p>
            <a:pPr lvl="2" eaLnBrk="1" hangingPunct="1">
              <a:buClr>
                <a:srgbClr val="C00000"/>
              </a:buClr>
              <a:defRPr/>
            </a:pPr>
            <a:r>
              <a:rPr lang="is-IS" sz="2000" dirty="0">
                <a:solidFill>
                  <a:schemeClr val="tx1"/>
                </a:solidFill>
              </a:rPr>
              <a:t>Tekjur - gjöld = hagnaður (tap)</a:t>
            </a:r>
          </a:p>
          <a:p>
            <a:pPr marL="914400" lvl="2" indent="0" eaLnBrk="1" hangingPunct="1">
              <a:buClr>
                <a:srgbClr val="C00000"/>
              </a:buClr>
              <a:buNone/>
              <a:defRPr/>
            </a:pPr>
            <a:endParaRPr lang="is-IS" sz="2000" dirty="0">
              <a:solidFill>
                <a:schemeClr val="tx1"/>
              </a:solidFill>
            </a:endParaRPr>
          </a:p>
          <a:p>
            <a:pPr marL="914400" lvl="1" indent="-457200" eaLnBrk="1" hangingPunct="1">
              <a:buClr>
                <a:srgbClr val="C00000"/>
              </a:buClr>
              <a:buFont typeface="+mj-lt"/>
              <a:buAutoNum type="arabicPeriod"/>
              <a:defRPr/>
            </a:pPr>
            <a:r>
              <a:rPr lang="is-IS" sz="2400" b="1" i="1" dirty="0">
                <a:solidFill>
                  <a:schemeClr val="tx1"/>
                </a:solidFill>
              </a:rPr>
              <a:t>Efnahagsreikningur</a:t>
            </a:r>
          </a:p>
          <a:p>
            <a:pPr lvl="2" eaLnBrk="1" hangingPunct="1">
              <a:buClr>
                <a:srgbClr val="C00000"/>
              </a:buClr>
              <a:defRPr/>
            </a:pPr>
            <a:r>
              <a:rPr lang="is-IS" sz="2000" i="1" dirty="0">
                <a:solidFill>
                  <a:schemeClr val="tx1"/>
                </a:solidFill>
              </a:rPr>
              <a:t>Eignir = skuldir + eigið fé</a:t>
            </a:r>
          </a:p>
          <a:p>
            <a:pPr lvl="2" eaLnBrk="1" hangingPunct="1">
              <a:buClr>
                <a:srgbClr val="E65D00"/>
              </a:buClr>
              <a:defRPr/>
            </a:pPr>
            <a:endParaRPr lang="is-IS" sz="2200" dirty="0">
              <a:solidFill>
                <a:schemeClr val="tx1"/>
              </a:solidFill>
              <a:cs typeface="+mn-cs"/>
            </a:endParaRPr>
          </a:p>
          <a:p>
            <a:pPr marL="914400" lvl="1" indent="-457200" eaLnBrk="1" hangingPunct="1">
              <a:buClr>
                <a:srgbClr val="C00000"/>
              </a:buClr>
              <a:buFont typeface="+mj-lt"/>
              <a:buAutoNum type="arabicPeriod"/>
              <a:defRPr/>
            </a:pPr>
            <a:r>
              <a:rPr lang="is-IS" sz="2400" b="1" dirty="0">
                <a:solidFill>
                  <a:schemeClr val="tx1"/>
                </a:solidFill>
                <a:cs typeface="+mn-cs"/>
              </a:rPr>
              <a:t>Yfirlit um eigið fé</a:t>
            </a:r>
          </a:p>
          <a:p>
            <a:pPr lvl="2" eaLnBrk="1" hangingPunct="1">
              <a:buClr>
                <a:srgbClr val="C00000"/>
              </a:buClr>
              <a:defRPr/>
            </a:pPr>
            <a:r>
              <a:rPr lang="is-IS" sz="2000" dirty="0">
                <a:solidFill>
                  <a:schemeClr val="tx1"/>
                </a:solidFill>
              </a:rPr>
              <a:t>Eigið fé í upphafi tímabils + innborgað e.fé - ráðstafað e.fé til eigenda + hagnaður - (tap) = eigið fé í lok tímabils.</a:t>
            </a:r>
          </a:p>
          <a:p>
            <a:pPr lvl="2" eaLnBrk="1" hangingPunct="1">
              <a:buClr>
                <a:srgbClr val="E65D00"/>
              </a:buClr>
              <a:defRPr/>
            </a:pPr>
            <a:endParaRPr lang="is-IS" sz="2200" dirty="0">
              <a:solidFill>
                <a:schemeClr val="tx1"/>
              </a:solidFill>
              <a:cs typeface="+mn-cs"/>
            </a:endParaRPr>
          </a:p>
          <a:p>
            <a:pPr marL="914400" lvl="1" indent="-457200" eaLnBrk="1" hangingPunct="1">
              <a:buClr>
                <a:srgbClr val="C00000"/>
              </a:buClr>
              <a:buFont typeface="+mj-lt"/>
              <a:buAutoNum type="arabicPeriod"/>
              <a:defRPr/>
            </a:pPr>
            <a:r>
              <a:rPr lang="is-IS" sz="2400" b="1" dirty="0">
                <a:solidFill>
                  <a:schemeClr val="tx1"/>
                </a:solidFill>
                <a:cs typeface="+mn-cs"/>
              </a:rPr>
              <a:t>Yfirlit um sjóðstreymi</a:t>
            </a:r>
          </a:p>
          <a:p>
            <a:pPr lvl="2" eaLnBrk="1" hangingPunct="1">
              <a:buClr>
                <a:srgbClr val="C00000"/>
              </a:buClr>
              <a:defRPr/>
            </a:pPr>
            <a:r>
              <a:rPr lang="is-IS" sz="2000" dirty="0">
                <a:solidFill>
                  <a:schemeClr val="tx1"/>
                </a:solidFill>
              </a:rPr>
              <a:t>Innborganir - útborganir = breyting á handbæru fé.</a:t>
            </a:r>
          </a:p>
          <a:p>
            <a:pPr lvl="2" eaLnBrk="1" hangingPunct="1">
              <a:defRPr/>
            </a:pPr>
            <a:endParaRPr lang="is-IS" sz="2200" dirty="0">
              <a:solidFill>
                <a:schemeClr val="tx1"/>
              </a:solidFill>
              <a:cs typeface="+mn-cs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is-IS" sz="2400" b="1" dirty="0">
              <a:solidFill>
                <a:schemeClr val="tx1"/>
              </a:solidFill>
              <a:cs typeface="+mn-cs"/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4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>
              <a:defRPr/>
            </a:pPr>
            <a:endParaRPr lang="is-IS" sz="2800" dirty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GB" dirty="0">
                <a:cs typeface="+mn-cs"/>
              </a:rPr>
              <a:t> </a:t>
            </a: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2250DC6-D0E0-4952-84AC-2C86F0D6C529}" type="slidenum">
              <a:rPr lang="en-US" sz="1200" smtClean="0"/>
              <a:pPr/>
              <a:t>25</a:t>
            </a:fld>
            <a:endParaRPr lang="en-US" sz="1200"/>
          </a:p>
        </p:txBody>
      </p:sp>
      <p:sp>
        <p:nvSpPr>
          <p:cNvPr id="79876" name="Title 64"/>
          <p:cNvSpPr>
            <a:spLocks noGrp="1"/>
          </p:cNvSpPr>
          <p:nvPr>
            <p:ph type="title"/>
          </p:nvPr>
        </p:nvSpPr>
        <p:spPr>
          <a:xfrm>
            <a:off x="539750" y="404813"/>
            <a:ext cx="7800975" cy="576262"/>
          </a:xfrm>
        </p:spPr>
        <p:txBody>
          <a:bodyPr/>
          <a:lstStyle/>
          <a:p>
            <a:pPr eaLnBrk="1" hangingPunct="1"/>
            <a:r>
              <a:rPr lang="is-IS" b="1" dirty="0">
                <a:solidFill>
                  <a:srgbClr val="C00000"/>
                </a:solidFill>
              </a:rPr>
              <a:t>Upprifjun:  fjárhagsskýrslur reikningsskila</a:t>
            </a:r>
            <a:endParaRPr lang="is-I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5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65"/>
          <p:cNvSpPr>
            <a:spLocks noGrp="1"/>
          </p:cNvSpPr>
          <p:nvPr>
            <p:ph idx="1"/>
          </p:nvPr>
        </p:nvSpPr>
        <p:spPr>
          <a:xfrm>
            <a:off x="684213" y="1412875"/>
            <a:ext cx="7559675" cy="4551363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is-IS" sz="2300" b="1" dirty="0">
                <a:solidFill>
                  <a:schemeClr val="tx1"/>
                </a:solidFill>
              </a:rPr>
              <a:t>Rekstrarhreyfingar </a:t>
            </a:r>
            <a:r>
              <a:rPr lang="is-IS" i="1" dirty="0">
                <a:solidFill>
                  <a:schemeClr val="tx1"/>
                </a:solidFill>
              </a:rPr>
              <a:t>(</a:t>
            </a:r>
            <a:r>
              <a:rPr lang="is-IS" i="1" dirty="0" err="1">
                <a:solidFill>
                  <a:schemeClr val="tx1"/>
                </a:solidFill>
              </a:rPr>
              <a:t>Operating</a:t>
            </a:r>
            <a:r>
              <a:rPr lang="is-IS" i="1" dirty="0">
                <a:solidFill>
                  <a:schemeClr val="tx1"/>
                </a:solidFill>
              </a:rPr>
              <a:t> </a:t>
            </a:r>
            <a:r>
              <a:rPr lang="is-IS" i="1" dirty="0" err="1">
                <a:solidFill>
                  <a:schemeClr val="tx1"/>
                </a:solidFill>
              </a:rPr>
              <a:t>activities</a:t>
            </a:r>
            <a:r>
              <a:rPr lang="is-IS" i="1" dirty="0">
                <a:solidFill>
                  <a:schemeClr val="tx1"/>
                </a:solidFill>
              </a:rPr>
              <a:t>)</a:t>
            </a:r>
            <a:endParaRPr lang="is-IS" sz="2300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is-IS" sz="2100" dirty="0">
                <a:solidFill>
                  <a:schemeClr val="tx1"/>
                </a:solidFill>
              </a:rPr>
              <a:t>t.d. innheimtar tekjur, greidd gjöld</a:t>
            </a:r>
          </a:p>
          <a:p>
            <a:pPr lvl="1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is-IS" sz="2300" b="1" dirty="0">
                <a:solidFill>
                  <a:schemeClr val="tx1"/>
                </a:solidFill>
              </a:rPr>
              <a:t>Fjárfestingarhreyfingar </a:t>
            </a:r>
            <a:r>
              <a:rPr lang="is-IS" i="1" dirty="0">
                <a:solidFill>
                  <a:schemeClr val="tx1"/>
                </a:solidFill>
              </a:rPr>
              <a:t>(</a:t>
            </a:r>
            <a:r>
              <a:rPr lang="is-IS" i="1" dirty="0" err="1">
                <a:solidFill>
                  <a:schemeClr val="tx1"/>
                </a:solidFill>
              </a:rPr>
              <a:t>Investing</a:t>
            </a:r>
            <a:r>
              <a:rPr lang="is-IS" i="1" dirty="0">
                <a:solidFill>
                  <a:schemeClr val="tx1"/>
                </a:solidFill>
              </a:rPr>
              <a:t> </a:t>
            </a:r>
            <a:r>
              <a:rPr lang="is-IS" i="1" dirty="0" err="1">
                <a:solidFill>
                  <a:schemeClr val="tx1"/>
                </a:solidFill>
              </a:rPr>
              <a:t>activities</a:t>
            </a:r>
            <a:r>
              <a:rPr lang="is-IS" i="1" dirty="0">
                <a:solidFill>
                  <a:schemeClr val="tx1"/>
                </a:solidFill>
              </a:rPr>
              <a:t>)</a:t>
            </a:r>
            <a:endParaRPr lang="is-IS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is-IS" sz="2100" dirty="0">
                <a:solidFill>
                  <a:schemeClr val="tx1"/>
                </a:solidFill>
              </a:rPr>
              <a:t>t.d. innborganir af sölu varanlegra rekstrarfjármuna (eða greiðslur vegna kaupa á þeim)</a:t>
            </a:r>
            <a:endParaRPr lang="is-IS" sz="21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is-IS" sz="2300" b="1" dirty="0">
                <a:solidFill>
                  <a:schemeClr val="tx1"/>
                </a:solidFill>
              </a:rPr>
              <a:t>Fjármögnunarhreyfingar </a:t>
            </a:r>
            <a:r>
              <a:rPr lang="is-IS" i="1" dirty="0">
                <a:solidFill>
                  <a:schemeClr val="tx1"/>
                </a:solidFill>
              </a:rPr>
              <a:t>(</a:t>
            </a:r>
            <a:r>
              <a:rPr lang="is-IS" i="1" dirty="0" err="1">
                <a:solidFill>
                  <a:schemeClr val="tx1"/>
                </a:solidFill>
              </a:rPr>
              <a:t>Financing</a:t>
            </a:r>
            <a:r>
              <a:rPr lang="is-IS" i="1" dirty="0">
                <a:solidFill>
                  <a:schemeClr val="tx1"/>
                </a:solidFill>
              </a:rPr>
              <a:t> </a:t>
            </a:r>
            <a:r>
              <a:rPr lang="is-IS" i="1" dirty="0" err="1">
                <a:solidFill>
                  <a:schemeClr val="tx1"/>
                </a:solidFill>
              </a:rPr>
              <a:t>activities</a:t>
            </a:r>
            <a:r>
              <a:rPr lang="is-IS" i="1" dirty="0">
                <a:solidFill>
                  <a:schemeClr val="tx1"/>
                </a:solidFill>
              </a:rPr>
              <a:t>)</a:t>
            </a:r>
            <a:endParaRPr lang="is-IS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is-IS" sz="2100" dirty="0">
                <a:solidFill>
                  <a:schemeClr val="tx1"/>
                </a:solidFill>
              </a:rPr>
              <a:t>t.d. innborgað hlutafé, arðgreiðslur til hluthafa eða greiddar afborganir veðlána.</a:t>
            </a:r>
          </a:p>
          <a:p>
            <a:pPr lvl="2" eaLnBrk="1" hangingPunct="1">
              <a:lnSpc>
                <a:spcPct val="150000"/>
              </a:lnSpc>
              <a:defRPr/>
            </a:pPr>
            <a:endParaRPr lang="is-IS" sz="2100" b="1" dirty="0"/>
          </a:p>
          <a:p>
            <a:pPr marL="914400" lvl="1" indent="-457200" eaLnBrk="1" hangingPunct="1">
              <a:buFontTx/>
              <a:buNone/>
              <a:defRPr/>
            </a:pPr>
            <a:endParaRPr lang="is-IS" sz="2400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  <a:defRPr/>
            </a:pPr>
            <a:endParaRPr lang="is-IS" sz="2300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defRPr/>
            </a:pPr>
            <a:endParaRPr lang="is-IS" sz="2300" b="1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  <a:defRPr/>
            </a:pPr>
            <a:endParaRPr lang="is-IS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defRPr/>
            </a:pPr>
            <a:endParaRPr lang="is-IS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defRPr/>
            </a:pPr>
            <a:endParaRPr lang="is-IS" sz="2400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defRPr/>
            </a:pPr>
            <a:endParaRPr lang="is-IS" sz="2300" b="1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>
              <a:defRPr/>
            </a:pPr>
            <a:endParaRPr lang="is-IS" sz="2800" dirty="0"/>
          </a:p>
          <a:p>
            <a:pPr eaLnBrk="1" hangingPunct="1">
              <a:buFontTx/>
              <a:buNone/>
              <a:defRPr/>
            </a:pPr>
            <a:r>
              <a:rPr lang="en-GB" dirty="0"/>
              <a:t> </a:t>
            </a:r>
          </a:p>
        </p:txBody>
      </p:sp>
      <p:sp>
        <p:nvSpPr>
          <p:cNvPr id="1003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82B623B-A6DF-49B0-AB39-9B589AD38002}" type="slidenum">
              <a:rPr lang="en-US" sz="1200" smtClean="0"/>
              <a:pPr/>
              <a:t>26</a:t>
            </a:fld>
            <a:endParaRPr lang="en-US" sz="1200"/>
          </a:p>
        </p:txBody>
      </p:sp>
      <p:sp>
        <p:nvSpPr>
          <p:cNvPr id="100356" name="Title 64"/>
          <p:cNvSpPr>
            <a:spLocks noGrp="1"/>
          </p:cNvSpPr>
          <p:nvPr>
            <p:ph type="title"/>
          </p:nvPr>
        </p:nvSpPr>
        <p:spPr>
          <a:xfrm>
            <a:off x="539750" y="549275"/>
            <a:ext cx="7872413" cy="647700"/>
          </a:xfrm>
        </p:spPr>
        <p:txBody>
          <a:bodyPr/>
          <a:lstStyle/>
          <a:p>
            <a:pPr algn="ctr" eaLnBrk="1" hangingPunct="1"/>
            <a:br>
              <a:rPr lang="is-IS" b="1" dirty="0"/>
            </a:br>
            <a:r>
              <a:rPr lang="is-IS" b="1" dirty="0">
                <a:solidFill>
                  <a:srgbClr val="C00000"/>
                </a:solidFill>
              </a:rPr>
              <a:t>Flokkun inn- og útborgana í sjóðstreymi:</a:t>
            </a:r>
            <a:br>
              <a:rPr lang="is-IS" b="1" dirty="0">
                <a:solidFill>
                  <a:srgbClr val="C00000"/>
                </a:solidFill>
              </a:rPr>
            </a:br>
            <a:endParaRPr lang="is-I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65"/>
          <p:cNvSpPr txBox="1">
            <a:spLocks/>
          </p:cNvSpPr>
          <p:nvPr/>
        </p:nvSpPr>
        <p:spPr bwMode="auto">
          <a:xfrm>
            <a:off x="683568" y="1412875"/>
            <a:ext cx="7559675" cy="455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–"/>
              <a:tabLst/>
              <a:defRPr/>
            </a:pPr>
            <a:r>
              <a:rPr kumimoji="0" lang="is-IS" sz="23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Rekstrarhreyfingar 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(</a:t>
            </a:r>
            <a:r>
              <a:rPr kumimoji="0" lang="is-I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Operating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 </a:t>
            </a:r>
            <a:r>
              <a:rPr kumimoji="0" lang="is-I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activities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)</a:t>
            </a:r>
            <a:endParaRPr kumimoji="0" lang="is-IS" sz="23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is-IS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t.d. innheimtar tekjur, greidd gjöld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–"/>
              <a:tabLst/>
              <a:defRPr/>
            </a:pPr>
            <a:r>
              <a:rPr kumimoji="0" lang="is-IS" sz="23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Fjárfestingarhreyfingar 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(</a:t>
            </a:r>
            <a:r>
              <a:rPr kumimoji="0" lang="is-I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Investing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 </a:t>
            </a:r>
            <a:r>
              <a:rPr kumimoji="0" lang="is-I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activities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)</a:t>
            </a:r>
            <a:endParaRPr kumimoji="0" lang="is-I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is-IS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t.d. innborganir af sölu varanlegra rekstrarfjármuna (eða greiðslur vegna kaupa á þeim)</a:t>
            </a:r>
            <a:endParaRPr kumimoji="0" lang="is-IS" sz="2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–"/>
              <a:tabLst/>
              <a:defRPr/>
            </a:pPr>
            <a:r>
              <a:rPr kumimoji="0" lang="is-IS" sz="23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Fjármögnunarhreyfingar 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(</a:t>
            </a:r>
            <a:r>
              <a:rPr kumimoji="0" lang="is-I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Financing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 </a:t>
            </a:r>
            <a:r>
              <a:rPr kumimoji="0" lang="is-I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activities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)</a:t>
            </a:r>
            <a:endParaRPr kumimoji="0" lang="is-I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is-IS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t.d. innborgað hlutafé, arðgreiðslur til hluthafa eða greiddar afborganir veðlána.</a:t>
            </a: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Char char="•"/>
              <a:tabLst/>
              <a:defRPr/>
            </a:pPr>
            <a:endParaRPr kumimoji="0" lang="is-IS" sz="2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24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23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Char char="–"/>
              <a:tabLst/>
              <a:defRPr/>
            </a:pPr>
            <a:endParaRPr kumimoji="0" lang="is-IS" sz="23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Char char="–"/>
              <a:tabLst/>
              <a:defRPr/>
            </a:pPr>
            <a:endParaRPr kumimoji="0" lang="is-I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Char char="–"/>
              <a:tabLst/>
              <a:defRPr/>
            </a:pPr>
            <a:endParaRPr kumimoji="0" lang="is-IS" sz="24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18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23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Char char="–"/>
              <a:tabLst/>
              <a:defRPr/>
            </a:pPr>
            <a:endParaRPr kumimoji="0" lang="is-IS" sz="23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2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2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2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2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Char char="•"/>
              <a:tabLst/>
              <a:defRPr/>
            </a:pPr>
            <a:endParaRPr kumimoji="0" lang="is-I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r>
              <a:rPr kumimoji="0" lang="en-GB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339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7571856-3446-4955-A6B1-65C1BC46D43F}" type="slidenum">
              <a:rPr lang="en-US" sz="1200" smtClean="0"/>
              <a:pPr/>
              <a:t>3</a:t>
            </a:fld>
            <a:endParaRPr lang="en-US" sz="1200"/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1187624" y="2636838"/>
            <a:ext cx="6768751" cy="98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is-IS" sz="4400" b="1" dirty="0">
                <a:solidFill>
                  <a:srgbClr val="C00000"/>
                </a:solidFill>
                <a:cs typeface="Arial" charset="0"/>
              </a:rPr>
              <a:t>Hvað er reikningshald?</a:t>
            </a:r>
          </a:p>
        </p:txBody>
      </p:sp>
    </p:spTree>
    <p:extLst>
      <p:ext uri="{BB962C8B-B14F-4D97-AF65-F5344CB8AC3E}">
        <p14:creationId xmlns:p14="http://schemas.microsoft.com/office/powerpoint/2010/main" val="50606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971601" y="404663"/>
            <a:ext cx="7272807" cy="504057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is-IS" sz="2800" b="1" dirty="0">
                <a:solidFill>
                  <a:srgbClr val="C00000"/>
                </a:solidFill>
                <a:latin typeface="+mn-lt"/>
              </a:rPr>
              <a:t>Reikningshald</a:t>
            </a:r>
            <a:r>
              <a:rPr lang="is-IS" sz="2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is-IS" sz="2400" b="1" dirty="0">
                <a:solidFill>
                  <a:srgbClr val="C00000"/>
                </a:solidFill>
                <a:latin typeface="+mn-lt"/>
              </a:rPr>
              <a:t>(V-108-REHA)</a:t>
            </a:r>
            <a:endParaRPr lang="is-IS" sz="2400" b="1" i="1" dirty="0">
              <a:solidFill>
                <a:srgbClr val="C00000"/>
              </a:solidFill>
              <a:latin typeface="+mn-lt"/>
            </a:endParaRPr>
          </a:p>
          <a:p>
            <a:pPr algn="ctr"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5E3CED8-0BFE-43D8-8030-1B8040F9BD05}" type="slidenum">
              <a:rPr lang="en-US" sz="1200" smtClean="0"/>
              <a:pPr/>
              <a:t>4</a:t>
            </a:fld>
            <a:endParaRPr lang="en-US" sz="1200"/>
          </a:p>
        </p:txBody>
      </p:sp>
      <p:cxnSp>
        <p:nvCxnSpPr>
          <p:cNvPr id="61457" name="Straight Arrow Connector 61456"/>
          <p:cNvCxnSpPr/>
          <p:nvPr/>
        </p:nvCxnSpPr>
        <p:spPr bwMode="auto">
          <a:xfrm>
            <a:off x="3851920" y="278092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971600" y="1700808"/>
            <a:ext cx="3384376" cy="1080120"/>
          </a:xfrm>
          <a:prstGeom prst="rect">
            <a:avLst/>
          </a:prstGeom>
          <a:solidFill>
            <a:srgbClr val="CCE9AD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200" b="1" dirty="0">
                <a:solidFill>
                  <a:srgbClr val="C00000"/>
                </a:solidFill>
                <a:ea typeface="ＭＳ Ｐゴシック" pitchFamily="-48" charset="-128"/>
              </a:rPr>
              <a:t>fjárhagsbókhald</a:t>
            </a:r>
            <a:r>
              <a:rPr lang="is-IS" sz="2000" dirty="0">
                <a:ea typeface="ＭＳ Ｐゴシック" pitchFamily="-48" charset="-128"/>
              </a:rPr>
              <a:t>  </a:t>
            </a:r>
            <a:r>
              <a:rPr lang="is-IS" sz="1800" i="1" dirty="0">
                <a:ea typeface="ＭＳ Ｐゴシック" pitchFamily="-48" charset="-128"/>
              </a:rPr>
              <a:t>(financial accounting)</a:t>
            </a:r>
            <a:endParaRPr kumimoji="0" lang="is-I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971601" y="3284984"/>
            <a:ext cx="3384375" cy="2664296"/>
          </a:xfrm>
          <a:prstGeom prst="rect">
            <a:avLst/>
          </a:prstGeom>
          <a:solidFill>
            <a:srgbClr val="CCE9AD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dagbók</a:t>
            </a:r>
          </a:p>
          <a:p>
            <a:pPr lvl="1" eaLnBrk="0" hangingPunct="0"/>
            <a:r>
              <a:rPr lang="is-IS" sz="2000" i="1" dirty="0">
                <a:solidFill>
                  <a:srgbClr val="000000"/>
                </a:solidFill>
                <a:ea typeface="ＭＳ Ｐゴシック" pitchFamily="-48" charset="-128"/>
              </a:rPr>
              <a:t>-</a:t>
            </a:r>
            <a:r>
              <a:rPr lang="is-IS" sz="2000" b="1" i="1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(general journal) </a:t>
            </a:r>
            <a:endParaRPr lang="is-IS" sz="2000" b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hreyfingarlisti í aðalbók</a:t>
            </a:r>
          </a:p>
          <a:p>
            <a:pPr lvl="1" eaLnBrk="0" hangingPunct="0"/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-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(general ledger)</a:t>
            </a:r>
            <a:r>
              <a:rPr lang="is-IS" sz="1800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endParaRPr lang="is-IS" sz="2000" b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prófjöfnuður</a:t>
            </a:r>
          </a:p>
          <a:p>
            <a:pPr lvl="1" eaLnBrk="0" hangingPunct="0"/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-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(trial balance)</a:t>
            </a:r>
            <a:endParaRPr lang="is-IS" sz="1800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endParaRPr lang="is-IS" sz="2000" b="1" i="1" dirty="0">
              <a:solidFill>
                <a:srgbClr val="000000"/>
              </a:solidFill>
              <a:ea typeface="ＭＳ Ｐゴシック" pitchFamily="-48" charset="-128"/>
            </a:endParaRPr>
          </a:p>
        </p:txBody>
      </p:sp>
      <p:cxnSp>
        <p:nvCxnSpPr>
          <p:cNvPr id="119" name="Straight Arrow Connector 118"/>
          <p:cNvCxnSpPr/>
          <p:nvPr/>
        </p:nvCxnSpPr>
        <p:spPr bwMode="auto">
          <a:xfrm>
            <a:off x="4004320" y="293332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Rectangle 119"/>
          <p:cNvSpPr/>
          <p:nvPr/>
        </p:nvSpPr>
        <p:spPr bwMode="auto">
          <a:xfrm>
            <a:off x="4860032" y="1700808"/>
            <a:ext cx="3384376" cy="1080120"/>
          </a:xfrm>
          <a:prstGeom prst="rect">
            <a:avLst/>
          </a:prstGeom>
          <a:solidFill>
            <a:srgbClr val="CCE9AD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200" b="1" dirty="0">
                <a:solidFill>
                  <a:srgbClr val="C00000"/>
                </a:solidFill>
                <a:ea typeface="ＭＳ Ｐゴシック" pitchFamily="-48" charset="-128"/>
              </a:rPr>
              <a:t>reikningsskil</a:t>
            </a:r>
            <a:r>
              <a:rPr lang="is-IS" sz="2200" b="1" dirty="0">
                <a:ea typeface="ＭＳ Ｐゴシック" pitchFamily="-48" charset="-128"/>
              </a:rPr>
              <a:t> </a:t>
            </a:r>
            <a:r>
              <a:rPr lang="is-IS" sz="2000" b="1" dirty="0">
                <a:ea typeface="ＭＳ Ｐゴシック" pitchFamily="-48" charset="-128"/>
              </a:rPr>
              <a:t> 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ea typeface="ＭＳ Ｐゴシック" pitchFamily="-48" charset="-128"/>
              </a:rPr>
              <a:t> </a:t>
            </a:r>
            <a:r>
              <a:rPr lang="is-IS" sz="2000" dirty="0">
                <a:ea typeface="ＭＳ Ｐゴシック" pitchFamily="-48" charset="-128"/>
              </a:rPr>
              <a:t> </a:t>
            </a:r>
            <a:r>
              <a:rPr lang="is-IS" sz="1800" i="1" dirty="0">
                <a:ea typeface="ＭＳ Ｐゴシック" pitchFamily="-48" charset="-128"/>
              </a:rPr>
              <a:t>(financial statements)</a:t>
            </a:r>
            <a:endParaRPr kumimoji="0" lang="is-I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4860031" y="3284984"/>
            <a:ext cx="3384377" cy="2664296"/>
          </a:xfrm>
          <a:prstGeom prst="rect">
            <a:avLst/>
          </a:prstGeom>
          <a:solidFill>
            <a:srgbClr val="CCE9AD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rekstrarreikningur</a:t>
            </a:r>
          </a:p>
          <a:p>
            <a:pPr lvl="1" eaLnBrk="0" hangingPunct="0"/>
            <a:r>
              <a:rPr lang="is-IS" sz="2000" i="1" dirty="0">
                <a:solidFill>
                  <a:srgbClr val="000000"/>
                </a:solidFill>
                <a:ea typeface="ＭＳ Ｐゴシック" pitchFamily="-48" charset="-128"/>
              </a:rPr>
              <a:t>-</a:t>
            </a:r>
            <a:r>
              <a:rPr lang="is-IS" sz="2000" b="1" i="1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</a:t>
            </a:r>
            <a:r>
              <a:rPr lang="is-IS" sz="1800" i="1" dirty="0" err="1">
                <a:solidFill>
                  <a:srgbClr val="000000"/>
                </a:solidFill>
                <a:ea typeface="ＭＳ Ｐゴシック" pitchFamily="-48" charset="-128"/>
              </a:rPr>
              <a:t>income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800" i="1" dirty="0" err="1">
                <a:solidFill>
                  <a:srgbClr val="000000"/>
                </a:solidFill>
                <a:ea typeface="ＭＳ Ｐゴシック" pitchFamily="-48" charset="-128"/>
              </a:rPr>
              <a:t>statement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) </a:t>
            </a:r>
            <a:endParaRPr lang="is-IS" sz="2000" b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efnahagsreikningur</a:t>
            </a:r>
          </a:p>
          <a:p>
            <a:pPr lvl="1" eaLnBrk="0" hangingPunct="0"/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-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(balance sheet)</a:t>
            </a:r>
            <a:r>
              <a:rPr lang="is-IS" sz="1800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endParaRPr lang="is-IS" sz="2000" b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breytingar á eigin fé</a:t>
            </a:r>
          </a:p>
          <a:p>
            <a:pPr marL="742950" lvl="1" indent="-285750" eaLnBrk="0" hangingPunct="0">
              <a:buFontTx/>
              <a:buChar char="-"/>
            </a:pP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(changes in equity)</a:t>
            </a:r>
            <a:endParaRPr lang="is-IS" sz="2200" b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sjóðstreymi</a:t>
            </a:r>
          </a:p>
          <a:p>
            <a:pPr lvl="1" eaLnBrk="0" hangingPunct="0"/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-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(statement of </a:t>
            </a:r>
            <a:r>
              <a:rPr lang="is-IS" sz="1800" i="1" dirty="0" err="1">
                <a:solidFill>
                  <a:srgbClr val="000000"/>
                </a:solidFill>
                <a:ea typeface="ＭＳ Ｐゴシック" pitchFamily="-48" charset="-128"/>
              </a:rPr>
              <a:t>cash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800" i="1" dirty="0" err="1">
                <a:solidFill>
                  <a:srgbClr val="000000"/>
                </a:solidFill>
                <a:ea typeface="ＭＳ Ｐゴシック" pitchFamily="-48" charset="-128"/>
              </a:rPr>
              <a:t>flows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)</a:t>
            </a:r>
            <a:endParaRPr lang="is-IS" sz="1800" dirty="0">
              <a:solidFill>
                <a:srgbClr val="000000"/>
              </a:solidFill>
              <a:ea typeface="ＭＳ Ｐゴシック" pitchFamily="-48" charset="-128"/>
            </a:endParaRPr>
          </a:p>
        </p:txBody>
      </p:sp>
      <p:cxnSp>
        <p:nvCxnSpPr>
          <p:cNvPr id="105" name="Straight Arrow Connector 104"/>
          <p:cNvCxnSpPr>
            <a:stCxn id="17411" idx="2"/>
            <a:endCxn id="71" idx="0"/>
          </p:cNvCxnSpPr>
          <p:nvPr/>
        </p:nvCxnSpPr>
        <p:spPr bwMode="auto">
          <a:xfrm flipH="1">
            <a:off x="2663788" y="908720"/>
            <a:ext cx="1944217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>
            <a:stCxn id="17411" idx="2"/>
            <a:endCxn id="120" idx="0"/>
          </p:cNvCxnSpPr>
          <p:nvPr/>
        </p:nvCxnSpPr>
        <p:spPr bwMode="auto">
          <a:xfrm>
            <a:off x="4608005" y="908720"/>
            <a:ext cx="1944215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71" idx="2"/>
            <a:endCxn id="73" idx="0"/>
          </p:cNvCxnSpPr>
          <p:nvPr/>
        </p:nvCxnSpPr>
        <p:spPr bwMode="auto">
          <a:xfrm>
            <a:off x="2663788" y="2780928"/>
            <a:ext cx="1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>
            <a:stCxn id="120" idx="2"/>
            <a:endCxn id="121" idx="0"/>
          </p:cNvCxnSpPr>
          <p:nvPr/>
        </p:nvCxnSpPr>
        <p:spPr bwMode="auto">
          <a:xfrm>
            <a:off x="6552220" y="2780928"/>
            <a:ext cx="0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2447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120" grpId="0" animBg="1"/>
      <p:bldP spid="1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611560" y="404663"/>
            <a:ext cx="4680520" cy="648073"/>
          </a:xfrm>
          <a:ln w="28575">
            <a:noFill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is-I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Hlutverk reikningshalds </a:t>
            </a:r>
            <a:endParaRPr lang="is-IS" sz="2800" b="1" i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5E3CED8-0BFE-43D8-8030-1B8040F9BD05}" type="slidenum">
              <a:rPr lang="en-US" sz="1200" smtClean="0"/>
              <a:pPr/>
              <a:t>5</a:t>
            </a:fld>
            <a:endParaRPr lang="en-US" sz="1200"/>
          </a:p>
        </p:txBody>
      </p:sp>
      <p:cxnSp>
        <p:nvCxnSpPr>
          <p:cNvPr id="61457" name="Straight Arrow Connector 61456"/>
          <p:cNvCxnSpPr/>
          <p:nvPr/>
        </p:nvCxnSpPr>
        <p:spPr bwMode="auto">
          <a:xfrm>
            <a:off x="3851920" y="278092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5724128" y="476673"/>
            <a:ext cx="2426568" cy="480162"/>
          </a:xfrm>
          <a:prstGeom prst="rect">
            <a:avLst/>
          </a:prstGeom>
          <a:solidFill>
            <a:srgbClr val="CCE9A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ea typeface="ＭＳ Ｐゴシック" pitchFamily="-48" charset="-128"/>
              </a:rPr>
              <a:t>g</a:t>
            </a:r>
            <a:r>
              <a:rPr kumimoji="0" lang="is-I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reina</a:t>
            </a:r>
            <a:r>
              <a:rPr kumimoji="0" lang="is-I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 </a:t>
            </a:r>
            <a:r>
              <a:rPr kumimoji="0" lang="is-I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(identify)</a:t>
            </a:r>
            <a:endParaRPr kumimoji="0" lang="is-I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48" charset="-128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724128" y="1412776"/>
            <a:ext cx="2426568" cy="432048"/>
          </a:xfrm>
          <a:prstGeom prst="rect">
            <a:avLst/>
          </a:prstGeom>
          <a:solidFill>
            <a:srgbClr val="CCE9A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ea typeface="ＭＳ Ｐゴシック" pitchFamily="-48" charset="-128"/>
              </a:rPr>
              <a:t>s</a:t>
            </a:r>
            <a:r>
              <a:rPr kumimoji="0" lang="is-I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krá</a:t>
            </a:r>
            <a:r>
              <a:rPr kumimoji="0" lang="is-I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 </a:t>
            </a:r>
            <a:r>
              <a:rPr kumimoji="0" lang="is-I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(</a:t>
            </a:r>
            <a:r>
              <a:rPr lang="is-IS" sz="1800" i="1" dirty="0">
                <a:ea typeface="ＭＳ Ｐゴシック" pitchFamily="-48" charset="-128"/>
              </a:rPr>
              <a:t>bookkeeping</a:t>
            </a:r>
            <a:r>
              <a:rPr kumimoji="0" lang="is-I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)</a:t>
            </a:r>
            <a:endParaRPr kumimoji="0" lang="is-I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48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24128" y="2300764"/>
            <a:ext cx="2426568" cy="480163"/>
          </a:xfrm>
          <a:prstGeom prst="rect">
            <a:avLst/>
          </a:prstGeom>
          <a:solidFill>
            <a:srgbClr val="CCE9A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ea typeface="ＭＳ Ｐゴシック" pitchFamily="-48" charset="-128"/>
              </a:rPr>
              <a:t>m</a:t>
            </a:r>
            <a:r>
              <a:rPr kumimoji="0" lang="is-I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iðla</a:t>
            </a:r>
            <a:r>
              <a:rPr kumimoji="0" lang="is-I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 </a:t>
            </a:r>
            <a:r>
              <a:rPr kumimoji="0" lang="is-I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(comunicate)</a:t>
            </a:r>
            <a:endParaRPr kumimoji="0" lang="is-I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48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827581" y="2300764"/>
            <a:ext cx="2597425" cy="713852"/>
          </a:xfrm>
          <a:prstGeom prst="rect">
            <a:avLst/>
          </a:prstGeom>
          <a:solidFill>
            <a:srgbClr val="CCE9A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ea typeface="ＭＳ Ｐゴシック" pitchFamily="-48" charset="-128"/>
              </a:rPr>
              <a:t>viðeigandi</a:t>
            </a:r>
            <a:r>
              <a:rPr lang="is-IS" sz="2000" dirty="0">
                <a:ea typeface="ＭＳ Ｐゴシック" pitchFamily="-48" charset="-128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i="1" dirty="0">
                <a:ea typeface="ＭＳ Ｐゴシック" pitchFamily="-48" charset="-128"/>
              </a:rPr>
              <a:t>(relevant)</a:t>
            </a:r>
            <a:endParaRPr kumimoji="0" lang="is-I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827582" y="3356992"/>
            <a:ext cx="2597425" cy="720080"/>
          </a:xfrm>
          <a:prstGeom prst="rect">
            <a:avLst/>
          </a:prstGeom>
          <a:solidFill>
            <a:srgbClr val="CCE9A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is-IS" sz="2000" b="1" dirty="0">
                <a:solidFill>
                  <a:srgbClr val="000000"/>
                </a:solidFill>
                <a:ea typeface="ＭＳ Ｐゴシック" pitchFamily="-48" charset="-128"/>
              </a:rPr>
              <a:t>áreiðanlegar</a:t>
            </a:r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(reliable)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827583" y="4437112"/>
            <a:ext cx="2597423" cy="648072"/>
          </a:xfrm>
          <a:prstGeom prst="rect">
            <a:avLst/>
          </a:prstGeom>
          <a:solidFill>
            <a:srgbClr val="CCE9A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is-IS" sz="2000" b="1" dirty="0">
                <a:solidFill>
                  <a:srgbClr val="000000"/>
                </a:solidFill>
                <a:ea typeface="ＭＳ Ｐゴシック" pitchFamily="-48" charset="-128"/>
              </a:rPr>
              <a:t>samanburðarhæfar</a:t>
            </a:r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(comparable)</a:t>
            </a:r>
          </a:p>
        </p:txBody>
      </p:sp>
      <p:sp>
        <p:nvSpPr>
          <p:cNvPr id="17410" name="Rectangle 17409"/>
          <p:cNvSpPr/>
          <p:nvPr/>
        </p:nvSpPr>
        <p:spPr bwMode="auto">
          <a:xfrm>
            <a:off x="5728487" y="4581128"/>
            <a:ext cx="2426568" cy="1543911"/>
          </a:xfrm>
          <a:prstGeom prst="rect">
            <a:avLst/>
          </a:prstGeom>
          <a:solidFill>
            <a:srgbClr val="CCE9A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ea typeface="ＭＳ Ｐゴシック" pitchFamily="-48" charset="-128"/>
              </a:rPr>
              <a:t>á þann hátt að þær gagnist notendum </a:t>
            </a:r>
            <a:r>
              <a:rPr lang="is-IS" sz="1800" i="1" dirty="0">
                <a:ea typeface="ＭＳ Ｐゴシック" pitchFamily="-48" charset="-128"/>
              </a:rPr>
              <a:t> </a:t>
            </a:r>
            <a:r>
              <a:rPr lang="is-IS" sz="2000" b="1" dirty="0">
                <a:ea typeface="ＭＳ Ｐゴシック" pitchFamily="-48" charset="-128"/>
              </a:rPr>
              <a:t>við ákvarðanatöku</a:t>
            </a:r>
            <a:endParaRPr kumimoji="0" lang="is-I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cxnSp>
        <p:nvCxnSpPr>
          <p:cNvPr id="17424" name="Straight Arrow Connector 17423"/>
          <p:cNvCxnSpPr>
            <a:stCxn id="66" idx="2"/>
            <a:endCxn id="69" idx="0"/>
          </p:cNvCxnSpPr>
          <p:nvPr/>
        </p:nvCxnSpPr>
        <p:spPr bwMode="auto">
          <a:xfrm>
            <a:off x="6937412" y="956835"/>
            <a:ext cx="0" cy="45594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>
            <a:off x="6941771" y="1844823"/>
            <a:ext cx="0" cy="45594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26" name="Straight Arrow Connector 17425"/>
          <p:cNvCxnSpPr>
            <a:endCxn id="66" idx="1"/>
          </p:cNvCxnSpPr>
          <p:nvPr/>
        </p:nvCxnSpPr>
        <p:spPr bwMode="auto">
          <a:xfrm>
            <a:off x="4784937" y="716754"/>
            <a:ext cx="93919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flipH="1">
            <a:off x="3425007" y="2614507"/>
            <a:ext cx="229912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435" name="TextBox 17434"/>
          <p:cNvSpPr txBox="1"/>
          <p:nvPr/>
        </p:nvSpPr>
        <p:spPr bwMode="auto">
          <a:xfrm>
            <a:off x="3779912" y="2204864"/>
            <a:ext cx="18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is-IS" sz="2000" b="1" dirty="0">
                <a:latin typeface="Arial" pitchFamily="34" charset="0"/>
                <a:cs typeface="Arial" pitchFamily="34" charset="0"/>
              </a:rPr>
              <a:t>upplýsingum</a:t>
            </a:r>
          </a:p>
        </p:txBody>
      </p:sp>
      <p:sp>
        <p:nvSpPr>
          <p:cNvPr id="17438" name="TextBox 17437"/>
          <p:cNvSpPr txBox="1"/>
          <p:nvPr/>
        </p:nvSpPr>
        <p:spPr bwMode="auto">
          <a:xfrm>
            <a:off x="3779912" y="2614507"/>
            <a:ext cx="16810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is-IS" sz="2000" b="1" dirty="0">
                <a:latin typeface="Arial" pitchFamily="34" charset="0"/>
                <a:cs typeface="Arial" pitchFamily="34" charset="0"/>
              </a:rPr>
              <a:t>sem eru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27583" y="5445224"/>
            <a:ext cx="2597424" cy="648072"/>
          </a:xfrm>
          <a:prstGeom prst="rect">
            <a:avLst/>
          </a:prstGeom>
          <a:solidFill>
            <a:srgbClr val="CCE9A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is-IS" sz="2000" b="1" dirty="0">
                <a:solidFill>
                  <a:srgbClr val="000000"/>
                </a:solidFill>
                <a:ea typeface="ＭＳ Ｐゴシック" pitchFamily="-48" charset="-128"/>
              </a:rPr>
              <a:t>skiljanlegar</a:t>
            </a:r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endParaRPr lang="is-IS" sz="1800" i="1" dirty="0">
              <a:solidFill>
                <a:srgbClr val="000000"/>
              </a:solidFill>
              <a:ea typeface="ＭＳ Ｐゴシック" pitchFamily="-48" charset="-128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2126293" y="3014617"/>
            <a:ext cx="2" cy="3423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2126295" y="4094736"/>
            <a:ext cx="2" cy="3423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2126297" y="5085184"/>
            <a:ext cx="2" cy="3423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3425006" y="5661248"/>
            <a:ext cx="229912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917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17410" grpId="0" animBg="1"/>
      <p:bldP spid="17435" grpId="0"/>
      <p:bldP spid="17438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12356335-286A-4DB5-A2E8-1E604B25E0F0}" type="slidenum">
              <a:rPr lang="en-US" sz="1200" smtClean="0">
                <a:solidFill>
                  <a:srgbClr val="490C00"/>
                </a:solidFill>
              </a:rPr>
              <a:pPr eaLnBrk="1" hangingPunct="1"/>
              <a:t>6</a:t>
            </a:fld>
            <a:endParaRPr lang="en-US" sz="1200" dirty="0">
              <a:solidFill>
                <a:srgbClr val="490C00"/>
              </a:solidFill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403648" y="2564904"/>
            <a:ext cx="2952328" cy="33843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s-IS" dirty="0">
                <a:latin typeface="Arial" pitchFamily="34" charset="0"/>
                <a:cs typeface="Arial" pitchFamily="34" charset="0"/>
              </a:rPr>
              <a:t>Margar viðskiptalegar ákvarðanir byggjast t.d. á upplýsingum úr reikninghaldi </a:t>
            </a:r>
          </a:p>
          <a:p>
            <a:pPr algn="ctr">
              <a:defRPr/>
            </a:pPr>
            <a:endParaRPr lang="is-IS" sz="800" b="1" i="1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is-IS" b="1" i="1" dirty="0">
                <a:latin typeface="Arial" pitchFamily="34" charset="0"/>
                <a:cs typeface="Arial" pitchFamily="34" charset="0"/>
              </a:rPr>
              <a:t>„tungumál viðskiptanna“</a:t>
            </a:r>
          </a:p>
        </p:txBody>
      </p:sp>
      <p:sp>
        <p:nvSpPr>
          <p:cNvPr id="108550" name="AutoShape 5"/>
          <p:cNvSpPr>
            <a:spLocks/>
          </p:cNvSpPr>
          <p:nvPr/>
        </p:nvSpPr>
        <p:spPr bwMode="auto">
          <a:xfrm>
            <a:off x="6244227" y="836712"/>
            <a:ext cx="2000181" cy="1872208"/>
          </a:xfrm>
          <a:prstGeom prst="accentBorderCallout3">
            <a:avLst>
              <a:gd name="adj1" fmla="val 5000"/>
              <a:gd name="adj2" fmla="val -3125"/>
              <a:gd name="adj3" fmla="val 5000"/>
              <a:gd name="adj4" fmla="val -25912"/>
              <a:gd name="adj5" fmla="val 86181"/>
              <a:gd name="adj6" fmla="val -25912"/>
              <a:gd name="adj7" fmla="val 159079"/>
              <a:gd name="adj8" fmla="val 1312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is-IS" dirty="0">
                <a:latin typeface="Arial" pitchFamily="34" charset="0"/>
                <a:cs typeface="Arial" pitchFamily="34" charset="0"/>
              </a:rPr>
              <a:t>Ætti ég að fjárfesta í</a:t>
            </a:r>
          </a:p>
          <a:p>
            <a:pPr algn="ctr"/>
            <a:r>
              <a:rPr lang="is-IS" dirty="0">
                <a:latin typeface="Arial" pitchFamily="34" charset="0"/>
                <a:cs typeface="Arial" pitchFamily="34" charset="0"/>
              </a:rPr>
              <a:t>X hf. eða</a:t>
            </a:r>
          </a:p>
          <a:p>
            <a:pPr algn="ctr"/>
            <a:r>
              <a:rPr lang="is-IS" dirty="0">
                <a:latin typeface="Arial" pitchFamily="34" charset="0"/>
                <a:cs typeface="Arial" pitchFamily="34" charset="0"/>
              </a:rPr>
              <a:t> Z hf?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755577" y="836712"/>
            <a:ext cx="41764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is-IS" sz="2800" b="1" dirty="0">
                <a:solidFill>
                  <a:srgbClr val="C00000"/>
                </a:solidFill>
                <a:latin typeface="Tahoma" pitchFamily="34" charset="0"/>
              </a:rPr>
              <a:t>	</a:t>
            </a:r>
            <a:r>
              <a:rPr lang="is-I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Til hvers að læra reikningshald?</a:t>
            </a:r>
          </a:p>
        </p:txBody>
      </p:sp>
      <p:pic>
        <p:nvPicPr>
          <p:cNvPr id="9" name="Picture 8" descr="http://www.mentalhealthy.co.uk/sites/default/files/bigstock_Question_Mark_399305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88144"/>
            <a:ext cx="1512168" cy="180109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500737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971601" y="404663"/>
            <a:ext cx="7272807" cy="504057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is-I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Notendur upplýsinga úr reikningshaldi</a:t>
            </a:r>
            <a:endParaRPr lang="is-IS" sz="2400" b="1" i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5E3CED8-0BFE-43D8-8030-1B8040F9BD05}" type="slidenum">
              <a:rPr lang="en-US" sz="1200" smtClean="0"/>
              <a:pPr/>
              <a:t>7</a:t>
            </a:fld>
            <a:endParaRPr lang="en-US" sz="1200"/>
          </a:p>
        </p:txBody>
      </p:sp>
      <p:cxnSp>
        <p:nvCxnSpPr>
          <p:cNvPr id="61457" name="Straight Arrow Connector 61456"/>
          <p:cNvCxnSpPr/>
          <p:nvPr/>
        </p:nvCxnSpPr>
        <p:spPr bwMode="auto">
          <a:xfrm>
            <a:off x="3851920" y="278092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971600" y="1700808"/>
            <a:ext cx="3384376" cy="1080120"/>
          </a:xfrm>
          <a:prstGeom prst="rect">
            <a:avLst/>
          </a:prstGeom>
          <a:solidFill>
            <a:srgbClr val="CCE9AD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200" b="1" dirty="0">
                <a:solidFill>
                  <a:srgbClr val="C00000"/>
                </a:solidFill>
                <a:ea typeface="ＭＳ Ｐゴシック" pitchFamily="-48" charset="-128"/>
              </a:rPr>
              <a:t>„ytri notendur“</a:t>
            </a:r>
            <a:r>
              <a:rPr lang="is-IS" sz="2000" dirty="0">
                <a:ea typeface="ＭＳ Ｐゴシック" pitchFamily="-48" charset="-128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dirty="0">
                <a:ea typeface="ＭＳ Ｐゴシック" pitchFamily="-48" charset="-128"/>
              </a:rPr>
              <a:t> </a:t>
            </a:r>
            <a:r>
              <a:rPr lang="is-IS" sz="1800" i="1" dirty="0">
                <a:ea typeface="ＭＳ Ｐゴシック" pitchFamily="-48" charset="-128"/>
              </a:rPr>
              <a:t>(external users)</a:t>
            </a:r>
            <a:endParaRPr kumimoji="0" lang="is-I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971601" y="3284984"/>
            <a:ext cx="3384375" cy="2664296"/>
          </a:xfrm>
          <a:prstGeom prst="rect">
            <a:avLst/>
          </a:prstGeom>
          <a:solidFill>
            <a:srgbClr val="CCE9AD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fjárfestar / hlutafar</a:t>
            </a:r>
          </a:p>
          <a:p>
            <a:pPr lvl="1" eaLnBrk="0" hangingPunct="0"/>
            <a:r>
              <a:rPr lang="is-IS" sz="2000" i="1" dirty="0">
                <a:solidFill>
                  <a:srgbClr val="000000"/>
                </a:solidFill>
                <a:ea typeface="ＭＳ Ｐゴシック" pitchFamily="-48" charset="-128"/>
              </a:rPr>
              <a:t>-</a:t>
            </a:r>
            <a:r>
              <a:rPr lang="is-IS" sz="2000" b="1" i="1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(stockholders) </a:t>
            </a:r>
            <a:endParaRPr lang="is-IS" sz="2000" b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lánardrottnar</a:t>
            </a:r>
          </a:p>
          <a:p>
            <a:pPr lvl="1" eaLnBrk="0" hangingPunct="0"/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-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(creditors)</a:t>
            </a:r>
            <a:r>
              <a:rPr lang="is-IS" sz="1800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endParaRPr lang="is-IS" sz="2000" b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viðskiptavinir</a:t>
            </a:r>
          </a:p>
          <a:p>
            <a:pPr lvl="1" eaLnBrk="0" hangingPunct="0"/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-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(customers)</a:t>
            </a:r>
            <a:endParaRPr lang="is-IS" sz="1800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000" b="1" dirty="0">
                <a:solidFill>
                  <a:srgbClr val="000000"/>
                </a:solidFill>
                <a:ea typeface="ＭＳ Ｐゴシック" pitchFamily="-48" charset="-128"/>
              </a:rPr>
              <a:t>opinberir aðilar</a:t>
            </a:r>
          </a:p>
          <a:p>
            <a:pPr lvl="1" eaLnBrk="0" hangingPunct="0"/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- 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(public authorities)</a:t>
            </a:r>
            <a:endParaRPr lang="is-IS" sz="2000" dirty="0">
              <a:solidFill>
                <a:srgbClr val="000000"/>
              </a:solidFill>
              <a:ea typeface="ＭＳ Ｐゴシック" pitchFamily="-48" charset="-128"/>
            </a:endParaRPr>
          </a:p>
        </p:txBody>
      </p:sp>
      <p:cxnSp>
        <p:nvCxnSpPr>
          <p:cNvPr id="119" name="Straight Arrow Connector 118"/>
          <p:cNvCxnSpPr/>
          <p:nvPr/>
        </p:nvCxnSpPr>
        <p:spPr bwMode="auto">
          <a:xfrm>
            <a:off x="4004320" y="293332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Rectangle 119"/>
          <p:cNvSpPr/>
          <p:nvPr/>
        </p:nvSpPr>
        <p:spPr bwMode="auto">
          <a:xfrm>
            <a:off x="4860032" y="1700808"/>
            <a:ext cx="3384376" cy="1080120"/>
          </a:xfrm>
          <a:prstGeom prst="rect">
            <a:avLst/>
          </a:prstGeom>
          <a:solidFill>
            <a:srgbClr val="CCE9AD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200" b="1" dirty="0">
                <a:solidFill>
                  <a:srgbClr val="C00000"/>
                </a:solidFill>
                <a:ea typeface="ＭＳ Ｐゴシック" pitchFamily="-48" charset="-128"/>
              </a:rPr>
              <a:t>„innri notendur“</a:t>
            </a:r>
            <a:r>
              <a:rPr lang="is-IS" sz="2200" b="1" dirty="0">
                <a:ea typeface="ＭＳ Ｐゴシック" pitchFamily="-48" charset="-128"/>
              </a:rPr>
              <a:t> </a:t>
            </a:r>
            <a:r>
              <a:rPr lang="is-IS" sz="2000" b="1" dirty="0">
                <a:ea typeface="ＭＳ Ｐゴシック" pitchFamily="-48" charset="-128"/>
              </a:rPr>
              <a:t> 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ea typeface="ＭＳ Ｐゴシック" pitchFamily="-48" charset="-128"/>
              </a:rPr>
              <a:t> </a:t>
            </a:r>
            <a:r>
              <a:rPr lang="is-IS" sz="2000" dirty="0">
                <a:ea typeface="ＭＳ Ｐゴシック" pitchFamily="-48" charset="-128"/>
              </a:rPr>
              <a:t> </a:t>
            </a:r>
            <a:r>
              <a:rPr lang="is-IS" sz="1800" i="1" dirty="0">
                <a:ea typeface="ＭＳ Ｐゴシック" pitchFamily="-48" charset="-128"/>
              </a:rPr>
              <a:t>(internal users)</a:t>
            </a:r>
            <a:endParaRPr kumimoji="0" lang="is-I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4860031" y="3284984"/>
            <a:ext cx="3384377" cy="2664296"/>
          </a:xfrm>
          <a:prstGeom prst="rect">
            <a:avLst/>
          </a:prstGeom>
          <a:solidFill>
            <a:srgbClr val="CCE9AD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stjórnendur</a:t>
            </a:r>
          </a:p>
          <a:p>
            <a:pPr lvl="1" eaLnBrk="0" hangingPunct="0"/>
            <a:r>
              <a:rPr lang="is-IS" sz="2000" i="1" dirty="0">
                <a:solidFill>
                  <a:srgbClr val="000000"/>
                </a:solidFill>
                <a:ea typeface="ＭＳ Ｐゴシック" pitchFamily="-48" charset="-128"/>
              </a:rPr>
              <a:t>-</a:t>
            </a:r>
            <a:r>
              <a:rPr lang="is-IS" sz="2000" b="1" i="1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(managers) </a:t>
            </a:r>
            <a:endParaRPr lang="is-IS" sz="2000" b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i="1" dirty="0">
                <a:solidFill>
                  <a:srgbClr val="000000"/>
                </a:solidFill>
                <a:ea typeface="ＭＳ Ｐゴシック" pitchFamily="-48" charset="-128"/>
              </a:rPr>
              <a:t>starfsmenn</a:t>
            </a:r>
          </a:p>
          <a:p>
            <a:pPr lvl="1" eaLnBrk="0" hangingPunct="0"/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-</a:t>
            </a:r>
            <a:r>
              <a:rPr lang="is-IS" sz="1800" b="1" i="1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(employees)</a:t>
            </a:r>
          </a:p>
          <a:p>
            <a:pPr lvl="0" eaLnBrk="0" hangingPunct="0"/>
            <a:endParaRPr lang="is-IS" sz="1000" i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lvl="0" eaLnBrk="0" hangingPunct="0"/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Auk fjárhagsbókhalds er oft gert sérstakt </a:t>
            </a:r>
            <a:r>
              <a:rPr lang="is-IS" sz="1800" b="1" i="1" dirty="0">
                <a:solidFill>
                  <a:srgbClr val="000000"/>
                </a:solidFill>
                <a:ea typeface="ＭＳ Ｐゴシック" pitchFamily="-48" charset="-128"/>
              </a:rPr>
              <a:t>rekstrarbókhald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600" i="1" dirty="0">
                <a:solidFill>
                  <a:srgbClr val="000000"/>
                </a:solidFill>
                <a:ea typeface="ＭＳ Ｐゴシック" pitchFamily="-48" charset="-128"/>
              </a:rPr>
              <a:t>(managerial accounting) sem eingöngu er ætlað innri notendum</a:t>
            </a:r>
          </a:p>
          <a:p>
            <a:pPr lvl="1" eaLnBrk="0" hangingPunct="0"/>
            <a:endParaRPr lang="is-IS" sz="2200" b="1" i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lvl="0" eaLnBrk="0" hangingPunct="0"/>
            <a:endParaRPr lang="is-IS" sz="2200" b="1" dirty="0">
              <a:solidFill>
                <a:srgbClr val="000000"/>
              </a:solidFill>
              <a:ea typeface="ＭＳ Ｐゴシック" pitchFamily="-48" charset="-128"/>
            </a:endParaRPr>
          </a:p>
        </p:txBody>
      </p:sp>
      <p:cxnSp>
        <p:nvCxnSpPr>
          <p:cNvPr id="105" name="Straight Arrow Connector 104"/>
          <p:cNvCxnSpPr>
            <a:stCxn id="17411" idx="2"/>
            <a:endCxn id="71" idx="0"/>
          </p:cNvCxnSpPr>
          <p:nvPr/>
        </p:nvCxnSpPr>
        <p:spPr bwMode="auto">
          <a:xfrm flipH="1">
            <a:off x="2663788" y="908720"/>
            <a:ext cx="1944217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>
            <a:stCxn id="17411" idx="2"/>
            <a:endCxn id="120" idx="0"/>
          </p:cNvCxnSpPr>
          <p:nvPr/>
        </p:nvCxnSpPr>
        <p:spPr bwMode="auto">
          <a:xfrm>
            <a:off x="4608005" y="908720"/>
            <a:ext cx="1944215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71" idx="2"/>
            <a:endCxn id="73" idx="0"/>
          </p:cNvCxnSpPr>
          <p:nvPr/>
        </p:nvCxnSpPr>
        <p:spPr bwMode="auto">
          <a:xfrm>
            <a:off x="2663788" y="2780928"/>
            <a:ext cx="1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>
            <a:stCxn id="120" idx="2"/>
            <a:endCxn id="121" idx="0"/>
          </p:cNvCxnSpPr>
          <p:nvPr/>
        </p:nvCxnSpPr>
        <p:spPr bwMode="auto">
          <a:xfrm>
            <a:off x="6552220" y="2780928"/>
            <a:ext cx="0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8047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120" grpId="0" animBg="1"/>
      <p:bldP spid="1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539750" y="2060848"/>
            <a:ext cx="8135938" cy="3903390"/>
          </a:xfrm>
        </p:spPr>
        <p:txBody>
          <a:bodyPr/>
          <a:lstStyle/>
          <a:p>
            <a:pPr marL="457200" lvl="1" indent="0" eaLnBrk="1" hangingPunct="1">
              <a:lnSpc>
                <a:spcPct val="150000"/>
              </a:lnSpc>
              <a:buClr>
                <a:srgbClr val="E65D00"/>
              </a:buClr>
              <a:buNone/>
              <a:defRPr/>
            </a:pPr>
            <a:r>
              <a:rPr lang="is-I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Leiðbeinandi reglur og reikningsskilastaðlar sem eru hafðir til </a:t>
            </a:r>
            <a:r>
              <a:rPr lang="is-I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viðmiðunar</a:t>
            </a:r>
            <a:r>
              <a:rPr lang="is-I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við gerð reikningsskila:</a:t>
            </a:r>
            <a:endParaRPr lang="is-IS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3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is-I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Lög um ársreikninga</a:t>
            </a:r>
          </a:p>
          <a:p>
            <a:pPr lvl="3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is-I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reglur reikningsskilaráðs</a:t>
            </a:r>
          </a:p>
          <a:p>
            <a:pPr lvl="3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is-I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alþjóðlegir reikningsskilastaðlar </a:t>
            </a:r>
            <a:r>
              <a:rPr lang="is-I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IFRS</a:t>
            </a:r>
            <a:r>
              <a:rPr lang="is-I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4" eaLnBrk="1" hangingPunct="1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is-I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s-IS" sz="18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(International Financial Reporting Standards</a:t>
            </a:r>
            <a:r>
              <a:rPr lang="is-I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/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is-IS" sz="2400" b="1" dirty="0">
                <a:cs typeface="+mn-cs"/>
              </a:rPr>
              <a:t>	</a:t>
            </a:r>
            <a:endParaRPr lang="is-IS" sz="23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4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>
              <a:defRPr/>
            </a:pPr>
            <a:endParaRPr lang="is-IS" sz="2800" dirty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GB" dirty="0">
                <a:cs typeface="+mn-cs"/>
              </a:rPr>
              <a:t> 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3279C5C-C6EE-4A05-BEF0-3BCB327D0731}" type="slidenum">
              <a:rPr lang="en-US" sz="1200" smtClean="0"/>
              <a:pPr/>
              <a:t>8</a:t>
            </a:fld>
            <a:endParaRPr lang="en-US" sz="1200"/>
          </a:p>
        </p:txBody>
      </p:sp>
      <p:sp>
        <p:nvSpPr>
          <p:cNvPr id="2" name="TextBox 1"/>
          <p:cNvSpPr txBox="1"/>
          <p:nvPr/>
        </p:nvSpPr>
        <p:spPr bwMode="auto">
          <a:xfrm>
            <a:off x="1115616" y="692696"/>
            <a:ext cx="6912768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is-I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Settar reikningsskilareglur</a:t>
            </a:r>
          </a:p>
          <a:p>
            <a:pPr marL="457200" indent="-457200" algn="ctr">
              <a:spcBef>
                <a:spcPct val="50000"/>
              </a:spcBef>
            </a:pPr>
            <a:r>
              <a:rPr lang="is-IS" sz="20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(generally accepted accounting principles GAAP)</a:t>
            </a:r>
          </a:p>
        </p:txBody>
      </p:sp>
    </p:spTree>
    <p:extLst>
      <p:ext uri="{BB962C8B-B14F-4D97-AF65-F5344CB8AC3E}">
        <p14:creationId xmlns:p14="http://schemas.microsoft.com/office/powerpoint/2010/main" val="208903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7571856-3446-4955-A6B1-65C1BC46D43F}" type="slidenum">
              <a:rPr lang="en-US" sz="1200" smtClean="0"/>
              <a:pPr/>
              <a:t>9</a:t>
            </a:fld>
            <a:endParaRPr lang="en-US" sz="1200" dirty="0"/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539552" y="1428453"/>
            <a:ext cx="7992888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endParaRPr lang="is-IS" sz="2800" b="1" dirty="0"/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endParaRPr lang="is-IS" sz="1200" b="1" dirty="0">
              <a:solidFill>
                <a:schemeClr val="accent2"/>
              </a:solidFill>
            </a:endParaRPr>
          </a:p>
          <a:p>
            <a:pPr marL="685800" lvl="2" indent="0" algn="ctr" eaLnBrk="1" hangingPunct="1">
              <a:spcBef>
                <a:spcPct val="50000"/>
              </a:spcBef>
            </a:pPr>
            <a:r>
              <a:rPr lang="is-IS" sz="4400" b="1" dirty="0">
                <a:solidFill>
                  <a:srgbClr val="C00000"/>
                </a:solidFill>
                <a:cs typeface="Arial" charset="0"/>
              </a:rPr>
              <a:t>Bókhaldsjafnan</a:t>
            </a:r>
          </a:p>
          <a:p>
            <a:pPr marL="685800" lvl="2" indent="0" algn="ctr" eaLnBrk="1" hangingPunct="1">
              <a:spcBef>
                <a:spcPct val="50000"/>
              </a:spcBef>
            </a:pPr>
            <a:r>
              <a:rPr lang="is-IS" sz="28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is-IS" i="1" dirty="0">
                <a:solidFill>
                  <a:srgbClr val="000000"/>
                </a:solidFill>
                <a:cs typeface="Arial" charset="0"/>
              </a:rPr>
              <a:t>(accounting equation)</a:t>
            </a:r>
            <a:endParaRPr lang="is-I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231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Desig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11147</TotalTime>
  <Words>1008</Words>
  <Application>Microsoft Office PowerPoint</Application>
  <PresentationFormat>On-screen Show (4:3)</PresentationFormat>
  <Paragraphs>328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Helvetica</vt:lpstr>
      <vt:lpstr>Tahoma</vt:lpstr>
      <vt:lpstr>Template_Grunnnam2010</vt:lpstr>
      <vt:lpstr>2_Template_Grunnnam2010</vt:lpstr>
      <vt:lpstr>1_Template_Grunnnam2010</vt:lpstr>
      <vt:lpstr>Custom Design</vt:lpstr>
      <vt:lpstr>3_Template_Grunnnam2010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Bókhaldsjafnan (accounting equation) sýnir eignir fyrirtækis og kvaðir sem á því hvíla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Samhengi rekstrar- og efnahagsreiknings  Efnahagsreikningur – Rekstrarreikningur í ársbyrjun hjá X hf.</vt:lpstr>
      <vt:lpstr>Samhengi rekstar- og efnahagsreiknings  Efnahagsreikningur – Rekstrarreikningur fyrir lokunarfærslur í árslok</vt:lpstr>
      <vt:lpstr>Samhengi rekstrar- og efnahagsreiknings  Efnahagsreikningur – Rekstrarreikningur eftir lokunarfærslur í árslok</vt:lpstr>
      <vt:lpstr>PowerPoint Presentation</vt:lpstr>
      <vt:lpstr> ,,Flokkar viðskipta” (types of transactions) </vt:lpstr>
      <vt:lpstr> Áhrif ólíkra flokka viðskipta á bókhaldsjöfnuna </vt:lpstr>
      <vt:lpstr> Áhrif ólíkra flokka viðskipta á bókhaldsjöfnuna </vt:lpstr>
      <vt:lpstr>PowerPoint Presentation</vt:lpstr>
      <vt:lpstr>Upprifjun:  fjárhagsskýrslur reikningsskila</vt:lpstr>
      <vt:lpstr> Flokkun inn- og útborgana í sjóðstreymi: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Halldóra Lisbeth Jónsdóttir</dc:creator>
  <cp:lastModifiedBy>Pálsson, Unnar F</cp:lastModifiedBy>
  <cp:revision>1436</cp:revision>
  <cp:lastPrinted>2013-07-28T22:44:00Z</cp:lastPrinted>
  <dcterms:created xsi:type="dcterms:W3CDTF">2010-01-14T00:13:08Z</dcterms:created>
  <dcterms:modified xsi:type="dcterms:W3CDTF">2023-08-15T10:22:41Z</dcterms:modified>
</cp:coreProperties>
</file>