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6" r:id="rId5"/>
    <p:sldId id="331" r:id="rId6"/>
    <p:sldId id="329" r:id="rId7"/>
    <p:sldId id="333" r:id="rId8"/>
    <p:sldId id="335" r:id="rId9"/>
    <p:sldId id="332" r:id="rId10"/>
    <p:sldId id="334" r:id="rId11"/>
    <p:sldId id="336" r:id="rId12"/>
    <p:sldId id="342" r:id="rId13"/>
    <p:sldId id="300" r:id="rId14"/>
    <p:sldId id="301" r:id="rId15"/>
    <p:sldId id="350" r:id="rId16"/>
    <p:sldId id="349" r:id="rId17"/>
    <p:sldId id="346" r:id="rId18"/>
    <p:sldId id="348" r:id="rId19"/>
    <p:sldId id="276" r:id="rId20"/>
    <p:sldId id="338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6450" autoAdjust="0"/>
  </p:normalViewPr>
  <p:slideViewPr>
    <p:cSldViewPr>
      <p:cViewPr varScale="1">
        <p:scale>
          <a:sx n="117" d="100"/>
          <a:sy n="117" d="100"/>
        </p:scale>
        <p:origin x="31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46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Chief Programmer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Chief Analyst/Programmer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Senior Programmer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Programmer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Senior Staff Analyst/Programmer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Chief Systems Analyst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C085F069-88F1-49F3-8CBC-C7E7F81C984E}">
      <dgm:prSet phldrT="[Text]"/>
      <dgm:spPr/>
      <dgm:t>
        <a:bodyPr/>
        <a:lstStyle/>
        <a:p>
          <a:r>
            <a:rPr lang="en-US" dirty="0"/>
            <a:t>Senior Staff Systems Analyst</a:t>
          </a:r>
        </a:p>
      </dgm:t>
    </dgm:pt>
    <dgm:pt modelId="{6DBEBFEC-602A-482E-A2F5-E7C7BF28B2C0}" type="parTrans" cxnId="{501314D6-11BF-414B-9BB7-4022A714534D}">
      <dgm:prSet/>
      <dgm:spPr/>
      <dgm:t>
        <a:bodyPr/>
        <a:lstStyle/>
        <a:p>
          <a:endParaRPr lang="en-US"/>
        </a:p>
      </dgm:t>
    </dgm:pt>
    <dgm:pt modelId="{210CE782-542E-4BD1-88F6-F2F3D477DB89}" type="sibTrans" cxnId="{501314D6-11BF-414B-9BB7-4022A714534D}">
      <dgm:prSet/>
      <dgm:spPr/>
      <dgm:t>
        <a:bodyPr/>
        <a:lstStyle/>
        <a:p>
          <a:endParaRPr lang="en-US"/>
        </a:p>
      </dgm:t>
    </dgm:pt>
    <dgm:pt modelId="{4633F828-4784-411B-9144-BA61C1EE87A5}">
      <dgm:prSet phldrT="[Text]"/>
      <dgm:spPr/>
      <dgm:t>
        <a:bodyPr/>
        <a:lstStyle/>
        <a:p>
          <a:r>
            <a:rPr lang="en-US" dirty="0"/>
            <a:t>Systems Analyst</a:t>
          </a:r>
        </a:p>
      </dgm:t>
    </dgm:pt>
    <dgm:pt modelId="{A6BD88D4-0CF2-4C99-9E15-781C3D363F4E}" type="parTrans" cxnId="{81C738DE-1AF2-4104-B46B-B23D34D6D179}">
      <dgm:prSet/>
      <dgm:spPr/>
      <dgm:t>
        <a:bodyPr/>
        <a:lstStyle/>
        <a:p>
          <a:endParaRPr lang="en-US"/>
        </a:p>
      </dgm:t>
    </dgm:pt>
    <dgm:pt modelId="{F460ADC5-9341-4561-B830-011979F81431}" type="sibTrans" cxnId="{81C738DE-1AF2-4104-B46B-B23D34D6D179}">
      <dgm:prSet/>
      <dgm:spPr/>
      <dgm:t>
        <a:bodyPr/>
        <a:lstStyle/>
        <a:p>
          <a:endParaRPr lang="en-US"/>
        </a:p>
      </dgm:t>
    </dgm:pt>
    <dgm:pt modelId="{1C67C4BF-639A-4A0D-B5BE-0B618649092B}">
      <dgm:prSet phldrT="[Text]"/>
      <dgm:spPr/>
      <dgm:t>
        <a:bodyPr/>
        <a:lstStyle/>
        <a:p>
          <a:r>
            <a:rPr lang="en-US" dirty="0"/>
            <a:t>Senior Staff Programmer</a:t>
          </a:r>
        </a:p>
      </dgm:t>
    </dgm:pt>
    <dgm:pt modelId="{54F5A69A-A0D2-487F-A819-6040A724B74E}" type="parTrans" cxnId="{5B973E27-CF5D-483C-A5E2-B16FCCB345AF}">
      <dgm:prSet/>
      <dgm:spPr/>
      <dgm:t>
        <a:bodyPr/>
        <a:lstStyle/>
        <a:p>
          <a:endParaRPr lang="en-US"/>
        </a:p>
      </dgm:t>
    </dgm:pt>
    <dgm:pt modelId="{909A57F0-0D56-4B25-B12D-2C8CDA40DBFF}" type="sibTrans" cxnId="{5B973E27-CF5D-483C-A5E2-B16FCCB345AF}">
      <dgm:prSet/>
      <dgm:spPr/>
      <dgm:t>
        <a:bodyPr/>
        <a:lstStyle/>
        <a:p>
          <a:endParaRPr lang="en-US"/>
        </a:p>
      </dgm:t>
    </dgm:pt>
    <dgm:pt modelId="{AC15A641-538B-4663-AF5E-CCEE99AEF0F6}">
      <dgm:prSet phldrT="[Text]"/>
      <dgm:spPr/>
      <dgm:t>
        <a:bodyPr/>
        <a:lstStyle/>
        <a:p>
          <a:r>
            <a:rPr lang="en-US" dirty="0"/>
            <a:t>Senior Analyst/Programmer</a:t>
          </a:r>
        </a:p>
      </dgm:t>
    </dgm:pt>
    <dgm:pt modelId="{71C7EA13-BACE-46A2-8E50-D1BEB2355EDC}" type="parTrans" cxnId="{915791B7-4CEA-4CC9-9683-9C13BE51BFAC}">
      <dgm:prSet/>
      <dgm:spPr/>
      <dgm:t>
        <a:bodyPr/>
        <a:lstStyle/>
        <a:p>
          <a:endParaRPr lang="en-US"/>
        </a:p>
      </dgm:t>
    </dgm:pt>
    <dgm:pt modelId="{7C25091F-70EA-4376-8BD0-E05D9A9321A0}" type="sibTrans" cxnId="{915791B7-4CEA-4CC9-9683-9C13BE51BFAC}">
      <dgm:prSet/>
      <dgm:spPr/>
      <dgm:t>
        <a:bodyPr/>
        <a:lstStyle/>
        <a:p>
          <a:endParaRPr lang="en-US"/>
        </a:p>
      </dgm:t>
    </dgm:pt>
    <dgm:pt modelId="{369C554C-2675-4C78-A1D8-21230C9ACA29}">
      <dgm:prSet phldrT="[Text]"/>
      <dgm:spPr/>
      <dgm:t>
        <a:bodyPr/>
        <a:lstStyle/>
        <a:p>
          <a:r>
            <a:rPr lang="en-US" dirty="0"/>
            <a:t>Senior Systems Analyst</a:t>
          </a:r>
        </a:p>
      </dgm:t>
    </dgm:pt>
    <dgm:pt modelId="{6FAF1F20-BF23-436C-B0FD-4441A808BB8D}" type="parTrans" cxnId="{41D4B7BF-7EC5-4047-BB14-1C0793862FFC}">
      <dgm:prSet/>
      <dgm:spPr/>
      <dgm:t>
        <a:bodyPr/>
        <a:lstStyle/>
        <a:p>
          <a:endParaRPr lang="en-US"/>
        </a:p>
      </dgm:t>
    </dgm:pt>
    <dgm:pt modelId="{BD6F558E-EACB-4D23-9F9B-ABFC7CE78516}" type="sibTrans" cxnId="{41D4B7BF-7EC5-4047-BB14-1C0793862FFC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</dgm:pt>
    <dgm:pt modelId="{75D5FFC4-B4E5-4BC1-BF61-3C6F6DF59D58}" type="pres">
      <dgm:prSet presAssocID="{54F5A69A-A0D2-487F-A819-6040A724B74E}" presName="parTrans" presStyleLbl="sibTrans2D1" presStyleIdx="0" presStyleCnt="8" custFlipVert="1"/>
      <dgm:spPr/>
    </dgm:pt>
    <dgm:pt modelId="{951754D9-E1AC-4F2B-A536-DBAFA49A21CC}" type="pres">
      <dgm:prSet presAssocID="{1C67C4BF-639A-4A0D-B5BE-0B618649092B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FE144719-CC22-4134-8FBA-8B73BAFE4F91}" type="pres">
      <dgm:prSet presAssocID="{909A57F0-0D56-4B25-B12D-2C8CDA40DBFF}" presName="sibTrans" presStyleLbl="sibTrans2D1" presStyleIdx="1" presStyleCnt="8" custFlipVert="1"/>
      <dgm:spPr/>
    </dgm:pt>
    <dgm:pt modelId="{85447532-8740-4202-B6A5-AE63748B9291}" type="pres">
      <dgm:prSet presAssocID="{CD410504-9F7F-47AE-B46E-CE985680360F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2" presStyleCnt="8" custFlipVert="1"/>
      <dgm:spPr/>
    </dgm:pt>
    <dgm:pt modelId="{459BBFF8-CE50-41AE-9B5E-F6026BBE4F45}" type="pres">
      <dgm:prSet presAssocID="{C4FF5CFA-9CEF-4C34-984A-CC28F232798F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</dgm:pt>
    <dgm:pt modelId="{C8CE6287-76AA-46C4-B478-0F9183DE6118}" type="pres">
      <dgm:prSet presAssocID="{F342D04F-4D11-41CC-AB66-36041A902B44}" presName="parTrans" presStyleLbl="sibTrans2D1" presStyleIdx="3" presStyleCnt="8" custFlipVert="1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28432551-26EF-475E-8FB3-3EB0E9A4E818}" type="pres">
      <dgm:prSet presAssocID="{BD0F67B1-39E4-45ED-9534-FB8F89E8EEF6}" presName="sibTrans" presStyleLbl="sibTrans2D1" presStyleIdx="4" presStyleCnt="8" custFlipVert="1"/>
      <dgm:spPr/>
    </dgm:pt>
    <dgm:pt modelId="{BA0266C3-88F7-4423-95D3-9D6F3B07BE66}" type="pres">
      <dgm:prSet presAssocID="{AC15A641-538B-4663-AF5E-CCEE99AEF0F6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</dgm:pt>
    <dgm:pt modelId="{9120D91E-3B48-4118-ACB4-09B319455EC0}" type="pres">
      <dgm:prSet presAssocID="{6DBEBFEC-602A-482E-A2F5-E7C7BF28B2C0}" presName="parTrans" presStyleLbl="sibTrans2D1" presStyleIdx="5" presStyleCnt="8" custFlipVert="1"/>
      <dgm:spPr/>
    </dgm:pt>
    <dgm:pt modelId="{2D8F76A9-BBD9-498A-ABBF-2348799A1121}" type="pres">
      <dgm:prSet presAssocID="{C085F069-88F1-49F3-8CBC-C7E7F81C984E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4CA9CC74-2580-4A38-BD8E-2C7CC72D1F80}" type="pres">
      <dgm:prSet presAssocID="{210CE782-542E-4BD1-88F6-F2F3D477DB89}" presName="sibTrans" presStyleLbl="sibTrans2D1" presStyleIdx="6" presStyleCnt="8" custFlipVert="1"/>
      <dgm:spPr/>
    </dgm:pt>
    <dgm:pt modelId="{34E654A1-781D-4FFB-9602-484B5F5C867F}" type="pres">
      <dgm:prSet presAssocID="{369C554C-2675-4C78-A1D8-21230C9ACA29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80165843-990F-4937-B226-1AEC849ECA11}" type="pres">
      <dgm:prSet presAssocID="{BD6F558E-EACB-4D23-9F9B-ABFC7CE78516}" presName="sibTrans" presStyleLbl="sibTrans2D1" presStyleIdx="7" presStyleCnt="8" custFlipVert="1"/>
      <dgm:spPr/>
    </dgm:pt>
    <dgm:pt modelId="{F4A59EED-5CEF-40AE-B416-53EC789E3B6D}" type="pres">
      <dgm:prSet presAssocID="{4633F828-4784-411B-9144-BA61C1EE87A5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463F4410-5EB4-4D27-8E9C-2FBE5EC32EF3}" type="presOf" srcId="{369C554C-2675-4C78-A1D8-21230C9ACA29}" destId="{34E654A1-781D-4FFB-9602-484B5F5C867F}" srcOrd="0" destOrd="0" presId="urn:microsoft.com/office/officeart/2005/8/layout/lProcess1"/>
    <dgm:cxn modelId="{ADFBD116-A818-480E-ABA3-64CA4B248F13}" type="presOf" srcId="{210CE782-542E-4BD1-88F6-F2F3D477DB89}" destId="{4CA9CC74-2580-4A38-BD8E-2C7CC72D1F80}" srcOrd="0" destOrd="0" presId="urn:microsoft.com/office/officeart/2005/8/layout/lProcess1"/>
    <dgm:cxn modelId="{5B973E27-CF5D-483C-A5E2-B16FCCB345AF}" srcId="{516A4DDC-76BD-494E-B503-625555CCBC4A}" destId="{1C67C4BF-639A-4A0D-B5BE-0B618649092B}" srcOrd="0" destOrd="0" parTransId="{54F5A69A-A0D2-487F-A819-6040A724B74E}" sibTransId="{909A57F0-0D56-4B25-B12D-2C8CDA40DBFF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A0043B5B-0832-41AF-971A-2F61DAA4BC15}" type="presOf" srcId="{54F5A69A-A0D2-487F-A819-6040A724B74E}" destId="{75D5FFC4-B4E5-4BC1-BF61-3C6F6DF59D58}" srcOrd="0" destOrd="0" presId="urn:microsoft.com/office/officeart/2005/8/layout/lProcess1"/>
    <dgm:cxn modelId="{6B045370-B4FF-427A-9929-461476AAE193}" srcId="{516A4DDC-76BD-494E-B503-625555CCBC4A}" destId="{CD410504-9F7F-47AE-B46E-CE985680360F}" srcOrd="1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F3EB0E76-D855-4A7A-A3BE-FE0170D5B2DF}" type="presOf" srcId="{C085F069-88F1-49F3-8CBC-C7E7F81C984E}" destId="{2D8F76A9-BBD9-498A-ABBF-2348799A1121}" srcOrd="0" destOrd="0" presId="urn:microsoft.com/office/officeart/2005/8/layout/lProcess1"/>
    <dgm:cxn modelId="{3CEC1F77-B8A5-4EA1-8A8C-61268C69B1CB}" type="presOf" srcId="{4633F828-4784-411B-9144-BA61C1EE87A5}" destId="{F4A59EED-5CEF-40AE-B416-53EC789E3B6D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33931B98-0E61-4990-B946-3EC841E194EA}" type="presOf" srcId="{6DBEBFEC-602A-482E-A2F5-E7C7BF28B2C0}" destId="{9120D91E-3B48-4118-ACB4-09B319455EC0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915791B7-4CEA-4CC9-9683-9C13BE51BFAC}" srcId="{41E3B52E-71B8-4BD0-B1ED-D051FFB12506}" destId="{AC15A641-538B-4663-AF5E-CCEE99AEF0F6}" srcOrd="1" destOrd="0" parTransId="{71C7EA13-BACE-46A2-8E50-D1BEB2355EDC}" sibTransId="{7C25091F-70EA-4376-8BD0-E05D9A9321A0}"/>
    <dgm:cxn modelId="{41D4B7BF-7EC5-4047-BB14-1C0793862FFC}" srcId="{EA587102-578B-46F3-8D9E-CEC48527A898}" destId="{369C554C-2675-4C78-A1D8-21230C9ACA29}" srcOrd="1" destOrd="0" parTransId="{6FAF1F20-BF23-436C-B0FD-4441A808BB8D}" sibTransId="{BD6F558E-EACB-4D23-9F9B-ABFC7CE78516}"/>
    <dgm:cxn modelId="{F24E62C4-1E72-46FE-8B98-EAA6ED9B4BC9}" type="presOf" srcId="{1C67C4BF-639A-4A0D-B5BE-0B618649092B}" destId="{951754D9-E1AC-4F2B-A536-DBAFA49A21CC}" srcOrd="0" destOrd="0" presId="urn:microsoft.com/office/officeart/2005/8/layout/lProcess1"/>
    <dgm:cxn modelId="{501314D6-11BF-414B-9BB7-4022A714534D}" srcId="{EA587102-578B-46F3-8D9E-CEC48527A898}" destId="{C085F069-88F1-49F3-8CBC-C7E7F81C984E}" srcOrd="0" destOrd="0" parTransId="{6DBEBFEC-602A-482E-A2F5-E7C7BF28B2C0}" sibTransId="{210CE782-542E-4BD1-88F6-F2F3D477DB89}"/>
    <dgm:cxn modelId="{81C738DE-1AF2-4104-B46B-B23D34D6D179}" srcId="{EA587102-578B-46F3-8D9E-CEC48527A898}" destId="{4633F828-4784-411B-9144-BA61C1EE87A5}" srcOrd="2" destOrd="0" parTransId="{A6BD88D4-0CF2-4C99-9E15-781C3D363F4E}" sibTransId="{F460ADC5-9341-4561-B830-011979F81431}"/>
    <dgm:cxn modelId="{4EB56BE8-66B0-4993-BD40-D7BAA3467388}" type="presOf" srcId="{AC15A641-538B-4663-AF5E-CCEE99AEF0F6}" destId="{BA0266C3-88F7-4423-95D3-9D6F3B07BE66}" srcOrd="0" destOrd="0" presId="urn:microsoft.com/office/officeart/2005/8/layout/lProcess1"/>
    <dgm:cxn modelId="{96AABFEB-38E1-44B3-A509-10C9B53AA5F9}" type="presOf" srcId="{909A57F0-0D56-4B25-B12D-2C8CDA40DBFF}" destId="{FE144719-CC22-4134-8FBA-8B73BAFE4F91}" srcOrd="0" destOrd="0" presId="urn:microsoft.com/office/officeart/2005/8/layout/lProcess1"/>
    <dgm:cxn modelId="{710659EC-6706-425F-81BB-5F1E070F7D4D}" srcId="{516A4DDC-76BD-494E-B503-625555CCBC4A}" destId="{C4FF5CFA-9CEF-4C34-984A-CC28F232798F}" srcOrd="2" destOrd="0" parTransId="{92813948-C227-4EB2-8530-43003E3CB375}" sibTransId="{B551F8FA-E415-4EE1-BA68-D13E7D2E980B}"/>
    <dgm:cxn modelId="{758CAFF3-F1FD-42D2-A4A9-C37260EDA4A8}" type="presOf" srcId="{BD6F558E-EACB-4D23-9F9B-ABFC7CE78516}" destId="{80165843-990F-4937-B226-1AEC849ECA1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1ABEEFA-0E73-42AE-89E9-20F9E2BBBC34}" type="presOf" srcId="{BD0F67B1-39E4-45ED-9534-FB8F89E8EEF6}" destId="{28432551-26EF-475E-8FB3-3EB0E9A4E818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56BC997D-4943-4FA4-BE02-2E186B3A8DB0}" type="presParOf" srcId="{B1443ED3-5E34-456D-8CD9-88B600EDA95F}" destId="{75D5FFC4-B4E5-4BC1-BF61-3C6F6DF59D58}" srcOrd="1" destOrd="0" presId="urn:microsoft.com/office/officeart/2005/8/layout/lProcess1"/>
    <dgm:cxn modelId="{81965E3A-AB8A-4660-8151-58632124BEFB}" type="presParOf" srcId="{B1443ED3-5E34-456D-8CD9-88B600EDA95F}" destId="{951754D9-E1AC-4F2B-A536-DBAFA49A21CC}" srcOrd="2" destOrd="0" presId="urn:microsoft.com/office/officeart/2005/8/layout/lProcess1"/>
    <dgm:cxn modelId="{1613FAE5-1A01-4629-9966-20A1CADBC07A}" type="presParOf" srcId="{B1443ED3-5E34-456D-8CD9-88B600EDA95F}" destId="{FE144719-CC22-4134-8FBA-8B73BAFE4F91}" srcOrd="3" destOrd="0" presId="urn:microsoft.com/office/officeart/2005/8/layout/lProcess1"/>
    <dgm:cxn modelId="{EC43FCD1-27D8-440E-8BDB-DEE2E8BB6D6F}" type="presParOf" srcId="{B1443ED3-5E34-456D-8CD9-88B600EDA95F}" destId="{85447532-8740-4202-B6A5-AE63748B9291}" srcOrd="4" destOrd="0" presId="urn:microsoft.com/office/officeart/2005/8/layout/lProcess1"/>
    <dgm:cxn modelId="{D24904BE-0B60-4FE2-92F3-00D00DBA80D1}" type="presParOf" srcId="{B1443ED3-5E34-456D-8CD9-88B600EDA95F}" destId="{7CAEA63C-96B5-40D4-900F-409598FDB0C1}" srcOrd="5" destOrd="0" presId="urn:microsoft.com/office/officeart/2005/8/layout/lProcess1"/>
    <dgm:cxn modelId="{A41D2E3D-00B4-4319-9EE2-BB46636841C7}" type="presParOf" srcId="{B1443ED3-5E34-456D-8CD9-88B600EDA95F}" destId="{459BBFF8-CE50-41AE-9B5E-F6026BBE4F45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C17BEBF6-0D86-4B4B-9CF2-C92FE09095D7}" type="presParOf" srcId="{734C3A16-72FA-42CA-BF15-F44513245016}" destId="{28432551-26EF-475E-8FB3-3EB0E9A4E818}" srcOrd="3" destOrd="0" presId="urn:microsoft.com/office/officeart/2005/8/layout/lProcess1"/>
    <dgm:cxn modelId="{47B384C3-806A-4FBE-AEC6-F4D1266243B1}" type="presParOf" srcId="{734C3A16-72FA-42CA-BF15-F44513245016}" destId="{BA0266C3-88F7-4423-95D3-9D6F3B07BE66}" srcOrd="4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2D2F2F80-9758-42DA-A560-6461607F8327}" type="presParOf" srcId="{96EC6E5F-616C-4A0E-8B47-23C2DB360B15}" destId="{9120D91E-3B48-4118-ACB4-09B319455EC0}" srcOrd="1" destOrd="0" presId="urn:microsoft.com/office/officeart/2005/8/layout/lProcess1"/>
    <dgm:cxn modelId="{5AA193FE-53FB-48F9-BFE3-6878C6C3B0B2}" type="presParOf" srcId="{96EC6E5F-616C-4A0E-8B47-23C2DB360B15}" destId="{2D8F76A9-BBD9-498A-ABBF-2348799A1121}" srcOrd="2" destOrd="0" presId="urn:microsoft.com/office/officeart/2005/8/layout/lProcess1"/>
    <dgm:cxn modelId="{5905B87B-5184-4157-819C-6B3900C4F086}" type="presParOf" srcId="{96EC6E5F-616C-4A0E-8B47-23C2DB360B15}" destId="{4CA9CC74-2580-4A38-BD8E-2C7CC72D1F80}" srcOrd="3" destOrd="0" presId="urn:microsoft.com/office/officeart/2005/8/layout/lProcess1"/>
    <dgm:cxn modelId="{298F3ECD-4703-4D7F-BB7F-6593B8BA948D}" type="presParOf" srcId="{96EC6E5F-616C-4A0E-8B47-23C2DB360B15}" destId="{34E654A1-781D-4FFB-9602-484B5F5C867F}" srcOrd="4" destOrd="0" presId="urn:microsoft.com/office/officeart/2005/8/layout/lProcess1"/>
    <dgm:cxn modelId="{D1A01CB2-F45C-4872-99A1-D4BE73D03B55}" type="presParOf" srcId="{96EC6E5F-616C-4A0E-8B47-23C2DB360B15}" destId="{80165843-990F-4937-B226-1AEC849ECA11}" srcOrd="5" destOrd="0" presId="urn:microsoft.com/office/officeart/2005/8/layout/lProcess1"/>
    <dgm:cxn modelId="{C8B68234-6855-4B4C-B653-2745DB7D5791}" type="presParOf" srcId="{96EC6E5F-616C-4A0E-8B47-23C2DB360B15}" destId="{F4A59EED-5CEF-40AE-B416-53EC789E3B6D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762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Chief Programmer</a:t>
          </a:r>
        </a:p>
      </dsp:txBody>
      <dsp:txXfrm>
        <a:off x="27145" y="396784"/>
        <a:ext cx="2742915" cy="655154"/>
      </dsp:txXfrm>
    </dsp:sp>
    <dsp:sp modelId="{75D5FFC4-B4E5-4BC1-BF61-3C6F6DF59D58}">
      <dsp:nvSpPr>
        <dsp:cNvPr id="0" name=""/>
        <dsp:cNvSpPr/>
      </dsp:nvSpPr>
      <dsp:spPr>
        <a:xfrm rot="16200000" flipV="1">
          <a:off x="1337710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1754D9-E1AC-4F2B-A536-DBAFA49A21CC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Staff Programmer</a:t>
          </a:r>
        </a:p>
      </dsp:txBody>
      <dsp:txXfrm>
        <a:off x="27145" y="1336276"/>
        <a:ext cx="2742915" cy="655154"/>
      </dsp:txXfrm>
    </dsp:sp>
    <dsp:sp modelId="{FE144719-CC22-4134-8FBA-8B73BAFE4F91}">
      <dsp:nvSpPr>
        <dsp:cNvPr id="0" name=""/>
        <dsp:cNvSpPr/>
      </dsp:nvSpPr>
      <dsp:spPr>
        <a:xfrm rot="16200000" flipV="1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Programmer</a:t>
          </a:r>
        </a:p>
      </dsp:txBody>
      <dsp:txXfrm>
        <a:off x="27145" y="2275769"/>
        <a:ext cx="2742915" cy="655154"/>
      </dsp:txXfrm>
    </dsp:sp>
    <dsp:sp modelId="{7CAEA63C-96B5-40D4-900F-409598FDB0C1}">
      <dsp:nvSpPr>
        <dsp:cNvPr id="0" name=""/>
        <dsp:cNvSpPr/>
      </dsp:nvSpPr>
      <dsp:spPr>
        <a:xfrm rot="16200000" flipV="1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Programmer</a:t>
          </a:r>
        </a:p>
      </dsp:txBody>
      <dsp:txXfrm>
        <a:off x="27145" y="3215261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Chief Analyst/Programmer</a:t>
          </a:r>
        </a:p>
      </dsp:txBody>
      <dsp:txXfrm>
        <a:off x="3200542" y="396784"/>
        <a:ext cx="2742915" cy="655154"/>
      </dsp:txXfrm>
    </dsp:sp>
    <dsp:sp modelId="{C8CE6287-76AA-46C4-B478-0F9183DE6118}">
      <dsp:nvSpPr>
        <dsp:cNvPr id="0" name=""/>
        <dsp:cNvSpPr/>
      </dsp:nvSpPr>
      <dsp:spPr>
        <a:xfrm rot="16200000" flipV="1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Staff Analyst/Programmer</a:t>
          </a:r>
        </a:p>
      </dsp:txBody>
      <dsp:txXfrm>
        <a:off x="3200542" y="1336276"/>
        <a:ext cx="2742915" cy="655154"/>
      </dsp:txXfrm>
    </dsp:sp>
    <dsp:sp modelId="{28432551-26EF-475E-8FB3-3EB0E9A4E818}">
      <dsp:nvSpPr>
        <dsp:cNvPr id="0" name=""/>
        <dsp:cNvSpPr/>
      </dsp:nvSpPr>
      <dsp:spPr>
        <a:xfrm rot="16200000" flipV="1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266C3-88F7-4423-95D3-9D6F3B07BE66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Analyst/Programmer</a:t>
          </a:r>
        </a:p>
      </dsp:txBody>
      <dsp:txXfrm>
        <a:off x="3200542" y="2275769"/>
        <a:ext cx="2742915" cy="655154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Chief Systems Analyst</a:t>
          </a:r>
        </a:p>
      </dsp:txBody>
      <dsp:txXfrm>
        <a:off x="6373938" y="396784"/>
        <a:ext cx="2742915" cy="655154"/>
      </dsp:txXfrm>
    </dsp:sp>
    <dsp:sp modelId="{9120D91E-3B48-4118-ACB4-09B319455EC0}">
      <dsp:nvSpPr>
        <dsp:cNvPr id="0" name=""/>
        <dsp:cNvSpPr/>
      </dsp:nvSpPr>
      <dsp:spPr>
        <a:xfrm rot="16200000" flipV="1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8F76A9-BBD9-498A-ABBF-2348799A1121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Staff Systems Analyst</a:t>
          </a:r>
        </a:p>
      </dsp:txBody>
      <dsp:txXfrm>
        <a:off x="6373938" y="1336276"/>
        <a:ext cx="2742915" cy="655154"/>
      </dsp:txXfrm>
    </dsp:sp>
    <dsp:sp modelId="{4CA9CC74-2580-4A38-BD8E-2C7CC72D1F80}">
      <dsp:nvSpPr>
        <dsp:cNvPr id="0" name=""/>
        <dsp:cNvSpPr/>
      </dsp:nvSpPr>
      <dsp:spPr>
        <a:xfrm rot="16200000" flipV="1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654A1-781D-4FFB-9602-484B5F5C867F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Systems Analyst</a:t>
          </a:r>
        </a:p>
      </dsp:txBody>
      <dsp:txXfrm>
        <a:off x="6373938" y="2275769"/>
        <a:ext cx="2742915" cy="655154"/>
      </dsp:txXfrm>
    </dsp:sp>
    <dsp:sp modelId="{80165843-990F-4937-B226-1AEC849ECA11}">
      <dsp:nvSpPr>
        <dsp:cNvPr id="0" name=""/>
        <dsp:cNvSpPr/>
      </dsp:nvSpPr>
      <dsp:spPr>
        <a:xfrm rot="16200000" flipV="1">
          <a:off x="7684503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A59EED-5CEF-40AE-B416-53EC789E3B6D}">
      <dsp:nvSpPr>
        <dsp:cNvPr id="0" name=""/>
        <dsp:cNvSpPr/>
      </dsp:nvSpPr>
      <dsp:spPr>
        <a:xfrm>
          <a:off x="6353555" y="3194878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Systems Analyst</a:t>
          </a:r>
        </a:p>
      </dsp:txBody>
      <dsp:txXfrm>
        <a:off x="6373938" y="3215261"/>
        <a:ext cx="2742915" cy="6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14-Mar-19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14-Mar-19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0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A6-7060-4AC1-8D9B-E65EE65A684A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2BF-11D5-498B-9340-9FF9C9DAC7D0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C7F-0038-43F1-9907-0F8C1D878CEF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9A6E-7802-4AB0-B728-4D1789B0BE48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969C-6C5A-4E32-A0FA-2EB2F579FCB9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392C-0921-4E9B-B9F9-DFCEFBDF404C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06A-6E7E-4A7B-B4EF-4101CE63359B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2FE-6FB4-4FDB-BFBF-076E2F3784FE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B88-48E4-426A-8CEE-29CA7F9913D2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A21CF99-144F-4571-9B07-30BC61B49066}" type="datetime1">
              <a:rPr lang="en-US" smtClean="0"/>
              <a:t>14-Mar-19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ei.cmu.edu/library/results.cfm#stq=software%20architect&amp;stp=1" TargetMode="External"/><Relationship Id="rId2" Type="http://schemas.openxmlformats.org/officeDocument/2006/relationships/hyperlink" Target="https://www.sei.cmu.edu/architecture/research/previousresearch/duties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ingthearchitecture.com/presentations/dw2009-pitfalls-for-new-software-architec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of the Architect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emergence of the role of Software Architect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62700"/>
            <a:ext cx="6881813" cy="257175"/>
          </a:xfrm>
        </p:spPr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353800" y="6362700"/>
            <a:ext cx="838200" cy="257175"/>
          </a:xfrm>
        </p:spPr>
        <p:txBody>
          <a:bodyPr/>
          <a:lstStyle/>
          <a:p>
            <a:fld id="{E31375A4-56A4-47D6-9801-1991572033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Not recognizing the politics of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is a political act</a:t>
            </a:r>
          </a:p>
          <a:p>
            <a:r>
              <a:rPr lang="en-US" dirty="0"/>
              <a:t>Engineers like to believe they are outside politics</a:t>
            </a:r>
          </a:p>
          <a:p>
            <a:pPr lvl="1"/>
            <a:r>
              <a:rPr lang="en-US" dirty="0"/>
              <a:t>They are not – where you have humans, you have politics</a:t>
            </a:r>
          </a:p>
          <a:p>
            <a:r>
              <a:rPr lang="en-US" dirty="0"/>
              <a:t>The architect is the most prestigious role in software development</a:t>
            </a:r>
          </a:p>
          <a:p>
            <a:r>
              <a:rPr lang="en-US" dirty="0"/>
              <a:t>Dangerous assumptions:</a:t>
            </a:r>
          </a:p>
          <a:p>
            <a:pPr lvl="1"/>
            <a:r>
              <a:rPr lang="en-US" dirty="0"/>
              <a:t>All developers have honest intentions with regard to the project</a:t>
            </a:r>
          </a:p>
          <a:p>
            <a:pPr lvl="1"/>
            <a:r>
              <a:rPr lang="en-US" dirty="0"/>
              <a:t>We want to believe the best course of action is the obvious one (and everyone will agree)</a:t>
            </a:r>
          </a:p>
          <a:p>
            <a:r>
              <a:rPr lang="en-US" dirty="0"/>
              <a:t>No one likes confrontation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5813852"/>
            <a:ext cx="393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Pitfalls of Object-Oriented Development</a:t>
            </a:r>
            <a:r>
              <a:rPr lang="en-US" sz="1200" i="1" dirty="0"/>
              <a:t> by Bruce Webster</a:t>
            </a:r>
          </a:p>
        </p:txBody>
      </p:sp>
      <p:sp>
        <p:nvSpPr>
          <p:cNvPr id="7" name="TextBox 6"/>
          <p:cNvSpPr txBox="1"/>
          <p:nvPr/>
        </p:nvSpPr>
        <p:spPr>
          <a:xfrm rot="21076847">
            <a:off x="2895600" y="3340303"/>
            <a:ext cx="215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Bradley Hand ITC" panose="03070402050302030203" pitchFamily="66" charset="0"/>
              </a:rPr>
              <a:t>^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arguably</a:t>
            </a:r>
          </a:p>
        </p:txBody>
      </p:sp>
    </p:spTree>
    <p:extLst>
      <p:ext uri="{BB962C8B-B14F-4D97-AF65-F5344CB8AC3E}">
        <p14:creationId xmlns:p14="http://schemas.microsoft.com/office/powerpoint/2010/main" val="3812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Authority</a:t>
            </a:r>
          </a:p>
          <a:p>
            <a:pPr lvl="1"/>
            <a:r>
              <a:rPr lang="en-US" dirty="0"/>
              <a:t>Authority commensurate with Responsibility</a:t>
            </a:r>
          </a:p>
          <a:p>
            <a:pPr lvl="1"/>
            <a:r>
              <a:rPr lang="en-US" dirty="0"/>
              <a:t>Authority to compel adherence</a:t>
            </a:r>
          </a:p>
          <a:p>
            <a:r>
              <a:rPr lang="en-US" dirty="0"/>
              <a:t>Upper Management Support</a:t>
            </a:r>
          </a:p>
          <a:p>
            <a:pPr lvl="1"/>
            <a:r>
              <a:rPr lang="en-US" dirty="0"/>
              <a:t>Full backing of management hierarchy</a:t>
            </a:r>
          </a:p>
          <a:p>
            <a:r>
              <a:rPr lang="en-US" dirty="0"/>
              <a:t>Proven Track Record</a:t>
            </a:r>
          </a:p>
          <a:p>
            <a:r>
              <a:rPr lang="en-US" dirty="0"/>
              <a:t>Pact with Engineers that serious consideration will be given to all ideas &amp; suggestions</a:t>
            </a:r>
          </a:p>
          <a:p>
            <a:r>
              <a:rPr lang="en-US" dirty="0"/>
              <a:t>Willingness to give ground on smaller design issues to ensure integrity of the bigger, more important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– Don’t expect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Software Architecture is invisible</a:t>
            </a:r>
          </a:p>
          <a:p>
            <a:r>
              <a:rPr lang="en-US" dirty="0"/>
              <a:t>Generally, no one says ‘good job’ for ‘*ilities’:</a:t>
            </a:r>
          </a:p>
          <a:p>
            <a:pPr lvl="1"/>
            <a:r>
              <a:rPr lang="en-US" dirty="0"/>
              <a:t>Scalability (+ Performance)</a:t>
            </a:r>
          </a:p>
          <a:p>
            <a:pPr lvl="1"/>
            <a:r>
              <a:rPr lang="en-US" dirty="0"/>
              <a:t>Recoverability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Adaptability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Skills Required of the Architect</a:t>
            </a:r>
          </a:p>
          <a:p>
            <a:pPr lvl="1"/>
            <a:r>
              <a:rPr lang="en-US" dirty="0"/>
              <a:t>Hard Technical Skills</a:t>
            </a:r>
          </a:p>
          <a:p>
            <a:pPr lvl="1"/>
            <a:r>
              <a:rPr lang="en-US" dirty="0"/>
              <a:t>Fuzzier Analysis &amp; Design Skills</a:t>
            </a:r>
          </a:p>
          <a:p>
            <a:pPr lvl="1"/>
            <a:r>
              <a:rPr lang="en-US" dirty="0"/>
              <a:t>Soft skills</a:t>
            </a:r>
          </a:p>
          <a:p>
            <a:pPr lvl="1"/>
            <a:endParaRPr lang="en-US" dirty="0"/>
          </a:p>
          <a:p>
            <a:r>
              <a:rPr lang="en-US" dirty="0"/>
              <a:t>Perspective</a:t>
            </a:r>
          </a:p>
          <a:p>
            <a:pPr lvl="1"/>
            <a:r>
              <a:rPr lang="en-US" dirty="0"/>
              <a:t>Set the vision</a:t>
            </a:r>
          </a:p>
          <a:p>
            <a:pPr lvl="1"/>
            <a:r>
              <a:rPr lang="en-US" dirty="0"/>
              <a:t>Ability to zoom out and see the ‘bigger picture’</a:t>
            </a:r>
          </a:p>
          <a:p>
            <a:pPr lvl="1"/>
            <a:r>
              <a:rPr lang="en-US" dirty="0"/>
              <a:t>Ability to zoom in to the lowest detail*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Deal with engineering management &amp; upper management</a:t>
            </a:r>
          </a:p>
          <a:p>
            <a:pPr lvl="1"/>
            <a:r>
              <a:rPr lang="en-US" dirty="0"/>
              <a:t>Might deal with C-level executives, like CTO</a:t>
            </a:r>
          </a:p>
          <a:p>
            <a:pPr lvl="1"/>
            <a:r>
              <a:rPr lang="en-US" dirty="0"/>
              <a:t>Communicate to all levels of engineering</a:t>
            </a:r>
          </a:p>
          <a:p>
            <a:pPr lvl="1"/>
            <a:r>
              <a:rPr lang="en-US" dirty="0"/>
              <a:t>Communicate with DevOps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0" y="5869769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*Controversial</a:t>
            </a:r>
          </a:p>
        </p:txBody>
      </p:sp>
    </p:spTree>
    <p:extLst>
      <p:ext uri="{BB962C8B-B14F-4D97-AF65-F5344CB8AC3E}">
        <p14:creationId xmlns:p14="http://schemas.microsoft.com/office/powerpoint/2010/main" val="24886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views\docs\HardSkillsWor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1" y="-175579"/>
            <a:ext cx="12552823" cy="70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E43D9-98D3-42F8-B2DD-6F9CCF21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04783-75DC-4E3A-AA61-6DCCD334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0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views\docs\SoftSkillsWord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794469-9734-483D-B3D2-5615DD7B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E3BE8-0E25-44BB-98EC-6A0D9082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2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77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Architect is now firmly established</a:t>
            </a:r>
          </a:p>
          <a:p>
            <a:r>
              <a:rPr lang="en-US" dirty="0"/>
              <a:t>Complexity of modern software development means someone (or some team) needs to manage the ‘Big Picture’</a:t>
            </a:r>
          </a:p>
          <a:p>
            <a:r>
              <a:rPr lang="en-US" dirty="0"/>
              <a:t>Can mean different roles, depending on organization - There are different types of architect.</a:t>
            </a:r>
          </a:p>
          <a:p>
            <a:r>
              <a:rPr lang="en-US" dirty="0"/>
              <a:t>Challenging Role – Need to be a master of the ‘soft skills’</a:t>
            </a:r>
          </a:p>
          <a:p>
            <a:r>
              <a:rPr lang="en-US" dirty="0"/>
              <a:t>Needs Upper Management Support – Needs a degree of Authority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https://www.sei.cmu.edu/architecture/research/previousresearch/duties.cfm</a:t>
            </a:r>
            <a:endParaRPr lang="en-US" dirty="0"/>
          </a:p>
          <a:p>
            <a:r>
              <a:rPr lang="en-US" dirty="0">
                <a:hlinkClick r:id="rId3"/>
              </a:rPr>
              <a:t>https://resources.sei.cmu.edu/library/results.cfm#stq=software%20architect&amp;stp=1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http://www.codingthearchitecture.com/presentations/dw2009-pitfalls-for-new-software-architects/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9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circa 1990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51238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/>
          <p:cNvSpPr/>
          <p:nvPr/>
        </p:nvSpPr>
        <p:spPr>
          <a:xfrm rot="19274834">
            <a:off x="3895092" y="4903261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 rot="13368257">
            <a:off x="7155784" y="4881182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 rot="13368257">
            <a:off x="3879184" y="370614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 rot="19274834">
            <a:off x="7171694" y="3684061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478A-E8B0-4149-BD20-EDBBDF5B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267FC-FAD5-4DFC-9C13-A2D3929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Range of 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COBOL, PL/1, Assembler</a:t>
            </a:r>
          </a:p>
          <a:p>
            <a:r>
              <a:rPr lang="en-US" dirty="0"/>
              <a:t>DB2/SQL/CICS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LSDM (Methodology)</a:t>
            </a:r>
          </a:p>
          <a:p>
            <a:r>
              <a:rPr lang="en-US" dirty="0"/>
              <a:t>Entity Modelling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a greater set of 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Basic</a:t>
            </a:r>
          </a:p>
          <a:p>
            <a:r>
              <a:rPr lang="en-US" dirty="0"/>
              <a:t>Visual C++ &amp; MFC</a:t>
            </a:r>
          </a:p>
          <a:p>
            <a:r>
              <a:rPr lang="en-US" dirty="0"/>
              <a:t>UI Design (Windows)</a:t>
            </a:r>
          </a:p>
          <a:p>
            <a:r>
              <a:rPr lang="en-US" dirty="0"/>
              <a:t>ODBC</a:t>
            </a:r>
          </a:p>
          <a:p>
            <a:r>
              <a:rPr lang="en-US" dirty="0"/>
              <a:t>T-SQL &amp; SQL-Server</a:t>
            </a:r>
          </a:p>
          <a:p>
            <a:r>
              <a:rPr lang="en-US" dirty="0"/>
              <a:t>Client/Server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  <a:p>
            <a:r>
              <a:rPr lang="en-US" dirty="0"/>
              <a:t>OO Analysis</a:t>
            </a:r>
          </a:p>
          <a:p>
            <a:r>
              <a:rPr lang="en-US" dirty="0"/>
              <a:t>OO Design</a:t>
            </a:r>
          </a:p>
          <a:p>
            <a:r>
              <a:rPr lang="en-US" dirty="0"/>
              <a:t>Prototyping &amp; Rapid Application Development (RAD)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from C to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2740152" cy="6858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2435352" cy="3581401"/>
          </a:xfrm>
        </p:spPr>
        <p:txBody>
          <a:bodyPr/>
          <a:lstStyle/>
          <a:p>
            <a:r>
              <a:rPr lang="en-US" dirty="0"/>
              <a:t>Macros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Structs 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828800"/>
            <a:ext cx="4343400" cy="68580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2514600"/>
            <a:ext cx="1825752" cy="3581401"/>
          </a:xfrm>
        </p:spPr>
        <p:txBody>
          <a:bodyPr>
            <a:normAutofit/>
          </a:bodyPr>
          <a:lstStyle/>
          <a:p>
            <a:r>
              <a:rPr lang="en-US" dirty="0"/>
              <a:t>Macros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Structs 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321551" y="2514600"/>
            <a:ext cx="2670049" cy="3581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Private &amp; Protected Members</a:t>
            </a:r>
          </a:p>
          <a:p>
            <a:r>
              <a:rPr lang="en-US" dirty="0"/>
              <a:t>Namespace</a:t>
            </a:r>
          </a:p>
          <a:p>
            <a:r>
              <a:rPr lang="en-US" dirty="0"/>
              <a:t>Function Overloading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Destructors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299448" y="2514600"/>
            <a:ext cx="2435352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Params</a:t>
            </a:r>
          </a:p>
          <a:p>
            <a:r>
              <a:rPr lang="en-US" dirty="0"/>
              <a:t>Inline Functions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Const</a:t>
            </a:r>
          </a:p>
          <a:p>
            <a:r>
              <a:rPr lang="en-US" dirty="0"/>
              <a:t>Friends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1828800"/>
            <a:ext cx="2743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9248" y="1828800"/>
            <a:ext cx="7693152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9" grpId="0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Shifts in early ‘90s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Lead to a mix of analysis &amp; design</a:t>
            </a:r>
          </a:p>
          <a:p>
            <a:pPr lvl="1"/>
            <a:r>
              <a:rPr lang="en-US" dirty="0"/>
              <a:t>Combining function and data – forced to think about design</a:t>
            </a:r>
          </a:p>
          <a:p>
            <a:pPr lvl="1"/>
            <a:r>
              <a:rPr lang="en-US" dirty="0"/>
              <a:t>OOP facilitated/encouraged more complex design, leading to more complicated applications</a:t>
            </a:r>
          </a:p>
          <a:p>
            <a:r>
              <a:rPr lang="en-US" dirty="0"/>
              <a:t>WIMP &amp; WYSIWYG</a:t>
            </a:r>
          </a:p>
          <a:p>
            <a:pPr lvl="1"/>
            <a:r>
              <a:rPr lang="en-US" dirty="0"/>
              <a:t>Windows, Icons, Mouse &amp; Pointers</a:t>
            </a:r>
          </a:p>
          <a:p>
            <a:pPr lvl="1"/>
            <a:r>
              <a:rPr lang="en-US" dirty="0"/>
              <a:t>Vastly richer UI – and hence more complicated</a:t>
            </a:r>
          </a:p>
          <a:p>
            <a:r>
              <a:rPr lang="en-US" dirty="0"/>
              <a:t>PCs &amp; Networks</a:t>
            </a:r>
          </a:p>
          <a:p>
            <a:pPr lvl="1"/>
            <a:r>
              <a:rPr lang="en-US" dirty="0"/>
              <a:t>Client/Server - involved the network</a:t>
            </a:r>
          </a:p>
          <a:p>
            <a:pPr lvl="1"/>
            <a:r>
              <a:rPr lang="en-US" dirty="0"/>
              <a:t>Concurrency Control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level of Complexity</a:t>
            </a:r>
          </a:p>
          <a:p>
            <a:r>
              <a:rPr lang="en-US" dirty="0"/>
              <a:t>Increased Levels of Abstraction</a:t>
            </a:r>
          </a:p>
          <a:p>
            <a:r>
              <a:rPr lang="en-US" dirty="0"/>
              <a:t>Drive for re-use – the promise of OO</a:t>
            </a:r>
          </a:p>
          <a:p>
            <a:r>
              <a:rPr lang="en-US" dirty="0"/>
              <a:t>Need for increased degree of System </a:t>
            </a:r>
            <a:r>
              <a:rPr lang="en-US" u="sng" dirty="0"/>
              <a:t>Oversight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of the Architect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267200"/>
          </a:xfrm>
        </p:spPr>
        <p:txBody>
          <a:bodyPr>
            <a:normAutofit/>
          </a:bodyPr>
          <a:lstStyle/>
          <a:p>
            <a:r>
              <a:rPr lang="en-US" dirty="0"/>
              <a:t>Focus on the high-level design choices – i.e. The ‘Big Picture’.</a:t>
            </a:r>
          </a:p>
          <a:p>
            <a:r>
              <a:rPr lang="en-US" dirty="0"/>
              <a:t>Chose technologies/technology stacks &amp; understand their interaction </a:t>
            </a:r>
            <a:r>
              <a:rPr lang="en-US" dirty="0">
                <a:sym typeface="Wingdings" panose="05000000000000000000" pitchFamily="2" charset="2"/>
              </a:rPr>
              <a:t> Consistency</a:t>
            </a:r>
            <a:endParaRPr lang="en-US" dirty="0"/>
          </a:p>
          <a:p>
            <a:r>
              <a:rPr lang="en-US" dirty="0"/>
              <a:t>Determine the projects technical ‘philosophy’ &amp; control/limit Design Choices</a:t>
            </a:r>
          </a:p>
          <a:p>
            <a:r>
              <a:rPr lang="en-US" dirty="0"/>
              <a:t>Define the ‘component model’ – i.e. high-level object model</a:t>
            </a:r>
          </a:p>
          <a:p>
            <a:r>
              <a:rPr lang="en-US" dirty="0"/>
              <a:t>Design for Re-use; Design for change; Design for extensibility (insulating layers)</a:t>
            </a:r>
          </a:p>
          <a:p>
            <a:r>
              <a:rPr lang="en-US" dirty="0"/>
              <a:t>Determine Coding Standards</a:t>
            </a:r>
          </a:p>
          <a:p>
            <a:r>
              <a:rPr lang="en-US" dirty="0"/>
              <a:t>Communicate these concepts to the developers/engineering teams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11774"/>
              </p:ext>
            </p:extLst>
          </p:nvPr>
        </p:nvGraphicFramePr>
        <p:xfrm>
          <a:off x="1143000" y="1828800"/>
          <a:ext cx="998220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176">
                  <a:extLst>
                    <a:ext uri="{9D8B030D-6E8A-4147-A177-3AD203B41FA5}">
                      <a16:colId xmlns:a16="http://schemas.microsoft.com/office/drawing/2014/main" val="3776902370"/>
                    </a:ext>
                  </a:extLst>
                </a:gridCol>
                <a:gridCol w="6734024">
                  <a:extLst>
                    <a:ext uri="{9D8B030D-6E8A-4147-A177-3AD203B41FA5}">
                      <a16:colId xmlns:a16="http://schemas.microsoft.com/office/drawing/2014/main" val="428335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Solutions Architect*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Typically focused on a BU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Concerned</a:t>
                      </a:r>
                      <a:r>
                        <a:rPr lang="en-US" sz="1400" baseline="0" dirty="0"/>
                        <a:t> with interaction between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Plugging systems together to form a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Communicates with several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2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Application/Technical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Focused</a:t>
                      </a:r>
                      <a:r>
                        <a:rPr lang="en-US" sz="1400" baseline="0" dirty="0"/>
                        <a:t> on application development – i.e.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Concerned with internal design, component reuse, code quality, maintainability &amp; extensibility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Communicates across the engineering team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/>
                        <a:t>Often a strong developer/engineer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Embedded Systems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Very</a:t>
                      </a:r>
                      <a:r>
                        <a:rPr lang="en-US" sz="1400" baseline="0" dirty="0"/>
                        <a:t> focused on the hardware &amp; embedded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Concerned with embedded system internals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Communicates within team &amp; interacts with Application/Solution Architect.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9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Enterprise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Interaction between BUs and 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Business Transformation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Scope</a:t>
                      </a:r>
                      <a:r>
                        <a:rPr lang="en-US" sz="1400" baseline="0" dirty="0"/>
                        <a:t> is across the organization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Highly abstracted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Communicates across the organization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2808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2017-2018 - Donnacha Forde -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13811</TotalTime>
  <Words>1031</Words>
  <Application>Microsoft Office PowerPoint</Application>
  <PresentationFormat>Widescreen</PresentationFormat>
  <Paragraphs>203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Bradley Hand ITC</vt:lpstr>
      <vt:lpstr>Candara</vt:lpstr>
      <vt:lpstr>Consolas</vt:lpstr>
      <vt:lpstr>Wingdings</vt:lpstr>
      <vt:lpstr>Tech Computer 16x9</vt:lpstr>
      <vt:lpstr>Role of the Architect</vt:lpstr>
      <vt:lpstr>Roles circa 1990</vt:lpstr>
      <vt:lpstr>Narrow Range of Technologies</vt:lpstr>
      <vt:lpstr>Shift to a greater set of Technologies</vt:lpstr>
      <vt:lpstr>Shifting from C to C++</vt:lpstr>
      <vt:lpstr>Technology Shifts in early ‘90s</vt:lpstr>
      <vt:lpstr>The Result?</vt:lpstr>
      <vt:lpstr>Emergence of the Architect</vt:lpstr>
      <vt:lpstr>Types of Architect</vt:lpstr>
      <vt:lpstr>Challenges – Not recognizing the politics of architecture</vt:lpstr>
      <vt:lpstr>Architect Needs</vt:lpstr>
      <vt:lpstr>Challenges – Don’t expect thanks</vt:lpstr>
      <vt:lpstr>Skills</vt:lpstr>
      <vt:lpstr>PowerPoint Presentation</vt:lpstr>
      <vt:lpstr>PowerPoint Presentation</vt:lpstr>
      <vt:lpstr>Q&amp;A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Forde, Donnacha</dc:creator>
  <cp:lastModifiedBy>Forde, Donnacha</cp:lastModifiedBy>
  <cp:revision>118</cp:revision>
  <dcterms:created xsi:type="dcterms:W3CDTF">2017-08-11T18:17:09Z</dcterms:created>
  <dcterms:modified xsi:type="dcterms:W3CDTF">2019-03-14T12:51:39Z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