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3" r:id="rId4"/>
    <p:sldId id="256" r:id="rId5"/>
    <p:sldId id="258" r:id="rId6"/>
    <p:sldId id="259" r:id="rId7"/>
    <p:sldId id="264" r:id="rId8"/>
    <p:sldId id="272" r:id="rId9"/>
    <p:sldId id="274" r:id="rId10"/>
    <p:sldId id="270" r:id="rId11"/>
    <p:sldId id="271" r:id="rId12"/>
    <p:sldId id="260" r:id="rId13"/>
    <p:sldId id="265" r:id="rId14"/>
    <p:sldId id="262" r:id="rId15"/>
    <p:sldId id="268" r:id="rId16"/>
    <p:sldId id="266" r:id="rId17"/>
    <p:sldId id="269" r:id="rId18"/>
    <p:sldId id="26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357"/>
    <a:srgbClr val="AEAEAE"/>
    <a:srgbClr val="A9A9A9"/>
    <a:srgbClr val="8E8E8E"/>
    <a:srgbClr val="8497B0"/>
    <a:srgbClr val="FDDCB1"/>
    <a:srgbClr val="75DBFF"/>
    <a:srgbClr val="E4E4E4"/>
    <a:srgbClr val="D6DCE5"/>
    <a:srgbClr val="899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BB80-EA23-4DC4-8F82-1E8F723ACCC2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2779160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038900" y="510473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390" y="491974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6082363" y="4605448"/>
            <a:ext cx="3033874" cy="702228"/>
            <a:chOff x="8455766" y="4207398"/>
            <a:chExt cx="2377440" cy="70222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356281" y="3716114"/>
            <a:ext cx="2377440" cy="722741"/>
            <a:chOff x="6774292" y="3624674"/>
            <a:chExt cx="2377440" cy="722741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7795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2467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Zookeeper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1655221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5026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1749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6623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3346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Invoices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79800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4703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Products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20817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17540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722543" y="3820156"/>
            <a:ext cx="1094980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Topics (Logs)</a:t>
            </a:r>
            <a:endParaRPr lang="de-DE" sz="1400" noProof="1">
              <a:latin typeface="+mj-lt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514074"/>
            <a:ext cx="4487210" cy="3133830"/>
          </a:xfrm>
          <a:prstGeom prst="roundRect">
            <a:avLst>
              <a:gd name="adj" fmla="val 1391"/>
            </a:avLst>
          </a:prstGeom>
          <a:solidFill>
            <a:srgbClr val="E2EBDF"/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925109" y="2750417"/>
            <a:ext cx="1004827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Event Store</a:t>
            </a:r>
            <a:endParaRPr lang="de-DE" sz="1400" noProof="1">
              <a:latin typeface="+mj-lt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359396" y="1379546"/>
            <a:ext cx="2377440" cy="1844908"/>
          </a:xfrm>
          <a:prstGeom prst="roundRect">
            <a:avLst>
              <a:gd name="adj" fmla="val 3568"/>
            </a:avLst>
          </a:prstGeom>
          <a:solidFill>
            <a:srgbClr val="899B8F"/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5036882"/>
            <a:ext cx="108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runtime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components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3926521"/>
            <a:ext cx="53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2816160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domain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56281" y="1368107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64205" y="1039921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554080" y="2007667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created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971170" y="2238781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updated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89025" y="2392461"/>
            <a:ext cx="574187" cy="3475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54940" y="3507784"/>
            <a:ext cx="574188" cy="3643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14852" y="4639899"/>
            <a:ext cx="614276" cy="3803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2363" y="5081213"/>
            <a:ext cx="598241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972492" y="4174342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869" y="2933469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User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4960" y="2531126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490" y="206041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86778" y="1601363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Customer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316883" y="6001316"/>
            <a:ext cx="1026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64" name="Geschweifte Klammer rechts 63"/>
          <p:cNvSpPr/>
          <p:nvPr/>
        </p:nvSpPr>
        <p:spPr>
          <a:xfrm rot="10800000">
            <a:off x="2040431" y="2392461"/>
            <a:ext cx="307582" cy="5711283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814117" y="5998781"/>
            <a:ext cx="2043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distributed messaging system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907426" y="5396612"/>
            <a:ext cx="1031096" cy="589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715110" y="5366230"/>
            <a:ext cx="1061008" cy="597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050588" y="380117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3965552" y="4682881"/>
            <a:ext cx="1113649" cy="598945"/>
            <a:chOff x="8455766" y="4207398"/>
            <a:chExt cx="2377440" cy="702228"/>
          </a:xfrm>
        </p:grpSpPr>
        <p:sp>
          <p:nvSpPr>
            <p:cNvPr id="76" name="Abgerundetes Rechteck 7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Consumer</a:t>
              </a: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4467133" y="4970515"/>
            <a:ext cx="1113649" cy="598945"/>
            <a:chOff x="8455766" y="4207398"/>
            <a:chExt cx="2377440" cy="702228"/>
          </a:xfrm>
        </p:grpSpPr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Abgerundetes Rechteck 7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Producer</a:t>
              </a:r>
            </a:p>
          </p:txBody>
        </p:sp>
      </p:grp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6010275" y="5732549"/>
            <a:ext cx="272872" cy="15983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eschweifte Klammer rechts 81"/>
          <p:cNvSpPr/>
          <p:nvPr/>
        </p:nvSpPr>
        <p:spPr>
          <a:xfrm rot="10800000" flipH="1">
            <a:off x="5437345" y="5034539"/>
            <a:ext cx="173623" cy="1129946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845269" y="3631722"/>
            <a:ext cx="2381527" cy="1437869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eschweifte Klammer rechts 89"/>
          <p:cNvSpPr/>
          <p:nvPr/>
        </p:nvSpPr>
        <p:spPr>
          <a:xfrm rot="10800000" flipH="1" flipV="1">
            <a:off x="3278594" y="1999942"/>
            <a:ext cx="173623" cy="1654355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524535" y="2778171"/>
            <a:ext cx="320734" cy="17991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845269" y="2958082"/>
            <a:ext cx="0" cy="677615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79015" y="2202416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bgerundetes Rechteck 100"/>
          <p:cNvSpPr/>
          <p:nvPr/>
        </p:nvSpPr>
        <p:spPr>
          <a:xfrm>
            <a:off x="3986532" y="3711654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4685768" y="411930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3" name="Abgerundetes Rechteck 102"/>
          <p:cNvSpPr/>
          <p:nvPr/>
        </p:nvSpPr>
        <p:spPr>
          <a:xfrm>
            <a:off x="5529556" y="4631823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452218" y="4455972"/>
            <a:ext cx="713775" cy="42285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003764" y="4520385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693718" y="4430608"/>
            <a:ext cx="371108" cy="231491"/>
          </a:xfrm>
          <a:prstGeom prst="straightConnector1">
            <a:avLst/>
          </a:prstGeom>
          <a:ln w="3175">
            <a:solidFill>
              <a:srgbClr val="00B0F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4424680" y="5528073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456537" y="5050961"/>
            <a:ext cx="966033" cy="552879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312228" y="5049642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755939" y="4952570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sp>
        <p:nvSpPr>
          <p:cNvPr id="125" name="Abgerundetes Rechteck 124"/>
          <p:cNvSpPr/>
          <p:nvPr/>
        </p:nvSpPr>
        <p:spPr>
          <a:xfrm>
            <a:off x="3589952" y="4477172"/>
            <a:ext cx="496140" cy="336662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5655783" y="5683014"/>
            <a:ext cx="350682" cy="207246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6544" y="5507624"/>
            <a:ext cx="598241" cy="30777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131" name="Abgerundetes Rechteck 130"/>
          <p:cNvSpPr/>
          <p:nvPr/>
        </p:nvSpPr>
        <p:spPr>
          <a:xfrm>
            <a:off x="5715776" y="572923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8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/>
          <p:cNvSpPr/>
          <p:nvPr/>
        </p:nvSpPr>
        <p:spPr>
          <a:xfrm>
            <a:off x="3031859" y="1073109"/>
            <a:ext cx="6479906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031859" y="2554064"/>
            <a:ext cx="6479906" cy="265446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  <a:alpha val="5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Processing</a:t>
            </a:r>
            <a:b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(Processor Topology)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Abgerundetes Rechteck 21"/>
          <p:cNvSpPr>
            <a:spLocks noChangeAspect="1"/>
          </p:cNvSpPr>
          <p:nvPr/>
        </p:nvSpPr>
        <p:spPr>
          <a:xfrm>
            <a:off x="3658475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Abgerundetes Rechteck 13"/>
          <p:cNvSpPr>
            <a:spLocks noChangeAspect="1"/>
          </p:cNvSpPr>
          <p:nvPr/>
        </p:nvSpPr>
        <p:spPr>
          <a:xfrm>
            <a:off x="6164985" y="4451774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Abgerundetes Rechteck 15"/>
          <p:cNvSpPr>
            <a:spLocks noChangeAspect="1"/>
          </p:cNvSpPr>
          <p:nvPr/>
        </p:nvSpPr>
        <p:spPr>
          <a:xfrm>
            <a:off x="4720434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Abgerundetes Rechteck 16"/>
          <p:cNvSpPr>
            <a:spLocks noChangeAspect="1"/>
          </p:cNvSpPr>
          <p:nvPr/>
        </p:nvSpPr>
        <p:spPr>
          <a:xfrm>
            <a:off x="4217045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bgerundetes Rechteck 17"/>
          <p:cNvSpPr>
            <a:spLocks noChangeAspect="1"/>
          </p:cNvSpPr>
          <p:nvPr/>
        </p:nvSpPr>
        <p:spPr>
          <a:xfrm>
            <a:off x="6164985" y="34631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Abgerundetes Rechteck 19"/>
          <p:cNvSpPr>
            <a:spLocks noChangeAspect="1"/>
          </p:cNvSpPr>
          <p:nvPr/>
        </p:nvSpPr>
        <p:spPr>
          <a:xfrm>
            <a:off x="8261070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Abgerundetes Rechteck 22"/>
          <p:cNvSpPr>
            <a:spLocks noChangeAspect="1"/>
          </p:cNvSpPr>
          <p:nvPr/>
        </p:nvSpPr>
        <p:spPr>
          <a:xfrm>
            <a:off x="8261070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832379" y="1775945"/>
            <a:ext cx="0" cy="121161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7" idx="1"/>
            <a:endCxn id="22" idx="2"/>
          </p:cNvCxnSpPr>
          <p:nvPr/>
        </p:nvCxnSpPr>
        <p:spPr>
          <a:xfrm rot="10800000">
            <a:off x="3838475" y="3353651"/>
            <a:ext cx="378570" cy="814078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" idx="1"/>
            <a:endCxn id="17" idx="3"/>
          </p:cNvCxnSpPr>
          <p:nvPr/>
        </p:nvCxnSpPr>
        <p:spPr>
          <a:xfrm rot="10800000">
            <a:off x="4577045" y="4167730"/>
            <a:ext cx="1587940" cy="464045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7" idx="0"/>
            <a:endCxn id="16" idx="1"/>
          </p:cNvCxnSpPr>
          <p:nvPr/>
        </p:nvCxnSpPr>
        <p:spPr>
          <a:xfrm rot="5400000" flipH="1" flipV="1">
            <a:off x="4151700" y="3418996"/>
            <a:ext cx="814078" cy="323389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3399023" y="1412644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/>
          <p:cNvSpPr>
            <a:spLocks noChangeAspect="1"/>
          </p:cNvSpPr>
          <p:nvPr/>
        </p:nvSpPr>
        <p:spPr>
          <a:xfrm>
            <a:off x="4758470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Abgerundetes Rechteck 52"/>
          <p:cNvSpPr>
            <a:spLocks noChangeAspect="1"/>
          </p:cNvSpPr>
          <p:nvPr/>
        </p:nvSpPr>
        <p:spPr>
          <a:xfrm>
            <a:off x="439704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Abgerundetes Rechteck 53"/>
          <p:cNvSpPr>
            <a:spLocks noChangeAspect="1"/>
          </p:cNvSpPr>
          <p:nvPr/>
        </p:nvSpPr>
        <p:spPr>
          <a:xfrm>
            <a:off x="401847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7321221" y="1876537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Abgerundetes Rechteck 55"/>
          <p:cNvSpPr>
            <a:spLocks noChangeAspect="1"/>
          </p:cNvSpPr>
          <p:nvPr/>
        </p:nvSpPr>
        <p:spPr>
          <a:xfrm>
            <a:off x="8982495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Abgerundetes Rechteck 56"/>
          <p:cNvSpPr>
            <a:spLocks noChangeAspect="1"/>
          </p:cNvSpPr>
          <p:nvPr/>
        </p:nvSpPr>
        <p:spPr>
          <a:xfrm>
            <a:off x="862107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Abgerundetes Rechteck 57"/>
          <p:cNvSpPr>
            <a:spLocks noChangeAspect="1"/>
          </p:cNvSpPr>
          <p:nvPr/>
        </p:nvSpPr>
        <p:spPr>
          <a:xfrm>
            <a:off x="824250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4259806" y="1876537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Abgerundetes Rechteck 63"/>
          <p:cNvSpPr>
            <a:spLocks noChangeAspect="1"/>
          </p:cNvSpPr>
          <p:nvPr/>
        </p:nvSpPr>
        <p:spPr>
          <a:xfrm>
            <a:off x="5619253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Abgerundetes Rechteck 64"/>
          <p:cNvSpPr>
            <a:spLocks noChangeAspect="1"/>
          </p:cNvSpPr>
          <p:nvPr/>
        </p:nvSpPr>
        <p:spPr>
          <a:xfrm>
            <a:off x="525782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Abgerundetes Rechteck 65"/>
          <p:cNvSpPr>
            <a:spLocks noChangeAspect="1"/>
          </p:cNvSpPr>
          <p:nvPr/>
        </p:nvSpPr>
        <p:spPr>
          <a:xfrm>
            <a:off x="487925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" name="Gerade Verbindung mit Pfeil 66"/>
          <p:cNvCxnSpPr/>
          <p:nvPr/>
        </p:nvCxnSpPr>
        <p:spPr>
          <a:xfrm>
            <a:off x="4892333" y="2207035"/>
            <a:ext cx="0" cy="78052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8" idx="1"/>
            <a:endCxn id="17" idx="3"/>
          </p:cNvCxnSpPr>
          <p:nvPr/>
        </p:nvCxnSpPr>
        <p:spPr>
          <a:xfrm rot="10800000" flipV="1">
            <a:off x="4577045" y="3643137"/>
            <a:ext cx="1587940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3" idx="1"/>
            <a:endCxn id="18" idx="3"/>
          </p:cNvCxnSpPr>
          <p:nvPr/>
        </p:nvCxnSpPr>
        <p:spPr>
          <a:xfrm rot="10800000">
            <a:off x="6524986" y="3643137"/>
            <a:ext cx="1736085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23" idx="2"/>
            <a:endCxn id="14" idx="3"/>
          </p:cNvCxnSpPr>
          <p:nvPr/>
        </p:nvCxnSpPr>
        <p:spPr>
          <a:xfrm rot="5400000">
            <a:off x="7341006" y="3531709"/>
            <a:ext cx="284045" cy="1916085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20" idx="2"/>
            <a:endCxn id="23" idx="0"/>
          </p:cNvCxnSpPr>
          <p:nvPr/>
        </p:nvCxnSpPr>
        <p:spPr>
          <a:xfrm>
            <a:off x="8441070" y="3353651"/>
            <a:ext cx="0" cy="6340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8441070" y="2284783"/>
            <a:ext cx="0" cy="6839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1587308" y="3042846"/>
            <a:ext cx="1180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source processor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9691764" y="3042846"/>
            <a:ext cx="1038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sink processor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372588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stream processor</a:t>
            </a:r>
            <a:endParaRPr lang="en-US" sz="11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80575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stream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7" name="Gerade Verbindung mit Pfeil 106"/>
          <p:cNvCxnSpPr>
            <a:endCxn id="101" idx="3"/>
          </p:cNvCxnSpPr>
          <p:nvPr/>
        </p:nvCxnSpPr>
        <p:spPr>
          <a:xfrm flipH="1">
            <a:off x="2767780" y="3173651"/>
            <a:ext cx="84105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02" idx="1"/>
            <a:endCxn id="20" idx="3"/>
          </p:cNvCxnSpPr>
          <p:nvPr/>
        </p:nvCxnSpPr>
        <p:spPr>
          <a:xfrm flipH="1">
            <a:off x="8621070" y="3173651"/>
            <a:ext cx="107069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5" idx="0"/>
            <a:endCxn id="17" idx="2"/>
          </p:cNvCxnSpPr>
          <p:nvPr/>
        </p:nvCxnSpPr>
        <p:spPr>
          <a:xfrm flipH="1" flipV="1">
            <a:off x="4397045" y="4347729"/>
            <a:ext cx="0" cy="10194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06" idx="0"/>
          </p:cNvCxnSpPr>
          <p:nvPr/>
        </p:nvCxnSpPr>
        <p:spPr>
          <a:xfrm flipV="1">
            <a:off x="7483028" y="4631774"/>
            <a:ext cx="0" cy="73543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85" y="1344377"/>
            <a:ext cx="228353" cy="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9" y="3771356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572659" y="1828255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030948" y="3908516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outputTopic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030949" y="2339883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inputTopic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3283950" y="2527118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3247602" y="4095751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635000" y="2242790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22" idx="3"/>
            <a:endCxn id="40" idx="0"/>
          </p:cNvCxnSpPr>
          <p:nvPr/>
        </p:nvCxnSpPr>
        <p:spPr>
          <a:xfrm>
            <a:off x="7369892" y="2527118"/>
            <a:ext cx="2109041" cy="392430"/>
          </a:xfrm>
          <a:prstGeom prst="bentConnector2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0" idx="2"/>
            <a:endCxn id="21" idx="3"/>
          </p:cNvCxnSpPr>
          <p:nvPr/>
        </p:nvCxnSpPr>
        <p:spPr>
          <a:xfrm rot="5400000">
            <a:off x="8236575" y="2853393"/>
            <a:ext cx="375674" cy="2109042"/>
          </a:xfrm>
          <a:prstGeom prst="bentConnector2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8370419" y="2919548"/>
            <a:ext cx="2217027" cy="8005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Streaming Processor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354519" y="3803806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3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199308" y="3032341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“orders” topic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199309" y="2187746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B7C2D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+mj-lt"/>
              </a:rPr>
              <a:t>“users” </a:t>
            </a:r>
            <a:r>
              <a:rPr lang="en-US" sz="1200" i="1" dirty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8" name="Rechteck 7"/>
          <p:cNvSpPr/>
          <p:nvPr/>
        </p:nvSpPr>
        <p:spPr>
          <a:xfrm>
            <a:off x="1358536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00357" y="1201775"/>
            <a:ext cx="3192780" cy="1522228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User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2867289"/>
            <a:ext cx="3192780" cy="1997528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13" name="Zylinder 12"/>
          <p:cNvSpPr/>
          <p:nvPr/>
        </p:nvSpPr>
        <p:spPr>
          <a:xfrm>
            <a:off x="2218306" y="3952411"/>
            <a:ext cx="933042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4" name="Zylinder 13"/>
          <p:cNvSpPr/>
          <p:nvPr/>
        </p:nvSpPr>
        <p:spPr>
          <a:xfrm>
            <a:off x="10447844" y="3362035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5" name="Zylinder 14"/>
          <p:cNvSpPr/>
          <p:nvPr/>
        </p:nvSpPr>
        <p:spPr>
          <a:xfrm>
            <a:off x="10447844" y="2187742"/>
            <a:ext cx="550274" cy="404167"/>
          </a:xfrm>
          <a:prstGeom prst="can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20" name="Rechteck 19"/>
          <p:cNvSpPr/>
          <p:nvPr/>
        </p:nvSpPr>
        <p:spPr>
          <a:xfrm>
            <a:off x="4969669" y="5661524"/>
            <a:ext cx="1799605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6982096" y="5661524"/>
            <a:ext cx="546021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4" name="Gerade Verbindung mit Pfeil 33"/>
          <p:cNvCxnSpPr>
            <a:stCxn id="87" idx="3"/>
            <a:endCxn id="33" idx="1"/>
          </p:cNvCxnSpPr>
          <p:nvPr/>
        </p:nvCxnSpPr>
        <p:spPr>
          <a:xfrm>
            <a:off x="6551023" y="6106956"/>
            <a:ext cx="431073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5595" y="2187743"/>
            <a:ext cx="775195" cy="1215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cxnSp>
        <p:nvCxnSpPr>
          <p:cNvPr id="53" name="Gerade Verbindung mit Pfeil 40"/>
          <p:cNvCxnSpPr/>
          <p:nvPr/>
        </p:nvCxnSpPr>
        <p:spPr>
          <a:xfrm>
            <a:off x="944261" y="3215835"/>
            <a:ext cx="1274045" cy="1722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/>
          <p:nvPr/>
        </p:nvCxnSpPr>
        <p:spPr>
          <a:xfrm flipH="1">
            <a:off x="942623" y="2374979"/>
            <a:ext cx="1338936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6" idx="2"/>
            <a:endCxn id="13" idx="1"/>
          </p:cNvCxnSpPr>
          <p:nvPr/>
        </p:nvCxnSpPr>
        <p:spPr>
          <a:xfrm flipH="1">
            <a:off x="2684827" y="3404972"/>
            <a:ext cx="1" cy="54743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218306" y="2187743"/>
            <a:ext cx="933043" cy="121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logic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767252" y="5977855"/>
            <a:ext cx="783771" cy="258201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89" name="Rechteck 88"/>
          <p:cNvSpPr/>
          <p:nvPr/>
        </p:nvSpPr>
        <p:spPr>
          <a:xfrm>
            <a:off x="9263881" y="2187743"/>
            <a:ext cx="819144" cy="374469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0429" y="2187743"/>
            <a:ext cx="851251" cy="1215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GraphQL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gRPC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WebSocket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9263881" y="3028601"/>
            <a:ext cx="819144" cy="122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logic</a:t>
            </a:r>
          </a:p>
        </p:txBody>
      </p:sp>
      <p:sp>
        <p:nvSpPr>
          <p:cNvPr id="127" name="Rechteck 126"/>
          <p:cNvSpPr/>
          <p:nvPr/>
        </p:nvSpPr>
        <p:spPr>
          <a:xfrm flipH="1">
            <a:off x="5287365" y="5441842"/>
            <a:ext cx="1164211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31" name="Gerade Verbindung mit Pfeil 40"/>
          <p:cNvCxnSpPr>
            <a:stCxn id="7" idx="1"/>
          </p:cNvCxnSpPr>
          <p:nvPr/>
        </p:nvCxnSpPr>
        <p:spPr>
          <a:xfrm flipH="1" flipV="1">
            <a:off x="3151349" y="2374978"/>
            <a:ext cx="2047960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357976" y="2196100"/>
            <a:ext cx="1002848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endCxn id="5" idx="1"/>
          </p:cNvCxnSpPr>
          <p:nvPr/>
        </p:nvCxnSpPr>
        <p:spPr>
          <a:xfrm flipV="1">
            <a:off x="3151349" y="3219576"/>
            <a:ext cx="2047959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357975" y="3028599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6" name="Gerade Verbindung mit Pfeil 40"/>
          <p:cNvCxnSpPr>
            <a:stCxn id="5" idx="3"/>
          </p:cNvCxnSpPr>
          <p:nvPr/>
        </p:nvCxnSpPr>
        <p:spPr>
          <a:xfrm>
            <a:off x="7276009" y="3219576"/>
            <a:ext cx="1987872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40"/>
          <p:cNvCxnSpPr>
            <a:endCxn id="6" idx="3"/>
          </p:cNvCxnSpPr>
          <p:nvPr/>
        </p:nvCxnSpPr>
        <p:spPr>
          <a:xfrm flipH="1">
            <a:off x="7276009" y="4064170"/>
            <a:ext cx="1987872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7997834" y="3876936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 flipH="1">
            <a:off x="7987935" y="3028600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5" name="Gerade Verbindung mit Pfeil 40"/>
          <p:cNvCxnSpPr>
            <a:stCxn id="89" idx="1"/>
            <a:endCxn id="7" idx="3"/>
          </p:cNvCxnSpPr>
          <p:nvPr/>
        </p:nvCxnSpPr>
        <p:spPr>
          <a:xfrm flipH="1">
            <a:off x="7276010" y="2374978"/>
            <a:ext cx="1987871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987936" y="2187744"/>
            <a:ext cx="860171" cy="37446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producer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stCxn id="6" idx="2"/>
            <a:endCxn id="127" idx="0"/>
          </p:cNvCxnSpPr>
          <p:nvPr/>
        </p:nvCxnSpPr>
        <p:spPr>
          <a:xfrm rot="5400000">
            <a:off x="5458347" y="4662529"/>
            <a:ext cx="1190437" cy="368189"/>
          </a:xfrm>
          <a:prstGeom prst="bentConnector3">
            <a:avLst>
              <a:gd name="adj1" fmla="val -2671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5199309" y="3876936"/>
            <a:ext cx="2076700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“invoices” topic</a:t>
            </a:r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Gerade Verbindung mit Pfeil 158"/>
          <p:cNvCxnSpPr>
            <a:stCxn id="85" idx="3"/>
            <a:endCxn id="14" idx="2"/>
          </p:cNvCxnSpPr>
          <p:nvPr/>
        </p:nvCxnSpPr>
        <p:spPr>
          <a:xfrm flipV="1">
            <a:off x="10083025" y="3639079"/>
            <a:ext cx="364819" cy="92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6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223972" y="2501242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“orders” topic</a:t>
            </a:r>
          </a:p>
        </p:txBody>
      </p:sp>
      <p:sp>
        <p:nvSpPr>
          <p:cNvPr id="8" name="Rechteck 7"/>
          <p:cNvSpPr/>
          <p:nvPr/>
        </p:nvSpPr>
        <p:spPr>
          <a:xfrm>
            <a:off x="1606724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1201775"/>
            <a:ext cx="3192780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300357" y="5145934"/>
            <a:ext cx="2469969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0862209" y="5145934"/>
            <a:ext cx="630928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03783" y="2090058"/>
            <a:ext cx="881465" cy="160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sp>
        <p:nvSpPr>
          <p:cNvPr id="86" name="Rechteck 85"/>
          <p:cNvSpPr/>
          <p:nvPr/>
        </p:nvSpPr>
        <p:spPr>
          <a:xfrm>
            <a:off x="2466494" y="2090058"/>
            <a:ext cx="1576454" cy="1603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 Service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8617" y="2090496"/>
            <a:ext cx="934508" cy="160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8475252" y="2090058"/>
            <a:ext cx="1352835" cy="1608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Order Listener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stCxn id="16" idx="1"/>
            <a:endCxn id="5" idx="1"/>
          </p:cNvCxnSpPr>
          <p:nvPr/>
        </p:nvCxnSpPr>
        <p:spPr>
          <a:xfrm flipV="1">
            <a:off x="4626686" y="2688477"/>
            <a:ext cx="597286" cy="128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619694" y="2502522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9" name="Gerade Verbindung mit Pfeil 40"/>
          <p:cNvCxnSpPr>
            <a:endCxn id="6" idx="3"/>
          </p:cNvCxnSpPr>
          <p:nvPr/>
        </p:nvCxnSpPr>
        <p:spPr>
          <a:xfrm flipH="1">
            <a:off x="7300673" y="3383279"/>
            <a:ext cx="1728753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8022498" y="3215212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stCxn id="6" idx="2"/>
            <a:endCxn id="20" idx="1"/>
          </p:cNvCxnSpPr>
          <p:nvPr/>
        </p:nvCxnSpPr>
        <p:spPr>
          <a:xfrm rot="16200000" flipH="1">
            <a:off x="6377556" y="3474448"/>
            <a:ext cx="1807569" cy="2038034"/>
          </a:xfrm>
          <a:prstGeom prst="bentConnector2">
            <a:avLst/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5223973" y="3215212"/>
            <a:ext cx="2076700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“invoices” topic</a:t>
            </a:r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951457" y="2090058"/>
            <a:ext cx="1038840" cy="2606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Zylinder 13"/>
          <p:cNvSpPr/>
          <p:nvPr/>
        </p:nvSpPr>
        <p:spPr>
          <a:xfrm>
            <a:off x="10148656" y="3952411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43" name="Rechteck 42"/>
          <p:cNvSpPr/>
          <p:nvPr/>
        </p:nvSpPr>
        <p:spPr>
          <a:xfrm>
            <a:off x="11113666" y="2090058"/>
            <a:ext cx="740877" cy="1603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</a:p>
        </p:txBody>
      </p:sp>
      <p:sp>
        <p:nvSpPr>
          <p:cNvPr id="44" name="Rechteck 43"/>
          <p:cNvSpPr/>
          <p:nvPr/>
        </p:nvSpPr>
        <p:spPr>
          <a:xfrm>
            <a:off x="2464836" y="3821853"/>
            <a:ext cx="1569077" cy="968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2984494" y="3920808"/>
            <a:ext cx="529759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70" name="Gerade Verbindung mit Pfeil 69"/>
          <p:cNvCxnSpPr>
            <a:endCxn id="13" idx="1"/>
          </p:cNvCxnSpPr>
          <p:nvPr/>
        </p:nvCxnSpPr>
        <p:spPr>
          <a:xfrm>
            <a:off x="3249373" y="2686032"/>
            <a:ext cx="1" cy="1234776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40"/>
          <p:cNvCxnSpPr>
            <a:endCxn id="16" idx="3"/>
          </p:cNvCxnSpPr>
          <p:nvPr/>
        </p:nvCxnSpPr>
        <p:spPr>
          <a:xfrm>
            <a:off x="1178978" y="2684735"/>
            <a:ext cx="2440716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>
            <a:stCxn id="13" idx="2"/>
          </p:cNvCxnSpPr>
          <p:nvPr/>
        </p:nvCxnSpPr>
        <p:spPr>
          <a:xfrm rot="10800000">
            <a:off x="1178980" y="3106622"/>
            <a:ext cx="1805515" cy="1091230"/>
          </a:xfrm>
          <a:prstGeom prst="bentConnector3">
            <a:avLst>
              <a:gd name="adj1" fmla="val 13102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40"/>
          <p:cNvCxnSpPr>
            <a:stCxn id="5" idx="3"/>
          </p:cNvCxnSpPr>
          <p:nvPr/>
        </p:nvCxnSpPr>
        <p:spPr>
          <a:xfrm flipV="1">
            <a:off x="7300673" y="2684735"/>
            <a:ext cx="1728751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 flipH="1">
            <a:off x="8012599" y="2497501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029424" y="2497501"/>
            <a:ext cx="650052" cy="1092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create invoice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Gerade Verbindung mit Pfeil 40"/>
          <p:cNvCxnSpPr/>
          <p:nvPr/>
        </p:nvCxnSpPr>
        <p:spPr>
          <a:xfrm>
            <a:off x="9685286" y="3041723"/>
            <a:ext cx="61513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40"/>
          <p:cNvCxnSpPr>
            <a:endCxn id="14" idx="1"/>
          </p:cNvCxnSpPr>
          <p:nvPr/>
        </p:nvCxnSpPr>
        <p:spPr>
          <a:xfrm rot="10800000" flipV="1">
            <a:off x="10423793" y="3041723"/>
            <a:ext cx="168547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401500" y="2550369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POST</a:t>
            </a:r>
            <a:r>
              <a:rPr lang="en-US" sz="1000" i="1" dirty="0" smtClean="0">
                <a:latin typeface="+mj-lt"/>
              </a:rPr>
              <a:t> /orders</a:t>
            </a:r>
            <a:endParaRPr lang="en-US" sz="1000" i="1" dirty="0">
              <a:latin typeface="+mj-lt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391120" y="2978803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/orders</a:t>
            </a:r>
            <a:endParaRPr lang="en-US" sz="1000" i="1" dirty="0">
              <a:latin typeface="+mj-lt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1087906" y="309210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/invoices</a:t>
            </a:r>
            <a:endParaRPr lang="en-US" sz="1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5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133" name="Abgerundetes Rechteck 132"/>
          <p:cNvSpPr/>
          <p:nvPr/>
        </p:nvSpPr>
        <p:spPr>
          <a:xfrm>
            <a:off x="9079392" y="3274001"/>
            <a:ext cx="2213443" cy="2203683"/>
          </a:xfrm>
          <a:prstGeom prst="roundRect">
            <a:avLst>
              <a:gd name="adj" fmla="val 103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137754" y="3345845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808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CQRS/ES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  <a:endCxn id="5" idx="0"/>
          </p:cNvCxnSpPr>
          <p:nvPr/>
        </p:nvCxnSpPr>
        <p:spPr>
          <a:xfrm>
            <a:off x="7613206" y="2821916"/>
            <a:ext cx="2562899" cy="523929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endCxn id="91" idx="3"/>
          </p:cNvCxnSpPr>
          <p:nvPr/>
        </p:nvCxnSpPr>
        <p:spPr>
          <a:xfrm rot="10800000" flipV="1">
            <a:off x="7614701" y="4182211"/>
            <a:ext cx="1718702" cy="961516"/>
          </a:xfrm>
          <a:prstGeom prst="bentConnector3">
            <a:avLst>
              <a:gd name="adj1" fmla="val 40119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9333405" y="3986588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OrderCreatedEvent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9333404" y="4438673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OrderUpdatedEvent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9333403" y="4894152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OrderDeletedEvent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bgerundetes Rechteck 169"/>
          <p:cNvSpPr/>
          <p:nvPr/>
        </p:nvSpPr>
        <p:spPr>
          <a:xfrm>
            <a:off x="9085309" y="5603127"/>
            <a:ext cx="2207526" cy="374469"/>
          </a:xfrm>
          <a:prstGeom prst="roundRect">
            <a:avLst>
              <a:gd name="adj" fmla="val 50000"/>
            </a:avLst>
          </a:prstGeom>
          <a:solidFill>
            <a:srgbClr val="8497B0">
              <a:alpha val="14000"/>
            </a:srgb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“invoices” topic</a:t>
            </a:r>
            <a:endParaRPr lang="en-US" sz="1200" i="1" noProof="1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9006850" y="1426410"/>
            <a:ext cx="2723595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Service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06840" y="1426410"/>
            <a:ext cx="1694860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4" name="Rechteck 3"/>
          <p:cNvSpPr/>
          <p:nvPr/>
        </p:nvSpPr>
        <p:spPr>
          <a:xfrm>
            <a:off x="3879668" y="1426410"/>
            <a:ext cx="2619103" cy="4536784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687105" y="2366131"/>
            <a:ext cx="4953000" cy="3157279"/>
          </a:xfrm>
          <a:prstGeom prst="roundRect">
            <a:avLst>
              <a:gd name="adj" fmla="val 216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>
            <a:off x="2687105" y="2366131"/>
            <a:ext cx="4953000" cy="498417"/>
          </a:xfrm>
          <a:prstGeom prst="round2SameRect">
            <a:avLst>
              <a:gd name="adj1" fmla="val 11779"/>
              <a:gd name="adj2" fmla="val 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17" y="1750810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1006"/>
              </p:ext>
            </p:extLst>
          </p:nvPr>
        </p:nvGraphicFramePr>
        <p:xfrm>
          <a:off x="2687105" y="3096695"/>
          <a:ext cx="4953000" cy="210099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57235">
                  <a:extLst>
                    <a:ext uri="{9D8B030D-6E8A-4147-A177-3AD203B41FA5}">
                      <a16:colId xmlns:a16="http://schemas.microsoft.com/office/drawing/2014/main" val="25879175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303821116"/>
                    </a:ext>
                  </a:extLst>
                </a:gridCol>
                <a:gridCol w="1978445">
                  <a:extLst>
                    <a:ext uri="{9D8B030D-6E8A-4147-A177-3AD203B41FA5}">
                      <a16:colId xmlns:a16="http://schemas.microsoft.com/office/drawing/2014/main" val="532512265"/>
                    </a:ext>
                  </a:extLst>
                </a:gridCol>
              </a:tblGrid>
              <a:tr h="35016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Time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Event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Value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51364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2021-05-23T13:45:30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{ 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4912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2021-05-23T14:05:00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product</a:t>
                      </a:r>
                      <a:r>
                        <a:rPr lang="en-US" sz="1200" baseline="0" dirty="0" smtClean="0">
                          <a:latin typeface="+mj-lt"/>
                        </a:rPr>
                        <a:t>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productId: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68805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2021-05-23T14:11:07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2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077466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2021-05-23T15:00:22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amount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amount: 3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764190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2021-05-23T15:11:12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order deleted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{ id: 3 }</a:t>
                      </a:r>
                      <a:endParaRPr lang="en-US" sz="12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22871"/>
                  </a:ext>
                </a:extLst>
              </a:tr>
            </a:tbl>
          </a:graphicData>
        </a:graphic>
      </p:graphicFrame>
      <p:sp>
        <p:nvSpPr>
          <p:cNvPr id="15" name="Geschweifte Klammer rechts 14"/>
          <p:cNvSpPr/>
          <p:nvPr/>
        </p:nvSpPr>
        <p:spPr>
          <a:xfrm>
            <a:off x="7841630" y="3096700"/>
            <a:ext cx="293124" cy="2100992"/>
          </a:xfrm>
          <a:prstGeom prst="rightBrace">
            <a:avLst>
              <a:gd name="adj1" fmla="val 8333"/>
              <a:gd name="adj2" fmla="val 20484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9182100" y="2769544"/>
            <a:ext cx="2369820" cy="201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US" sz="1100" i="1" noProof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i="1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100" i="1" noProof="1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182099" y="2051076"/>
            <a:ext cx="2369820" cy="630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create </a:t>
            </a:r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state</a:t>
            </a:r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 from </a:t>
            </a:r>
          </a:p>
          <a:p>
            <a:pPr algn="ctr"/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Event Stream</a:t>
            </a:r>
            <a:endParaRPr lang="en-US" sz="1200" b="1" dirty="0">
              <a:latin typeface="+mj-lt"/>
            </a:endParaRPr>
          </a:p>
        </p:txBody>
      </p:sp>
      <p:sp>
        <p:nvSpPr>
          <p:cNvPr id="19" name="Zylinder 18"/>
          <p:cNvSpPr/>
          <p:nvPr/>
        </p:nvSpPr>
        <p:spPr>
          <a:xfrm>
            <a:off x="9901646" y="5026124"/>
            <a:ext cx="940525" cy="8390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Storage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db/memory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Gerade Verbindung mit Pfeil 40"/>
          <p:cNvCxnSpPr>
            <a:stCxn id="16" idx="2"/>
            <a:endCxn id="19" idx="1"/>
          </p:cNvCxnSpPr>
          <p:nvPr/>
        </p:nvCxnSpPr>
        <p:spPr>
          <a:xfrm>
            <a:off x="10367010" y="4788875"/>
            <a:ext cx="4899" cy="2372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57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40"/>
          <p:cNvCxnSpPr>
            <a:stCxn id="15" idx="1"/>
            <a:endCxn id="18" idx="1"/>
          </p:cNvCxnSpPr>
          <p:nvPr/>
        </p:nvCxnSpPr>
        <p:spPr>
          <a:xfrm rot="10800000" flipH="1">
            <a:off x="8134753" y="2366131"/>
            <a:ext cx="1047345" cy="1160936"/>
          </a:xfrm>
          <a:prstGeom prst="bentConnector3">
            <a:avLst>
              <a:gd name="adj1" fmla="val 38116"/>
            </a:avLst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943711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27456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40"/>
          <p:cNvCxnSpPr/>
          <p:nvPr/>
        </p:nvCxnSpPr>
        <p:spPr>
          <a:xfrm>
            <a:off x="1068705" y="1833419"/>
            <a:ext cx="1" cy="36574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708660" y="5523410"/>
            <a:ext cx="769620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202124"/>
                </a:solidFill>
                <a:latin typeface="+mj-lt"/>
              </a:rPr>
              <a:t>time</a:t>
            </a:r>
            <a:endParaRPr lang="en-US" sz="1200" b="1" i="1" dirty="0">
              <a:latin typeface="+mj-lt"/>
            </a:endParaRPr>
          </a:p>
        </p:txBody>
      </p:sp>
      <p:cxnSp>
        <p:nvCxnSpPr>
          <p:cNvPr id="39" name="Gerade Verbindung mit Pfeil 40"/>
          <p:cNvCxnSpPr/>
          <p:nvPr/>
        </p:nvCxnSpPr>
        <p:spPr>
          <a:xfrm>
            <a:off x="518160" y="360880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0"/>
          <p:cNvCxnSpPr/>
          <p:nvPr/>
        </p:nvCxnSpPr>
        <p:spPr>
          <a:xfrm>
            <a:off x="518159" y="3944770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0"/>
          <p:cNvCxnSpPr/>
          <p:nvPr/>
        </p:nvCxnSpPr>
        <p:spPr>
          <a:xfrm>
            <a:off x="518158" y="431005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>
            <a:off x="518157" y="466798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0"/>
          <p:cNvCxnSpPr/>
          <p:nvPr/>
        </p:nvCxnSpPr>
        <p:spPr>
          <a:xfrm>
            <a:off x="518156" y="502612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1909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Producer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18156" y="3443301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8156" y="3800755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18156" y="4159879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18156" y="452516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8156" y="488980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97865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78653" y="689548"/>
            <a:ext cx="10274998" cy="832671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5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51" y="1013022"/>
            <a:ext cx="362085" cy="3620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hteck 52"/>
          <p:cNvSpPr/>
          <p:nvPr/>
        </p:nvSpPr>
        <p:spPr>
          <a:xfrm>
            <a:off x="2058117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3758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Zylinder 54"/>
          <p:cNvSpPr/>
          <p:nvPr/>
        </p:nvSpPr>
        <p:spPr>
          <a:xfrm>
            <a:off x="2093842" y="3713306"/>
            <a:ext cx="937499" cy="662751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1169126" y="918648"/>
            <a:ext cx="2970169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Abgerundetes Rechteck 58"/>
          <p:cNvSpPr>
            <a:spLocks noChangeAspect="1"/>
          </p:cNvSpPr>
          <p:nvPr/>
        </p:nvSpPr>
        <p:spPr>
          <a:xfrm>
            <a:off x="377669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Abgerundetes Rechteck 59"/>
          <p:cNvSpPr>
            <a:spLocks noChangeAspect="1"/>
          </p:cNvSpPr>
          <p:nvPr/>
        </p:nvSpPr>
        <p:spPr>
          <a:xfrm>
            <a:off x="339812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Abgerundetes Rechteck 61"/>
          <p:cNvSpPr>
            <a:spLocks noChangeAspect="1"/>
          </p:cNvSpPr>
          <p:nvPr/>
        </p:nvSpPr>
        <p:spPr>
          <a:xfrm>
            <a:off x="301955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>
            <a:spLocks noChangeAspect="1"/>
          </p:cNvSpPr>
          <p:nvPr/>
        </p:nvSpPr>
        <p:spPr>
          <a:xfrm>
            <a:off x="264098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94205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026865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10098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8056414" y="918648"/>
            <a:ext cx="2988231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Abgerundetes Rechteck 74"/>
          <p:cNvSpPr>
            <a:spLocks noChangeAspect="1"/>
          </p:cNvSpPr>
          <p:nvPr/>
        </p:nvSpPr>
        <p:spPr>
          <a:xfrm>
            <a:off x="1068752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Abgerundetes Rechteck 75"/>
          <p:cNvSpPr>
            <a:spLocks noChangeAspect="1"/>
          </p:cNvSpPr>
          <p:nvPr/>
        </p:nvSpPr>
        <p:spPr>
          <a:xfrm>
            <a:off x="1030895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Abgerundetes Rechteck 77"/>
          <p:cNvSpPr>
            <a:spLocks noChangeAspect="1"/>
          </p:cNvSpPr>
          <p:nvPr/>
        </p:nvSpPr>
        <p:spPr>
          <a:xfrm>
            <a:off x="993038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Abgerundetes Rechteck 78"/>
          <p:cNvSpPr>
            <a:spLocks noChangeAspect="1"/>
          </p:cNvSpPr>
          <p:nvPr/>
        </p:nvSpPr>
        <p:spPr>
          <a:xfrm>
            <a:off x="955181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0" name="Gerade Verbindung mit Pfeil 40"/>
          <p:cNvCxnSpPr>
            <a:stCxn id="54" idx="2"/>
            <a:endCxn id="55" idx="4"/>
          </p:cNvCxnSpPr>
          <p:nvPr/>
        </p:nvCxnSpPr>
        <p:spPr>
          <a:xfrm rot="5400000">
            <a:off x="2994393" y="3400635"/>
            <a:ext cx="680995" cy="607098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40"/>
          <p:cNvCxnSpPr>
            <a:stCxn id="53" idx="2"/>
            <a:endCxn id="55" idx="1"/>
          </p:cNvCxnSpPr>
          <p:nvPr/>
        </p:nvCxnSpPr>
        <p:spPr>
          <a:xfrm rot="16200000" flipH="1">
            <a:off x="2384165" y="3538496"/>
            <a:ext cx="349619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40"/>
          <p:cNvCxnSpPr>
            <a:stCxn id="45" idx="2"/>
            <a:endCxn id="55" idx="2"/>
          </p:cNvCxnSpPr>
          <p:nvPr/>
        </p:nvCxnSpPr>
        <p:spPr>
          <a:xfrm rot="16200000" flipH="1">
            <a:off x="1446178" y="3397017"/>
            <a:ext cx="680995" cy="614333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805641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135879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021534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9" name="Zylinder 88"/>
          <p:cNvSpPr/>
          <p:nvPr/>
        </p:nvSpPr>
        <p:spPr>
          <a:xfrm>
            <a:off x="8158946" y="3704182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801981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104627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017874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0" name="Gerade Verbindung mit Pfeil 40"/>
          <p:cNvCxnSpPr>
            <a:endCxn id="65" idx="0"/>
          </p:cNvCxnSpPr>
          <p:nvPr/>
        </p:nvCxnSpPr>
        <p:spPr>
          <a:xfrm flipH="1">
            <a:off x="1479508" y="1293115"/>
            <a:ext cx="0" cy="106059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40"/>
          <p:cNvCxnSpPr>
            <a:endCxn id="66" idx="0"/>
          </p:cNvCxnSpPr>
          <p:nvPr/>
        </p:nvCxnSpPr>
        <p:spPr>
          <a:xfrm>
            <a:off x="2536018" y="1293115"/>
            <a:ext cx="0" cy="1060599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40"/>
          <p:cNvCxnSpPr>
            <a:endCxn id="70" idx="0"/>
          </p:cNvCxnSpPr>
          <p:nvPr/>
        </p:nvCxnSpPr>
        <p:spPr>
          <a:xfrm rot="16200000" flipH="1">
            <a:off x="3106332" y="1821608"/>
            <a:ext cx="1060598" cy="3613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40"/>
          <p:cNvCxnSpPr>
            <a:endCxn id="92" idx="0"/>
          </p:cNvCxnSpPr>
          <p:nvPr/>
        </p:nvCxnSpPr>
        <p:spPr>
          <a:xfrm>
            <a:off x="855726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40"/>
          <p:cNvCxnSpPr>
            <a:endCxn id="93" idx="0"/>
          </p:cNvCxnSpPr>
          <p:nvPr/>
        </p:nvCxnSpPr>
        <p:spPr>
          <a:xfrm flipH="1">
            <a:off x="9642079" y="1293115"/>
            <a:ext cx="0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0"/>
          <p:cNvCxnSpPr>
            <a:endCxn id="94" idx="0"/>
          </p:cNvCxnSpPr>
          <p:nvPr/>
        </p:nvCxnSpPr>
        <p:spPr>
          <a:xfrm>
            <a:off x="1071619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ylinder 106"/>
          <p:cNvSpPr/>
          <p:nvPr/>
        </p:nvSpPr>
        <p:spPr>
          <a:xfrm>
            <a:off x="9251382" y="3704183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ylinder 107"/>
          <p:cNvSpPr/>
          <p:nvPr/>
        </p:nvSpPr>
        <p:spPr>
          <a:xfrm>
            <a:off x="10317876" y="3713306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9" name="Gerade Verbindung mit Pfeil 40"/>
          <p:cNvCxnSpPr>
            <a:stCxn id="85" idx="2"/>
            <a:endCxn id="89" idx="1"/>
          </p:cNvCxnSpPr>
          <p:nvPr/>
        </p:nvCxnSpPr>
        <p:spPr>
          <a:xfrm flipH="1">
            <a:off x="8557269" y="3363686"/>
            <a:ext cx="2" cy="34049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40"/>
          <p:cNvCxnSpPr>
            <a:endCxn id="107" idx="1"/>
          </p:cNvCxnSpPr>
          <p:nvPr/>
        </p:nvCxnSpPr>
        <p:spPr>
          <a:xfrm>
            <a:off x="9642079" y="3363685"/>
            <a:ext cx="0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40"/>
          <p:cNvCxnSpPr>
            <a:endCxn id="108" idx="1"/>
          </p:cNvCxnSpPr>
          <p:nvPr/>
        </p:nvCxnSpPr>
        <p:spPr>
          <a:xfrm flipH="1">
            <a:off x="10716199" y="3372808"/>
            <a:ext cx="2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bgerundetes Rechteck 127"/>
          <p:cNvSpPr>
            <a:spLocks noChangeAspect="1"/>
          </p:cNvSpPr>
          <p:nvPr/>
        </p:nvSpPr>
        <p:spPr>
          <a:xfrm>
            <a:off x="227956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0" name="Abgerundetes Rechteck 129"/>
          <p:cNvSpPr>
            <a:spLocks noChangeAspect="1"/>
          </p:cNvSpPr>
          <p:nvPr/>
        </p:nvSpPr>
        <p:spPr>
          <a:xfrm>
            <a:off x="190099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2" name="Abgerundetes Rechteck 131"/>
          <p:cNvSpPr>
            <a:spLocks noChangeAspect="1"/>
          </p:cNvSpPr>
          <p:nvPr/>
        </p:nvSpPr>
        <p:spPr>
          <a:xfrm>
            <a:off x="917424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Abgerundetes Rechteck 132"/>
          <p:cNvSpPr>
            <a:spLocks noChangeAspect="1"/>
          </p:cNvSpPr>
          <p:nvPr/>
        </p:nvSpPr>
        <p:spPr>
          <a:xfrm>
            <a:off x="879567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10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159945" y="3720313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“cqrs-orders”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57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  <a:endCxn id="5" idx="0"/>
          </p:cNvCxnSpPr>
          <p:nvPr/>
        </p:nvCxnSpPr>
        <p:spPr>
          <a:xfrm>
            <a:off x="7613206" y="2821916"/>
            <a:ext cx="2585090" cy="898397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stCxn id="5" idx="2"/>
            <a:endCxn id="91" idx="3"/>
          </p:cNvCxnSpPr>
          <p:nvPr/>
        </p:nvCxnSpPr>
        <p:spPr>
          <a:xfrm rot="5400000">
            <a:off x="8382027" y="3327457"/>
            <a:ext cx="1048945" cy="2583595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Bus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563203" y="1414053"/>
            <a:ext cx="1258124" cy="372294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1026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47" y="1919738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ylinder 6"/>
          <p:cNvSpPr/>
          <p:nvPr/>
        </p:nvSpPr>
        <p:spPr>
          <a:xfrm>
            <a:off x="2911229" y="1841868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8" name="Rechteck 7"/>
          <p:cNvSpPr/>
          <p:nvPr/>
        </p:nvSpPr>
        <p:spPr>
          <a:xfrm>
            <a:off x="4028036" y="1841869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10" name="Geschweifte Klammer rechts 9"/>
          <p:cNvSpPr/>
          <p:nvPr/>
        </p:nvSpPr>
        <p:spPr>
          <a:xfrm rot="16200000" flipV="1">
            <a:off x="3114672" y="-224691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2583529" y="932095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99940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24872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73283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6192736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53116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7" name="Zylinder 26"/>
          <p:cNvSpPr/>
          <p:nvPr/>
        </p:nvSpPr>
        <p:spPr>
          <a:xfrm>
            <a:off x="9020292" y="1841866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8" name="Rechteck 27"/>
          <p:cNvSpPr/>
          <p:nvPr/>
        </p:nvSpPr>
        <p:spPr>
          <a:xfrm>
            <a:off x="10137099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9" name="Geschweifte Klammer rechts 28"/>
          <p:cNvSpPr/>
          <p:nvPr/>
        </p:nvSpPr>
        <p:spPr>
          <a:xfrm rot="16200000" flipV="1">
            <a:off x="9223735" y="-224693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8651821" y="932093"/>
            <a:ext cx="1411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invoice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10846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935778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10582346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662179" y="1841865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35" name="Rechteck 34"/>
          <p:cNvSpPr/>
          <p:nvPr/>
        </p:nvSpPr>
        <p:spPr>
          <a:xfrm>
            <a:off x="1881052" y="2987045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1155251" y="2987045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57045" y="2848545"/>
            <a:ext cx="939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1907668" y="3363693"/>
            <a:ext cx="415628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941722" y="3080935"/>
            <a:ext cx="18476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order(create)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4601915" y="4376064"/>
            <a:ext cx="1602427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4365514" y="4367689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636200" y="4060470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135909" y="4744337"/>
            <a:ext cx="215538" cy="19670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3372654" y="4744337"/>
            <a:ext cx="109447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459216" y="4467338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1119160" y="5271117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1868773" y="5271117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58871" y="511666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2115737" y="5393662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1132975" y="5590910"/>
            <a:ext cx="67958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3129919" y="5374614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2107934" y="5512534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212002" y="509761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6247598" y="3686258"/>
            <a:ext cx="172830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084496" y="3363692"/>
            <a:ext cx="215538" cy="1325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H="1">
            <a:off x="8151246" y="3853725"/>
            <a:ext cx="107314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10469191" y="4286629"/>
            <a:ext cx="215538" cy="8471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9244972" y="385372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8157787" y="4308752"/>
            <a:ext cx="23003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8000695" y="3683822"/>
            <a:ext cx="215538" cy="783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469329" y="3388146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8243558" y="3576726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852056" y="4328005"/>
            <a:ext cx="10310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invoice</a:t>
            </a:r>
            <a:endParaRPr lang="en-US" sz="1200" i="1" dirty="0">
              <a:latin typeface="+mj-lt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084496" y="5127212"/>
            <a:ext cx="215538" cy="5093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6352285" y="5133743"/>
            <a:ext cx="423006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7994995" y="5623568"/>
            <a:ext cx="215538" cy="167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142773" y="4823989"/>
            <a:ext cx="19393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invoice(create)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81" name="Gerade Verbindung mit Pfeil 80"/>
          <p:cNvCxnSpPr/>
          <p:nvPr/>
        </p:nvCxnSpPr>
        <p:spPr>
          <a:xfrm flipH="1" flipV="1">
            <a:off x="6374458" y="5620521"/>
            <a:ext cx="160144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422572" y="5623568"/>
            <a:ext cx="144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invoice event</a:t>
            </a:r>
            <a:endParaRPr lang="en-US" sz="1200" i="1" dirty="0">
              <a:latin typeface="+mj-lt"/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9259812" y="572275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8267357" y="5796064"/>
            <a:ext cx="975585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8290556" y="547923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invoice</a:t>
            </a:r>
            <a:endParaRPr lang="en-US" sz="1200" i="1" dirty="0">
              <a:latin typeface="+mj-lt"/>
            </a:endParaRPr>
          </a:p>
        </p:txBody>
      </p:sp>
      <p:cxnSp>
        <p:nvCxnSpPr>
          <p:cNvPr id="88" name="Gerade Verbindung mit Pfeil 87"/>
          <p:cNvCxnSpPr/>
          <p:nvPr/>
        </p:nvCxnSpPr>
        <p:spPr>
          <a:xfrm flipH="1">
            <a:off x="10792127" y="3043648"/>
            <a:ext cx="8468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10499335" y="3043648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1119081" y="3047058"/>
            <a:ext cx="923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invoice</a:t>
            </a:r>
            <a:endParaRPr lang="en-US" sz="1200" i="1" dirty="0">
              <a:latin typeface="+mj-lt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9250555" y="3134582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>
            <a:off x="9486861" y="3133381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9479058" y="3252253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10791634" y="3369972"/>
            <a:ext cx="90452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9484926" y="2842915"/>
            <a:ext cx="99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invoice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1915893" y="1527361"/>
            <a:ext cx="9581618" cy="220096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50706" y="1615578"/>
            <a:ext cx="6081738" cy="2010717"/>
            <a:chOff x="4281482" y="1704329"/>
            <a:chExt cx="3033874" cy="688132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sz="1000" b="1" spc="300" dirty="0" smtClean="0">
                  <a:solidFill>
                    <a:schemeClr val="bg1">
                      <a:lumMod val="75000"/>
                    </a:schemeClr>
                  </a:solidFill>
                  <a:latin typeface="Arial Nova Light" panose="020B0304020202020204" pitchFamily="34" charset="0"/>
                </a:rPr>
                <a:t>TCP :9092</a:t>
              </a:r>
            </a:p>
          </p:txBody>
        </p:sp>
      </p:grp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4501452" y="4439521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3199564" y="3101771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6930235" y="522730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263396" y="5103619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573996" y="4701085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2152847" y="1619963"/>
            <a:ext cx="1140760" cy="65657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113753" y="2508627"/>
            <a:ext cx="607570" cy="35090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542810" y="3009965"/>
            <a:ext cx="971028" cy="56986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721323" y="2414849"/>
            <a:ext cx="740900" cy="44468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6155315" y="3930123"/>
            <a:ext cx="992324" cy="5859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293607" y="2002510"/>
            <a:ext cx="473906" cy="2740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1678940" y="1622359"/>
            <a:ext cx="473907" cy="28264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551292" y="1398084"/>
            <a:ext cx="1010883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…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921000" y="2508627"/>
            <a:ext cx="192753" cy="13043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536804" y="214903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3" name="Abgerundetes Rechteck 12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15780" y="4016598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4" name="Abgerundetes Rechteck 12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729891" y="3113694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8" name="Abgerundetes Rechteck 12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3679551" y="2539770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9" name="Abgerundetes Rechteck 12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1828377" y="1487559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437317" y="446052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140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07" y="427553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uppieren 140"/>
          <p:cNvGrpSpPr/>
          <p:nvPr/>
        </p:nvGrpSpPr>
        <p:grpSpPr>
          <a:xfrm>
            <a:off x="3277985" y="-33921"/>
            <a:ext cx="1039227" cy="1943691"/>
            <a:chOff x="4277984" y="1713422"/>
            <a:chExt cx="3037372" cy="679039"/>
          </a:xfrm>
        </p:grpSpPr>
        <p:sp>
          <p:nvSpPr>
            <p:cNvPr id="142" name="Abgerundetes Rechteck 14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3" name="Abgerundetes Rechteck 142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77984" y="1713422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Zookeeper</a:t>
              </a:r>
            </a:p>
          </p:txBody>
        </p:sp>
      </p:grpSp>
      <p:sp>
        <p:nvSpPr>
          <p:cNvPr id="153" name="Abgerundetes Rechteck 1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445275" y="90092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4" name="Abgerundetes Rechteck 15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55130" y="1479456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5" name="Abgerundetes Rechteck 15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553391" y="2095244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6" name="Abgerundetes Rechteck 155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48175" y="271177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8644509" y="2421399"/>
            <a:ext cx="1188278" cy="693929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uppieren 178"/>
          <p:cNvGrpSpPr/>
          <p:nvPr/>
        </p:nvGrpSpPr>
        <p:grpSpPr>
          <a:xfrm>
            <a:off x="7400939" y="502571"/>
            <a:ext cx="2158584" cy="2040769"/>
            <a:chOff x="9058453" y="872964"/>
            <a:chExt cx="2158584" cy="2040769"/>
          </a:xfrm>
        </p:grpSpPr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3572" y="904311"/>
              <a:ext cx="2153465" cy="1228163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8453" y="2135762"/>
              <a:ext cx="1337064" cy="777971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453" y="872964"/>
              <a:ext cx="0" cy="1266557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uppieren 179"/>
          <p:cNvGrpSpPr/>
          <p:nvPr/>
        </p:nvGrpSpPr>
        <p:grpSpPr>
          <a:xfrm>
            <a:off x="8201630" y="426565"/>
            <a:ext cx="1104218" cy="1940209"/>
            <a:chOff x="9949490" y="819757"/>
            <a:chExt cx="1104218" cy="1940209"/>
          </a:xfrm>
        </p:grpSpPr>
        <p:sp>
          <p:nvSpPr>
            <p:cNvPr id="157" name="Abgerundetes Rechteck 156">
              <a:extLst>
                <a:ext uri="{FF2B5EF4-FFF2-40B4-BE49-F238E27FC236}">
                  <a16:creationId xmlns:a16="http://schemas.microsoft.com/office/drawing/2014/main" id="{1B96F8B0-597D-404C-8B25-3B0592885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49490" y="1663110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bg1"/>
            </a:solidFill>
            <a:ln w="12700">
              <a:noFill/>
              <a:prstDash val="solid"/>
            </a:ln>
            <a:effectLst>
              <a:outerShdw blurRad="190500" dist="50800" dir="2700000" algn="tl" rotWithShape="0">
                <a:prstClr val="black">
                  <a:alpha val="27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8" name="Abgerundetes Rechteck 157">
              <a:extLst>
                <a:ext uri="{FF2B5EF4-FFF2-40B4-BE49-F238E27FC236}">
                  <a16:creationId xmlns:a16="http://schemas.microsoft.com/office/drawing/2014/main" id="{C185A9DC-98D2-AB4A-B460-29E3E484A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9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9" name="Abgerundetes Rechteck 158">
              <a:extLst>
                <a:ext uri="{FF2B5EF4-FFF2-40B4-BE49-F238E27FC236}">
                  <a16:creationId xmlns:a16="http://schemas.microsoft.com/office/drawing/2014/main" id="{1A633EC3-0691-3C40-9838-DB2AA3E03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670634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2D42B2CD-CEA5-A340-9F53-C8659B0E6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65379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EF04F72C-F247-5849-94A4-880200F7F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854130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2" name="Abgerundetes Rechteck 161">
              <a:extLst>
                <a:ext uri="{FF2B5EF4-FFF2-40B4-BE49-F238E27FC236}">
                  <a16:creationId xmlns:a16="http://schemas.microsoft.com/office/drawing/2014/main" id="{DFF91121-A438-2343-9279-C28D1D1C3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09357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3" name="Abgerundetes Rechteck 162">
              <a:extLst>
                <a:ext uri="{FF2B5EF4-FFF2-40B4-BE49-F238E27FC236}">
                  <a16:creationId xmlns:a16="http://schemas.microsoft.com/office/drawing/2014/main" id="{CFBBE4CE-D40C-3D48-8E61-A20A9BC89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290357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4" name="Abgerundetes Rechteck 163">
              <a:extLst>
                <a:ext uri="{FF2B5EF4-FFF2-40B4-BE49-F238E27FC236}">
                  <a16:creationId xmlns:a16="http://schemas.microsoft.com/office/drawing/2014/main" id="{7DF48061-F3B5-0041-A95E-C72A8F902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273519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5" name="Abgerundetes Rechteck 164">
              <a:extLst>
                <a:ext uri="{FF2B5EF4-FFF2-40B4-BE49-F238E27FC236}">
                  <a16:creationId xmlns:a16="http://schemas.microsoft.com/office/drawing/2014/main" id="{E127BE33-66E4-3342-B437-F6D479BA5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6" name="Abgerundetes Rechteck 165">
              <a:extLst>
                <a:ext uri="{FF2B5EF4-FFF2-40B4-BE49-F238E27FC236}">
                  <a16:creationId xmlns:a16="http://schemas.microsoft.com/office/drawing/2014/main" id="{CA5E1196-76D4-9045-8D3B-C50938883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0687" y="819757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40000"/>
                <a:lumOff val="60000"/>
                <a:alpha val="25000"/>
              </a:schemeClr>
            </a:solidFill>
            <a:ln w="12700">
              <a:noFill/>
              <a:prstDash val="solid"/>
            </a:ln>
            <a:effectLst/>
            <a:scene3d>
              <a:camera prst="isometricTopUp"/>
              <a:lightRig rig="threePt" dir="t">
                <a:rot lat="0" lon="0" rev="3600000"/>
              </a:lightRig>
            </a:scene3d>
            <a:sp3d extrusionH="10287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543150" y="2262034"/>
            <a:ext cx="286915" cy="158138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543150" y="24257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time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7177537" y="15484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key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578364" y="2531101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value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844597" y="2022934"/>
            <a:ext cx="1129284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event stream</a:t>
            </a:r>
          </a:p>
        </p:txBody>
      </p:sp>
      <p:sp>
        <p:nvSpPr>
          <p:cNvPr id="197" name="Abgerundetes Rechteck 19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48952" y="4414070"/>
            <a:ext cx="1782428" cy="622376"/>
          </a:xfrm>
          <a:prstGeom prst="roundRect">
            <a:avLst>
              <a:gd name="adj" fmla="val 295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100" dirty="0" smtClean="0">
                <a:solidFill>
                  <a:schemeClr val="bg1"/>
                </a:solidFill>
                <a:latin typeface="+mj-lt"/>
              </a:rPr>
              <a:t>Producer/Consumer</a:t>
            </a:r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851872" y="3421043"/>
            <a:ext cx="399307" cy="646489"/>
            <a:chOff x="5926610" y="4070224"/>
            <a:chExt cx="399307" cy="646489"/>
          </a:xfrm>
        </p:grpSpPr>
        <p:sp>
          <p:nvSpPr>
            <p:cNvPr id="19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2167975" y="2445118"/>
            <a:ext cx="399307" cy="646489"/>
            <a:chOff x="5926610" y="4070224"/>
            <a:chExt cx="399307" cy="646489"/>
          </a:xfrm>
        </p:grpSpPr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917327" y="1678263"/>
            <a:ext cx="399307" cy="646489"/>
            <a:chOff x="5926610" y="4070224"/>
            <a:chExt cx="399307" cy="646489"/>
          </a:xfrm>
        </p:grpSpPr>
        <p:sp>
          <p:nvSpPr>
            <p:cNvPr id="211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2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3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4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5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sp>
        <p:nvSpPr>
          <p:cNvPr id="216" name="Abgerundetes Rechteck 21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2127395" y="4999971"/>
            <a:ext cx="3446225" cy="114604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44500" dir="2700000" algn="tl" rotWithShape="0">
              <a:prstClr val="black">
                <a:alpha val="5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Frontend</a:t>
            </a:r>
          </a:p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UI</a:t>
            </a:r>
            <a:endParaRPr lang="de-DE" sz="14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486817" y="5303813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5172822" y="5716645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bgerundetes Rechteck 82"/>
          <p:cNvSpPr>
            <a:spLocks noChangeAspect="1"/>
          </p:cNvSpPr>
          <p:nvPr/>
        </p:nvSpPr>
        <p:spPr>
          <a:xfrm>
            <a:off x="4779175" y="1048363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Abgerundetes Rechteck 86"/>
          <p:cNvSpPr>
            <a:spLocks noChangeAspect="1"/>
          </p:cNvSpPr>
          <p:nvPr/>
        </p:nvSpPr>
        <p:spPr>
          <a:xfrm>
            <a:off x="4977298" y="1161840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Abgerundetes Rechteck 87"/>
          <p:cNvSpPr>
            <a:spLocks noChangeAspect="1"/>
          </p:cNvSpPr>
          <p:nvPr/>
        </p:nvSpPr>
        <p:spPr>
          <a:xfrm>
            <a:off x="5176370" y="1279390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Abgerundetes Rechteck 88"/>
          <p:cNvSpPr>
            <a:spLocks noChangeAspect="1"/>
          </p:cNvSpPr>
          <p:nvPr/>
        </p:nvSpPr>
        <p:spPr>
          <a:xfrm>
            <a:off x="5811441" y="1645624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Abgerundetes Rechteck 89"/>
          <p:cNvSpPr>
            <a:spLocks noChangeAspect="1"/>
          </p:cNvSpPr>
          <p:nvPr/>
        </p:nvSpPr>
        <p:spPr>
          <a:xfrm>
            <a:off x="6009564" y="1759101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Abgerundetes Rechteck 90"/>
          <p:cNvSpPr>
            <a:spLocks noChangeAspect="1"/>
          </p:cNvSpPr>
          <p:nvPr/>
        </p:nvSpPr>
        <p:spPr>
          <a:xfrm>
            <a:off x="6208636" y="1876651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Abgerundetes Rechteck 91"/>
          <p:cNvSpPr>
            <a:spLocks noChangeAspect="1"/>
          </p:cNvSpPr>
          <p:nvPr/>
        </p:nvSpPr>
        <p:spPr>
          <a:xfrm>
            <a:off x="6911984" y="2263831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4" name="Abgerundetes Rechteck 93"/>
          <p:cNvSpPr>
            <a:spLocks noChangeAspect="1"/>
          </p:cNvSpPr>
          <p:nvPr/>
        </p:nvSpPr>
        <p:spPr>
          <a:xfrm>
            <a:off x="7110107" y="2377308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Abgerundetes Rechteck 95"/>
          <p:cNvSpPr>
            <a:spLocks noChangeAspect="1"/>
          </p:cNvSpPr>
          <p:nvPr/>
        </p:nvSpPr>
        <p:spPr>
          <a:xfrm>
            <a:off x="7309179" y="2494858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7" name="Abgerundetes Rechteck 96"/>
          <p:cNvSpPr>
            <a:spLocks noChangeAspect="1"/>
          </p:cNvSpPr>
          <p:nvPr/>
        </p:nvSpPr>
        <p:spPr>
          <a:xfrm>
            <a:off x="8002366" y="2882667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Abgerundetes Rechteck 97"/>
          <p:cNvSpPr>
            <a:spLocks noChangeAspect="1"/>
          </p:cNvSpPr>
          <p:nvPr/>
        </p:nvSpPr>
        <p:spPr>
          <a:xfrm>
            <a:off x="8200489" y="2996144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Abgerundetes Rechteck 98"/>
          <p:cNvSpPr>
            <a:spLocks noChangeAspect="1"/>
          </p:cNvSpPr>
          <p:nvPr/>
        </p:nvSpPr>
        <p:spPr>
          <a:xfrm>
            <a:off x="8399561" y="3113694"/>
            <a:ext cx="176566" cy="1765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erade Verbindung mit Pfeil 134"/>
          <p:cNvCxnSpPr/>
          <p:nvPr/>
        </p:nvCxnSpPr>
        <p:spPr>
          <a:xfrm>
            <a:off x="5352610" y="2221365"/>
            <a:ext cx="444560" cy="2428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2160929" y="4158346"/>
            <a:ext cx="5189586" cy="1800000"/>
          </a:xfrm>
          <a:prstGeom prst="roundRect">
            <a:avLst>
              <a:gd name="adj" fmla="val 1391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API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de-DE" sz="1200" spc="1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org.apache.kafka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6" name="Abgerundetes Rechteck 115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090206" y="3029956"/>
            <a:ext cx="1119897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965409" y="2506637"/>
            <a:ext cx="5189112" cy="1943735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375539" y="3241721"/>
            <a:ext cx="1638849" cy="1080000"/>
            <a:chOff x="4281482" y="1704329"/>
            <a:chExt cx="3033874" cy="688132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  <a:p>
              <a:pPr algn="ctr"/>
              <a:r>
                <a:rPr lang="en-US" sz="1000" spc="3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clustered</a:t>
              </a:r>
            </a:p>
          </p:txBody>
        </p:sp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651321" y="4233937"/>
            <a:ext cx="1028423" cy="276999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Kafka Core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0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18" y="447403"/>
            <a:ext cx="245236" cy="245236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uppieren 82"/>
          <p:cNvGrpSpPr/>
          <p:nvPr/>
        </p:nvGrpSpPr>
        <p:grpSpPr>
          <a:xfrm>
            <a:off x="5844052" y="2390328"/>
            <a:ext cx="1638849" cy="1080000"/>
            <a:chOff x="4281482" y="1704329"/>
            <a:chExt cx="3033874" cy="688132"/>
          </a:xfrm>
        </p:grpSpPr>
        <p:sp>
          <p:nvSpPr>
            <p:cNvPr id="87" name="Abgerundetes Rechteck 8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Zookeeper</a:t>
              </a:r>
            </a:p>
            <a:p>
              <a:pPr algn="ctr"/>
              <a:r>
                <a:rPr lang="en-US" sz="1000" spc="3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clustered</a:t>
              </a: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4965409" y="385355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Kafka</a:t>
            </a:r>
            <a:r>
              <a:rPr lang="en-US" dirty="0" smtClean="0"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ecosystem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9" name="Abgerundetes Rechteck 8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843004" y="4071602"/>
            <a:ext cx="3217365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8992814" y="2471188"/>
            <a:ext cx="900000" cy="900000"/>
            <a:chOff x="4281482" y="1704329"/>
            <a:chExt cx="3033874" cy="688132"/>
          </a:xfrm>
        </p:grpSpPr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Kafka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Connect</a:t>
              </a:r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9965522" y="3029956"/>
            <a:ext cx="900000" cy="900000"/>
            <a:chOff x="4281482" y="1704329"/>
            <a:chExt cx="3033874" cy="688132"/>
          </a:xfrm>
        </p:grpSpPr>
        <p:sp>
          <p:nvSpPr>
            <p:cNvPr id="97" name="Abgerundetes Rechteck 9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8" name="Abgerundetes Rechteck 97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REST Proxy</a:t>
              </a: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7030601" y="1352596"/>
            <a:ext cx="900000" cy="900000"/>
            <a:chOff x="4281482" y="1704329"/>
            <a:chExt cx="3033874" cy="688132"/>
          </a:xfrm>
        </p:grpSpPr>
        <p:sp>
          <p:nvSpPr>
            <p:cNvPr id="101" name="Abgerundetes Rechteck 100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Abgerundetes Rechteck 10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schema registry</a:t>
              </a: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8004902" y="1905503"/>
            <a:ext cx="900000" cy="900000"/>
            <a:chOff x="4281482" y="1704329"/>
            <a:chExt cx="3033874" cy="688132"/>
          </a:xfrm>
        </p:grpSpPr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Abgerundetes Rechteck 110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Mirror Maker</a:t>
              </a:r>
            </a:p>
          </p:txBody>
        </p:sp>
      </p:grpSp>
      <p:sp>
        <p:nvSpPr>
          <p:cNvPr id="113" name="Abgerundetes Rechteck 11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652177" y="4428590"/>
            <a:ext cx="93145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778256" y="3941887"/>
            <a:ext cx="1018914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Abgerundetes Rechteck 11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132664" y="3488997"/>
            <a:ext cx="76214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1" name="Abgerundetes Rechteck 12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272787" y="3477355"/>
            <a:ext cx="3048766" cy="985917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31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spring-kafka </a:t>
            </a:r>
          </a:p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API</a:t>
            </a:r>
            <a:endParaRPr lang="de-DE" sz="1400" spc="150" dirty="0">
              <a:solidFill>
                <a:srgbClr val="649357"/>
              </a:solidFill>
              <a:latin typeface="+mj-lt"/>
            </a:endParaRPr>
          </a:p>
        </p:txBody>
      </p:sp>
      <p:sp>
        <p:nvSpPr>
          <p:cNvPr id="120" name="Abgerundetes Rechteck 119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637399" y="3975102"/>
            <a:ext cx="3061256" cy="754143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Streams API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4233268" y="5023425"/>
            <a:ext cx="968663" cy="276999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Client 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2748403" y="3966925"/>
            <a:ext cx="888385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Connect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3845768" y="4157096"/>
            <a:ext cx="737702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4494807" y="4631280"/>
            <a:ext cx="1024639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Consumer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5312946" y="5104250"/>
            <a:ext cx="1024639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Consumer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1" name="Abgerundetes Rechteck 13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6380535" y="4430935"/>
            <a:ext cx="980483" cy="180829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/>
          <a:scene3d>
            <a:camera prst="isometricRight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4637255" y="1082353"/>
            <a:ext cx="906096" cy="1921857"/>
            <a:chOff x="4260933" y="1712949"/>
            <a:chExt cx="3054423" cy="679512"/>
          </a:xfrm>
        </p:grpSpPr>
        <p:sp>
          <p:nvSpPr>
            <p:cNvPr id="133" name="Abgerundetes Rechteck 132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4" name="Abgerundetes Rechteck 13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60933" y="171294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ksqlDB</a:t>
              </a:r>
            </a:p>
          </p:txBody>
        </p:sp>
      </p:grpSp>
      <p:cxnSp>
        <p:nvCxnSpPr>
          <p:cNvPr id="136" name="Gerade Verbindung mit Pfeil 135"/>
          <p:cNvCxnSpPr/>
          <p:nvPr/>
        </p:nvCxnSpPr>
        <p:spPr>
          <a:xfrm flipH="1">
            <a:off x="6754920" y="1996444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 flipH="1">
            <a:off x="7755107" y="2552886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H="1">
            <a:off x="8710689" y="3124622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H="1">
            <a:off x="9692423" y="3688291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Geschweifte Klammer rechts 144"/>
          <p:cNvSpPr/>
          <p:nvPr/>
        </p:nvSpPr>
        <p:spPr>
          <a:xfrm rot="10800000">
            <a:off x="2501770" y="2578550"/>
            <a:ext cx="205437" cy="2052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Gerade Verbindung mit Pfeil 145"/>
          <p:cNvCxnSpPr/>
          <p:nvPr/>
        </p:nvCxnSpPr>
        <p:spPr>
          <a:xfrm flipH="1">
            <a:off x="2502879" y="2924500"/>
            <a:ext cx="0" cy="60362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>
            <a:off x="2187806" y="2669473"/>
            <a:ext cx="315073" cy="2550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464263" y="212891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de-DE" sz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libraries</a:t>
            </a:r>
          </a:p>
          <a:p>
            <a:r>
              <a:rPr lang="de-DE" sz="10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Maven/Gradle, Kotlin</a:t>
            </a:r>
          </a:p>
        </p:txBody>
      </p:sp>
      <p:sp>
        <p:nvSpPr>
          <p:cNvPr id="149" name="Abgerundetes Rechteck 14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1612992" y="4679535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Node.js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0" name="Abgerundetes Rechteck 149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2662010" y="5284359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Python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1" name="Abgerundetes Rechteck 15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700586" y="5869991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.NET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9" name="Abgerundetes Rechteck 16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9000434" y="1884685"/>
            <a:ext cx="900000" cy="875580"/>
          </a:xfrm>
          <a:prstGeom prst="roundRect">
            <a:avLst>
              <a:gd name="adj" fmla="val 2952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84200" dir="2700000" algn="tl" rotWithShape="0">
              <a:prstClr val="black">
                <a:alpha val="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debezium</a:t>
            </a:r>
          </a:p>
        </p:txBody>
      </p:sp>
      <p:cxnSp>
        <p:nvCxnSpPr>
          <p:cNvPr id="171" name="Gerade Verbindung mit Pfeil 170"/>
          <p:cNvCxnSpPr/>
          <p:nvPr/>
        </p:nvCxnSpPr>
        <p:spPr>
          <a:xfrm flipH="1">
            <a:off x="8831510" y="2314554"/>
            <a:ext cx="0" cy="594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2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/>
          <p:cNvCxnSpPr/>
          <p:nvPr/>
        </p:nvCxnSpPr>
        <p:spPr>
          <a:xfrm flipH="1">
            <a:off x="10065950" y="2330076"/>
            <a:ext cx="0" cy="594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2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31826" y="2377442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08026" y="2451465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7694" y="252548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534987" y="953586"/>
            <a:ext cx="3546566" cy="3311437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5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59084" y="543885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984376" y="2372541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10060576" y="2446564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130244" y="2520587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901835" y="13367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054235" y="14891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206635" y="1641565"/>
            <a:ext cx="2197827" cy="22315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38" idx="1"/>
          </p:cNvCxnSpPr>
          <p:nvPr/>
        </p:nvCxnSpPr>
        <p:spPr>
          <a:xfrm flipV="1">
            <a:off x="2416637" y="2846617"/>
            <a:ext cx="3060165" cy="870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8" idx="3"/>
            <a:endCxn id="15" idx="1"/>
          </p:cNvCxnSpPr>
          <p:nvPr/>
        </p:nvCxnSpPr>
        <p:spPr>
          <a:xfrm>
            <a:off x="7169330" y="2846617"/>
            <a:ext cx="2960914" cy="3808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534987" y="4478117"/>
            <a:ext cx="3546566" cy="416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Zookeeper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35397" y="2378471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a</a:t>
            </a:r>
          </a:p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message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761458" y="2413362"/>
            <a:ext cx="118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</a:t>
            </a:r>
          </a:p>
          <a:p>
            <a:pPr algn="r"/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the message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34987" y="5107857"/>
            <a:ext cx="1741716" cy="416646"/>
          </a:xfrm>
          <a:prstGeom prst="rect">
            <a:avLst/>
          </a:prstGeom>
          <a:noFill/>
          <a:ln w="3175">
            <a:solidFill>
              <a:schemeClr val="bg1">
                <a:lumMod val="65000"/>
                <a:alpha val="4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web GUI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Geschweifte Klammer rechts 31"/>
          <p:cNvSpPr/>
          <p:nvPr/>
        </p:nvSpPr>
        <p:spPr>
          <a:xfrm rot="5400000">
            <a:off x="6221999" y="4082965"/>
            <a:ext cx="172542" cy="3546566"/>
          </a:xfrm>
          <a:prstGeom prst="rightBrac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/>
          <p:cNvSpPr txBox="1"/>
          <p:nvPr/>
        </p:nvSpPr>
        <p:spPr>
          <a:xfrm>
            <a:off x="5653432" y="6161862"/>
            <a:ext cx="1440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docker-compose.yml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3199563" y="1440728"/>
            <a:ext cx="487811" cy="10690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2965975" y="1440728"/>
            <a:ext cx="229313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966560" y="1165364"/>
            <a:ext cx="95891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{</a:t>
            </a:r>
          </a:p>
          <a:p>
            <a:r>
              <a:rPr lang="en-US" sz="10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 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data: 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“test…”</a:t>
            </a:r>
            <a:endParaRPr lang="en-US" sz="1000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}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334395" y="5107857"/>
            <a:ext cx="1741716" cy="416646"/>
          </a:xfrm>
          <a:prstGeom prst="rect">
            <a:avLst/>
          </a:prstGeom>
          <a:noFill/>
          <a:ln w="3175">
            <a:solidFill>
              <a:schemeClr val="bg1">
                <a:lumMod val="65000"/>
                <a:alpha val="4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REST Proxy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5476802" y="2125438"/>
            <a:ext cx="1692528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bgerundetes Rechteck 34"/>
          <p:cNvSpPr>
            <a:spLocks noChangeAspect="1"/>
          </p:cNvSpPr>
          <p:nvPr/>
        </p:nvSpPr>
        <p:spPr>
          <a:xfrm>
            <a:off x="6731900" y="216971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Abgerundetes Rechteck 35"/>
          <p:cNvSpPr>
            <a:spLocks noChangeAspect="1"/>
          </p:cNvSpPr>
          <p:nvPr/>
        </p:nvSpPr>
        <p:spPr>
          <a:xfrm>
            <a:off x="6370475" y="216971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bgerundetes Rechteck 36"/>
          <p:cNvSpPr>
            <a:spLocks noChangeAspect="1"/>
          </p:cNvSpPr>
          <p:nvPr/>
        </p:nvSpPr>
        <p:spPr>
          <a:xfrm>
            <a:off x="5991905" y="216971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5476802" y="2659382"/>
            <a:ext cx="1692528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Abgerundetes Rechteck 38"/>
          <p:cNvSpPr>
            <a:spLocks noChangeAspect="1"/>
          </p:cNvSpPr>
          <p:nvPr/>
        </p:nvSpPr>
        <p:spPr>
          <a:xfrm>
            <a:off x="6731900" y="270365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bgerundetes Rechteck 39"/>
          <p:cNvSpPr>
            <a:spLocks noChangeAspect="1"/>
          </p:cNvSpPr>
          <p:nvPr/>
        </p:nvSpPr>
        <p:spPr>
          <a:xfrm>
            <a:off x="6370475" y="270365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bgerundetes Rechteck 40"/>
          <p:cNvSpPr>
            <a:spLocks noChangeAspect="1"/>
          </p:cNvSpPr>
          <p:nvPr/>
        </p:nvSpPr>
        <p:spPr>
          <a:xfrm>
            <a:off x="5991905" y="270365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5476802" y="3226528"/>
            <a:ext cx="1692528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Abgerundetes Rechteck 43"/>
          <p:cNvSpPr>
            <a:spLocks noChangeAspect="1"/>
          </p:cNvSpPr>
          <p:nvPr/>
        </p:nvSpPr>
        <p:spPr>
          <a:xfrm>
            <a:off x="6731900" y="327080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Abgerundetes Rechteck 45"/>
          <p:cNvSpPr>
            <a:spLocks noChangeAspect="1"/>
          </p:cNvSpPr>
          <p:nvPr/>
        </p:nvSpPr>
        <p:spPr>
          <a:xfrm>
            <a:off x="6370475" y="327080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Abgerundetes Rechteck 46"/>
          <p:cNvSpPr>
            <a:spLocks noChangeAspect="1"/>
          </p:cNvSpPr>
          <p:nvPr/>
        </p:nvSpPr>
        <p:spPr>
          <a:xfrm>
            <a:off x="5991905" y="327080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Abgerundetes Rechteck 48"/>
          <p:cNvSpPr>
            <a:spLocks noChangeAspect="1"/>
          </p:cNvSpPr>
          <p:nvPr/>
        </p:nvSpPr>
        <p:spPr>
          <a:xfrm>
            <a:off x="3628396" y="270564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Abgerundetes Rechteck 49"/>
          <p:cNvSpPr>
            <a:spLocks noChangeAspect="1"/>
          </p:cNvSpPr>
          <p:nvPr/>
        </p:nvSpPr>
        <p:spPr>
          <a:xfrm>
            <a:off x="8536126" y="271336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86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6728" y="2021473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82928" y="2095496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2596" y="2169519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27681" y="1101087"/>
            <a:ext cx="3192780" cy="4502334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69045" y="691386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6728" y="3584121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82928" y="3658144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52596" y="3732167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11796" y="14842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264196" y="16366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416596" y="1789066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874885" y="3869327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874886" y="2300694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2127887" y="2487929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2091539" y="4056562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259104" y="2206076"/>
            <a:ext cx="107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254248" y="3734681"/>
            <a:ext cx="99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09375" y="1101087"/>
            <a:ext cx="3926459" cy="4498523"/>
          </a:xfrm>
          <a:prstGeom prst="roundRect">
            <a:avLst>
              <a:gd name="adj" fmla="val 2691"/>
            </a:avLst>
          </a:prstGeom>
          <a:solidFill>
            <a:srgbClr val="DEC8EE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9687233" y="1789066"/>
            <a:ext cx="1707008" cy="3383697"/>
          </a:xfrm>
          <a:prstGeom prst="roundRect">
            <a:avLst>
              <a:gd name="adj" fmla="val 0"/>
            </a:avLst>
          </a:prstGeom>
          <a:solidFill>
            <a:schemeClr val="tx1">
              <a:alpha val="5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Kafka Streams Api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9881678" y="2139583"/>
            <a:ext cx="1318119" cy="501833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KStream&lt;K,V&gt;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34"/>
          <p:cNvCxnSpPr>
            <a:stCxn id="22" idx="3"/>
            <a:endCxn id="36" idx="1"/>
          </p:cNvCxnSpPr>
          <p:nvPr/>
        </p:nvCxnSpPr>
        <p:spPr>
          <a:xfrm flipV="1">
            <a:off x="6213829" y="2437580"/>
            <a:ext cx="180921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8023041" y="220380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listen/receive</a:t>
            </a:r>
            <a:endParaRPr lang="en-US" sz="1200" dirty="0">
              <a:latin typeface="+mj-lt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8026715" y="3056708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transform</a:t>
            </a:r>
            <a:endParaRPr lang="en-US" sz="1200" dirty="0">
              <a:latin typeface="+mj-lt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8023041" y="381897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publish</a:t>
            </a:r>
            <a:endParaRPr lang="en-US" sz="1200" dirty="0">
              <a:latin typeface="+mj-lt"/>
            </a:endParaRPr>
          </a:p>
        </p:txBody>
      </p:sp>
      <p:cxnSp>
        <p:nvCxnSpPr>
          <p:cNvPr id="39" name="Gerade Verbindung mit Pfeil 38"/>
          <p:cNvCxnSpPr>
            <a:stCxn id="38" idx="1"/>
            <a:endCxn id="21" idx="3"/>
          </p:cNvCxnSpPr>
          <p:nvPr/>
        </p:nvCxnSpPr>
        <p:spPr>
          <a:xfrm flipH="1">
            <a:off x="6213828" y="4052750"/>
            <a:ext cx="1809213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s Rechteck 49"/>
          <p:cNvSpPr/>
          <p:nvPr/>
        </p:nvSpPr>
        <p:spPr>
          <a:xfrm>
            <a:off x="9881678" y="2799258"/>
            <a:ext cx="1318119" cy="512451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KTable&lt;K,V&gt;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9892512" y="3494318"/>
            <a:ext cx="500789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map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10470592" y="3488054"/>
            <a:ext cx="729206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groupBy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881678" y="3942809"/>
            <a:ext cx="511623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join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0470592" y="3942809"/>
            <a:ext cx="729205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…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Gerade Verbindung mit Pfeil 57"/>
          <p:cNvCxnSpPr>
            <a:stCxn id="36" idx="2"/>
            <a:endCxn id="38" idx="0"/>
          </p:cNvCxnSpPr>
          <p:nvPr/>
        </p:nvCxnSpPr>
        <p:spPr>
          <a:xfrm>
            <a:off x="8715237" y="2671352"/>
            <a:ext cx="0" cy="1147625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9140769" y="691386"/>
            <a:ext cx="150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treaming Process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8387481" y="178906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pipeline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0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8" y="4446473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47656" y="1246409"/>
            <a:ext cx="2854235" cy="3859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Gerade Verbindung mit Pfeil 24"/>
          <p:cNvCxnSpPr>
            <a:stCxn id="23" idx="2"/>
            <a:endCxn id="15" idx="3"/>
          </p:cNvCxnSpPr>
          <p:nvPr/>
        </p:nvCxnSpPr>
        <p:spPr>
          <a:xfrm rot="5400000">
            <a:off x="5049710" y="2644364"/>
            <a:ext cx="329838" cy="3934056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6074935" y="2242790"/>
            <a:ext cx="2213443" cy="2203683"/>
          </a:xfrm>
          <a:prstGeom prst="roundRect">
            <a:avLst>
              <a:gd name="adj" fmla="val 103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328948" y="2955377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kafka…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6328947" y="3407462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6328946" y="3862941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27" idx="0"/>
          </p:cNvCxnSpPr>
          <p:nvPr/>
        </p:nvCxnSpPr>
        <p:spPr>
          <a:xfrm>
            <a:off x="3247602" y="2538546"/>
            <a:ext cx="3917370" cy="416831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133297" y="2314634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noProof="1" smtClean="0">
                <a:solidFill>
                  <a:schemeClr val="bg1"/>
                </a:solidFill>
                <a:latin typeface="+mj-lt"/>
              </a:rPr>
              <a:t>hello-topic</a:t>
            </a:r>
            <a:endParaRPr lang="en-US" sz="1200" b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26" y="1650092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bgerundetes Rechteck 37"/>
          <p:cNvSpPr/>
          <p:nvPr/>
        </p:nvSpPr>
        <p:spPr>
          <a:xfrm>
            <a:off x="3611826" y="235131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611826" y="458598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0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58769" y="2355793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05929" y="2359017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29000" y="1926228"/>
            <a:ext cx="4874623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2297712" y="2685631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1" idx="3"/>
            <a:endCxn id="15" idx="1"/>
          </p:cNvCxnSpPr>
          <p:nvPr/>
        </p:nvCxnSpPr>
        <p:spPr>
          <a:xfrm flipV="1">
            <a:off x="8059259" y="2688855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108300" y="1222544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64" idx="2"/>
          </p:cNvCxnSpPr>
          <p:nvPr/>
        </p:nvCxnSpPr>
        <p:spPr>
          <a:xfrm flipH="1">
            <a:off x="4650427" y="2877069"/>
            <a:ext cx="0" cy="642175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71" idx="2"/>
          </p:cNvCxnSpPr>
          <p:nvPr/>
        </p:nvCxnSpPr>
        <p:spPr>
          <a:xfrm flipV="1">
            <a:off x="7046976" y="2877069"/>
            <a:ext cx="587" cy="629926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3429000" y="3506995"/>
            <a:ext cx="4874623" cy="77849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Processor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760832" y="1222544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643186" y="2502600"/>
            <a:ext cx="2023393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input-topic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Abgerundetes Rechteck 67"/>
          <p:cNvSpPr>
            <a:spLocks noChangeAspect="1"/>
          </p:cNvSpPr>
          <p:nvPr/>
        </p:nvSpPr>
        <p:spPr>
          <a:xfrm>
            <a:off x="530446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bgerundetes Rechteck 68"/>
          <p:cNvSpPr>
            <a:spLocks noChangeAspect="1"/>
          </p:cNvSpPr>
          <p:nvPr/>
        </p:nvSpPr>
        <p:spPr>
          <a:xfrm>
            <a:off x="494303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bgerundetes Rechteck 69"/>
          <p:cNvSpPr>
            <a:spLocks noChangeAspect="1"/>
          </p:cNvSpPr>
          <p:nvPr/>
        </p:nvSpPr>
        <p:spPr>
          <a:xfrm>
            <a:off x="456446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6035866" y="2502600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Abgerundetes Rechteck 71"/>
          <p:cNvSpPr>
            <a:spLocks noChangeAspect="1"/>
          </p:cNvSpPr>
          <p:nvPr/>
        </p:nvSpPr>
        <p:spPr>
          <a:xfrm>
            <a:off x="769714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Abgerundetes Rechteck 72"/>
          <p:cNvSpPr>
            <a:spLocks noChangeAspect="1"/>
          </p:cNvSpPr>
          <p:nvPr/>
        </p:nvSpPr>
        <p:spPr>
          <a:xfrm>
            <a:off x="733571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Abgerundetes Rechteck 73"/>
          <p:cNvSpPr>
            <a:spLocks noChangeAspect="1"/>
          </p:cNvSpPr>
          <p:nvPr/>
        </p:nvSpPr>
        <p:spPr>
          <a:xfrm>
            <a:off x="695714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2710129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738566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Gerade Verbindung mit Pfeil 86"/>
          <p:cNvCxnSpPr>
            <a:stCxn id="29" idx="2"/>
            <a:endCxn id="85" idx="0"/>
          </p:cNvCxnSpPr>
          <p:nvPr/>
        </p:nvCxnSpPr>
        <p:spPr>
          <a:xfrm flipH="1">
            <a:off x="2852093" y="1499543"/>
            <a:ext cx="1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1" idx="2"/>
            <a:endCxn id="86" idx="0"/>
          </p:cNvCxnSpPr>
          <p:nvPr/>
        </p:nvCxnSpPr>
        <p:spPr>
          <a:xfrm>
            <a:off x="8880530" y="1499543"/>
            <a:ext cx="0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4214128" y="3876105"/>
            <a:ext cx="3304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noProof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stream</a:t>
            </a:r>
            <a:r>
              <a:rPr lang="en-US" sz="1200" i="1" noProof="1" smtClean="0">
                <a:latin typeface="+mj-lt"/>
              </a:rPr>
              <a:t>.mapValues</a:t>
            </a:r>
            <a:r>
              <a:rPr lang="en-US" sz="1200" i="1" dirty="0" smtClean="0">
                <a:latin typeface="+mj-lt"/>
              </a:rPr>
              <a:t> { </a:t>
            </a:r>
            <a:r>
              <a:rPr lang="en-US" sz="12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-&gt; 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"##=&gt; $</a:t>
            </a:r>
            <a:r>
              <a:rPr lang="en-US" sz="1200" i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&lt;=##“ </a:t>
            </a:r>
            <a:r>
              <a:rPr lang="en-US" sz="1200" i="1" dirty="0" smtClean="0">
                <a:latin typeface="+mj-lt"/>
              </a:rPr>
              <a:t>}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9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58769" y="2525607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05929" y="2528831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29000" y="1926228"/>
            <a:ext cx="4874623" cy="2214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2297712" y="2855445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15" idx="1"/>
          </p:cNvCxnSpPr>
          <p:nvPr/>
        </p:nvCxnSpPr>
        <p:spPr>
          <a:xfrm flipV="1">
            <a:off x="8059259" y="2858669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315760" y="1347553"/>
            <a:ext cx="1072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</a:t>
            </a:r>
            <a:r>
              <a:rPr lang="en-US" sz="1200" i="1" dirty="0" smtClean="0">
                <a:latin typeface="+mj-lt"/>
              </a:rPr>
              <a:t>kafka…"</a:t>
            </a:r>
            <a:endParaRPr lang="en-US" sz="1200" i="1" dirty="0"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8346633" y="1347554"/>
            <a:ext cx="106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”hello kafka…”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643186" y="2672414"/>
            <a:ext cx="4416073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hello-topic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Abgerundetes Rechteck 67"/>
          <p:cNvSpPr>
            <a:spLocks noChangeAspect="1"/>
          </p:cNvSpPr>
          <p:nvPr/>
        </p:nvSpPr>
        <p:spPr>
          <a:xfrm>
            <a:off x="5304460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bgerundetes Rechteck 68"/>
          <p:cNvSpPr>
            <a:spLocks noChangeAspect="1"/>
          </p:cNvSpPr>
          <p:nvPr/>
        </p:nvSpPr>
        <p:spPr>
          <a:xfrm>
            <a:off x="4943035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bgerundetes Rechteck 69"/>
          <p:cNvSpPr>
            <a:spLocks noChangeAspect="1"/>
          </p:cNvSpPr>
          <p:nvPr/>
        </p:nvSpPr>
        <p:spPr>
          <a:xfrm>
            <a:off x="4564465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2710129" y="2719835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738566" y="2719835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Gerade Verbindung mit Pfeil 86"/>
          <p:cNvCxnSpPr>
            <a:stCxn id="29" idx="2"/>
          </p:cNvCxnSpPr>
          <p:nvPr/>
        </p:nvCxnSpPr>
        <p:spPr>
          <a:xfrm flipH="1">
            <a:off x="2852093" y="1630168"/>
            <a:ext cx="1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1" idx="2"/>
          </p:cNvCxnSpPr>
          <p:nvPr/>
        </p:nvCxnSpPr>
        <p:spPr>
          <a:xfrm>
            <a:off x="8880530" y="1630168"/>
            <a:ext cx="0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>
            <a:spLocks noChangeAspect="1"/>
          </p:cNvSpPr>
          <p:nvPr/>
        </p:nvSpPr>
        <p:spPr>
          <a:xfrm>
            <a:off x="6412449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Abgerundetes Rechteck 26"/>
          <p:cNvSpPr>
            <a:spLocks noChangeAspect="1"/>
          </p:cNvSpPr>
          <p:nvPr/>
        </p:nvSpPr>
        <p:spPr>
          <a:xfrm>
            <a:off x="6051024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Abgerundetes Rechteck 27"/>
          <p:cNvSpPr>
            <a:spLocks noChangeAspect="1"/>
          </p:cNvSpPr>
          <p:nvPr/>
        </p:nvSpPr>
        <p:spPr>
          <a:xfrm>
            <a:off x="5672454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Abgerundetes Rechteck 29"/>
          <p:cNvSpPr>
            <a:spLocks noChangeAspect="1"/>
          </p:cNvSpPr>
          <p:nvPr/>
        </p:nvSpPr>
        <p:spPr>
          <a:xfrm>
            <a:off x="7506625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Abgerundetes Rechteck 30"/>
          <p:cNvSpPr>
            <a:spLocks noChangeAspect="1"/>
          </p:cNvSpPr>
          <p:nvPr/>
        </p:nvSpPr>
        <p:spPr>
          <a:xfrm>
            <a:off x="7145200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bgerundetes Rechteck 31"/>
          <p:cNvSpPr>
            <a:spLocks noChangeAspect="1"/>
          </p:cNvSpPr>
          <p:nvPr/>
        </p:nvSpPr>
        <p:spPr>
          <a:xfrm>
            <a:off x="6766630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3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95" y="2249471"/>
            <a:ext cx="276136" cy="2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Gerade Verbindung mit Pfeil 35"/>
          <p:cNvCxnSpPr>
            <a:stCxn id="70" idx="2"/>
          </p:cNvCxnSpPr>
          <p:nvPr/>
        </p:nvCxnSpPr>
        <p:spPr>
          <a:xfrm>
            <a:off x="4706429" y="3002252"/>
            <a:ext cx="6906" cy="48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6543885" y="2988283"/>
            <a:ext cx="6906" cy="48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>
            <a:spLocks noChangeAspect="1"/>
          </p:cNvSpPr>
          <p:nvPr/>
        </p:nvSpPr>
        <p:spPr>
          <a:xfrm>
            <a:off x="4017073" y="3320453"/>
            <a:ext cx="1581506" cy="512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offset: 0</a:t>
            </a:r>
          </a:p>
          <a:p>
            <a:r>
              <a:rPr lang="en-US" sz="1200" i="1" noProof="1" smtClean="0">
                <a:solidFill>
                  <a:schemeClr val="tx1"/>
                </a:solidFill>
                <a:latin typeface="+mj-lt"/>
              </a:rPr>
              <a:t>value: hello kafka…</a:t>
            </a:r>
            <a:endParaRPr lang="en-US" sz="1200" i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Abgerundetes Rechteck 36"/>
          <p:cNvSpPr>
            <a:spLocks noChangeAspect="1"/>
          </p:cNvSpPr>
          <p:nvPr/>
        </p:nvSpPr>
        <p:spPr>
          <a:xfrm>
            <a:off x="6192988" y="3334421"/>
            <a:ext cx="1600080" cy="512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offset: 5</a:t>
            </a:r>
          </a:p>
          <a:p>
            <a:r>
              <a:rPr lang="en-US" sz="1200" i="1" noProof="1" smtClean="0">
                <a:solidFill>
                  <a:schemeClr val="tx1"/>
                </a:solidFill>
                <a:latin typeface="+mj-lt"/>
              </a:rPr>
              <a:t>value hello kafka…</a:t>
            </a:r>
            <a:endParaRPr lang="en-US" sz="1200" i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Gebogener Pfeil 8"/>
          <p:cNvSpPr>
            <a:spLocks noChangeAspect="1"/>
          </p:cNvSpPr>
          <p:nvPr/>
        </p:nvSpPr>
        <p:spPr>
          <a:xfrm rot="20824783">
            <a:off x="611562" y="2220616"/>
            <a:ext cx="657759" cy="657759"/>
          </a:xfrm>
          <a:prstGeom prst="circularArrow">
            <a:avLst>
              <a:gd name="adj1" fmla="val 1718"/>
              <a:gd name="adj2" fmla="val 554286"/>
              <a:gd name="adj3" fmla="val 20915149"/>
              <a:gd name="adj4" fmla="val 6802527"/>
              <a:gd name="adj5" fmla="val 871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92105" y="2248608"/>
            <a:ext cx="3225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1s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3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016861" y="2336195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057014" y="2336195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487093" y="1822269"/>
            <a:ext cx="3291316" cy="1267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Embedded Kafka or Kafka Container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3355804" y="2666033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7511104" y="2671407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3768221" y="253042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123958" y="253903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714473" y="2469696"/>
            <a:ext cx="2790271" cy="374469"/>
            <a:chOff x="3643186" y="2672414"/>
            <a:chExt cx="2790271" cy="374469"/>
          </a:xfrm>
        </p:grpSpPr>
        <p:sp>
          <p:nvSpPr>
            <p:cNvPr id="64" name="Abgerundetes Rechteck 63"/>
            <p:cNvSpPr/>
            <p:nvPr/>
          </p:nvSpPr>
          <p:spPr>
            <a:xfrm>
              <a:off x="3643186" y="2672414"/>
              <a:ext cx="2790271" cy="374469"/>
            </a:xfrm>
            <a:prstGeom prst="roundRect">
              <a:avLst/>
            </a:prstGeom>
            <a:solidFill>
              <a:srgbClr val="8497B0"/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  <a:effectLst>
              <a:outerShdw blurRad="177800" dist="381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r>
                <a:rPr lang="en-US" sz="1200" i="1" noProof="1" smtClean="0">
                  <a:solidFill>
                    <a:schemeClr val="bg1"/>
                  </a:solidFill>
                  <a:latin typeface="+mj-lt"/>
                </a:rPr>
                <a:t>topic</a:t>
              </a:r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Abgerundetes Rechteck 67"/>
            <p:cNvSpPr>
              <a:spLocks noChangeAspect="1"/>
            </p:cNvSpPr>
            <p:nvPr/>
          </p:nvSpPr>
          <p:spPr>
            <a:xfrm>
              <a:off x="5304460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Abgerundetes Rechteck 68"/>
            <p:cNvSpPr>
              <a:spLocks noChangeAspect="1"/>
            </p:cNvSpPr>
            <p:nvPr/>
          </p:nvSpPr>
          <p:spPr>
            <a:xfrm>
              <a:off x="4943035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Abgerundetes Rechteck 69"/>
            <p:cNvSpPr>
              <a:spLocks noChangeAspect="1"/>
            </p:cNvSpPr>
            <p:nvPr/>
          </p:nvSpPr>
          <p:spPr>
            <a:xfrm>
              <a:off x="4564465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Abgerundetes Rechteck 26"/>
            <p:cNvSpPr>
              <a:spLocks noChangeAspect="1"/>
            </p:cNvSpPr>
            <p:nvPr/>
          </p:nvSpPr>
          <p:spPr>
            <a:xfrm>
              <a:off x="6051024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Abgerundetes Rechteck 27"/>
            <p:cNvSpPr>
              <a:spLocks noChangeAspect="1"/>
            </p:cNvSpPr>
            <p:nvPr/>
          </p:nvSpPr>
          <p:spPr>
            <a:xfrm>
              <a:off x="5672454" y="2718324"/>
              <a:ext cx="283928" cy="2839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endParaRPr lang="en-US" sz="1200" i="1" noProof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3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6" y="2155967"/>
            <a:ext cx="126421" cy="12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hteck 34"/>
          <p:cNvSpPr/>
          <p:nvPr/>
        </p:nvSpPr>
        <p:spPr>
          <a:xfrm>
            <a:off x="4151389" y="1574074"/>
            <a:ext cx="3873329" cy="3285309"/>
          </a:xfrm>
          <a:prstGeom prst="rect">
            <a:avLst/>
          </a:prstGeom>
          <a:noFill/>
          <a:ln w="3175">
            <a:solidFill>
              <a:schemeClr val="tx1">
                <a:alpha val="44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Unit Test Context</a:t>
            </a:r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487093" y="3545777"/>
            <a:ext cx="3291316" cy="601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Test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0" name="Gerade Verbindung mit Pfeil 39"/>
          <p:cNvCxnSpPr>
            <a:stCxn id="39" idx="1"/>
            <a:endCxn id="7" idx="2"/>
          </p:cNvCxnSpPr>
          <p:nvPr/>
        </p:nvCxnSpPr>
        <p:spPr>
          <a:xfrm rot="10800000">
            <a:off x="2686333" y="2995871"/>
            <a:ext cx="1800760" cy="850747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>
            <a:spLocks noChangeAspect="1"/>
          </p:cNvSpPr>
          <p:nvPr/>
        </p:nvSpPr>
        <p:spPr>
          <a:xfrm>
            <a:off x="3768221" y="3704653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3" name="Gerade Verbindung mit Pfeil 39"/>
          <p:cNvCxnSpPr>
            <a:stCxn id="15" idx="2"/>
            <a:endCxn id="39" idx="3"/>
          </p:cNvCxnSpPr>
          <p:nvPr/>
        </p:nvCxnSpPr>
        <p:spPr>
          <a:xfrm rot="5400000">
            <a:off x="8327075" y="2447205"/>
            <a:ext cx="850747" cy="1948077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Breitbild</PresentationFormat>
  <Paragraphs>428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Arial Nova Light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Leyberman, Ilja (415)</dc:creator>
  <cp:lastModifiedBy>Leyberman, Ilja (415)</cp:lastModifiedBy>
  <cp:revision>110</cp:revision>
  <dcterms:created xsi:type="dcterms:W3CDTF">2021-05-17T07:53:54Z</dcterms:created>
  <dcterms:modified xsi:type="dcterms:W3CDTF">2021-06-20T11:53:24Z</dcterms:modified>
</cp:coreProperties>
</file>