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  <p:sldId id="256" r:id="rId4"/>
    <p:sldId id="258" r:id="rId5"/>
    <p:sldId id="259" r:id="rId6"/>
    <p:sldId id="264" r:id="rId7"/>
    <p:sldId id="270" r:id="rId8"/>
    <p:sldId id="271" r:id="rId9"/>
    <p:sldId id="260" r:id="rId10"/>
    <p:sldId id="265" r:id="rId11"/>
    <p:sldId id="262" r:id="rId12"/>
    <p:sldId id="268" r:id="rId13"/>
    <p:sldId id="266" r:id="rId14"/>
    <p:sldId id="269" r:id="rId15"/>
    <p:sldId id="261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97B0"/>
    <a:srgbClr val="FDDCB1"/>
    <a:srgbClr val="75DBFF"/>
    <a:srgbClr val="E4E4E4"/>
    <a:srgbClr val="D6DCE5"/>
    <a:srgbClr val="899B8F"/>
    <a:srgbClr val="77AD77"/>
    <a:srgbClr val="E2EBDF"/>
    <a:srgbClr val="B7C2D1"/>
    <a:srgbClr val="F1F3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125" d="100"/>
          <a:sy n="125" d="100"/>
        </p:scale>
        <p:origin x="-24" y="-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0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6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8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8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0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0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0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3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9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0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0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3BB80-EA23-4DC4-8F82-1E8F723ACCC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9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5822703" y="2779160"/>
            <a:ext cx="4487210" cy="3133830"/>
          </a:xfrm>
          <a:prstGeom prst="roundRect">
            <a:avLst>
              <a:gd name="adj" fmla="val 1391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dist="1778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r"/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DBA6BE9-4B7B-5040-B13A-14AE23F121FB}"/>
              </a:ext>
            </a:extLst>
          </p:cNvPr>
          <p:cNvSpPr txBox="1"/>
          <p:nvPr/>
        </p:nvSpPr>
        <p:spPr>
          <a:xfrm>
            <a:off x="9038900" y="5104739"/>
            <a:ext cx="567848" cy="307777"/>
          </a:xfrm>
          <a:prstGeom prst="rect">
            <a:avLst/>
          </a:prstGeom>
          <a:noFill/>
          <a:effectLst/>
          <a:scene3d>
            <a:camera prst="isometricTopUp"/>
            <a:lightRig rig="threePt" dir="t"/>
          </a:scene3d>
        </p:spPr>
        <p:txBody>
          <a:bodyPr wrap="none" rtlCol="0">
            <a:spAutoFit/>
            <a:sp3d/>
          </a:bodyPr>
          <a:lstStyle/>
          <a:p>
            <a:r>
              <a:rPr lang="de-DE" sz="1400" noProof="1" smtClean="0">
                <a:latin typeface="+mj-lt"/>
              </a:rPr>
              <a:t>Kafka</a:t>
            </a:r>
            <a:endParaRPr lang="de-DE" sz="1400" noProof="1">
              <a:latin typeface="+mj-lt"/>
            </a:endParaRPr>
          </a:p>
        </p:txBody>
      </p:sp>
      <p:pic>
        <p:nvPicPr>
          <p:cNvPr id="7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390" y="4919741"/>
            <a:ext cx="362085" cy="362085"/>
          </a:xfrm>
          <a:prstGeom prst="rect">
            <a:avLst/>
          </a:prstGeom>
          <a:effectLst>
            <a:glow rad="469900">
              <a:schemeClr val="bg1">
                <a:alpha val="9000"/>
              </a:schemeClr>
            </a:glow>
            <a:innerShdw blurRad="228600" dist="101600" dir="13800000">
              <a:prstClr val="black">
                <a:alpha val="50000"/>
              </a:prstClr>
            </a:innerShdw>
          </a:effectLst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uppieren 28"/>
          <p:cNvGrpSpPr/>
          <p:nvPr/>
        </p:nvGrpSpPr>
        <p:grpSpPr>
          <a:xfrm>
            <a:off x="6082363" y="4605448"/>
            <a:ext cx="3033874" cy="702228"/>
            <a:chOff x="8455766" y="4207398"/>
            <a:chExt cx="2377440" cy="702228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8455766" y="4240165"/>
              <a:ext cx="2377440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8400000" algn="tl" rotWithShape="0">
                <a:prstClr val="black">
                  <a:alpha val="1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Abgerundetes Rechteck 24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8455766" y="4207398"/>
              <a:ext cx="2377440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8400000" algn="tl" rotWithShape="0">
                <a:prstClr val="black">
                  <a:alpha val="1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6356281" y="3716114"/>
            <a:ext cx="2377440" cy="722741"/>
            <a:chOff x="6774292" y="3624674"/>
            <a:chExt cx="2377440" cy="722741"/>
          </a:xfrm>
        </p:grpSpPr>
        <p:sp>
          <p:nvSpPr>
            <p:cNvPr id="10" name="Abgerundetes Rechteck 9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6774292" y="3677954"/>
              <a:ext cx="2377440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8400000" algn="tl" rotWithShape="0">
                <a:prstClr val="black">
                  <a:alpha val="1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Abgerundetes Rechteck 25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6774292" y="3624674"/>
              <a:ext cx="2377440" cy="669461"/>
            </a:xfrm>
            <a:prstGeom prst="roundRect">
              <a:avLst>
                <a:gd name="adj" fmla="val 2952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  <a:prstDash val="solid"/>
            </a:ln>
            <a:effectLst>
              <a:outerShdw blurRad="25400" dist="50800" dir="8400000" algn="tl" rotWithShape="0">
                <a:prstClr val="black">
                  <a:alpha val="1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Zookeeper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5822703" y="1655221"/>
            <a:ext cx="4487210" cy="3133830"/>
          </a:xfrm>
          <a:prstGeom prst="roundRect">
            <a:avLst>
              <a:gd name="adj" fmla="val 1391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noFill/>
            <a:prstDash val="solid"/>
          </a:ln>
          <a:effectLst>
            <a:outerShdw dist="1778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r"/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1" name="Abgerundetes Rechteck 30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7675670" y="3350266"/>
            <a:ext cx="2377440" cy="6694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Broker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Abgerundetes Rechteck 31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7675670" y="3317499"/>
            <a:ext cx="2377440" cy="6694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Orders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Abgerundetes Rechteck 33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7007239" y="2966236"/>
            <a:ext cx="2377440" cy="6694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Broker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Abgerundetes Rechteck 34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7007239" y="2933469"/>
            <a:ext cx="2377440" cy="6694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Invoices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Abgerundetes Rechteck 36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6369452" y="2579800"/>
            <a:ext cx="2377440" cy="6694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Broker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Abgerundetes Rechteck 37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6369452" y="2547033"/>
            <a:ext cx="2377440" cy="6694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Products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Abgerundetes Rechteck 39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5770572" y="2208173"/>
            <a:ext cx="2377440" cy="6694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Broker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5770572" y="2175406"/>
            <a:ext cx="2377440" cy="6694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Users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2DBA6BE9-4B7B-5040-B13A-14AE23F121FB}"/>
              </a:ext>
            </a:extLst>
          </p:cNvPr>
          <p:cNvSpPr txBox="1"/>
          <p:nvPr/>
        </p:nvSpPr>
        <p:spPr>
          <a:xfrm>
            <a:off x="8722543" y="3820156"/>
            <a:ext cx="1094980" cy="307777"/>
          </a:xfrm>
          <a:prstGeom prst="rect">
            <a:avLst/>
          </a:prstGeom>
          <a:noFill/>
          <a:effectLst/>
          <a:scene3d>
            <a:camera prst="isometricTopUp"/>
            <a:lightRig rig="threePt" dir="t"/>
          </a:scene3d>
        </p:spPr>
        <p:txBody>
          <a:bodyPr wrap="none" rtlCol="0">
            <a:spAutoFit/>
            <a:sp3d/>
          </a:bodyPr>
          <a:lstStyle/>
          <a:p>
            <a:r>
              <a:rPr lang="de-DE" sz="1400" noProof="1" smtClean="0">
                <a:latin typeface="+mj-lt"/>
              </a:rPr>
              <a:t>Topics (Logs)</a:t>
            </a:r>
            <a:endParaRPr lang="de-DE" sz="1400" noProof="1">
              <a:latin typeface="+mj-lt"/>
            </a:endParaRPr>
          </a:p>
        </p:txBody>
      </p:sp>
      <p:sp>
        <p:nvSpPr>
          <p:cNvPr id="43" name="Abgerundetes Rechteck 42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5822703" y="514074"/>
            <a:ext cx="4487210" cy="3133830"/>
          </a:xfrm>
          <a:prstGeom prst="roundRect">
            <a:avLst>
              <a:gd name="adj" fmla="val 1391"/>
            </a:avLst>
          </a:prstGeom>
          <a:solidFill>
            <a:srgbClr val="E2EBDF"/>
          </a:solidFill>
          <a:ln w="12700">
            <a:noFill/>
            <a:prstDash val="solid"/>
          </a:ln>
          <a:effectLst>
            <a:outerShdw dist="1778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r"/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DBA6BE9-4B7B-5040-B13A-14AE23F121FB}"/>
              </a:ext>
            </a:extLst>
          </p:cNvPr>
          <p:cNvSpPr txBox="1"/>
          <p:nvPr/>
        </p:nvSpPr>
        <p:spPr>
          <a:xfrm>
            <a:off x="8925109" y="2750417"/>
            <a:ext cx="1004827" cy="307777"/>
          </a:xfrm>
          <a:prstGeom prst="rect">
            <a:avLst/>
          </a:prstGeom>
          <a:noFill/>
          <a:effectLst/>
          <a:scene3d>
            <a:camera prst="isometricTopUp"/>
            <a:lightRig rig="threePt" dir="t"/>
          </a:scene3d>
        </p:spPr>
        <p:txBody>
          <a:bodyPr wrap="none" rtlCol="0">
            <a:spAutoFit/>
            <a:sp3d/>
          </a:bodyPr>
          <a:lstStyle/>
          <a:p>
            <a:r>
              <a:rPr lang="de-DE" sz="1400" noProof="1" smtClean="0">
                <a:latin typeface="+mj-lt"/>
              </a:rPr>
              <a:t>Event Store</a:t>
            </a:r>
            <a:endParaRPr lang="de-DE" sz="1400" noProof="1">
              <a:latin typeface="+mj-lt"/>
            </a:endParaRPr>
          </a:p>
        </p:txBody>
      </p:sp>
      <p:sp>
        <p:nvSpPr>
          <p:cNvPr id="45" name="Abgerundetes Rechteck 44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7359396" y="1379546"/>
            <a:ext cx="2377440" cy="1844908"/>
          </a:xfrm>
          <a:prstGeom prst="roundRect">
            <a:avLst>
              <a:gd name="adj" fmla="val 3568"/>
            </a:avLst>
          </a:prstGeom>
          <a:solidFill>
            <a:srgbClr val="899B8F"/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order events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10885770" y="5036882"/>
            <a:ext cx="1082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runtime</a:t>
            </a:r>
            <a:endParaRPr lang="de-DE" sz="1400" noProof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de-DE" sz="14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components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10885770" y="3926521"/>
            <a:ext cx="533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data</a:t>
            </a:r>
            <a:endParaRPr lang="de-DE" sz="1400" noProof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de-DE" sz="14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layer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10885770" y="2816160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domain</a:t>
            </a:r>
            <a:endParaRPr lang="de-DE" sz="1400" noProof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de-DE" sz="14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layer</a:t>
            </a:r>
          </a:p>
        </p:txBody>
      </p:sp>
      <p:sp>
        <p:nvSpPr>
          <p:cNvPr id="50" name="Abgerundetes Rechteck 49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6356281" y="1368107"/>
            <a:ext cx="2377440" cy="669461"/>
          </a:xfrm>
          <a:prstGeom prst="roundRect">
            <a:avLst/>
          </a:prstGeom>
          <a:solidFill>
            <a:srgbClr val="899B8F">
              <a:alpha val="43000"/>
            </a:srgbClr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…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Abgerundetes Rechteck 50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5764205" y="1039921"/>
            <a:ext cx="2377440" cy="669461"/>
          </a:xfrm>
          <a:prstGeom prst="roundRect">
            <a:avLst/>
          </a:prstGeom>
          <a:solidFill>
            <a:srgbClr val="899B8F">
              <a:alpha val="43000"/>
            </a:srgbClr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user events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Abgerundetes Rechteck 51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7554080" y="2007667"/>
            <a:ext cx="1655706" cy="459065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  <a:prstDash val="dash"/>
          </a:ln>
          <a:effectLst/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order created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3" name="Abgerundetes Rechteck 52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7971170" y="2238781"/>
            <a:ext cx="1655706" cy="459065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  <a:prstDash val="dash"/>
          </a:ln>
          <a:effectLst/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order updated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 flipV="1">
            <a:off x="10489025" y="2392461"/>
            <a:ext cx="574187" cy="34752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 flipV="1">
            <a:off x="10454940" y="3507784"/>
            <a:ext cx="574188" cy="36431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 flipV="1">
            <a:off x="10414852" y="4639899"/>
            <a:ext cx="614276" cy="38031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6082363" y="5081213"/>
            <a:ext cx="598241" cy="307777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de-DE" sz="14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:9092</a:t>
            </a:r>
          </a:p>
        </p:txBody>
      </p:sp>
      <p:sp>
        <p:nvSpPr>
          <p:cNvPr id="39" name="Abgerundetes Rechteck 38">
            <a:extLst>
              <a:ext uri="{FF2B5EF4-FFF2-40B4-BE49-F238E27FC236}">
                <a16:creationId xmlns:a16="http://schemas.microsoft.com/office/drawing/2014/main" id="{5F8FEAD3-9DEB-5147-BFB5-E373E5BB7873}"/>
              </a:ext>
            </a:extLst>
          </p:cNvPr>
          <p:cNvSpPr/>
          <p:nvPr/>
        </p:nvSpPr>
        <p:spPr>
          <a:xfrm rot="10800000" flipH="1" flipV="1">
            <a:off x="1972492" y="4174342"/>
            <a:ext cx="3557064" cy="1738649"/>
          </a:xfrm>
          <a:prstGeom prst="roundRect">
            <a:avLst>
              <a:gd name="adj" fmla="val 7644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olid"/>
          </a:ln>
          <a:effectLst>
            <a:outerShdw dist="2540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24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b" anchorCtr="0"/>
          <a:lstStyle/>
          <a:p>
            <a:pPr algn="r"/>
            <a:r>
              <a:rPr lang="de-DE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Order Service    </a:t>
            </a:r>
            <a:endParaRPr lang="de-DE" sz="1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9" name="Abgerundetes Rechteck 48">
            <a:extLst>
              <a:ext uri="{FF2B5EF4-FFF2-40B4-BE49-F238E27FC236}">
                <a16:creationId xmlns:a16="http://schemas.microsoft.com/office/drawing/2014/main" id="{5F8FEAD3-9DEB-5147-BFB5-E373E5BB7873}"/>
              </a:ext>
            </a:extLst>
          </p:cNvPr>
          <p:cNvSpPr/>
          <p:nvPr/>
        </p:nvSpPr>
        <p:spPr>
          <a:xfrm rot="10800000" flipH="1" flipV="1">
            <a:off x="890869" y="2933469"/>
            <a:ext cx="1576950" cy="1738649"/>
          </a:xfrm>
          <a:prstGeom prst="roundRect">
            <a:avLst>
              <a:gd name="adj" fmla="val 7644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olid"/>
          </a:ln>
          <a:effectLst>
            <a:outerShdw dist="2540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24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sz="1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User Service</a:t>
            </a:r>
            <a:endParaRPr lang="de-DE" sz="1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5" name="Abgerundetes Rechteck 54">
            <a:extLst>
              <a:ext uri="{FF2B5EF4-FFF2-40B4-BE49-F238E27FC236}">
                <a16:creationId xmlns:a16="http://schemas.microsoft.com/office/drawing/2014/main" id="{5F8FEAD3-9DEB-5147-BFB5-E373E5BB7873}"/>
              </a:ext>
            </a:extLst>
          </p:cNvPr>
          <p:cNvSpPr/>
          <p:nvPr/>
        </p:nvSpPr>
        <p:spPr>
          <a:xfrm rot="10800000" flipH="1" flipV="1">
            <a:off x="894960" y="2531126"/>
            <a:ext cx="1576950" cy="1738649"/>
          </a:xfrm>
          <a:prstGeom prst="roundRect">
            <a:avLst>
              <a:gd name="adj" fmla="val 7644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olid"/>
          </a:ln>
          <a:effectLst>
            <a:outerShdw dist="2540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24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sz="1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Invoice Service</a:t>
            </a:r>
            <a:endParaRPr lang="de-DE" sz="1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6" name="Abgerundetes Rechteck 55">
            <a:extLst>
              <a:ext uri="{FF2B5EF4-FFF2-40B4-BE49-F238E27FC236}">
                <a16:creationId xmlns:a16="http://schemas.microsoft.com/office/drawing/2014/main" id="{5F8FEAD3-9DEB-5147-BFB5-E373E5BB7873}"/>
              </a:ext>
            </a:extLst>
          </p:cNvPr>
          <p:cNvSpPr/>
          <p:nvPr/>
        </p:nvSpPr>
        <p:spPr>
          <a:xfrm rot="10800000" flipH="1" flipV="1">
            <a:off x="890490" y="2060417"/>
            <a:ext cx="1576950" cy="1738649"/>
          </a:xfrm>
          <a:prstGeom prst="roundRect">
            <a:avLst>
              <a:gd name="adj" fmla="val 7644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olid"/>
          </a:ln>
          <a:effectLst>
            <a:outerShdw dist="2540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24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sz="1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Product Service</a:t>
            </a:r>
            <a:endParaRPr lang="de-DE" sz="1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9" name="Abgerundetes Rechteck 58">
            <a:extLst>
              <a:ext uri="{FF2B5EF4-FFF2-40B4-BE49-F238E27FC236}">
                <a16:creationId xmlns:a16="http://schemas.microsoft.com/office/drawing/2014/main" id="{5F8FEAD3-9DEB-5147-BFB5-E373E5BB7873}"/>
              </a:ext>
            </a:extLst>
          </p:cNvPr>
          <p:cNvSpPr/>
          <p:nvPr/>
        </p:nvSpPr>
        <p:spPr>
          <a:xfrm rot="10800000" flipH="1" flipV="1">
            <a:off x="886778" y="1601363"/>
            <a:ext cx="1576950" cy="1738649"/>
          </a:xfrm>
          <a:prstGeom prst="roundRect">
            <a:avLst>
              <a:gd name="adj" fmla="val 7644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olid"/>
          </a:ln>
          <a:effectLst>
            <a:outerShdw dist="2540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24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sz="1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Customer Service</a:t>
            </a:r>
            <a:endParaRPr lang="de-DE" sz="1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316883" y="6001316"/>
            <a:ext cx="1026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noProof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microservices</a:t>
            </a:r>
          </a:p>
        </p:txBody>
      </p:sp>
      <p:sp>
        <p:nvSpPr>
          <p:cNvPr id="64" name="Geschweifte Klammer rechts 63"/>
          <p:cNvSpPr/>
          <p:nvPr/>
        </p:nvSpPr>
        <p:spPr>
          <a:xfrm rot="10800000">
            <a:off x="2040431" y="2392461"/>
            <a:ext cx="307582" cy="5711283"/>
          </a:xfrm>
          <a:prstGeom prst="rightBrac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9814117" y="5998781"/>
            <a:ext cx="2043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distributed messaging system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907426" y="5396612"/>
            <a:ext cx="1031096" cy="58905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 flipV="1">
            <a:off x="9715110" y="5366230"/>
            <a:ext cx="1061008" cy="59700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B1084D2D-CB29-1C42-8771-DFA1C61E60D4}"/>
              </a:ext>
            </a:extLst>
          </p:cNvPr>
          <p:cNvGrpSpPr/>
          <p:nvPr/>
        </p:nvGrpSpPr>
        <p:grpSpPr>
          <a:xfrm>
            <a:off x="3050588" y="3801170"/>
            <a:ext cx="399307" cy="646489"/>
            <a:chOff x="5926610" y="4070224"/>
            <a:chExt cx="399307" cy="646489"/>
          </a:xfrm>
        </p:grpSpPr>
        <p:sp>
          <p:nvSpPr>
            <p:cNvPr id="69" name="Oval 149">
              <a:extLst>
                <a:ext uri="{FF2B5EF4-FFF2-40B4-BE49-F238E27FC236}">
                  <a16:creationId xmlns:a16="http://schemas.microsoft.com/office/drawing/2014/main" id="{3C61F1B8-335D-9C44-8272-27D397E9B6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742" y="4320713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88900" dist="127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70" name="Oval 150">
              <a:extLst>
                <a:ext uri="{FF2B5EF4-FFF2-40B4-BE49-F238E27FC236}">
                  <a16:creationId xmlns:a16="http://schemas.microsoft.com/office/drawing/2014/main" id="{BB3AD97D-BD14-F344-9AD4-85237C9D8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676" y="4294377"/>
              <a:ext cx="396000" cy="39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isometricTopUp"/>
              <a:lightRig rig="flood" dir="t">
                <a:rot lat="0" lon="0" rev="0"/>
              </a:lightRig>
            </a:scene3d>
            <a:sp3d extrusionH="254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71" name="Oval 151">
              <a:extLst>
                <a:ext uri="{FF2B5EF4-FFF2-40B4-BE49-F238E27FC236}">
                  <a16:creationId xmlns:a16="http://schemas.microsoft.com/office/drawing/2014/main" id="{D454B74B-3B32-824C-8A25-294B8D270F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742" y="4191214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72" name="Oval 152">
              <a:extLst>
                <a:ext uri="{FF2B5EF4-FFF2-40B4-BE49-F238E27FC236}">
                  <a16:creationId xmlns:a16="http://schemas.microsoft.com/office/drawing/2014/main" id="{3B60D37D-C5AD-9643-8B8A-D10FCC119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9917" y="4165924"/>
              <a:ext cx="396000" cy="39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isometricTopUp"/>
              <a:lightRig rig="flood" dir="t">
                <a:rot lat="0" lon="0" rev="0"/>
              </a:lightRig>
            </a:scene3d>
            <a:sp3d extrusionH="254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73" name="Oval 153">
              <a:extLst>
                <a:ext uri="{FF2B5EF4-FFF2-40B4-BE49-F238E27FC236}">
                  <a16:creationId xmlns:a16="http://schemas.microsoft.com/office/drawing/2014/main" id="{0DF9FC70-E69A-6C49-AA22-F78E0E805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610" y="4070224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</p:grpSp>
      <p:grpSp>
        <p:nvGrpSpPr>
          <p:cNvPr id="75" name="Gruppieren 74"/>
          <p:cNvGrpSpPr/>
          <p:nvPr/>
        </p:nvGrpSpPr>
        <p:grpSpPr>
          <a:xfrm>
            <a:off x="3965552" y="4682881"/>
            <a:ext cx="1113649" cy="598945"/>
            <a:chOff x="8455766" y="4207398"/>
            <a:chExt cx="2377440" cy="702228"/>
          </a:xfrm>
        </p:grpSpPr>
        <p:sp>
          <p:nvSpPr>
            <p:cNvPr id="76" name="Abgerundetes Rechteck 75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8455766" y="4240165"/>
              <a:ext cx="2377440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8400000" algn="tl" rotWithShape="0">
                <a:prstClr val="black">
                  <a:alpha val="1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Abgerundetes Rechteck 76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8455766" y="4207398"/>
              <a:ext cx="2377440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8400000" algn="tl" rotWithShape="0">
                <a:prstClr val="black">
                  <a:alpha val="1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Consumer</a:t>
              </a:r>
            </a:p>
          </p:txBody>
        </p:sp>
      </p:grpSp>
      <p:grpSp>
        <p:nvGrpSpPr>
          <p:cNvPr id="78" name="Gruppieren 77"/>
          <p:cNvGrpSpPr/>
          <p:nvPr/>
        </p:nvGrpSpPr>
        <p:grpSpPr>
          <a:xfrm>
            <a:off x="4467133" y="4970515"/>
            <a:ext cx="1113649" cy="598945"/>
            <a:chOff x="8455766" y="4207398"/>
            <a:chExt cx="2377440" cy="702228"/>
          </a:xfrm>
        </p:grpSpPr>
        <p:sp>
          <p:nvSpPr>
            <p:cNvPr id="79" name="Abgerundetes Rechteck 78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8455766" y="4240165"/>
              <a:ext cx="2377440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8400000" algn="tl" rotWithShape="0">
                <a:prstClr val="black">
                  <a:alpha val="1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Abgerundetes Rechteck 79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8455766" y="4207398"/>
              <a:ext cx="2377440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8400000" algn="tl" rotWithShape="0">
                <a:prstClr val="black">
                  <a:alpha val="1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Producer</a:t>
              </a:r>
            </a:p>
          </p:txBody>
        </p:sp>
      </p:grp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V="1">
            <a:off x="6010275" y="5732549"/>
            <a:ext cx="272872" cy="159832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Geschweifte Klammer rechts 81"/>
          <p:cNvSpPr/>
          <p:nvPr/>
        </p:nvSpPr>
        <p:spPr>
          <a:xfrm rot="10800000" flipH="1">
            <a:off x="5437345" y="5034539"/>
            <a:ext cx="173623" cy="1129946"/>
          </a:xfrm>
          <a:prstGeom prst="rightBrac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  <a:scene3d>
            <a:camera prst="isometricBottomDown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>
            <a:off x="3845269" y="3631722"/>
            <a:ext cx="2381527" cy="1437869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Geschweifte Klammer rechts 89"/>
          <p:cNvSpPr/>
          <p:nvPr/>
        </p:nvSpPr>
        <p:spPr>
          <a:xfrm rot="10800000" flipH="1" flipV="1">
            <a:off x="3278594" y="1999942"/>
            <a:ext cx="173623" cy="1654355"/>
          </a:xfrm>
          <a:prstGeom prst="rightBrac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  <a:scene3d>
            <a:camera prst="isometricRightUp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 flipV="1">
            <a:off x="3524535" y="2778171"/>
            <a:ext cx="320734" cy="179911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V="1">
            <a:off x="3845269" y="2958082"/>
            <a:ext cx="0" cy="677615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2879015" y="2202416"/>
            <a:ext cx="391396" cy="255366"/>
          </a:xfrm>
          <a:prstGeom prst="straightConnector1">
            <a:avLst/>
          </a:prstGeom>
          <a:ln>
            <a:solidFill>
              <a:schemeClr val="bg1">
                <a:lumMod val="75000"/>
                <a:alpha val="51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2882727" y="3558849"/>
            <a:ext cx="391396" cy="255366"/>
          </a:xfrm>
          <a:prstGeom prst="straightConnector1">
            <a:avLst/>
          </a:prstGeom>
          <a:ln>
            <a:solidFill>
              <a:schemeClr val="bg1">
                <a:lumMod val="75000"/>
                <a:alpha val="51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Abgerundetes Rechteck 100"/>
          <p:cNvSpPr/>
          <p:nvPr/>
        </p:nvSpPr>
        <p:spPr>
          <a:xfrm>
            <a:off x="3986532" y="3711654"/>
            <a:ext cx="689974" cy="3366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2">
                <a:lumMod val="75000"/>
                <a:alpha val="35000"/>
              </a:schemeClr>
            </a:solidFill>
            <a:prstDash val="solid"/>
          </a:ln>
          <a:effectLst>
            <a:outerShdw blurRad="12700" dist="88900" dir="2700000" algn="t" rotWithShape="0">
              <a:prstClr val="black">
                <a:alpha val="10000"/>
              </a:prstClr>
            </a:outerShdw>
          </a:effectLst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event</a:t>
            </a:r>
            <a:endParaRPr lang="en-US" sz="1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02" name="Abgerundetes Rechteck 101"/>
          <p:cNvSpPr/>
          <p:nvPr/>
        </p:nvSpPr>
        <p:spPr>
          <a:xfrm>
            <a:off x="4685768" y="4119309"/>
            <a:ext cx="689974" cy="3366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2">
                <a:lumMod val="75000"/>
                <a:alpha val="35000"/>
              </a:schemeClr>
            </a:solidFill>
            <a:prstDash val="solid"/>
          </a:ln>
          <a:effectLst>
            <a:outerShdw blurRad="12700" dist="88900" dir="2700000" algn="t" rotWithShape="0">
              <a:prstClr val="black">
                <a:alpha val="10000"/>
              </a:prstClr>
            </a:outerShdw>
          </a:effectLst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event</a:t>
            </a:r>
            <a:endParaRPr lang="en-US" sz="1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03" name="Abgerundetes Rechteck 102"/>
          <p:cNvSpPr/>
          <p:nvPr/>
        </p:nvSpPr>
        <p:spPr>
          <a:xfrm>
            <a:off x="5529556" y="4631823"/>
            <a:ext cx="689974" cy="3366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2">
                <a:lumMod val="75000"/>
                <a:alpha val="35000"/>
              </a:schemeClr>
            </a:solidFill>
            <a:prstDash val="solid"/>
          </a:ln>
          <a:effectLst>
            <a:outerShdw blurRad="12700" dist="88900" dir="2700000" algn="t" rotWithShape="0">
              <a:prstClr val="black">
                <a:alpha val="10000"/>
              </a:prstClr>
            </a:outerShdw>
          </a:effectLst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event</a:t>
            </a:r>
            <a:endParaRPr lang="en-US" sz="1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 flipV="1">
            <a:off x="3452218" y="4455972"/>
            <a:ext cx="713775" cy="422853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Abgerundetes Rechteck 107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2003764" y="4520385"/>
            <a:ext cx="919927" cy="570997"/>
          </a:xfrm>
          <a:prstGeom prst="roundRect">
            <a:avLst>
              <a:gd name="adj" fmla="val 2952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75DBFF"/>
                </a:solidFill>
                <a:latin typeface="+mj-lt"/>
              </a:rPr>
              <a:t>Query </a:t>
            </a:r>
          </a:p>
          <a:p>
            <a:pPr algn="ctr"/>
            <a:r>
              <a:rPr lang="en-US" sz="1200" dirty="0" smtClean="0">
                <a:solidFill>
                  <a:srgbClr val="75DBFF"/>
                </a:solidFill>
                <a:latin typeface="+mj-lt"/>
              </a:rPr>
              <a:t>API</a:t>
            </a:r>
          </a:p>
        </p:txBody>
      </p: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2693718" y="4430608"/>
            <a:ext cx="371108" cy="231491"/>
          </a:xfrm>
          <a:prstGeom prst="straightConnector1">
            <a:avLst/>
          </a:prstGeom>
          <a:ln w="3175">
            <a:solidFill>
              <a:srgbClr val="00B0F0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V="1">
            <a:off x="4424680" y="5528073"/>
            <a:ext cx="141292" cy="75860"/>
          </a:xfrm>
          <a:prstGeom prst="straightConnector1">
            <a:avLst/>
          </a:prstGeom>
          <a:ln w="3175">
            <a:solidFill>
              <a:schemeClr val="accent2">
                <a:lumMod val="75000"/>
              </a:schemeClr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>
            <a:off x="3456537" y="5050961"/>
            <a:ext cx="966033" cy="552879"/>
          </a:xfrm>
          <a:prstGeom prst="straightConnector1">
            <a:avLst/>
          </a:prstGeom>
          <a:ln w="3175">
            <a:solidFill>
              <a:schemeClr val="accent2">
                <a:lumMod val="7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V="1">
            <a:off x="3312228" y="5049642"/>
            <a:ext cx="141292" cy="75860"/>
          </a:xfrm>
          <a:prstGeom prst="straightConnector1">
            <a:avLst/>
          </a:prstGeom>
          <a:ln w="3175">
            <a:solidFill>
              <a:schemeClr val="accent2">
                <a:lumMod val="7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Abgerundetes Rechteck 108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2755939" y="4952570"/>
            <a:ext cx="919927" cy="570997"/>
          </a:xfrm>
          <a:prstGeom prst="roundRect">
            <a:avLst>
              <a:gd name="adj" fmla="val 2952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Command API</a:t>
            </a:r>
          </a:p>
        </p:txBody>
      </p:sp>
      <p:sp>
        <p:nvSpPr>
          <p:cNvPr id="125" name="Abgerundetes Rechteck 124"/>
          <p:cNvSpPr/>
          <p:nvPr/>
        </p:nvSpPr>
        <p:spPr>
          <a:xfrm>
            <a:off x="3589952" y="4477172"/>
            <a:ext cx="496140" cy="336662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2">
                <a:lumMod val="75000"/>
                <a:alpha val="35000"/>
              </a:schemeClr>
            </a:solidFill>
            <a:prstDash val="solid"/>
          </a:ln>
          <a:effectLst>
            <a:outerShdw blurRad="12700" dist="88900" dir="2700000" algn="t" rotWithShape="0">
              <a:prstClr val="black">
                <a:alpha val="10000"/>
              </a:prstClr>
            </a:outerShdw>
          </a:effectLst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 flipV="1">
            <a:off x="5655783" y="5683014"/>
            <a:ext cx="350682" cy="207246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feld 129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6086544" y="5507624"/>
            <a:ext cx="598241" cy="307777"/>
          </a:xfrm>
          <a:prstGeom prst="rect">
            <a:avLst/>
          </a:prstGeom>
          <a:noFill/>
          <a:scene3d>
            <a:camera prst="isometricBottomDown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de-DE" sz="14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:9092</a:t>
            </a:r>
          </a:p>
        </p:txBody>
      </p:sp>
      <p:sp>
        <p:nvSpPr>
          <p:cNvPr id="131" name="Abgerundetes Rechteck 130"/>
          <p:cNvSpPr/>
          <p:nvPr/>
        </p:nvSpPr>
        <p:spPr>
          <a:xfrm>
            <a:off x="5715776" y="5729239"/>
            <a:ext cx="689974" cy="3366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2">
                <a:lumMod val="75000"/>
                <a:alpha val="35000"/>
              </a:schemeClr>
            </a:solidFill>
            <a:prstDash val="solid"/>
          </a:ln>
          <a:effectLst>
            <a:outerShdw blurRad="12700" dist="88900" dir="2700000" algn="t" rotWithShape="0">
              <a:prstClr val="black">
                <a:alpha val="10000"/>
              </a:prstClr>
            </a:outerShdw>
          </a:effectLst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event</a:t>
            </a:r>
            <a:endParaRPr lang="en-US" sz="1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789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969669" y="1201775"/>
            <a:ext cx="2558449" cy="3663043"/>
          </a:xfrm>
          <a:prstGeom prst="rect">
            <a:avLst/>
          </a:prstGeom>
          <a:solidFill>
            <a:schemeClr val="accent3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Kafka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5223972" y="2501242"/>
            <a:ext cx="2076701" cy="374469"/>
          </a:xfrm>
          <a:prstGeom prst="roundRect">
            <a:avLst>
              <a:gd name="adj" fmla="val 50000"/>
            </a:avLst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>
                <a:solidFill>
                  <a:schemeClr val="bg1"/>
                </a:solidFill>
                <a:latin typeface="+mj-lt"/>
              </a:rPr>
              <a:t>“orders” topic</a:t>
            </a:r>
          </a:p>
        </p:txBody>
      </p:sp>
      <p:sp>
        <p:nvSpPr>
          <p:cNvPr id="8" name="Rechteck 7"/>
          <p:cNvSpPr/>
          <p:nvPr/>
        </p:nvSpPr>
        <p:spPr>
          <a:xfrm>
            <a:off x="1606724" y="1201775"/>
            <a:ext cx="2663999" cy="3663042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Order Service</a:t>
            </a:r>
          </a:p>
        </p:txBody>
      </p:sp>
      <p:sp>
        <p:nvSpPr>
          <p:cNvPr id="12" name="Rechteck 11"/>
          <p:cNvSpPr/>
          <p:nvPr/>
        </p:nvSpPr>
        <p:spPr>
          <a:xfrm>
            <a:off x="8300357" y="1201775"/>
            <a:ext cx="3192780" cy="3663042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Invoice Service</a:t>
            </a:r>
          </a:p>
        </p:txBody>
      </p:sp>
      <p:sp>
        <p:nvSpPr>
          <p:cNvPr id="20" name="Rechteck 19"/>
          <p:cNvSpPr/>
          <p:nvPr/>
        </p:nvSpPr>
        <p:spPr>
          <a:xfrm>
            <a:off x="8300357" y="5145934"/>
            <a:ext cx="2469969" cy="502631"/>
          </a:xfrm>
          <a:prstGeom prst="rect">
            <a:avLst/>
          </a:prstGeom>
          <a:noFill/>
          <a:ln w="3175">
            <a:solidFill>
              <a:schemeClr val="tx2">
                <a:lumMod val="60000"/>
                <a:lumOff val="40000"/>
                <a:alpha val="4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Mail </a:t>
            </a:r>
            <a:r>
              <a:rPr lang="en-US" sz="11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Service</a:t>
            </a:r>
          </a:p>
        </p:txBody>
      </p:sp>
      <p:sp>
        <p:nvSpPr>
          <p:cNvPr id="33" name="Rechteck 32"/>
          <p:cNvSpPr/>
          <p:nvPr/>
        </p:nvSpPr>
        <p:spPr>
          <a:xfrm>
            <a:off x="10862209" y="5145934"/>
            <a:ext cx="630928" cy="502631"/>
          </a:xfrm>
          <a:prstGeom prst="rect">
            <a:avLst/>
          </a:prstGeom>
          <a:noFill/>
          <a:ln w="3175">
            <a:solidFill>
              <a:schemeClr val="tx2">
                <a:lumMod val="60000"/>
                <a:lumOff val="40000"/>
                <a:alpha val="4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SMTP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403783" y="2090058"/>
            <a:ext cx="881465" cy="160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UI</a:t>
            </a:r>
          </a:p>
          <a:p>
            <a:pPr algn="ctr"/>
            <a:r>
              <a:rPr lang="en-US" sz="1000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Frontend</a:t>
            </a:r>
          </a:p>
        </p:txBody>
      </p:sp>
      <p:sp>
        <p:nvSpPr>
          <p:cNvPr id="86" name="Rechteck 85"/>
          <p:cNvSpPr/>
          <p:nvPr/>
        </p:nvSpPr>
        <p:spPr>
          <a:xfrm>
            <a:off x="2466494" y="2090058"/>
            <a:ext cx="1576454" cy="16039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Order Service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1408617" y="2090496"/>
            <a:ext cx="934508" cy="16035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  <a:alpha val="42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pPr algn="ctr">
              <a:lnSpc>
                <a:spcPct val="150000"/>
              </a:lnSpc>
            </a:pPr>
            <a:r>
              <a:rPr lang="en-US" sz="10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REST</a:t>
            </a:r>
          </a:p>
          <a:p>
            <a:pPr algn="ctr">
              <a:lnSpc>
                <a:spcPct val="150000"/>
              </a:lnSpc>
            </a:pPr>
            <a:r>
              <a:rPr lang="en-US" sz="10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Controller</a:t>
            </a:r>
            <a:endParaRPr lang="en-US" sz="10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8475252" y="2090058"/>
            <a:ext cx="1352835" cy="16083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+mj-lt"/>
              </a:rPr>
              <a:t>Order Listener</a:t>
            </a:r>
            <a:endParaRPr lang="en-US" sz="11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34" name="Gerade Verbindung mit Pfeil 40"/>
          <p:cNvCxnSpPr>
            <a:stCxn id="16" idx="1"/>
            <a:endCxn id="5" idx="1"/>
          </p:cNvCxnSpPr>
          <p:nvPr/>
        </p:nvCxnSpPr>
        <p:spPr>
          <a:xfrm flipV="1">
            <a:off x="4626686" y="2688477"/>
            <a:ext cx="597286" cy="1280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 flipH="1">
            <a:off x="3619694" y="2502522"/>
            <a:ext cx="1006992" cy="3744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producer</a:t>
            </a:r>
            <a:endParaRPr lang="en-US" sz="12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39" name="Gerade Verbindung mit Pfeil 40"/>
          <p:cNvCxnSpPr>
            <a:endCxn id="6" idx="3"/>
          </p:cNvCxnSpPr>
          <p:nvPr/>
        </p:nvCxnSpPr>
        <p:spPr>
          <a:xfrm flipH="1">
            <a:off x="7300673" y="3383279"/>
            <a:ext cx="1728753" cy="0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8022498" y="3215212"/>
            <a:ext cx="860172" cy="3744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producer</a:t>
            </a:r>
            <a:endParaRPr lang="en-US" sz="12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49" name="Gerade Verbindung mit Pfeil 40"/>
          <p:cNvCxnSpPr>
            <a:stCxn id="6" idx="2"/>
            <a:endCxn id="20" idx="1"/>
          </p:cNvCxnSpPr>
          <p:nvPr/>
        </p:nvCxnSpPr>
        <p:spPr>
          <a:xfrm rot="16200000" flipH="1">
            <a:off x="6377556" y="3474448"/>
            <a:ext cx="1807569" cy="2038034"/>
          </a:xfrm>
          <a:prstGeom prst="bentConnector2">
            <a:avLst/>
          </a:prstGeom>
          <a:ln w="3175">
            <a:solidFill>
              <a:schemeClr val="tx2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bgerundetes Rechteck 5"/>
          <p:cNvSpPr/>
          <p:nvPr/>
        </p:nvSpPr>
        <p:spPr>
          <a:xfrm>
            <a:off x="5223973" y="3215212"/>
            <a:ext cx="2076700" cy="374469"/>
          </a:xfrm>
          <a:prstGeom prst="roundRect">
            <a:avLst>
              <a:gd name="adj" fmla="val 50000"/>
            </a:avLst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>
                <a:solidFill>
                  <a:schemeClr val="bg1"/>
                </a:solidFill>
                <a:latin typeface="+mj-lt"/>
              </a:rPr>
              <a:t>“invoices” topic</a:t>
            </a:r>
          </a:p>
        </p:txBody>
      </p:sp>
      <p:pic>
        <p:nvPicPr>
          <p:cNvPr id="158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850" y="1574333"/>
            <a:ext cx="362085" cy="36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Textfeld 162"/>
          <p:cNvSpPr txBox="1"/>
          <p:nvPr/>
        </p:nvSpPr>
        <p:spPr>
          <a:xfrm>
            <a:off x="5184260" y="279363"/>
            <a:ext cx="2116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event driven Microservices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9951457" y="2090058"/>
            <a:ext cx="1038840" cy="26068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Repository</a:t>
            </a:r>
            <a:endParaRPr lang="en-US" sz="1100" i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Zylinder 13"/>
          <p:cNvSpPr/>
          <p:nvPr/>
        </p:nvSpPr>
        <p:spPr>
          <a:xfrm>
            <a:off x="10148656" y="3952411"/>
            <a:ext cx="550274" cy="55408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sp>
        <p:nvSpPr>
          <p:cNvPr id="43" name="Rechteck 42"/>
          <p:cNvSpPr/>
          <p:nvPr/>
        </p:nvSpPr>
        <p:spPr>
          <a:xfrm>
            <a:off x="11113666" y="2090058"/>
            <a:ext cx="740877" cy="16039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  <a:alpha val="42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pPr algn="ctr">
              <a:lnSpc>
                <a:spcPct val="150000"/>
              </a:lnSpc>
            </a:pPr>
            <a:r>
              <a:rPr lang="en-US" sz="11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REST</a:t>
            </a:r>
          </a:p>
          <a:p>
            <a:pPr algn="ctr">
              <a:lnSpc>
                <a:spcPct val="150000"/>
              </a:lnSpc>
            </a:pPr>
            <a:r>
              <a:rPr lang="en-US" sz="11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Controller</a:t>
            </a:r>
          </a:p>
        </p:txBody>
      </p:sp>
      <p:sp>
        <p:nvSpPr>
          <p:cNvPr id="44" name="Rechteck 43"/>
          <p:cNvSpPr/>
          <p:nvPr/>
        </p:nvSpPr>
        <p:spPr>
          <a:xfrm>
            <a:off x="2464836" y="3821853"/>
            <a:ext cx="1569077" cy="9683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000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Repository</a:t>
            </a:r>
            <a:endParaRPr lang="en-US" sz="1000" i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Zylinder 12"/>
          <p:cNvSpPr/>
          <p:nvPr/>
        </p:nvSpPr>
        <p:spPr>
          <a:xfrm>
            <a:off x="2984494" y="3920808"/>
            <a:ext cx="529759" cy="55408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cxnSp>
        <p:nvCxnSpPr>
          <p:cNvPr id="70" name="Gerade Verbindung mit Pfeil 69"/>
          <p:cNvCxnSpPr>
            <a:endCxn id="13" idx="1"/>
          </p:cNvCxnSpPr>
          <p:nvPr/>
        </p:nvCxnSpPr>
        <p:spPr>
          <a:xfrm>
            <a:off x="3249373" y="2686032"/>
            <a:ext cx="1" cy="1234776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40"/>
          <p:cNvCxnSpPr>
            <a:endCxn id="16" idx="3"/>
          </p:cNvCxnSpPr>
          <p:nvPr/>
        </p:nvCxnSpPr>
        <p:spPr>
          <a:xfrm>
            <a:off x="1178978" y="2684735"/>
            <a:ext cx="2440716" cy="0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40"/>
          <p:cNvCxnSpPr>
            <a:stCxn id="13" idx="2"/>
          </p:cNvCxnSpPr>
          <p:nvPr/>
        </p:nvCxnSpPr>
        <p:spPr>
          <a:xfrm rot="10800000">
            <a:off x="1178980" y="3106622"/>
            <a:ext cx="1805515" cy="1091230"/>
          </a:xfrm>
          <a:prstGeom prst="bentConnector3">
            <a:avLst>
              <a:gd name="adj1" fmla="val 13102"/>
            </a:avLst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40"/>
          <p:cNvCxnSpPr>
            <a:stCxn id="5" idx="3"/>
          </p:cNvCxnSpPr>
          <p:nvPr/>
        </p:nvCxnSpPr>
        <p:spPr>
          <a:xfrm flipV="1">
            <a:off x="7300673" y="2684735"/>
            <a:ext cx="1728751" cy="0"/>
          </a:xfrm>
          <a:prstGeom prst="bentConnector3">
            <a:avLst>
              <a:gd name="adj1" fmla="val 50000"/>
            </a:avLst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 flipH="1">
            <a:off x="8012599" y="2497501"/>
            <a:ext cx="860172" cy="3744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consumer</a:t>
            </a:r>
            <a:endParaRPr lang="en-US" sz="12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9029424" y="2497501"/>
            <a:ext cx="650052" cy="10921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+mj-lt"/>
              </a:rPr>
              <a:t>create invoice</a:t>
            </a:r>
            <a:endParaRPr lang="en-US" sz="11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3" name="Gerade Verbindung mit Pfeil 40"/>
          <p:cNvCxnSpPr/>
          <p:nvPr/>
        </p:nvCxnSpPr>
        <p:spPr>
          <a:xfrm>
            <a:off x="9685286" y="3041723"/>
            <a:ext cx="615138" cy="910688"/>
          </a:xfrm>
          <a:prstGeom prst="bentConnector2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40"/>
          <p:cNvCxnSpPr>
            <a:endCxn id="14" idx="1"/>
          </p:cNvCxnSpPr>
          <p:nvPr/>
        </p:nvCxnSpPr>
        <p:spPr>
          <a:xfrm rot="10800000" flipV="1">
            <a:off x="10423793" y="3041723"/>
            <a:ext cx="1685478" cy="910688"/>
          </a:xfrm>
          <a:prstGeom prst="bentConnector2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/>
          <p:cNvSpPr txBox="1"/>
          <p:nvPr/>
        </p:nvSpPr>
        <p:spPr>
          <a:xfrm>
            <a:off x="401500" y="2550369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+mj-lt"/>
              </a:rPr>
              <a:t>POST</a:t>
            </a:r>
            <a:r>
              <a:rPr lang="en-US" sz="1000" i="1" dirty="0" smtClean="0">
                <a:latin typeface="+mj-lt"/>
              </a:rPr>
              <a:t> /orders</a:t>
            </a:r>
            <a:endParaRPr lang="en-US" sz="1000" i="1" dirty="0">
              <a:latin typeface="+mj-lt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391120" y="2978803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+mj-lt"/>
              </a:rPr>
              <a:t>GET </a:t>
            </a:r>
            <a:r>
              <a:rPr lang="en-US" sz="1000" i="1" dirty="0" smtClean="0">
                <a:latin typeface="+mj-lt"/>
              </a:rPr>
              <a:t>  /orders</a:t>
            </a:r>
            <a:endParaRPr lang="en-US" sz="1000" i="1" dirty="0">
              <a:latin typeface="+mj-lt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11087906" y="3092101"/>
            <a:ext cx="925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+mj-lt"/>
              </a:rPr>
              <a:t>GET </a:t>
            </a:r>
            <a:r>
              <a:rPr lang="en-US" sz="1000" i="1" dirty="0" smtClean="0">
                <a:latin typeface="+mj-lt"/>
              </a:rPr>
              <a:t>  /invoices</a:t>
            </a:r>
            <a:endParaRPr lang="en-US" sz="10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353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901277" y="1505581"/>
            <a:ext cx="2594038" cy="4607832"/>
          </a:xfrm>
          <a:prstGeom prst="rect">
            <a:avLst/>
          </a:prstGeom>
          <a:solidFill>
            <a:schemeClr val="accent3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Kafka</a:t>
            </a:r>
          </a:p>
        </p:txBody>
      </p:sp>
      <p:sp>
        <p:nvSpPr>
          <p:cNvPr id="39" name="Rechteck 38"/>
          <p:cNvSpPr/>
          <p:nvPr/>
        </p:nvSpPr>
        <p:spPr>
          <a:xfrm>
            <a:off x="2886883" y="4043712"/>
            <a:ext cx="5187570" cy="2069701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Order Query </a:t>
            </a:r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</a:t>
            </a:r>
          </a:p>
        </p:txBody>
      </p:sp>
      <p:sp>
        <p:nvSpPr>
          <p:cNvPr id="133" name="Abgerundetes Rechteck 132"/>
          <p:cNvSpPr/>
          <p:nvPr/>
        </p:nvSpPr>
        <p:spPr>
          <a:xfrm>
            <a:off x="9079392" y="3274001"/>
            <a:ext cx="2213443" cy="2203683"/>
          </a:xfrm>
          <a:prstGeom prst="roundRect">
            <a:avLst>
              <a:gd name="adj" fmla="val 1037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9137754" y="3345845"/>
            <a:ext cx="2076701" cy="374469"/>
          </a:xfrm>
          <a:prstGeom prst="roundRect">
            <a:avLst>
              <a:gd name="adj" fmla="val 50000"/>
            </a:avLst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“es-orders” topic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886884" y="1515278"/>
            <a:ext cx="5187569" cy="2205035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Order Command </a:t>
            </a:r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105551" y="4556678"/>
            <a:ext cx="1732412" cy="1334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Repository</a:t>
            </a:r>
            <a:endParaRPr lang="en-US" sz="1000" i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Zylinder 12"/>
          <p:cNvSpPr/>
          <p:nvPr/>
        </p:nvSpPr>
        <p:spPr>
          <a:xfrm>
            <a:off x="5142540" y="4894152"/>
            <a:ext cx="580343" cy="73434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pic>
        <p:nvPicPr>
          <p:cNvPr id="158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296" y="1887837"/>
            <a:ext cx="362085" cy="36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Textfeld 162"/>
          <p:cNvSpPr txBox="1"/>
          <p:nvPr/>
        </p:nvSpPr>
        <p:spPr>
          <a:xfrm>
            <a:off x="0" y="53541"/>
            <a:ext cx="808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CQRS/ES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586711" y="2678693"/>
            <a:ext cx="1339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POST</a:t>
            </a:r>
            <a:r>
              <a:rPr lang="en-US" sz="1200" i="1" dirty="0" smtClean="0">
                <a:latin typeface="+mj-lt"/>
              </a:rPr>
              <a:t> :8883/orders</a:t>
            </a:r>
            <a:endParaRPr lang="en-US" sz="1200" i="1" dirty="0">
              <a:latin typeface="+mj-lt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1213850" y="3113151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i="1" dirty="0" smtClean="0">
                <a:latin typeface="+mj-lt"/>
              </a:rPr>
              <a:t>200 (OK)</a:t>
            </a:r>
            <a:endParaRPr lang="en-US" sz="1200" i="1" dirty="0">
              <a:latin typeface="+mj-lt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283918" y="1985549"/>
            <a:ext cx="2697481" cy="1489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CommandHandler</a:t>
            </a:r>
            <a:endParaRPr lang="en-US" sz="1000" i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7" name="Rechteck 46"/>
          <p:cNvSpPr/>
          <p:nvPr/>
        </p:nvSpPr>
        <p:spPr>
          <a:xfrm flipH="1">
            <a:off x="7733204" y="1985550"/>
            <a:ext cx="713539" cy="14891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Kafka</a:t>
            </a:r>
          </a:p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producer</a:t>
            </a:r>
          </a:p>
        </p:txBody>
      </p:sp>
      <p:sp>
        <p:nvSpPr>
          <p:cNvPr id="48" name="Rechteck 47"/>
          <p:cNvSpPr/>
          <p:nvPr/>
        </p:nvSpPr>
        <p:spPr>
          <a:xfrm>
            <a:off x="2997920" y="1985549"/>
            <a:ext cx="1622022" cy="1489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Controller</a:t>
            </a:r>
            <a:endParaRPr lang="en-US" sz="1000" i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2650760" y="1985549"/>
            <a:ext cx="497383" cy="14891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  <a:alpha val="42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pPr algn="ctr">
              <a:lnSpc>
                <a:spcPct val="150000"/>
              </a:lnSpc>
            </a:pPr>
            <a:r>
              <a:rPr lang="en-US" sz="10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REST</a:t>
            </a:r>
          </a:p>
        </p:txBody>
      </p:sp>
      <p:cxnSp>
        <p:nvCxnSpPr>
          <p:cNvPr id="49" name="Gerade Verbindung mit Pfeil 48"/>
          <p:cNvCxnSpPr>
            <a:stCxn id="51" idx="2"/>
          </p:cNvCxnSpPr>
          <p:nvPr/>
        </p:nvCxnSpPr>
        <p:spPr>
          <a:xfrm>
            <a:off x="1247273" y="2213467"/>
            <a:ext cx="781736" cy="603725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4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365305" y="1505581"/>
            <a:ext cx="1763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800" i="1" noProof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”</a:t>
            </a:r>
            <a:r>
              <a:rPr lang="en-US" sz="800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userId”    :  </a:t>
            </a:r>
            <a:r>
              <a:rPr lang="en-US" sz="800" i="1" noProof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“01”,</a:t>
            </a:r>
          </a:p>
          <a:p>
            <a:r>
              <a:rPr lang="en-US" sz="800" i="1" noProof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”</a:t>
            </a:r>
            <a:r>
              <a:rPr lang="en-US" sz="800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productId” :  </a:t>
            </a:r>
            <a:r>
              <a:rPr lang="en-US" sz="800" i="1" noProof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“02”,</a:t>
            </a:r>
          </a:p>
          <a:p>
            <a:r>
              <a:rPr lang="en-US" sz="800" i="1" noProof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”</a:t>
            </a:r>
            <a:r>
              <a:rPr lang="en-US" sz="800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amount”    :  </a:t>
            </a:r>
            <a:r>
              <a:rPr lang="en-US" sz="800" i="1" noProof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8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800" i="1" noProof="1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6" name="Abgerundetes Rechteck 55"/>
          <p:cNvSpPr/>
          <p:nvPr/>
        </p:nvSpPr>
        <p:spPr>
          <a:xfrm>
            <a:off x="3514918" y="2634681"/>
            <a:ext cx="1761045" cy="374469"/>
          </a:xfrm>
          <a:prstGeom prst="roundRect">
            <a:avLst>
              <a:gd name="adj" fmla="val 22093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OrderCreateCommand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8" name="Abgerundetes Rechteck 57"/>
          <p:cNvSpPr/>
          <p:nvPr/>
        </p:nvSpPr>
        <p:spPr>
          <a:xfrm>
            <a:off x="5852161" y="2634681"/>
            <a:ext cx="1761045" cy="374469"/>
          </a:xfrm>
          <a:prstGeom prst="roundRect">
            <a:avLst>
              <a:gd name="adj" fmla="val 22093"/>
            </a:avLst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OrderCreatedEvent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0" name="Gerade Verbindung mit Pfeil 40"/>
          <p:cNvCxnSpPr>
            <a:endCxn id="56" idx="1"/>
          </p:cNvCxnSpPr>
          <p:nvPr/>
        </p:nvCxnSpPr>
        <p:spPr>
          <a:xfrm>
            <a:off x="2029009" y="2821914"/>
            <a:ext cx="1485909" cy="2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40"/>
          <p:cNvCxnSpPr>
            <a:stCxn id="56" idx="3"/>
            <a:endCxn id="58" idx="1"/>
          </p:cNvCxnSpPr>
          <p:nvPr/>
        </p:nvCxnSpPr>
        <p:spPr>
          <a:xfrm>
            <a:off x="5275963" y="2821916"/>
            <a:ext cx="576198" cy="0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40"/>
          <p:cNvCxnSpPr>
            <a:stCxn id="58" idx="3"/>
            <a:endCxn id="5" idx="0"/>
          </p:cNvCxnSpPr>
          <p:nvPr/>
        </p:nvCxnSpPr>
        <p:spPr>
          <a:xfrm>
            <a:off x="7613206" y="2821916"/>
            <a:ext cx="2562899" cy="523929"/>
          </a:xfrm>
          <a:prstGeom prst="bentConnector2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2886883" y="4556679"/>
            <a:ext cx="1070071" cy="1334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1000" i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Controller</a:t>
            </a:r>
            <a:endParaRPr lang="en-US" sz="1000" i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2650760" y="4556679"/>
            <a:ext cx="497383" cy="13346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  <a:alpha val="42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pPr algn="ctr">
              <a:lnSpc>
                <a:spcPct val="150000"/>
              </a:lnSpc>
            </a:pPr>
            <a:r>
              <a:rPr lang="en-US" sz="10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REST</a:t>
            </a:r>
          </a:p>
        </p:txBody>
      </p:sp>
      <p:cxnSp>
        <p:nvCxnSpPr>
          <p:cNvPr id="72" name="Gerade Verbindung mit Pfeil 40"/>
          <p:cNvCxnSpPr/>
          <p:nvPr/>
        </p:nvCxnSpPr>
        <p:spPr>
          <a:xfrm flipV="1">
            <a:off x="2022479" y="4944287"/>
            <a:ext cx="3120059" cy="15624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40"/>
          <p:cNvCxnSpPr/>
          <p:nvPr/>
        </p:nvCxnSpPr>
        <p:spPr>
          <a:xfrm rot="10800000" flipV="1">
            <a:off x="2029007" y="5347518"/>
            <a:ext cx="3096999" cy="1"/>
          </a:xfrm>
          <a:prstGeom prst="bentConnector3">
            <a:avLst>
              <a:gd name="adj1" fmla="val 50000"/>
            </a:avLst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0"/>
          <p:cNvCxnSpPr/>
          <p:nvPr/>
        </p:nvCxnSpPr>
        <p:spPr>
          <a:xfrm rot="10800000" flipV="1">
            <a:off x="2029011" y="2817192"/>
            <a:ext cx="3773673" cy="434458"/>
          </a:xfrm>
          <a:prstGeom prst="bentConnector3">
            <a:avLst>
              <a:gd name="adj1" fmla="val -712"/>
            </a:avLst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bgerundetes Rechteck 76"/>
          <p:cNvSpPr/>
          <p:nvPr/>
        </p:nvSpPr>
        <p:spPr>
          <a:xfrm>
            <a:off x="3313235" y="5066534"/>
            <a:ext cx="523639" cy="561965"/>
          </a:xfrm>
          <a:prstGeom prst="roundRect">
            <a:avLst>
              <a:gd name="adj" fmla="val 9308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</a:rPr>
              <a:t>Order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</a:rPr>
              <a:t>DTO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202803" y="5209016"/>
            <a:ext cx="1763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[{</a:t>
            </a:r>
            <a:r>
              <a:rPr lang="en-US" sz="1200" i="1" noProof="1" smtClean="0">
                <a:latin typeface="+mj-lt"/>
              </a:rPr>
              <a:t>“orderId” </a:t>
            </a:r>
            <a:r>
              <a:rPr lang="en-US" sz="12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</a:t>
            </a:r>
            <a:r>
              <a:rPr lang="en-US" sz="1200" i="1" noProof="1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“012”,</a:t>
            </a:r>
            <a:r>
              <a:rPr lang="en-US" sz="12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..}]</a:t>
            </a:r>
            <a:endParaRPr lang="en-US" sz="1200" i="1" noProof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678740" y="4797941"/>
            <a:ext cx="1261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GET</a:t>
            </a:r>
            <a:r>
              <a:rPr lang="en-US" sz="1200" i="1" dirty="0" smtClean="0">
                <a:latin typeface="+mj-lt"/>
              </a:rPr>
              <a:t> :8884/orders</a:t>
            </a:r>
            <a:endParaRPr lang="en-US" sz="1200" i="1" dirty="0">
              <a:latin typeface="+mj-lt"/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5962498" y="4556676"/>
            <a:ext cx="2081178" cy="1334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OrderListener</a:t>
            </a:r>
            <a:endParaRPr lang="en-US" sz="1000" i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8" name="Rechteck 67"/>
          <p:cNvSpPr/>
          <p:nvPr/>
        </p:nvSpPr>
        <p:spPr>
          <a:xfrm flipH="1">
            <a:off x="7733202" y="4556679"/>
            <a:ext cx="713541" cy="13346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Kafka</a:t>
            </a:r>
          </a:p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consumer</a:t>
            </a:r>
          </a:p>
        </p:txBody>
      </p:sp>
      <p:cxnSp>
        <p:nvCxnSpPr>
          <p:cNvPr id="90" name="Gerade Verbindung mit Pfeil 40"/>
          <p:cNvCxnSpPr>
            <a:endCxn id="91" idx="3"/>
          </p:cNvCxnSpPr>
          <p:nvPr/>
        </p:nvCxnSpPr>
        <p:spPr>
          <a:xfrm rot="10800000" flipV="1">
            <a:off x="7614701" y="4182211"/>
            <a:ext cx="1718702" cy="961516"/>
          </a:xfrm>
          <a:prstGeom prst="bentConnector3">
            <a:avLst>
              <a:gd name="adj1" fmla="val 40119"/>
            </a:avLst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bgerundetes Rechteck 90"/>
          <p:cNvSpPr/>
          <p:nvPr/>
        </p:nvSpPr>
        <p:spPr>
          <a:xfrm>
            <a:off x="6136501" y="4995285"/>
            <a:ext cx="1478200" cy="296884"/>
          </a:xfrm>
          <a:prstGeom prst="roundRect">
            <a:avLst>
              <a:gd name="adj" fmla="val 22093"/>
            </a:avLst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OrderCreatedEvent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8" name="Gerade Verbindung mit Pfeil 40"/>
          <p:cNvCxnSpPr>
            <a:stCxn id="91" idx="2"/>
            <a:endCxn id="13" idx="3"/>
          </p:cNvCxnSpPr>
          <p:nvPr/>
        </p:nvCxnSpPr>
        <p:spPr>
          <a:xfrm rot="5400000">
            <a:off x="5985992" y="4738890"/>
            <a:ext cx="336330" cy="1442889"/>
          </a:xfrm>
          <a:prstGeom prst="bentConnector3">
            <a:avLst>
              <a:gd name="adj1" fmla="val 212634"/>
            </a:avLst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bgerundetes Rechteck 94"/>
          <p:cNvSpPr/>
          <p:nvPr/>
        </p:nvSpPr>
        <p:spPr>
          <a:xfrm>
            <a:off x="6136501" y="5430425"/>
            <a:ext cx="1130872" cy="296884"/>
          </a:xfrm>
          <a:prstGeom prst="roundRect">
            <a:avLst>
              <a:gd name="adj" fmla="val 22093"/>
            </a:avLst>
          </a:prstGeom>
          <a:solidFill>
            <a:schemeClr val="accent4">
              <a:lumMod val="75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+mj-lt"/>
              </a:rPr>
              <a:t>OrderEntity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9" name="Abgerundetes Rechteck 128"/>
          <p:cNvSpPr/>
          <p:nvPr/>
        </p:nvSpPr>
        <p:spPr>
          <a:xfrm>
            <a:off x="4320499" y="5066535"/>
            <a:ext cx="527623" cy="561965"/>
          </a:xfrm>
          <a:prstGeom prst="roundRect">
            <a:avLst>
              <a:gd name="adj" fmla="val 10471"/>
            </a:avLst>
          </a:prstGeom>
          <a:solidFill>
            <a:schemeClr val="accent4">
              <a:lumMod val="75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+mj-lt"/>
              </a:rPr>
              <a:t>Order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  <a:latin typeface="+mj-lt"/>
              </a:rPr>
              <a:t>Entity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5" name="Abgerundetes Rechteck 134"/>
          <p:cNvSpPr/>
          <p:nvPr/>
        </p:nvSpPr>
        <p:spPr>
          <a:xfrm>
            <a:off x="9333405" y="3986588"/>
            <a:ext cx="1672047" cy="374469"/>
          </a:xfrm>
          <a:prstGeom prst="roundRect">
            <a:avLst>
              <a:gd name="adj" fmla="val 22093"/>
            </a:avLst>
          </a:prstGeom>
          <a:noFill/>
          <a:ln w="3175">
            <a:solidFill>
              <a:schemeClr val="tx2">
                <a:lumMod val="75000"/>
                <a:alpha val="7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OrderCreatedEvent</a:t>
            </a:r>
            <a:endParaRPr lang="en-US" sz="10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40" name="Abgerundetes Rechteck 139"/>
          <p:cNvSpPr/>
          <p:nvPr/>
        </p:nvSpPr>
        <p:spPr>
          <a:xfrm>
            <a:off x="9333404" y="4438673"/>
            <a:ext cx="1672047" cy="374469"/>
          </a:xfrm>
          <a:prstGeom prst="roundRect">
            <a:avLst>
              <a:gd name="adj" fmla="val 22093"/>
            </a:avLst>
          </a:prstGeom>
          <a:noFill/>
          <a:ln w="3175">
            <a:solidFill>
              <a:schemeClr val="tx2">
                <a:lumMod val="75000"/>
                <a:alpha val="3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OrderUpdatedEvent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41" name="Abgerundetes Rechteck 140"/>
          <p:cNvSpPr/>
          <p:nvPr/>
        </p:nvSpPr>
        <p:spPr>
          <a:xfrm>
            <a:off x="9333403" y="4894152"/>
            <a:ext cx="1672047" cy="374469"/>
          </a:xfrm>
          <a:prstGeom prst="roundRect">
            <a:avLst>
              <a:gd name="adj" fmla="val 22093"/>
            </a:avLst>
          </a:prstGeom>
          <a:noFill/>
          <a:ln w="3175">
            <a:solidFill>
              <a:schemeClr val="tx2">
                <a:lumMod val="75000"/>
                <a:alpha val="3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OrderDeletedEvent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64" name="Textfeld 163"/>
          <p:cNvSpPr txBox="1"/>
          <p:nvPr/>
        </p:nvSpPr>
        <p:spPr>
          <a:xfrm>
            <a:off x="269450" y="582809"/>
            <a:ext cx="1859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Frontend Consumer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65" name="Textfeld 164"/>
          <p:cNvSpPr txBox="1"/>
          <p:nvPr/>
        </p:nvSpPr>
        <p:spPr>
          <a:xfrm>
            <a:off x="4550773" y="587848"/>
            <a:ext cx="1859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Microservices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66" name="Textfeld 165"/>
          <p:cNvSpPr txBox="1"/>
          <p:nvPr/>
        </p:nvSpPr>
        <p:spPr>
          <a:xfrm>
            <a:off x="9256218" y="582809"/>
            <a:ext cx="1859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Event Store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167" name="Gerade Verbindung mit Pfeil 166"/>
          <p:cNvCxnSpPr/>
          <p:nvPr/>
        </p:nvCxnSpPr>
        <p:spPr>
          <a:xfrm>
            <a:off x="2312396" y="571421"/>
            <a:ext cx="1081" cy="1106269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/>
          <p:cNvCxnSpPr/>
          <p:nvPr/>
        </p:nvCxnSpPr>
        <p:spPr>
          <a:xfrm>
            <a:off x="8406601" y="566069"/>
            <a:ext cx="1081" cy="1106269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Abgerundetes Rechteck 169"/>
          <p:cNvSpPr/>
          <p:nvPr/>
        </p:nvSpPr>
        <p:spPr>
          <a:xfrm>
            <a:off x="9085309" y="5603127"/>
            <a:ext cx="2207526" cy="374469"/>
          </a:xfrm>
          <a:prstGeom prst="roundRect">
            <a:avLst>
              <a:gd name="adj" fmla="val 50000"/>
            </a:avLst>
          </a:prstGeom>
          <a:solidFill>
            <a:srgbClr val="8497B0">
              <a:alpha val="14000"/>
            </a:srgb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noProof="1" smtClean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rPr>
              <a:t>“invoices” topic</a:t>
            </a:r>
            <a:endParaRPr lang="en-US" sz="1200" i="1" noProof="1">
              <a:solidFill>
                <a:schemeClr val="tx2">
                  <a:lumMod val="40000"/>
                  <a:lumOff val="6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58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/>
          <p:cNvSpPr/>
          <p:nvPr/>
        </p:nvSpPr>
        <p:spPr>
          <a:xfrm>
            <a:off x="9006850" y="1426410"/>
            <a:ext cx="2723595" cy="4536784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Order Query Service</a:t>
            </a:r>
            <a:endParaRPr lang="en-US" sz="12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206840" y="1426410"/>
            <a:ext cx="1694860" cy="4536784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Order Command </a:t>
            </a:r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</a:t>
            </a:r>
          </a:p>
        </p:txBody>
      </p:sp>
      <p:sp>
        <p:nvSpPr>
          <p:cNvPr id="4" name="Rechteck 3"/>
          <p:cNvSpPr/>
          <p:nvPr/>
        </p:nvSpPr>
        <p:spPr>
          <a:xfrm>
            <a:off x="3879668" y="1426410"/>
            <a:ext cx="2619103" cy="4536784"/>
          </a:xfrm>
          <a:prstGeom prst="rect">
            <a:avLst/>
          </a:prstGeom>
          <a:solidFill>
            <a:schemeClr val="accent3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Kafka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2687105" y="2366131"/>
            <a:ext cx="4953000" cy="3157279"/>
          </a:xfrm>
          <a:prstGeom prst="roundRect">
            <a:avLst>
              <a:gd name="adj" fmla="val 216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Auf der gleichen Seite des Rechtecks liegende Ecken abrunden 5"/>
          <p:cNvSpPr/>
          <p:nvPr/>
        </p:nvSpPr>
        <p:spPr>
          <a:xfrm>
            <a:off x="2687105" y="2366131"/>
            <a:ext cx="4953000" cy="498417"/>
          </a:xfrm>
          <a:prstGeom prst="round2SameRect">
            <a:avLst>
              <a:gd name="adj1" fmla="val 11779"/>
              <a:gd name="adj2" fmla="val 0"/>
            </a:avLst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“es-orders” topic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417" y="1750810"/>
            <a:ext cx="362085" cy="36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31006"/>
              </p:ext>
            </p:extLst>
          </p:nvPr>
        </p:nvGraphicFramePr>
        <p:xfrm>
          <a:off x="2687105" y="3096695"/>
          <a:ext cx="4953000" cy="2100996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557235">
                  <a:extLst>
                    <a:ext uri="{9D8B030D-6E8A-4147-A177-3AD203B41FA5}">
                      <a16:colId xmlns:a16="http://schemas.microsoft.com/office/drawing/2014/main" val="25879175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303821116"/>
                    </a:ext>
                  </a:extLst>
                </a:gridCol>
                <a:gridCol w="1978445">
                  <a:extLst>
                    <a:ext uri="{9D8B030D-6E8A-4147-A177-3AD203B41FA5}">
                      <a16:colId xmlns:a16="http://schemas.microsoft.com/office/drawing/2014/main" val="532512265"/>
                    </a:ext>
                  </a:extLst>
                </a:gridCol>
              </a:tblGrid>
              <a:tr h="350166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Time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Event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Value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551364"/>
                  </a:ext>
                </a:extLst>
              </a:tr>
              <a:tr h="350166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2021-05-23T13:45:30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order created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{ id: 1 }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894912"/>
                  </a:ext>
                </a:extLst>
              </a:tr>
              <a:tr h="350166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2021-05-23T14:05:00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product</a:t>
                      </a:r>
                      <a:r>
                        <a:rPr lang="en-US" sz="1200" baseline="0" dirty="0" smtClean="0">
                          <a:latin typeface="+mj-lt"/>
                        </a:rPr>
                        <a:t> updated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id: 1, productId: 1 }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68805"/>
                  </a:ext>
                </a:extLst>
              </a:tr>
              <a:tr h="350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2021-05-23T14:11:07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order created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id: 2 }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077466"/>
                  </a:ext>
                </a:extLst>
              </a:tr>
              <a:tr h="350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2021-05-23T15:00:22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amount updated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id: 1, amount: 3 }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764190"/>
                  </a:ext>
                </a:extLst>
              </a:tr>
              <a:tr h="350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2021-05-23T15:11:12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order deleted</a:t>
                      </a:r>
                      <a:endParaRPr lang="en-US" sz="12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{ id: 3 }</a:t>
                      </a:r>
                      <a:endParaRPr lang="en-US" sz="1200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222871"/>
                  </a:ext>
                </a:extLst>
              </a:tr>
            </a:tbl>
          </a:graphicData>
        </a:graphic>
      </p:graphicFrame>
      <p:sp>
        <p:nvSpPr>
          <p:cNvPr id="15" name="Geschweifte Klammer rechts 14"/>
          <p:cNvSpPr/>
          <p:nvPr/>
        </p:nvSpPr>
        <p:spPr>
          <a:xfrm>
            <a:off x="7841630" y="3096700"/>
            <a:ext cx="293124" cy="2100992"/>
          </a:xfrm>
          <a:prstGeom prst="rightBrace">
            <a:avLst>
              <a:gd name="adj1" fmla="val 8333"/>
              <a:gd name="adj2" fmla="val 20484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/>
          <p:cNvSpPr txBox="1"/>
          <p:nvPr/>
        </p:nvSpPr>
        <p:spPr>
          <a:xfrm>
            <a:off x="9182100" y="2769544"/>
            <a:ext cx="2369820" cy="2019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r>
              <a:rPr lang="en-US" sz="1100" i="1" noProof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1100" i="1" noProof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100" i="1" noProof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1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100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id        :  </a:t>
            </a:r>
            <a:r>
              <a:rPr lang="en-US" sz="1100" i="1" noProof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1100" i="1" noProof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i="1" noProof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100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productId :  </a:t>
            </a:r>
            <a:r>
              <a:rPr lang="en-US" sz="1100" i="1" noProof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1100" i="1" noProof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i="1" noProof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100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amount    :  </a:t>
            </a:r>
            <a:r>
              <a:rPr lang="en-US" sz="1100" i="1" noProof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sz="1100" i="1" noProof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}, </a:t>
            </a:r>
          </a:p>
          <a:p>
            <a:r>
              <a:rPr lang="en-US" sz="1100" i="1" noProof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100" i="1" noProof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100" i="1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100" i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id        : </a:t>
            </a:r>
            <a:r>
              <a:rPr lang="en-US" sz="1100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100" i="1" noProof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endParaRPr lang="en-US" sz="1100" i="1" noProof="1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100" i="1" noProof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}</a:t>
            </a:r>
            <a:endParaRPr lang="en-US" sz="1100" i="1" noProof="1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100" i="1" noProof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endParaRPr lang="en-US" sz="1100" i="1" noProof="1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9182099" y="2051076"/>
            <a:ext cx="2369820" cy="6301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sz="1200" dirty="0" smtClean="0">
                <a:solidFill>
                  <a:srgbClr val="202124"/>
                </a:solidFill>
                <a:latin typeface="+mj-lt"/>
              </a:rPr>
              <a:t>create </a:t>
            </a:r>
            <a:r>
              <a:rPr lang="en-US" sz="1200" b="1" dirty="0" smtClean="0">
                <a:solidFill>
                  <a:srgbClr val="202124"/>
                </a:solidFill>
                <a:latin typeface="+mj-lt"/>
              </a:rPr>
              <a:t>order state</a:t>
            </a:r>
            <a:r>
              <a:rPr lang="en-US" sz="1200" dirty="0" smtClean="0">
                <a:solidFill>
                  <a:srgbClr val="202124"/>
                </a:solidFill>
                <a:latin typeface="+mj-lt"/>
              </a:rPr>
              <a:t> from </a:t>
            </a:r>
          </a:p>
          <a:p>
            <a:pPr algn="ctr"/>
            <a:r>
              <a:rPr lang="en-US" sz="1200" b="1" dirty="0" smtClean="0">
                <a:solidFill>
                  <a:srgbClr val="202124"/>
                </a:solidFill>
                <a:latin typeface="+mj-lt"/>
              </a:rPr>
              <a:t>Order Event Stream</a:t>
            </a:r>
            <a:endParaRPr lang="en-US" sz="1200" b="1" dirty="0">
              <a:latin typeface="+mj-lt"/>
            </a:endParaRPr>
          </a:p>
        </p:txBody>
      </p:sp>
      <p:sp>
        <p:nvSpPr>
          <p:cNvPr id="19" name="Zylinder 18"/>
          <p:cNvSpPr/>
          <p:nvPr/>
        </p:nvSpPr>
        <p:spPr>
          <a:xfrm>
            <a:off x="9901646" y="5026124"/>
            <a:ext cx="940525" cy="839099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Storage</a:t>
            </a:r>
          </a:p>
          <a:p>
            <a:pPr algn="ctr">
              <a:lnSpc>
                <a:spcPct val="150000"/>
              </a:lnSpc>
            </a:pP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db/memory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0" name="Gerade Verbindung mit Pfeil 40"/>
          <p:cNvCxnSpPr>
            <a:stCxn id="16" idx="2"/>
            <a:endCxn id="19" idx="1"/>
          </p:cNvCxnSpPr>
          <p:nvPr/>
        </p:nvCxnSpPr>
        <p:spPr>
          <a:xfrm>
            <a:off x="10367010" y="4788875"/>
            <a:ext cx="4899" cy="237249"/>
          </a:xfrm>
          <a:prstGeom prst="straightConnector1">
            <a:avLst/>
          </a:prstGeom>
          <a:ln w="3175">
            <a:solidFill>
              <a:schemeClr val="tx2">
                <a:lumMod val="75000"/>
                <a:alpha val="57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40"/>
          <p:cNvCxnSpPr>
            <a:stCxn id="15" idx="1"/>
            <a:endCxn id="18" idx="1"/>
          </p:cNvCxnSpPr>
          <p:nvPr/>
        </p:nvCxnSpPr>
        <p:spPr>
          <a:xfrm rot="10800000" flipH="1">
            <a:off x="8134753" y="2366131"/>
            <a:ext cx="1047345" cy="1160936"/>
          </a:xfrm>
          <a:prstGeom prst="bentConnector3">
            <a:avLst>
              <a:gd name="adj1" fmla="val 38116"/>
            </a:avLst>
          </a:prstGeom>
          <a:ln w="3175">
            <a:solidFill>
              <a:schemeClr val="tx2">
                <a:lumMod val="75000"/>
                <a:alpha val="41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9437114" y="702300"/>
            <a:ext cx="1859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Event Consumer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4274564" y="702300"/>
            <a:ext cx="1859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Event Store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35" name="Gerade Verbindung mit Pfeil 40"/>
          <p:cNvCxnSpPr/>
          <p:nvPr/>
        </p:nvCxnSpPr>
        <p:spPr>
          <a:xfrm>
            <a:off x="1068705" y="1833419"/>
            <a:ext cx="1" cy="3657449"/>
          </a:xfrm>
          <a:prstGeom prst="straightConnector1">
            <a:avLst/>
          </a:prstGeom>
          <a:ln w="3175">
            <a:solidFill>
              <a:schemeClr val="tx2">
                <a:lumMod val="75000"/>
                <a:alpha val="41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708660" y="5523410"/>
            <a:ext cx="769620" cy="276999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202124"/>
                </a:solidFill>
                <a:latin typeface="+mj-lt"/>
              </a:rPr>
              <a:t>time</a:t>
            </a:r>
            <a:endParaRPr lang="en-US" sz="1200" b="1" i="1" dirty="0">
              <a:latin typeface="+mj-lt"/>
            </a:endParaRPr>
          </a:p>
        </p:txBody>
      </p:sp>
      <p:cxnSp>
        <p:nvCxnSpPr>
          <p:cNvPr id="39" name="Gerade Verbindung mit Pfeil 40"/>
          <p:cNvCxnSpPr/>
          <p:nvPr/>
        </p:nvCxnSpPr>
        <p:spPr>
          <a:xfrm>
            <a:off x="518160" y="3608804"/>
            <a:ext cx="2085125" cy="0"/>
          </a:xfrm>
          <a:prstGeom prst="straightConnector1">
            <a:avLst/>
          </a:prstGeom>
          <a:ln w="3175">
            <a:solidFill>
              <a:schemeClr val="tx2">
                <a:lumMod val="75000"/>
                <a:alpha val="33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0"/>
          <p:cNvCxnSpPr/>
          <p:nvPr/>
        </p:nvCxnSpPr>
        <p:spPr>
          <a:xfrm>
            <a:off x="518159" y="3944770"/>
            <a:ext cx="2085125" cy="0"/>
          </a:xfrm>
          <a:prstGeom prst="straightConnector1">
            <a:avLst/>
          </a:prstGeom>
          <a:ln w="3175">
            <a:solidFill>
              <a:schemeClr val="tx2">
                <a:lumMod val="75000"/>
                <a:alpha val="33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0"/>
          <p:cNvCxnSpPr/>
          <p:nvPr/>
        </p:nvCxnSpPr>
        <p:spPr>
          <a:xfrm>
            <a:off x="518158" y="4310054"/>
            <a:ext cx="2085125" cy="0"/>
          </a:xfrm>
          <a:prstGeom prst="straightConnector1">
            <a:avLst/>
          </a:prstGeom>
          <a:ln w="3175">
            <a:solidFill>
              <a:schemeClr val="tx2">
                <a:lumMod val="75000"/>
                <a:alpha val="33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0"/>
          <p:cNvCxnSpPr/>
          <p:nvPr/>
        </p:nvCxnSpPr>
        <p:spPr>
          <a:xfrm>
            <a:off x="518157" y="4667984"/>
            <a:ext cx="2085125" cy="0"/>
          </a:xfrm>
          <a:prstGeom prst="straightConnector1">
            <a:avLst/>
          </a:prstGeom>
          <a:ln w="3175">
            <a:solidFill>
              <a:schemeClr val="tx2">
                <a:lumMod val="75000"/>
                <a:alpha val="33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0"/>
          <p:cNvCxnSpPr/>
          <p:nvPr/>
        </p:nvCxnSpPr>
        <p:spPr>
          <a:xfrm>
            <a:off x="518156" y="5026124"/>
            <a:ext cx="2085125" cy="0"/>
          </a:xfrm>
          <a:prstGeom prst="straightConnector1">
            <a:avLst/>
          </a:prstGeom>
          <a:ln w="3175">
            <a:solidFill>
              <a:schemeClr val="tx2">
                <a:lumMod val="75000"/>
                <a:alpha val="33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41909" y="702300"/>
            <a:ext cx="1859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Event Producer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518156" y="3443301"/>
            <a:ext cx="982176" cy="3016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sz="1000" dirty="0" smtClean="0">
                <a:latin typeface="+mj-lt"/>
              </a:rPr>
              <a:t>event</a:t>
            </a:r>
            <a:endParaRPr lang="en-US" sz="1000" dirty="0">
              <a:latin typeface="+mj-lt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518156" y="3800755"/>
            <a:ext cx="982176" cy="3016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sz="1000" dirty="0" smtClean="0">
                <a:latin typeface="+mj-lt"/>
              </a:rPr>
              <a:t>event</a:t>
            </a:r>
            <a:endParaRPr lang="en-US" sz="1000" dirty="0">
              <a:latin typeface="+mj-lt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518156" y="4159879"/>
            <a:ext cx="982176" cy="3016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sz="1000" dirty="0" smtClean="0">
                <a:latin typeface="+mj-lt"/>
              </a:rPr>
              <a:t>event</a:t>
            </a:r>
            <a:endParaRPr lang="en-US" sz="1000" dirty="0">
              <a:latin typeface="+mj-lt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518156" y="4525162"/>
            <a:ext cx="982176" cy="3016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sz="1000" dirty="0" smtClean="0">
                <a:latin typeface="+mj-lt"/>
              </a:rPr>
              <a:t>event</a:t>
            </a:r>
            <a:endParaRPr lang="en-US" sz="1000" dirty="0">
              <a:latin typeface="+mj-lt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518156" y="4889802"/>
            <a:ext cx="982176" cy="3016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sz="1000" dirty="0" smtClean="0">
                <a:latin typeface="+mj-lt"/>
              </a:rPr>
              <a:t>event</a:t>
            </a:r>
            <a:endParaRPr lang="en-US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17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/>
          <p:cNvSpPr/>
          <p:nvPr/>
        </p:nvSpPr>
        <p:spPr>
          <a:xfrm>
            <a:off x="978652" y="2710543"/>
            <a:ext cx="1001713" cy="653144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 Node 1</a:t>
            </a:r>
            <a:endParaRPr lang="en-US" sz="10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978653" y="689548"/>
            <a:ext cx="10274998" cy="832671"/>
          </a:xfrm>
          <a:prstGeom prst="roundRect">
            <a:avLst/>
          </a:prstGeom>
          <a:solidFill>
            <a:schemeClr val="accent3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Kafka</a:t>
            </a:r>
          </a:p>
        </p:txBody>
      </p:sp>
      <p:pic>
        <p:nvPicPr>
          <p:cNvPr id="52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451" y="1013022"/>
            <a:ext cx="362085" cy="36208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hteck 52"/>
          <p:cNvSpPr/>
          <p:nvPr/>
        </p:nvSpPr>
        <p:spPr>
          <a:xfrm>
            <a:off x="2058117" y="2710543"/>
            <a:ext cx="1001713" cy="653144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 Node 2</a:t>
            </a:r>
            <a:endParaRPr lang="en-US" sz="10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3137582" y="2710543"/>
            <a:ext cx="1001713" cy="653144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 Node 3</a:t>
            </a:r>
            <a:endParaRPr lang="en-US" sz="10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5" name="Zylinder 54"/>
          <p:cNvSpPr/>
          <p:nvPr/>
        </p:nvSpPr>
        <p:spPr>
          <a:xfrm>
            <a:off x="2093842" y="3713306"/>
            <a:ext cx="937499" cy="662751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Abgerundetes Rechteck 56"/>
          <p:cNvSpPr/>
          <p:nvPr/>
        </p:nvSpPr>
        <p:spPr>
          <a:xfrm>
            <a:off x="1169126" y="918648"/>
            <a:ext cx="2970169" cy="374469"/>
          </a:xfrm>
          <a:prstGeom prst="roundRect">
            <a:avLst/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topic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9" name="Abgerundetes Rechteck 58"/>
          <p:cNvSpPr>
            <a:spLocks noChangeAspect="1"/>
          </p:cNvSpPr>
          <p:nvPr/>
        </p:nvSpPr>
        <p:spPr>
          <a:xfrm>
            <a:off x="3776698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0" name="Abgerundetes Rechteck 59"/>
          <p:cNvSpPr>
            <a:spLocks noChangeAspect="1"/>
          </p:cNvSpPr>
          <p:nvPr/>
        </p:nvSpPr>
        <p:spPr>
          <a:xfrm>
            <a:off x="3398128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2" name="Abgerundetes Rechteck 61"/>
          <p:cNvSpPr>
            <a:spLocks noChangeAspect="1"/>
          </p:cNvSpPr>
          <p:nvPr/>
        </p:nvSpPr>
        <p:spPr>
          <a:xfrm>
            <a:off x="3019558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3" name="Abgerundetes Rechteck 62"/>
          <p:cNvSpPr>
            <a:spLocks noChangeAspect="1"/>
          </p:cNvSpPr>
          <p:nvPr/>
        </p:nvSpPr>
        <p:spPr>
          <a:xfrm>
            <a:off x="2640988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942056" y="2353714"/>
            <a:ext cx="1074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SameGroupID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2026865" y="2353714"/>
            <a:ext cx="1074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SameGroupID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3100986" y="2353714"/>
            <a:ext cx="1074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SameGroupID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73" name="Abgerundetes Rechteck 72"/>
          <p:cNvSpPr/>
          <p:nvPr/>
        </p:nvSpPr>
        <p:spPr>
          <a:xfrm>
            <a:off x="8056414" y="918648"/>
            <a:ext cx="2988231" cy="374469"/>
          </a:xfrm>
          <a:prstGeom prst="roundRect">
            <a:avLst/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topic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Abgerundetes Rechteck 74"/>
          <p:cNvSpPr>
            <a:spLocks noChangeAspect="1"/>
          </p:cNvSpPr>
          <p:nvPr/>
        </p:nvSpPr>
        <p:spPr>
          <a:xfrm>
            <a:off x="10687521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6" name="Abgerundetes Rechteck 75"/>
          <p:cNvSpPr>
            <a:spLocks noChangeAspect="1"/>
          </p:cNvSpPr>
          <p:nvPr/>
        </p:nvSpPr>
        <p:spPr>
          <a:xfrm>
            <a:off x="10308951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8" name="Abgerundetes Rechteck 77"/>
          <p:cNvSpPr>
            <a:spLocks noChangeAspect="1"/>
          </p:cNvSpPr>
          <p:nvPr/>
        </p:nvSpPr>
        <p:spPr>
          <a:xfrm>
            <a:off x="9930381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9" name="Abgerundetes Rechteck 78"/>
          <p:cNvSpPr>
            <a:spLocks noChangeAspect="1"/>
          </p:cNvSpPr>
          <p:nvPr/>
        </p:nvSpPr>
        <p:spPr>
          <a:xfrm>
            <a:off x="9551811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80" name="Gerade Verbindung mit Pfeil 40"/>
          <p:cNvCxnSpPr>
            <a:stCxn id="54" idx="2"/>
            <a:endCxn id="55" idx="4"/>
          </p:cNvCxnSpPr>
          <p:nvPr/>
        </p:nvCxnSpPr>
        <p:spPr>
          <a:xfrm rot="5400000">
            <a:off x="2994393" y="3400635"/>
            <a:ext cx="680995" cy="607098"/>
          </a:xfrm>
          <a:prstGeom prst="bentConnector2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40"/>
          <p:cNvCxnSpPr>
            <a:stCxn id="53" idx="2"/>
            <a:endCxn id="55" idx="1"/>
          </p:cNvCxnSpPr>
          <p:nvPr/>
        </p:nvCxnSpPr>
        <p:spPr>
          <a:xfrm rot="16200000" flipH="1">
            <a:off x="2384165" y="3538496"/>
            <a:ext cx="349619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40"/>
          <p:cNvCxnSpPr>
            <a:stCxn id="45" idx="2"/>
            <a:endCxn id="55" idx="2"/>
          </p:cNvCxnSpPr>
          <p:nvPr/>
        </p:nvCxnSpPr>
        <p:spPr>
          <a:xfrm rot="16200000" flipH="1">
            <a:off x="1446178" y="3397017"/>
            <a:ext cx="680995" cy="614333"/>
          </a:xfrm>
          <a:prstGeom prst="bentConnector2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hteck 84"/>
          <p:cNvSpPr/>
          <p:nvPr/>
        </p:nvSpPr>
        <p:spPr>
          <a:xfrm>
            <a:off x="8056414" y="2710542"/>
            <a:ext cx="1001713" cy="653144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 Node 1</a:t>
            </a:r>
            <a:endParaRPr lang="en-US" sz="10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9135879" y="2710542"/>
            <a:ext cx="1001713" cy="653144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 Node 2</a:t>
            </a:r>
            <a:endParaRPr lang="en-US" sz="10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10215344" y="2710542"/>
            <a:ext cx="1001713" cy="653144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 Node 3</a:t>
            </a:r>
            <a:endParaRPr lang="en-US" sz="10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9" name="Zylinder 88"/>
          <p:cNvSpPr/>
          <p:nvPr/>
        </p:nvSpPr>
        <p:spPr>
          <a:xfrm>
            <a:off x="8158946" y="3704182"/>
            <a:ext cx="796645" cy="671874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mem cache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8019818" y="2353713"/>
            <a:ext cx="1074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randomID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9104627" y="2353713"/>
            <a:ext cx="1074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randomID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94" name="Textfeld 93"/>
          <p:cNvSpPr txBox="1"/>
          <p:nvPr/>
        </p:nvSpPr>
        <p:spPr>
          <a:xfrm>
            <a:off x="10178748" y="2353713"/>
            <a:ext cx="1074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randomID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100" name="Gerade Verbindung mit Pfeil 40"/>
          <p:cNvCxnSpPr>
            <a:endCxn id="65" idx="0"/>
          </p:cNvCxnSpPr>
          <p:nvPr/>
        </p:nvCxnSpPr>
        <p:spPr>
          <a:xfrm flipH="1">
            <a:off x="1479508" y="1293115"/>
            <a:ext cx="0" cy="1060599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40"/>
          <p:cNvCxnSpPr>
            <a:endCxn id="66" idx="0"/>
          </p:cNvCxnSpPr>
          <p:nvPr/>
        </p:nvCxnSpPr>
        <p:spPr>
          <a:xfrm>
            <a:off x="2536018" y="1293115"/>
            <a:ext cx="0" cy="1060599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40"/>
          <p:cNvCxnSpPr>
            <a:endCxn id="70" idx="0"/>
          </p:cNvCxnSpPr>
          <p:nvPr/>
        </p:nvCxnSpPr>
        <p:spPr>
          <a:xfrm rot="16200000" flipH="1">
            <a:off x="3106332" y="1821608"/>
            <a:ext cx="1060598" cy="3613"/>
          </a:xfrm>
          <a:prstGeom prst="bentConnector3">
            <a:avLst>
              <a:gd name="adj1" fmla="val 50000"/>
            </a:avLst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40"/>
          <p:cNvCxnSpPr>
            <a:endCxn id="92" idx="0"/>
          </p:cNvCxnSpPr>
          <p:nvPr/>
        </p:nvCxnSpPr>
        <p:spPr>
          <a:xfrm>
            <a:off x="8557269" y="1293115"/>
            <a:ext cx="1" cy="1060598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40"/>
          <p:cNvCxnSpPr>
            <a:endCxn id="93" idx="0"/>
          </p:cNvCxnSpPr>
          <p:nvPr/>
        </p:nvCxnSpPr>
        <p:spPr>
          <a:xfrm flipH="1">
            <a:off x="9642079" y="1293115"/>
            <a:ext cx="0" cy="1060598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40"/>
          <p:cNvCxnSpPr>
            <a:endCxn id="94" idx="0"/>
          </p:cNvCxnSpPr>
          <p:nvPr/>
        </p:nvCxnSpPr>
        <p:spPr>
          <a:xfrm>
            <a:off x="10716199" y="1293115"/>
            <a:ext cx="1" cy="1060598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ylinder 106"/>
          <p:cNvSpPr/>
          <p:nvPr/>
        </p:nvSpPr>
        <p:spPr>
          <a:xfrm>
            <a:off x="9251382" y="3704183"/>
            <a:ext cx="796645" cy="671874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mem cache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8" name="Zylinder 107"/>
          <p:cNvSpPr/>
          <p:nvPr/>
        </p:nvSpPr>
        <p:spPr>
          <a:xfrm>
            <a:off x="10317876" y="3713306"/>
            <a:ext cx="796645" cy="671874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mem cache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9" name="Gerade Verbindung mit Pfeil 40"/>
          <p:cNvCxnSpPr>
            <a:stCxn id="85" idx="2"/>
            <a:endCxn id="89" idx="1"/>
          </p:cNvCxnSpPr>
          <p:nvPr/>
        </p:nvCxnSpPr>
        <p:spPr>
          <a:xfrm flipH="1">
            <a:off x="8557269" y="3363686"/>
            <a:ext cx="2" cy="340496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40"/>
          <p:cNvCxnSpPr>
            <a:endCxn id="107" idx="1"/>
          </p:cNvCxnSpPr>
          <p:nvPr/>
        </p:nvCxnSpPr>
        <p:spPr>
          <a:xfrm>
            <a:off x="9642079" y="3363685"/>
            <a:ext cx="0" cy="340498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40"/>
          <p:cNvCxnSpPr>
            <a:endCxn id="108" idx="1"/>
          </p:cNvCxnSpPr>
          <p:nvPr/>
        </p:nvCxnSpPr>
        <p:spPr>
          <a:xfrm flipH="1">
            <a:off x="10716199" y="3372808"/>
            <a:ext cx="2" cy="340498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Abgerundetes Rechteck 127"/>
          <p:cNvSpPr>
            <a:spLocks noChangeAspect="1"/>
          </p:cNvSpPr>
          <p:nvPr/>
        </p:nvSpPr>
        <p:spPr>
          <a:xfrm>
            <a:off x="2279563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0" name="Abgerundetes Rechteck 129"/>
          <p:cNvSpPr>
            <a:spLocks noChangeAspect="1"/>
          </p:cNvSpPr>
          <p:nvPr/>
        </p:nvSpPr>
        <p:spPr>
          <a:xfrm>
            <a:off x="1900993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2" name="Abgerundetes Rechteck 131"/>
          <p:cNvSpPr>
            <a:spLocks noChangeAspect="1"/>
          </p:cNvSpPr>
          <p:nvPr/>
        </p:nvSpPr>
        <p:spPr>
          <a:xfrm>
            <a:off x="9174247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3" name="Abgerundetes Rechteck 132"/>
          <p:cNvSpPr>
            <a:spLocks noChangeAspect="1"/>
          </p:cNvSpPr>
          <p:nvPr/>
        </p:nvSpPr>
        <p:spPr>
          <a:xfrm>
            <a:off x="8795677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102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901277" y="1505581"/>
            <a:ext cx="2594038" cy="4607832"/>
          </a:xfrm>
          <a:prstGeom prst="rect">
            <a:avLst/>
          </a:prstGeom>
          <a:solidFill>
            <a:schemeClr val="accent3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Kafka</a:t>
            </a:r>
          </a:p>
        </p:txBody>
      </p:sp>
      <p:sp>
        <p:nvSpPr>
          <p:cNvPr id="39" name="Rechteck 38"/>
          <p:cNvSpPr/>
          <p:nvPr/>
        </p:nvSpPr>
        <p:spPr>
          <a:xfrm>
            <a:off x="2886883" y="4043712"/>
            <a:ext cx="5187570" cy="2069701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Order Query </a:t>
            </a:r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9159945" y="3720313"/>
            <a:ext cx="2076701" cy="374469"/>
          </a:xfrm>
          <a:prstGeom prst="roundRect">
            <a:avLst>
              <a:gd name="adj" fmla="val 50000"/>
            </a:avLst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“cqrs-orders” topic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886884" y="1515278"/>
            <a:ext cx="5187569" cy="2205035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Order Command </a:t>
            </a:r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105551" y="4556678"/>
            <a:ext cx="1732412" cy="1334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Repository</a:t>
            </a:r>
            <a:endParaRPr lang="en-US" sz="1000" i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Zylinder 12"/>
          <p:cNvSpPr/>
          <p:nvPr/>
        </p:nvSpPr>
        <p:spPr>
          <a:xfrm>
            <a:off x="5142540" y="4894152"/>
            <a:ext cx="580343" cy="73434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pic>
        <p:nvPicPr>
          <p:cNvPr id="158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296" y="1887837"/>
            <a:ext cx="362085" cy="36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Textfeld 162"/>
          <p:cNvSpPr txBox="1"/>
          <p:nvPr/>
        </p:nvSpPr>
        <p:spPr>
          <a:xfrm>
            <a:off x="0" y="53541"/>
            <a:ext cx="574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CQRS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586711" y="2678693"/>
            <a:ext cx="1339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POST</a:t>
            </a:r>
            <a:r>
              <a:rPr lang="en-US" sz="1200" i="1" dirty="0" smtClean="0">
                <a:latin typeface="+mj-lt"/>
              </a:rPr>
              <a:t> :8883/orders</a:t>
            </a:r>
            <a:endParaRPr lang="en-US" sz="1200" i="1" dirty="0">
              <a:latin typeface="+mj-lt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1213850" y="3113151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i="1" dirty="0" smtClean="0">
                <a:latin typeface="+mj-lt"/>
              </a:rPr>
              <a:t>200 (OK)</a:t>
            </a:r>
            <a:endParaRPr lang="en-US" sz="1200" i="1" dirty="0">
              <a:latin typeface="+mj-lt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283918" y="1985549"/>
            <a:ext cx="2697481" cy="1489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CommandHandler</a:t>
            </a:r>
            <a:endParaRPr lang="en-US" sz="1000" i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7" name="Rechteck 46"/>
          <p:cNvSpPr/>
          <p:nvPr/>
        </p:nvSpPr>
        <p:spPr>
          <a:xfrm flipH="1">
            <a:off x="7733204" y="1985550"/>
            <a:ext cx="713539" cy="14891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Kafka</a:t>
            </a:r>
          </a:p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producer</a:t>
            </a:r>
          </a:p>
        </p:txBody>
      </p:sp>
      <p:sp>
        <p:nvSpPr>
          <p:cNvPr id="48" name="Rechteck 47"/>
          <p:cNvSpPr/>
          <p:nvPr/>
        </p:nvSpPr>
        <p:spPr>
          <a:xfrm>
            <a:off x="2997920" y="1985549"/>
            <a:ext cx="1622022" cy="1489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Controller</a:t>
            </a:r>
            <a:endParaRPr lang="en-US" sz="1000" i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2650760" y="1985549"/>
            <a:ext cx="497383" cy="14891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  <a:alpha val="42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pPr algn="ctr">
              <a:lnSpc>
                <a:spcPct val="150000"/>
              </a:lnSpc>
            </a:pPr>
            <a:r>
              <a:rPr lang="en-US" sz="10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REST</a:t>
            </a:r>
          </a:p>
        </p:txBody>
      </p:sp>
      <p:cxnSp>
        <p:nvCxnSpPr>
          <p:cNvPr id="49" name="Gerade Verbindung mit Pfeil 48"/>
          <p:cNvCxnSpPr>
            <a:stCxn id="51" idx="2"/>
          </p:cNvCxnSpPr>
          <p:nvPr/>
        </p:nvCxnSpPr>
        <p:spPr>
          <a:xfrm>
            <a:off x="1247273" y="2213467"/>
            <a:ext cx="781736" cy="603725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4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365305" y="1505581"/>
            <a:ext cx="1763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800" i="1" noProof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”</a:t>
            </a:r>
            <a:r>
              <a:rPr lang="en-US" sz="800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userId”    :  </a:t>
            </a:r>
            <a:r>
              <a:rPr lang="en-US" sz="800" i="1" noProof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“01”,</a:t>
            </a:r>
          </a:p>
          <a:p>
            <a:r>
              <a:rPr lang="en-US" sz="800" i="1" noProof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”</a:t>
            </a:r>
            <a:r>
              <a:rPr lang="en-US" sz="800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productId” :  </a:t>
            </a:r>
            <a:r>
              <a:rPr lang="en-US" sz="800" i="1" noProof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“02”,</a:t>
            </a:r>
          </a:p>
          <a:p>
            <a:r>
              <a:rPr lang="en-US" sz="800" i="1" noProof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”</a:t>
            </a:r>
            <a:r>
              <a:rPr lang="en-US" sz="800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amount”    :  </a:t>
            </a:r>
            <a:r>
              <a:rPr lang="en-US" sz="800" i="1" noProof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8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800" i="1" noProof="1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6" name="Abgerundetes Rechteck 55"/>
          <p:cNvSpPr/>
          <p:nvPr/>
        </p:nvSpPr>
        <p:spPr>
          <a:xfrm>
            <a:off x="3514918" y="2634681"/>
            <a:ext cx="1761045" cy="374469"/>
          </a:xfrm>
          <a:prstGeom prst="roundRect">
            <a:avLst>
              <a:gd name="adj" fmla="val 22093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OrderCreateCommand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8" name="Abgerundetes Rechteck 57"/>
          <p:cNvSpPr/>
          <p:nvPr/>
        </p:nvSpPr>
        <p:spPr>
          <a:xfrm>
            <a:off x="5852161" y="2634681"/>
            <a:ext cx="1761045" cy="374469"/>
          </a:xfrm>
          <a:prstGeom prst="roundRect">
            <a:avLst>
              <a:gd name="adj" fmla="val 22093"/>
            </a:avLst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OrderCreatedEvent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0" name="Gerade Verbindung mit Pfeil 40"/>
          <p:cNvCxnSpPr>
            <a:endCxn id="56" idx="1"/>
          </p:cNvCxnSpPr>
          <p:nvPr/>
        </p:nvCxnSpPr>
        <p:spPr>
          <a:xfrm>
            <a:off x="2029009" y="2821914"/>
            <a:ext cx="1485909" cy="2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40"/>
          <p:cNvCxnSpPr>
            <a:stCxn id="56" idx="3"/>
            <a:endCxn id="58" idx="1"/>
          </p:cNvCxnSpPr>
          <p:nvPr/>
        </p:nvCxnSpPr>
        <p:spPr>
          <a:xfrm>
            <a:off x="5275963" y="2821916"/>
            <a:ext cx="576198" cy="0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40"/>
          <p:cNvCxnSpPr>
            <a:stCxn id="58" idx="3"/>
            <a:endCxn id="5" idx="0"/>
          </p:cNvCxnSpPr>
          <p:nvPr/>
        </p:nvCxnSpPr>
        <p:spPr>
          <a:xfrm>
            <a:off x="7613206" y="2821916"/>
            <a:ext cx="2585090" cy="898397"/>
          </a:xfrm>
          <a:prstGeom prst="bentConnector2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2886883" y="4556679"/>
            <a:ext cx="1070071" cy="1334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1000" i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Controller</a:t>
            </a:r>
            <a:endParaRPr lang="en-US" sz="1000" i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2650760" y="4556679"/>
            <a:ext cx="497383" cy="13346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  <a:alpha val="42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pPr algn="ctr">
              <a:lnSpc>
                <a:spcPct val="150000"/>
              </a:lnSpc>
            </a:pPr>
            <a:r>
              <a:rPr lang="en-US" sz="10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REST</a:t>
            </a:r>
          </a:p>
        </p:txBody>
      </p:sp>
      <p:cxnSp>
        <p:nvCxnSpPr>
          <p:cNvPr id="72" name="Gerade Verbindung mit Pfeil 40"/>
          <p:cNvCxnSpPr/>
          <p:nvPr/>
        </p:nvCxnSpPr>
        <p:spPr>
          <a:xfrm flipV="1">
            <a:off x="2022479" y="4944287"/>
            <a:ext cx="3120059" cy="15624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40"/>
          <p:cNvCxnSpPr/>
          <p:nvPr/>
        </p:nvCxnSpPr>
        <p:spPr>
          <a:xfrm rot="10800000" flipV="1">
            <a:off x="2029007" y="5347518"/>
            <a:ext cx="3096999" cy="1"/>
          </a:xfrm>
          <a:prstGeom prst="bentConnector3">
            <a:avLst>
              <a:gd name="adj1" fmla="val 50000"/>
            </a:avLst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0"/>
          <p:cNvCxnSpPr/>
          <p:nvPr/>
        </p:nvCxnSpPr>
        <p:spPr>
          <a:xfrm rot="10800000" flipV="1">
            <a:off x="2029011" y="2817192"/>
            <a:ext cx="3773673" cy="434458"/>
          </a:xfrm>
          <a:prstGeom prst="bentConnector3">
            <a:avLst>
              <a:gd name="adj1" fmla="val -712"/>
            </a:avLst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bgerundetes Rechteck 76"/>
          <p:cNvSpPr/>
          <p:nvPr/>
        </p:nvSpPr>
        <p:spPr>
          <a:xfrm>
            <a:off x="3313235" y="5066534"/>
            <a:ext cx="523639" cy="561965"/>
          </a:xfrm>
          <a:prstGeom prst="roundRect">
            <a:avLst>
              <a:gd name="adj" fmla="val 9308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</a:rPr>
              <a:t>Order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</a:rPr>
              <a:t>DTO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202803" y="5209016"/>
            <a:ext cx="1763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[{</a:t>
            </a:r>
            <a:r>
              <a:rPr lang="en-US" sz="1200" i="1" noProof="1" smtClean="0">
                <a:latin typeface="+mj-lt"/>
              </a:rPr>
              <a:t>“orderId” </a:t>
            </a:r>
            <a:r>
              <a:rPr lang="en-US" sz="12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</a:t>
            </a:r>
            <a:r>
              <a:rPr lang="en-US" sz="1200" i="1" noProof="1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“012”,</a:t>
            </a:r>
            <a:r>
              <a:rPr lang="en-US" sz="12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..}]</a:t>
            </a:r>
            <a:endParaRPr lang="en-US" sz="1200" i="1" noProof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678740" y="4797941"/>
            <a:ext cx="1261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GET</a:t>
            </a:r>
            <a:r>
              <a:rPr lang="en-US" sz="1200" i="1" dirty="0" smtClean="0">
                <a:latin typeface="+mj-lt"/>
              </a:rPr>
              <a:t> :8884/orders</a:t>
            </a:r>
            <a:endParaRPr lang="en-US" sz="1200" i="1" dirty="0">
              <a:latin typeface="+mj-lt"/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5962498" y="4556676"/>
            <a:ext cx="2081178" cy="1334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OrderListener</a:t>
            </a:r>
            <a:endParaRPr lang="en-US" sz="1000" i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8" name="Rechteck 67"/>
          <p:cNvSpPr/>
          <p:nvPr/>
        </p:nvSpPr>
        <p:spPr>
          <a:xfrm flipH="1">
            <a:off x="7733202" y="4556679"/>
            <a:ext cx="713541" cy="13346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Kafka</a:t>
            </a:r>
          </a:p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consumer</a:t>
            </a:r>
          </a:p>
        </p:txBody>
      </p:sp>
      <p:cxnSp>
        <p:nvCxnSpPr>
          <p:cNvPr id="90" name="Gerade Verbindung mit Pfeil 40"/>
          <p:cNvCxnSpPr>
            <a:stCxn id="5" idx="2"/>
            <a:endCxn id="91" idx="3"/>
          </p:cNvCxnSpPr>
          <p:nvPr/>
        </p:nvCxnSpPr>
        <p:spPr>
          <a:xfrm rot="5400000">
            <a:off x="8382027" y="3327457"/>
            <a:ext cx="1048945" cy="2583595"/>
          </a:xfrm>
          <a:prstGeom prst="bentConnector2">
            <a:avLst/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bgerundetes Rechteck 90"/>
          <p:cNvSpPr/>
          <p:nvPr/>
        </p:nvSpPr>
        <p:spPr>
          <a:xfrm>
            <a:off x="6136501" y="4995285"/>
            <a:ext cx="1478200" cy="296884"/>
          </a:xfrm>
          <a:prstGeom prst="roundRect">
            <a:avLst>
              <a:gd name="adj" fmla="val 22093"/>
            </a:avLst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OrderCreatedEvent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8" name="Gerade Verbindung mit Pfeil 40"/>
          <p:cNvCxnSpPr>
            <a:stCxn id="91" idx="2"/>
            <a:endCxn id="13" idx="3"/>
          </p:cNvCxnSpPr>
          <p:nvPr/>
        </p:nvCxnSpPr>
        <p:spPr>
          <a:xfrm rot="5400000">
            <a:off x="5985992" y="4738890"/>
            <a:ext cx="336330" cy="1442889"/>
          </a:xfrm>
          <a:prstGeom prst="bentConnector3">
            <a:avLst>
              <a:gd name="adj1" fmla="val 212634"/>
            </a:avLst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bgerundetes Rechteck 94"/>
          <p:cNvSpPr/>
          <p:nvPr/>
        </p:nvSpPr>
        <p:spPr>
          <a:xfrm>
            <a:off x="6136501" y="5430425"/>
            <a:ext cx="1130872" cy="296884"/>
          </a:xfrm>
          <a:prstGeom prst="roundRect">
            <a:avLst>
              <a:gd name="adj" fmla="val 22093"/>
            </a:avLst>
          </a:prstGeom>
          <a:solidFill>
            <a:schemeClr val="accent4">
              <a:lumMod val="75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+mj-lt"/>
              </a:rPr>
              <a:t>OrderEntity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9" name="Abgerundetes Rechteck 128"/>
          <p:cNvSpPr/>
          <p:nvPr/>
        </p:nvSpPr>
        <p:spPr>
          <a:xfrm>
            <a:off x="4320499" y="5066535"/>
            <a:ext cx="527623" cy="561965"/>
          </a:xfrm>
          <a:prstGeom prst="roundRect">
            <a:avLst>
              <a:gd name="adj" fmla="val 10471"/>
            </a:avLst>
          </a:prstGeom>
          <a:solidFill>
            <a:schemeClr val="accent4">
              <a:lumMod val="75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+mj-lt"/>
              </a:rPr>
              <a:t>Order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  <a:latin typeface="+mj-lt"/>
              </a:rPr>
              <a:t>Entity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4" name="Textfeld 163"/>
          <p:cNvSpPr txBox="1"/>
          <p:nvPr/>
        </p:nvSpPr>
        <p:spPr>
          <a:xfrm>
            <a:off x="269450" y="582809"/>
            <a:ext cx="1859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Frontend Consumer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65" name="Textfeld 164"/>
          <p:cNvSpPr txBox="1"/>
          <p:nvPr/>
        </p:nvSpPr>
        <p:spPr>
          <a:xfrm>
            <a:off x="4550773" y="587848"/>
            <a:ext cx="1859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Microservices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66" name="Textfeld 165"/>
          <p:cNvSpPr txBox="1"/>
          <p:nvPr/>
        </p:nvSpPr>
        <p:spPr>
          <a:xfrm>
            <a:off x="9256218" y="582809"/>
            <a:ext cx="1859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Event Bus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167" name="Gerade Verbindung mit Pfeil 166"/>
          <p:cNvCxnSpPr/>
          <p:nvPr/>
        </p:nvCxnSpPr>
        <p:spPr>
          <a:xfrm>
            <a:off x="2312396" y="571421"/>
            <a:ext cx="1081" cy="1106269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/>
          <p:cNvCxnSpPr/>
          <p:nvPr/>
        </p:nvCxnSpPr>
        <p:spPr>
          <a:xfrm>
            <a:off x="8406601" y="566069"/>
            <a:ext cx="1081" cy="1106269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79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563203" y="1414053"/>
            <a:ext cx="1258124" cy="372294"/>
          </a:xfrm>
          <a:prstGeom prst="rect">
            <a:avLst/>
          </a:prstGeom>
          <a:noFill/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Kafka</a:t>
            </a:r>
          </a:p>
        </p:txBody>
      </p:sp>
      <p:pic>
        <p:nvPicPr>
          <p:cNvPr id="1026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547" y="1919738"/>
            <a:ext cx="362085" cy="36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ylinder 6"/>
          <p:cNvSpPr/>
          <p:nvPr/>
        </p:nvSpPr>
        <p:spPr>
          <a:xfrm>
            <a:off x="2911229" y="1841868"/>
            <a:ext cx="664898" cy="517828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sp>
        <p:nvSpPr>
          <p:cNvPr id="8" name="Rechteck 7"/>
          <p:cNvSpPr/>
          <p:nvPr/>
        </p:nvSpPr>
        <p:spPr>
          <a:xfrm>
            <a:off x="4028036" y="1841869"/>
            <a:ext cx="900503" cy="5178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Listener</a:t>
            </a:r>
          </a:p>
        </p:txBody>
      </p:sp>
      <p:sp>
        <p:nvSpPr>
          <p:cNvPr id="10" name="Geschweifte Klammer rechts 9"/>
          <p:cNvSpPr/>
          <p:nvPr/>
        </p:nvSpPr>
        <p:spPr>
          <a:xfrm rot="16200000" flipV="1">
            <a:off x="3114672" y="-224691"/>
            <a:ext cx="258013" cy="3375424"/>
          </a:xfrm>
          <a:prstGeom prst="rightBrac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/>
          <p:cNvSpPr txBox="1"/>
          <p:nvPr/>
        </p:nvSpPr>
        <p:spPr>
          <a:xfrm>
            <a:off x="2583529" y="932095"/>
            <a:ext cx="1320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order microservice</a:t>
            </a:r>
            <a:endParaRPr lang="en-US" sz="12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1999401" y="2462997"/>
            <a:ext cx="1081" cy="347195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3248721" y="2462997"/>
            <a:ext cx="1081" cy="347195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4473283" y="2462997"/>
            <a:ext cx="1081" cy="347195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6192736" y="2462997"/>
            <a:ext cx="1081" cy="347195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1553116" y="1841867"/>
            <a:ext cx="900503" cy="5178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+mj-lt"/>
              </a:rPr>
              <a:t>Service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  <a:latin typeface="+mj-lt"/>
              </a:rPr>
              <a:t>logic</a:t>
            </a:r>
          </a:p>
        </p:txBody>
      </p:sp>
      <p:sp>
        <p:nvSpPr>
          <p:cNvPr id="27" name="Zylinder 26"/>
          <p:cNvSpPr/>
          <p:nvPr/>
        </p:nvSpPr>
        <p:spPr>
          <a:xfrm>
            <a:off x="9020292" y="1841866"/>
            <a:ext cx="664898" cy="517828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sp>
        <p:nvSpPr>
          <p:cNvPr id="28" name="Rechteck 27"/>
          <p:cNvSpPr/>
          <p:nvPr/>
        </p:nvSpPr>
        <p:spPr>
          <a:xfrm>
            <a:off x="10137099" y="1841867"/>
            <a:ext cx="900503" cy="5178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+mj-lt"/>
              </a:rPr>
              <a:t>Service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  <a:latin typeface="+mj-lt"/>
              </a:rPr>
              <a:t>logic</a:t>
            </a:r>
          </a:p>
        </p:txBody>
      </p:sp>
      <p:sp>
        <p:nvSpPr>
          <p:cNvPr id="29" name="Geschweifte Klammer rechts 28"/>
          <p:cNvSpPr/>
          <p:nvPr/>
        </p:nvSpPr>
        <p:spPr>
          <a:xfrm rot="16200000" flipV="1">
            <a:off x="9223735" y="-224693"/>
            <a:ext cx="258013" cy="3375424"/>
          </a:xfrm>
          <a:prstGeom prst="rightBrac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feld 29"/>
          <p:cNvSpPr txBox="1"/>
          <p:nvPr/>
        </p:nvSpPr>
        <p:spPr>
          <a:xfrm>
            <a:off x="8651821" y="932093"/>
            <a:ext cx="1411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invoice microservice</a:t>
            </a:r>
            <a:endParaRPr lang="en-US" sz="12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8108464" y="2462995"/>
            <a:ext cx="1081" cy="347195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9357784" y="2462995"/>
            <a:ext cx="1081" cy="347195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10582346" y="2462995"/>
            <a:ext cx="1081" cy="347195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7662179" y="1841865"/>
            <a:ext cx="900503" cy="5178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Listener</a:t>
            </a:r>
          </a:p>
        </p:txBody>
      </p:sp>
      <p:sp>
        <p:nvSpPr>
          <p:cNvPr id="35" name="Rechteck 34"/>
          <p:cNvSpPr/>
          <p:nvPr/>
        </p:nvSpPr>
        <p:spPr>
          <a:xfrm>
            <a:off x="1881052" y="2987045"/>
            <a:ext cx="215538" cy="3766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6" name="Gerade Verbindung mit Pfeil 35"/>
          <p:cNvCxnSpPr/>
          <p:nvPr/>
        </p:nvCxnSpPr>
        <p:spPr>
          <a:xfrm>
            <a:off x="1155251" y="2987045"/>
            <a:ext cx="687286" cy="545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157045" y="2848545"/>
            <a:ext cx="939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create order</a:t>
            </a:r>
            <a:endParaRPr lang="en-US" sz="1200" i="1" dirty="0">
              <a:latin typeface="+mj-lt"/>
            </a:endParaRPr>
          </a:p>
        </p:txBody>
      </p:sp>
      <p:cxnSp>
        <p:nvCxnSpPr>
          <p:cNvPr id="39" name="Gerade Verbindung mit Pfeil 38"/>
          <p:cNvCxnSpPr/>
          <p:nvPr/>
        </p:nvCxnSpPr>
        <p:spPr>
          <a:xfrm flipV="1">
            <a:off x="1907668" y="3363693"/>
            <a:ext cx="4156284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2941722" y="3080935"/>
            <a:ext cx="184768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publish order(create) event</a:t>
            </a:r>
            <a:endParaRPr lang="en-US" sz="1200" i="1" dirty="0">
              <a:latin typeface="+mj-lt"/>
            </a:endParaRPr>
          </a:p>
        </p:txBody>
      </p:sp>
      <p:cxnSp>
        <p:nvCxnSpPr>
          <p:cNvPr id="44" name="Gerade Verbindung mit Pfeil 43"/>
          <p:cNvCxnSpPr/>
          <p:nvPr/>
        </p:nvCxnSpPr>
        <p:spPr>
          <a:xfrm flipV="1">
            <a:off x="4601915" y="4376064"/>
            <a:ext cx="1602427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4365514" y="4367689"/>
            <a:ext cx="215538" cy="3766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4636200" y="4060470"/>
            <a:ext cx="1358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receive order event</a:t>
            </a:r>
            <a:endParaRPr lang="en-US" sz="1200" i="1" dirty="0">
              <a:latin typeface="+mj-lt"/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3135909" y="4744337"/>
            <a:ext cx="215538" cy="196703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8" name="Gerade Verbindung mit Pfeil 47"/>
          <p:cNvCxnSpPr/>
          <p:nvPr/>
        </p:nvCxnSpPr>
        <p:spPr>
          <a:xfrm flipV="1">
            <a:off x="3372654" y="4744337"/>
            <a:ext cx="1094479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3459216" y="4467338"/>
            <a:ext cx="955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persist order</a:t>
            </a:r>
            <a:endParaRPr lang="en-US" sz="1200" i="1" dirty="0">
              <a:latin typeface="+mj-lt"/>
            </a:endParaRPr>
          </a:p>
        </p:txBody>
      </p:sp>
      <p:cxnSp>
        <p:nvCxnSpPr>
          <p:cNvPr id="50" name="Gerade Verbindung mit Pfeil 49"/>
          <p:cNvCxnSpPr/>
          <p:nvPr/>
        </p:nvCxnSpPr>
        <p:spPr>
          <a:xfrm>
            <a:off x="1119160" y="5271117"/>
            <a:ext cx="687286" cy="545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1868773" y="5271117"/>
            <a:ext cx="215538" cy="3263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158871" y="5116663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read order</a:t>
            </a:r>
            <a:endParaRPr lang="en-US" sz="1200" i="1" dirty="0">
              <a:latin typeface="+mj-lt"/>
            </a:endParaRPr>
          </a:p>
        </p:txBody>
      </p:sp>
      <p:cxnSp>
        <p:nvCxnSpPr>
          <p:cNvPr id="53" name="Gerade Verbindung mit Pfeil 52"/>
          <p:cNvCxnSpPr/>
          <p:nvPr/>
        </p:nvCxnSpPr>
        <p:spPr>
          <a:xfrm>
            <a:off x="2115737" y="5393662"/>
            <a:ext cx="988728" cy="545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flipV="1">
            <a:off x="1132975" y="5590910"/>
            <a:ext cx="679586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/>
          <p:cNvSpPr/>
          <p:nvPr/>
        </p:nvSpPr>
        <p:spPr>
          <a:xfrm>
            <a:off x="3129919" y="5374614"/>
            <a:ext cx="215538" cy="144451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7" name="Gerade Verbindung mit Pfeil 56"/>
          <p:cNvCxnSpPr/>
          <p:nvPr/>
        </p:nvCxnSpPr>
        <p:spPr>
          <a:xfrm flipV="1">
            <a:off x="2107934" y="5512534"/>
            <a:ext cx="994981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2212002" y="5097615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select order</a:t>
            </a:r>
            <a:endParaRPr lang="en-US" sz="1200" i="1" dirty="0">
              <a:latin typeface="+mj-lt"/>
            </a:endParaRPr>
          </a:p>
        </p:txBody>
      </p:sp>
      <p:cxnSp>
        <p:nvCxnSpPr>
          <p:cNvPr id="59" name="Gerade Verbindung mit Pfeil 58"/>
          <p:cNvCxnSpPr/>
          <p:nvPr/>
        </p:nvCxnSpPr>
        <p:spPr>
          <a:xfrm flipH="1">
            <a:off x="6247598" y="3686258"/>
            <a:ext cx="1728306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6084496" y="3363692"/>
            <a:ext cx="215538" cy="1325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4" name="Gerade Verbindung mit Pfeil 63"/>
          <p:cNvCxnSpPr/>
          <p:nvPr/>
        </p:nvCxnSpPr>
        <p:spPr>
          <a:xfrm flipH="1">
            <a:off x="8151246" y="3853725"/>
            <a:ext cx="1073144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10469191" y="4286629"/>
            <a:ext cx="215538" cy="847114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9244972" y="3853725"/>
            <a:ext cx="215538" cy="2067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8" name="Gerade Verbindung mit Pfeil 67"/>
          <p:cNvCxnSpPr/>
          <p:nvPr/>
        </p:nvCxnSpPr>
        <p:spPr>
          <a:xfrm flipH="1">
            <a:off x="8157787" y="4308752"/>
            <a:ext cx="2300378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8000695" y="3683822"/>
            <a:ext cx="215538" cy="7835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469329" y="3388146"/>
            <a:ext cx="1358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receive order event</a:t>
            </a:r>
            <a:endParaRPr lang="en-US" sz="1200" i="1" dirty="0">
              <a:latin typeface="+mj-lt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8243558" y="3576726"/>
            <a:ext cx="955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persist order</a:t>
            </a:r>
            <a:endParaRPr lang="en-US" sz="1200" i="1" dirty="0">
              <a:latin typeface="+mj-lt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8852056" y="4328005"/>
            <a:ext cx="103105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create invoice</a:t>
            </a:r>
            <a:endParaRPr lang="en-US" sz="1200" i="1" dirty="0">
              <a:latin typeface="+mj-lt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6084496" y="5127212"/>
            <a:ext cx="215538" cy="50938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3" name="Gerade Verbindung mit Pfeil 72"/>
          <p:cNvCxnSpPr/>
          <p:nvPr/>
        </p:nvCxnSpPr>
        <p:spPr>
          <a:xfrm>
            <a:off x="6352285" y="5133743"/>
            <a:ext cx="4230061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/>
          <p:cNvSpPr/>
          <p:nvPr/>
        </p:nvSpPr>
        <p:spPr>
          <a:xfrm>
            <a:off x="7994995" y="5623568"/>
            <a:ext cx="215538" cy="1678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7142773" y="4823989"/>
            <a:ext cx="193931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publish invoice(create) event</a:t>
            </a:r>
            <a:endParaRPr lang="en-US" sz="1200" i="1" dirty="0">
              <a:latin typeface="+mj-lt"/>
            </a:endParaRPr>
          </a:p>
        </p:txBody>
      </p:sp>
      <p:cxnSp>
        <p:nvCxnSpPr>
          <p:cNvPr id="81" name="Gerade Verbindung mit Pfeil 80"/>
          <p:cNvCxnSpPr/>
          <p:nvPr/>
        </p:nvCxnSpPr>
        <p:spPr>
          <a:xfrm flipH="1" flipV="1">
            <a:off x="6374458" y="5620521"/>
            <a:ext cx="1601446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6422572" y="5623568"/>
            <a:ext cx="1449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receive invoice event</a:t>
            </a:r>
            <a:endParaRPr lang="en-US" sz="1200" i="1" dirty="0">
              <a:latin typeface="+mj-lt"/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9259812" y="5722755"/>
            <a:ext cx="215538" cy="2067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85" name="Gerade Verbindung mit Pfeil 84"/>
          <p:cNvCxnSpPr/>
          <p:nvPr/>
        </p:nvCxnSpPr>
        <p:spPr>
          <a:xfrm flipH="1">
            <a:off x="8267357" y="5796064"/>
            <a:ext cx="975585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>
            <a:off x="8290556" y="5479239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persist invoice</a:t>
            </a:r>
            <a:endParaRPr lang="en-US" sz="1200" i="1" dirty="0">
              <a:latin typeface="+mj-lt"/>
            </a:endParaRPr>
          </a:p>
        </p:txBody>
      </p:sp>
      <p:cxnSp>
        <p:nvCxnSpPr>
          <p:cNvPr id="88" name="Gerade Verbindung mit Pfeil 87"/>
          <p:cNvCxnSpPr/>
          <p:nvPr/>
        </p:nvCxnSpPr>
        <p:spPr>
          <a:xfrm flipH="1">
            <a:off x="10792127" y="3043648"/>
            <a:ext cx="846878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10499335" y="3043648"/>
            <a:ext cx="215538" cy="3263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11119081" y="3047058"/>
            <a:ext cx="923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read invoice</a:t>
            </a:r>
            <a:endParaRPr lang="en-US" sz="1200" i="1" dirty="0">
              <a:latin typeface="+mj-lt"/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9250555" y="3134582"/>
            <a:ext cx="215538" cy="144451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4" name="Gerade Verbindung mit Pfeil 93"/>
          <p:cNvCxnSpPr/>
          <p:nvPr/>
        </p:nvCxnSpPr>
        <p:spPr>
          <a:xfrm>
            <a:off x="9486861" y="3133381"/>
            <a:ext cx="988728" cy="545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/>
          <p:nvPr/>
        </p:nvCxnSpPr>
        <p:spPr>
          <a:xfrm flipV="1">
            <a:off x="9479058" y="3252253"/>
            <a:ext cx="994981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/>
          <p:nvPr/>
        </p:nvCxnSpPr>
        <p:spPr>
          <a:xfrm flipV="1">
            <a:off x="10791634" y="3369972"/>
            <a:ext cx="904528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/>
          <p:cNvSpPr txBox="1"/>
          <p:nvPr/>
        </p:nvSpPr>
        <p:spPr>
          <a:xfrm>
            <a:off x="9484926" y="2842915"/>
            <a:ext cx="996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select invoice</a:t>
            </a:r>
            <a:endParaRPr lang="en-US" sz="12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578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1915893" y="1527361"/>
            <a:ext cx="9581618" cy="2200960"/>
          </a:xfrm>
          <a:prstGeom prst="roundRect">
            <a:avLst>
              <a:gd name="adj" fmla="val 1391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dist="1778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r"/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3350706" y="1615578"/>
            <a:ext cx="6081738" cy="2010717"/>
            <a:chOff x="4281482" y="1704329"/>
            <a:chExt cx="3033874" cy="688132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23000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Abgerundetes Rechteck 24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04329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</a:rPr>
                <a:t>Broker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n-US" sz="1000" b="1" spc="300" dirty="0" smtClean="0">
                  <a:solidFill>
                    <a:schemeClr val="bg1">
                      <a:lumMod val="75000"/>
                    </a:schemeClr>
                  </a:solidFill>
                  <a:latin typeface="Arial Nova Light" panose="020B0304020202020204" pitchFamily="34" charset="0"/>
                </a:rPr>
                <a:t>TCP :9092</a:t>
              </a:r>
            </a:p>
          </p:txBody>
        </p:sp>
      </p:grpSp>
      <p:sp>
        <p:nvSpPr>
          <p:cNvPr id="39" name="Abgerundetes Rechteck 38">
            <a:extLst>
              <a:ext uri="{FF2B5EF4-FFF2-40B4-BE49-F238E27FC236}">
                <a16:creationId xmlns:a16="http://schemas.microsoft.com/office/drawing/2014/main" id="{5F8FEAD3-9DEB-5147-BFB5-E373E5BB7873}"/>
              </a:ext>
            </a:extLst>
          </p:cNvPr>
          <p:cNvSpPr/>
          <p:nvPr/>
        </p:nvSpPr>
        <p:spPr>
          <a:xfrm rot="10800000" flipH="1" flipV="1">
            <a:off x="4501452" y="4439521"/>
            <a:ext cx="3557064" cy="1738649"/>
          </a:xfrm>
          <a:prstGeom prst="roundRect">
            <a:avLst>
              <a:gd name="adj" fmla="val 7644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olid"/>
          </a:ln>
          <a:effectLst>
            <a:outerShdw dist="2540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24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b" anchorCtr="0"/>
          <a:lstStyle/>
          <a:p>
            <a:pPr algn="r"/>
            <a:r>
              <a:rPr lang="de-DE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Order Service    </a:t>
            </a:r>
            <a:endParaRPr lang="de-DE" sz="1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6" name="Abgerundetes Rechteck 55">
            <a:extLst>
              <a:ext uri="{FF2B5EF4-FFF2-40B4-BE49-F238E27FC236}">
                <a16:creationId xmlns:a16="http://schemas.microsoft.com/office/drawing/2014/main" id="{5F8FEAD3-9DEB-5147-BFB5-E373E5BB7873}"/>
              </a:ext>
            </a:extLst>
          </p:cNvPr>
          <p:cNvSpPr/>
          <p:nvPr/>
        </p:nvSpPr>
        <p:spPr>
          <a:xfrm rot="10800000" flipH="1" flipV="1">
            <a:off x="3199564" y="3101771"/>
            <a:ext cx="1576950" cy="1738649"/>
          </a:xfrm>
          <a:prstGeom prst="roundRect">
            <a:avLst>
              <a:gd name="adj" fmla="val 7644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olid"/>
          </a:ln>
          <a:effectLst>
            <a:outerShdw dist="2540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24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sz="1200" spc="1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Product Service</a:t>
            </a:r>
            <a:endParaRPr lang="de-DE" sz="1200" spc="1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B1084D2D-CB29-1C42-8771-DFA1C61E60D4}"/>
              </a:ext>
            </a:extLst>
          </p:cNvPr>
          <p:cNvGrpSpPr/>
          <p:nvPr/>
        </p:nvGrpSpPr>
        <p:grpSpPr>
          <a:xfrm>
            <a:off x="6930235" y="5227300"/>
            <a:ext cx="399307" cy="646489"/>
            <a:chOff x="5926610" y="4070224"/>
            <a:chExt cx="399307" cy="646489"/>
          </a:xfrm>
        </p:grpSpPr>
        <p:sp>
          <p:nvSpPr>
            <p:cNvPr id="69" name="Oval 149">
              <a:extLst>
                <a:ext uri="{FF2B5EF4-FFF2-40B4-BE49-F238E27FC236}">
                  <a16:creationId xmlns:a16="http://schemas.microsoft.com/office/drawing/2014/main" id="{3C61F1B8-335D-9C44-8272-27D397E9B6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742" y="4320713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88900" dist="127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70" name="Oval 150">
              <a:extLst>
                <a:ext uri="{FF2B5EF4-FFF2-40B4-BE49-F238E27FC236}">
                  <a16:creationId xmlns:a16="http://schemas.microsoft.com/office/drawing/2014/main" id="{BB3AD97D-BD14-F344-9AD4-85237C9D8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676" y="4294377"/>
              <a:ext cx="396000" cy="39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isometricTopUp"/>
              <a:lightRig rig="flood" dir="t">
                <a:rot lat="0" lon="0" rev="0"/>
              </a:lightRig>
            </a:scene3d>
            <a:sp3d extrusionH="254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71" name="Oval 151">
              <a:extLst>
                <a:ext uri="{FF2B5EF4-FFF2-40B4-BE49-F238E27FC236}">
                  <a16:creationId xmlns:a16="http://schemas.microsoft.com/office/drawing/2014/main" id="{D454B74B-3B32-824C-8A25-294B8D270F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742" y="4191214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72" name="Oval 152">
              <a:extLst>
                <a:ext uri="{FF2B5EF4-FFF2-40B4-BE49-F238E27FC236}">
                  <a16:creationId xmlns:a16="http://schemas.microsoft.com/office/drawing/2014/main" id="{3B60D37D-C5AD-9643-8B8A-D10FCC119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9917" y="4165924"/>
              <a:ext cx="396000" cy="39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isometricTopUp"/>
              <a:lightRig rig="flood" dir="t">
                <a:rot lat="0" lon="0" rev="0"/>
              </a:lightRig>
            </a:scene3d>
            <a:sp3d extrusionH="254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73" name="Oval 153">
              <a:extLst>
                <a:ext uri="{FF2B5EF4-FFF2-40B4-BE49-F238E27FC236}">
                  <a16:creationId xmlns:a16="http://schemas.microsoft.com/office/drawing/2014/main" id="{0DF9FC70-E69A-6C49-AA22-F78E0E805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610" y="4070224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</p:grp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2882727" y="3558849"/>
            <a:ext cx="391396" cy="255366"/>
          </a:xfrm>
          <a:prstGeom prst="straightConnector1">
            <a:avLst/>
          </a:prstGeom>
          <a:ln>
            <a:solidFill>
              <a:schemeClr val="bg1">
                <a:lumMod val="75000"/>
                <a:alpha val="51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Abgerundetes Rechteck 107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5263396" y="5103619"/>
            <a:ext cx="919927" cy="830886"/>
          </a:xfrm>
          <a:prstGeom prst="roundRect">
            <a:avLst>
              <a:gd name="adj" fmla="val 2952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75DBFF"/>
                </a:solidFill>
                <a:latin typeface="+mj-lt"/>
              </a:rPr>
              <a:t>Query </a:t>
            </a:r>
          </a:p>
          <a:p>
            <a:pPr algn="ctr"/>
            <a:r>
              <a:rPr lang="en-US" sz="1200" dirty="0" smtClean="0">
                <a:solidFill>
                  <a:srgbClr val="75DBFF"/>
                </a:solidFill>
                <a:latin typeface="+mj-lt"/>
              </a:rPr>
              <a:t>API</a:t>
            </a:r>
          </a:p>
        </p:txBody>
      </p:sp>
      <p:sp>
        <p:nvSpPr>
          <p:cNvPr id="109" name="Abgerundetes Rechteck 108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4573996" y="4701085"/>
            <a:ext cx="919927" cy="830886"/>
          </a:xfrm>
          <a:prstGeom prst="roundRect">
            <a:avLst>
              <a:gd name="adj" fmla="val 2952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Command API</a:t>
            </a:r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>
            <a:off x="2152847" y="1619963"/>
            <a:ext cx="1140760" cy="65657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>
            <a:off x="3113753" y="2508627"/>
            <a:ext cx="607570" cy="350903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4542810" y="3009965"/>
            <a:ext cx="971028" cy="569868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arrow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3721323" y="2414849"/>
            <a:ext cx="740900" cy="444681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arrow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6155315" y="3930123"/>
            <a:ext cx="992324" cy="585978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arrow"/>
            <a:tailEnd type="arrow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3293607" y="2002510"/>
            <a:ext cx="473906" cy="274023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arrow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1678940" y="1622359"/>
            <a:ext cx="473907" cy="282641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bgerundetes Rechteck 83">
            <a:extLst>
              <a:ext uri="{FF2B5EF4-FFF2-40B4-BE49-F238E27FC236}">
                <a16:creationId xmlns:a16="http://schemas.microsoft.com/office/drawing/2014/main" id="{5F8FEAD3-9DEB-5147-BFB5-E373E5BB7873}"/>
              </a:ext>
            </a:extLst>
          </p:cNvPr>
          <p:cNvSpPr/>
          <p:nvPr/>
        </p:nvSpPr>
        <p:spPr>
          <a:xfrm rot="10800000" flipH="1" flipV="1">
            <a:off x="551292" y="1398084"/>
            <a:ext cx="1010883" cy="1738649"/>
          </a:xfrm>
          <a:prstGeom prst="roundRect">
            <a:avLst>
              <a:gd name="adj" fmla="val 7644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olid"/>
          </a:ln>
          <a:effectLst>
            <a:outerShdw dist="2540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24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sz="1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…</a:t>
            </a:r>
            <a:endParaRPr lang="de-DE" sz="1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2921000" y="2508627"/>
            <a:ext cx="192753" cy="130433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bgerundetes Rechteck 54">
            <a:extLst>
              <a:ext uri="{FF2B5EF4-FFF2-40B4-BE49-F238E27FC236}">
                <a16:creationId xmlns:a16="http://schemas.microsoft.com/office/drawing/2014/main" id="{5F8FEAD3-9DEB-5147-BFB5-E373E5BB7873}"/>
              </a:ext>
            </a:extLst>
          </p:cNvPr>
          <p:cNvSpPr/>
          <p:nvPr/>
        </p:nvSpPr>
        <p:spPr>
          <a:xfrm rot="10800000" flipH="1" flipV="1">
            <a:off x="1536804" y="2149037"/>
            <a:ext cx="1576950" cy="1738649"/>
          </a:xfrm>
          <a:prstGeom prst="roundRect">
            <a:avLst>
              <a:gd name="adj" fmla="val 7644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olid"/>
          </a:ln>
          <a:effectLst>
            <a:outerShdw dist="2540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24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sz="1200" spc="1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Invoice Service</a:t>
            </a:r>
            <a:endParaRPr lang="de-DE" sz="1200" spc="1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23" name="Abgerundetes Rechteck 122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6315780" y="4016598"/>
            <a:ext cx="798377" cy="319760"/>
          </a:xfrm>
          <a:prstGeom prst="roundRect">
            <a:avLst>
              <a:gd name="adj" fmla="val 2952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noFill/>
            <a:prstDash val="solid"/>
          </a:ln>
          <a:effectLst>
            <a:outerShdw blurRad="25400" dist="508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event</a:t>
            </a:r>
          </a:p>
        </p:txBody>
      </p:sp>
      <p:sp>
        <p:nvSpPr>
          <p:cNvPr id="124" name="Abgerundetes Rechteck 123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4729891" y="3113694"/>
            <a:ext cx="616974" cy="319760"/>
          </a:xfrm>
          <a:prstGeom prst="roundRect">
            <a:avLst>
              <a:gd name="adj" fmla="val 2952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noFill/>
            <a:prstDash val="solid"/>
          </a:ln>
          <a:effectLst>
            <a:outerShdw blurRad="25400" dist="508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event</a:t>
            </a:r>
          </a:p>
        </p:txBody>
      </p:sp>
      <p:sp>
        <p:nvSpPr>
          <p:cNvPr id="128" name="Abgerundetes Rechteck 127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3679551" y="2539770"/>
            <a:ext cx="616974" cy="319760"/>
          </a:xfrm>
          <a:prstGeom prst="roundRect">
            <a:avLst>
              <a:gd name="adj" fmla="val 2952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noFill/>
            <a:prstDash val="solid"/>
          </a:ln>
          <a:effectLst>
            <a:outerShdw blurRad="25400" dist="508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event</a:t>
            </a:r>
          </a:p>
        </p:txBody>
      </p:sp>
      <p:sp>
        <p:nvSpPr>
          <p:cNvPr id="129" name="Abgerundetes Rechteck 128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1828377" y="1487559"/>
            <a:ext cx="798377" cy="319760"/>
          </a:xfrm>
          <a:prstGeom prst="roundRect">
            <a:avLst>
              <a:gd name="adj" fmla="val 2952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noFill/>
            <a:prstDash val="solid"/>
          </a:ln>
          <a:effectLst>
            <a:outerShdw blurRad="25400" dist="508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event</a:t>
            </a: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2DBA6BE9-4B7B-5040-B13A-14AE23F121FB}"/>
              </a:ext>
            </a:extLst>
          </p:cNvPr>
          <p:cNvSpPr txBox="1"/>
          <p:nvPr/>
        </p:nvSpPr>
        <p:spPr>
          <a:xfrm>
            <a:off x="9437317" y="4460529"/>
            <a:ext cx="567848" cy="307777"/>
          </a:xfrm>
          <a:prstGeom prst="rect">
            <a:avLst/>
          </a:prstGeom>
          <a:noFill/>
          <a:effectLst/>
          <a:scene3d>
            <a:camera prst="isometricTopUp"/>
            <a:lightRig rig="threePt" dir="t"/>
          </a:scene3d>
        </p:spPr>
        <p:txBody>
          <a:bodyPr wrap="none" rtlCol="0">
            <a:spAutoFit/>
            <a:sp3d/>
          </a:bodyPr>
          <a:lstStyle/>
          <a:p>
            <a:r>
              <a:rPr lang="de-DE" sz="1400" noProof="1" smtClean="0">
                <a:latin typeface="+mj-lt"/>
              </a:rPr>
              <a:t>Kafka</a:t>
            </a:r>
            <a:endParaRPr lang="de-DE" sz="1400" noProof="1">
              <a:latin typeface="+mj-lt"/>
            </a:endParaRPr>
          </a:p>
        </p:txBody>
      </p:sp>
      <p:pic>
        <p:nvPicPr>
          <p:cNvPr id="140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807" y="4275531"/>
            <a:ext cx="362085" cy="362085"/>
          </a:xfrm>
          <a:prstGeom prst="rect">
            <a:avLst/>
          </a:prstGeom>
          <a:effectLst>
            <a:glow rad="469900">
              <a:schemeClr val="bg1">
                <a:alpha val="9000"/>
              </a:schemeClr>
            </a:glow>
            <a:innerShdw blurRad="228600" dist="101600" dir="13800000">
              <a:prstClr val="black">
                <a:alpha val="50000"/>
              </a:prstClr>
            </a:innerShdw>
          </a:effectLst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1" name="Gruppieren 140"/>
          <p:cNvGrpSpPr/>
          <p:nvPr/>
        </p:nvGrpSpPr>
        <p:grpSpPr>
          <a:xfrm>
            <a:off x="3277985" y="-33921"/>
            <a:ext cx="1039227" cy="1943691"/>
            <a:chOff x="4277984" y="1713422"/>
            <a:chExt cx="3037372" cy="679039"/>
          </a:xfrm>
        </p:grpSpPr>
        <p:sp>
          <p:nvSpPr>
            <p:cNvPr id="142" name="Abgerundetes Rechteck 141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23000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3" name="Abgerundetes Rechteck 142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77984" y="1713422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Zookeeper</a:t>
              </a:r>
            </a:p>
          </p:txBody>
        </p:sp>
      </p:grpSp>
      <p:sp>
        <p:nvSpPr>
          <p:cNvPr id="153" name="Abgerundetes Rechteck 152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4445275" y="900923"/>
            <a:ext cx="1094784" cy="827168"/>
          </a:xfrm>
          <a:prstGeom prst="roundRect">
            <a:avLst>
              <a:gd name="adj" fmla="val 2952"/>
            </a:avLst>
          </a:prstGeom>
          <a:solidFill>
            <a:schemeClr val="accent4">
              <a:lumMod val="75000"/>
            </a:schemeClr>
          </a:solidFill>
          <a:ln w="12700">
            <a:noFill/>
            <a:prstDash val="solid"/>
          </a:ln>
          <a:effectLst>
            <a:outerShdw blurRad="25400" dist="3810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Topic</a:t>
            </a:r>
          </a:p>
        </p:txBody>
      </p:sp>
      <p:sp>
        <p:nvSpPr>
          <p:cNvPr id="154" name="Abgerundetes Rechteck 153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5455130" y="1479456"/>
            <a:ext cx="1094784" cy="827168"/>
          </a:xfrm>
          <a:prstGeom prst="roundRect">
            <a:avLst>
              <a:gd name="adj" fmla="val 2952"/>
            </a:avLst>
          </a:prstGeom>
          <a:solidFill>
            <a:schemeClr val="accent4">
              <a:lumMod val="75000"/>
            </a:schemeClr>
          </a:solidFill>
          <a:ln w="12700">
            <a:noFill/>
            <a:prstDash val="solid"/>
          </a:ln>
          <a:effectLst>
            <a:outerShdw blurRad="25400" dist="3810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Topic</a:t>
            </a:r>
          </a:p>
        </p:txBody>
      </p:sp>
      <p:sp>
        <p:nvSpPr>
          <p:cNvPr id="155" name="Abgerundetes Rechteck 154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6553391" y="2095244"/>
            <a:ext cx="1094784" cy="827168"/>
          </a:xfrm>
          <a:prstGeom prst="roundRect">
            <a:avLst>
              <a:gd name="adj" fmla="val 2952"/>
            </a:avLst>
          </a:prstGeom>
          <a:solidFill>
            <a:schemeClr val="accent4">
              <a:lumMod val="75000"/>
            </a:schemeClr>
          </a:solidFill>
          <a:ln w="12700">
            <a:noFill/>
            <a:prstDash val="solid"/>
          </a:ln>
          <a:effectLst>
            <a:outerShdw blurRad="25400" dist="3810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Topic</a:t>
            </a:r>
          </a:p>
        </p:txBody>
      </p:sp>
      <p:sp>
        <p:nvSpPr>
          <p:cNvPr id="156" name="Abgerundetes Rechteck 155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7648175" y="2711773"/>
            <a:ext cx="1094784" cy="827168"/>
          </a:xfrm>
          <a:prstGeom prst="roundRect">
            <a:avLst>
              <a:gd name="adj" fmla="val 2952"/>
            </a:avLst>
          </a:prstGeom>
          <a:solidFill>
            <a:schemeClr val="accent4">
              <a:lumMod val="75000"/>
            </a:schemeClr>
          </a:solidFill>
          <a:ln w="12700">
            <a:noFill/>
            <a:prstDash val="solid"/>
          </a:ln>
          <a:effectLst>
            <a:outerShdw blurRad="25400" dist="3810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Topic</a:t>
            </a:r>
          </a:p>
        </p:txBody>
      </p: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8644509" y="2421399"/>
            <a:ext cx="1188278" cy="693929"/>
          </a:xfrm>
          <a:prstGeom prst="straightConnector1">
            <a:avLst/>
          </a:prstGeom>
          <a:ln w="3175">
            <a:solidFill>
              <a:schemeClr val="accent2">
                <a:lumMod val="60000"/>
                <a:lumOff val="40000"/>
              </a:schemeClr>
            </a:solidFill>
            <a:prstDash val="sysDot"/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uppieren 178"/>
          <p:cNvGrpSpPr/>
          <p:nvPr/>
        </p:nvGrpSpPr>
        <p:grpSpPr>
          <a:xfrm>
            <a:off x="7400939" y="502571"/>
            <a:ext cx="2158584" cy="2040769"/>
            <a:chOff x="9058453" y="872964"/>
            <a:chExt cx="2158584" cy="2040769"/>
          </a:xfrm>
        </p:grpSpPr>
        <p:cxnSp>
          <p:nvCxnSpPr>
            <p:cNvPr id="173" name="Gerade Verbindung mit Pfeil 172">
              <a:extLst>
                <a:ext uri="{FF2B5EF4-FFF2-40B4-BE49-F238E27FC236}">
                  <a16:creationId xmlns:a16="http://schemas.microsoft.com/office/drawing/2014/main" id="{2BEE4D02-A6D2-2A46-9548-C8F22B9B17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63572" y="904311"/>
              <a:ext cx="2153465" cy="1228163"/>
            </a:xfrm>
            <a:prstGeom prst="straightConnector1">
              <a:avLst/>
            </a:prstGeom>
            <a:ln w="3175">
              <a:solidFill>
                <a:schemeClr val="tx1">
                  <a:alpha val="37000"/>
                </a:schemeClr>
              </a:solidFill>
              <a:prstDash val="lgDash"/>
              <a:headEnd type="arrow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mit Pfeil 169">
              <a:extLst>
                <a:ext uri="{FF2B5EF4-FFF2-40B4-BE49-F238E27FC236}">
                  <a16:creationId xmlns:a16="http://schemas.microsoft.com/office/drawing/2014/main" id="{2BEE4D02-A6D2-2A46-9548-C8F22B9B17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58453" y="2135762"/>
              <a:ext cx="1337064" cy="777971"/>
            </a:xfrm>
            <a:prstGeom prst="straightConnector1">
              <a:avLst/>
            </a:prstGeom>
            <a:ln w="3175">
              <a:solidFill>
                <a:schemeClr val="tx1">
                  <a:alpha val="37000"/>
                </a:schemeClr>
              </a:solidFill>
              <a:prstDash val="lgDash"/>
              <a:headEnd type="arrow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mit Pfeil 175">
              <a:extLst>
                <a:ext uri="{FF2B5EF4-FFF2-40B4-BE49-F238E27FC236}">
                  <a16:creationId xmlns:a16="http://schemas.microsoft.com/office/drawing/2014/main" id="{2BEE4D02-A6D2-2A46-9548-C8F22B9B17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58453" y="872964"/>
              <a:ext cx="0" cy="1266557"/>
            </a:xfrm>
            <a:prstGeom prst="straightConnector1">
              <a:avLst/>
            </a:prstGeom>
            <a:ln w="3175">
              <a:solidFill>
                <a:schemeClr val="tx1">
                  <a:alpha val="37000"/>
                </a:schemeClr>
              </a:solidFill>
              <a:prstDash val="lgDash"/>
              <a:headEnd type="arrow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uppieren 179"/>
          <p:cNvGrpSpPr/>
          <p:nvPr/>
        </p:nvGrpSpPr>
        <p:grpSpPr>
          <a:xfrm>
            <a:off x="8201630" y="426565"/>
            <a:ext cx="1104218" cy="1940209"/>
            <a:chOff x="9949490" y="819757"/>
            <a:chExt cx="1104218" cy="1940209"/>
          </a:xfrm>
        </p:grpSpPr>
        <p:sp>
          <p:nvSpPr>
            <p:cNvPr id="157" name="Abgerundetes Rechteck 156">
              <a:extLst>
                <a:ext uri="{FF2B5EF4-FFF2-40B4-BE49-F238E27FC236}">
                  <a16:creationId xmlns:a16="http://schemas.microsoft.com/office/drawing/2014/main" id="{1B96F8B0-597D-404C-8B25-3B05928857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49490" y="1663110"/>
              <a:ext cx="1096856" cy="1096856"/>
            </a:xfrm>
            <a:prstGeom prst="roundRect">
              <a:avLst>
                <a:gd name="adj" fmla="val 1809"/>
              </a:avLst>
            </a:prstGeom>
            <a:solidFill>
              <a:schemeClr val="bg1"/>
            </a:solidFill>
            <a:ln w="12700">
              <a:noFill/>
              <a:prstDash val="solid"/>
            </a:ln>
            <a:effectLst>
              <a:outerShdw blurRad="190500" dist="50800" dir="2700000" algn="tl" rotWithShape="0">
                <a:prstClr val="black">
                  <a:alpha val="27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ctr" anchorCtr="0"/>
            <a:lstStyle/>
            <a:p>
              <a:pPr algn="ctr"/>
              <a:endPara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58" name="Abgerundetes Rechteck 157">
              <a:extLst>
                <a:ext uri="{FF2B5EF4-FFF2-40B4-BE49-F238E27FC236}">
                  <a16:creationId xmlns:a16="http://schemas.microsoft.com/office/drawing/2014/main" id="{C185A9DC-98D2-AB4A-B460-29E3E484AC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3382" y="1473853"/>
              <a:ext cx="393562" cy="393562"/>
            </a:xfrm>
            <a:prstGeom prst="roundRect">
              <a:avLst>
                <a:gd name="adj" fmla="val 180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127000" dist="63500" dir="2700000" algn="tl" rotWithShape="0">
                <a:prstClr val="black">
                  <a:alpha val="90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extrusionH="374650"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ctr" anchorCtr="0"/>
            <a:lstStyle/>
            <a:p>
              <a:pPr algn="ctr"/>
              <a:endPara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59" name="Abgerundetes Rechteck 158">
              <a:extLst>
                <a:ext uri="{FF2B5EF4-FFF2-40B4-BE49-F238E27FC236}">
                  <a16:creationId xmlns:a16="http://schemas.microsoft.com/office/drawing/2014/main" id="{1A633EC3-0691-3C40-9838-DB2AA3E031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0146" y="1670634"/>
              <a:ext cx="393562" cy="393562"/>
            </a:xfrm>
            <a:prstGeom prst="roundRect">
              <a:avLst>
                <a:gd name="adj" fmla="val 180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127000" dist="63500" dir="3120000" algn="tl" rotWithShape="0">
                <a:prstClr val="black">
                  <a:alpha val="30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extrusionH="374650"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ctr" anchorCtr="0"/>
            <a:lstStyle/>
            <a:p>
              <a:pPr algn="ctr"/>
              <a:endPara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60" name="Abgerundetes Rechteck 159">
              <a:extLst>
                <a:ext uri="{FF2B5EF4-FFF2-40B4-BE49-F238E27FC236}">
                  <a16:creationId xmlns:a16="http://schemas.microsoft.com/office/drawing/2014/main" id="{2D42B2CD-CEA5-A340-9F53-C8659B0E64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72591" y="1653796"/>
              <a:ext cx="393562" cy="393562"/>
            </a:xfrm>
            <a:prstGeom prst="roundRect">
              <a:avLst>
                <a:gd name="adj" fmla="val 180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127000" dist="63500" dir="3120000" algn="tl" rotWithShape="0">
                <a:prstClr val="black">
                  <a:alpha val="30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extrusionH="374650"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ctr" anchorCtr="0"/>
            <a:lstStyle/>
            <a:p>
              <a:pPr algn="ctr"/>
              <a:endPara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61" name="Abgerundetes Rechteck 160">
              <a:extLst>
                <a:ext uri="{FF2B5EF4-FFF2-40B4-BE49-F238E27FC236}">
                  <a16:creationId xmlns:a16="http://schemas.microsoft.com/office/drawing/2014/main" id="{EF04F72C-F247-5849-94A4-880200F7F0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21430" y="1854130"/>
              <a:ext cx="393562" cy="393562"/>
            </a:xfrm>
            <a:prstGeom prst="roundRect">
              <a:avLst>
                <a:gd name="adj" fmla="val 180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127000" dist="63500" dir="3120000" algn="tl" rotWithShape="0">
                <a:prstClr val="black">
                  <a:alpha val="30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extrusionH="374650"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ctr" anchorCtr="0"/>
            <a:lstStyle/>
            <a:p>
              <a:pPr algn="ctr"/>
              <a:endPara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62" name="Abgerundetes Rechteck 161">
              <a:extLst>
                <a:ext uri="{FF2B5EF4-FFF2-40B4-BE49-F238E27FC236}">
                  <a16:creationId xmlns:a16="http://schemas.microsoft.com/office/drawing/2014/main" id="{DFF91121-A438-2343-9279-C28D1D1C38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3382" y="1093576"/>
              <a:ext cx="393562" cy="393562"/>
            </a:xfrm>
            <a:prstGeom prst="roundRect">
              <a:avLst>
                <a:gd name="adj" fmla="val 180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177800" dist="88900" dir="7740000" algn="tl" rotWithShape="0">
                <a:prstClr val="black">
                  <a:alpha val="6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extrusionH="374650"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ctr" anchorCtr="0"/>
            <a:lstStyle/>
            <a:p>
              <a:pPr algn="ctr"/>
              <a:endPara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63" name="Abgerundetes Rechteck 162">
              <a:extLst>
                <a:ext uri="{FF2B5EF4-FFF2-40B4-BE49-F238E27FC236}">
                  <a16:creationId xmlns:a16="http://schemas.microsoft.com/office/drawing/2014/main" id="{CFBBE4CE-D40C-3D48-8E61-A20A9BC895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0146" y="1290357"/>
              <a:ext cx="393562" cy="393562"/>
            </a:xfrm>
            <a:prstGeom prst="roundRect">
              <a:avLst>
                <a:gd name="adj" fmla="val 180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177800" dist="88900" dir="7740000" algn="tl" rotWithShape="0">
                <a:prstClr val="black">
                  <a:alpha val="6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extrusionH="374650"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ctr" anchorCtr="0"/>
            <a:lstStyle/>
            <a:p>
              <a:pPr algn="ctr"/>
              <a:endPara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64" name="Abgerundetes Rechteck 163">
              <a:extLst>
                <a:ext uri="{FF2B5EF4-FFF2-40B4-BE49-F238E27FC236}">
                  <a16:creationId xmlns:a16="http://schemas.microsoft.com/office/drawing/2014/main" id="{7DF48061-F3B5-0041-A95E-C72A8F902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72591" y="1273519"/>
              <a:ext cx="393562" cy="393562"/>
            </a:xfrm>
            <a:prstGeom prst="roundRect">
              <a:avLst>
                <a:gd name="adj" fmla="val 180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177800" dist="88900" dir="7740000" algn="tl" rotWithShape="0">
                <a:prstClr val="black">
                  <a:alpha val="6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extrusionH="374650"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ctr" anchorCtr="0"/>
            <a:lstStyle/>
            <a:p>
              <a:pPr algn="ctr"/>
              <a:endPara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65" name="Abgerundetes Rechteck 164">
              <a:extLst>
                <a:ext uri="{FF2B5EF4-FFF2-40B4-BE49-F238E27FC236}">
                  <a16:creationId xmlns:a16="http://schemas.microsoft.com/office/drawing/2014/main" id="{E127BE33-66E4-3342-B437-F6D479BA55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21430" y="1473853"/>
              <a:ext cx="393562" cy="393562"/>
            </a:xfrm>
            <a:prstGeom prst="roundRect">
              <a:avLst>
                <a:gd name="adj" fmla="val 180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177800" dist="88900" dir="7740000" algn="tl" rotWithShape="0">
                <a:prstClr val="black">
                  <a:alpha val="6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extrusionH="374650"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ctr" anchorCtr="0"/>
            <a:lstStyle/>
            <a:p>
              <a:pPr algn="ctr"/>
              <a:endPara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66" name="Abgerundetes Rechteck 165">
              <a:extLst>
                <a:ext uri="{FF2B5EF4-FFF2-40B4-BE49-F238E27FC236}">
                  <a16:creationId xmlns:a16="http://schemas.microsoft.com/office/drawing/2014/main" id="{CA5E1196-76D4-9045-8D3B-C50938883B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50687" y="819757"/>
              <a:ext cx="1096856" cy="1096856"/>
            </a:xfrm>
            <a:prstGeom prst="roundRect">
              <a:avLst>
                <a:gd name="adj" fmla="val 1809"/>
              </a:avLst>
            </a:prstGeom>
            <a:solidFill>
              <a:schemeClr val="accent4">
                <a:lumMod val="40000"/>
                <a:lumOff val="60000"/>
                <a:alpha val="25000"/>
              </a:schemeClr>
            </a:solidFill>
            <a:ln w="12700">
              <a:noFill/>
              <a:prstDash val="solid"/>
            </a:ln>
            <a:effectLst/>
            <a:scene3d>
              <a:camera prst="isometricTopUp"/>
              <a:lightRig rig="threePt" dir="t">
                <a:rot lat="0" lon="0" rev="3600000"/>
              </a:lightRig>
            </a:scene3d>
            <a:sp3d extrusionH="1028700"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ctr" anchorCtr="0"/>
            <a:lstStyle/>
            <a:p>
              <a:pPr algn="ctr"/>
              <a:endPara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186" name="Gerade Verbindung mit Pfeil 185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 flipV="1">
            <a:off x="9543150" y="2262034"/>
            <a:ext cx="286915" cy="158138"/>
          </a:xfrm>
          <a:prstGeom prst="straightConnector1">
            <a:avLst/>
          </a:prstGeom>
          <a:ln w="3175">
            <a:solidFill>
              <a:schemeClr val="accent2">
                <a:lumMod val="60000"/>
                <a:lumOff val="40000"/>
              </a:schemeClr>
            </a:solidFill>
            <a:prstDash val="sysDot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feld 190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9543150" y="242572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i="1" noProof="1" smtClean="0">
                <a:latin typeface="+mj-lt"/>
              </a:rPr>
              <a:t>time</a:t>
            </a:r>
          </a:p>
        </p:txBody>
      </p:sp>
      <p:sp>
        <p:nvSpPr>
          <p:cNvPr id="192" name="Textfeld 191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7177537" y="154846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i="1" noProof="1" smtClean="0">
                <a:latin typeface="+mj-lt"/>
              </a:rPr>
              <a:t>key</a:t>
            </a:r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8578364" y="2531101"/>
            <a:ext cx="486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i="1" noProof="1" smtClean="0">
                <a:latin typeface="+mj-lt"/>
              </a:rPr>
              <a:t>value</a:t>
            </a:r>
          </a:p>
        </p:txBody>
      </p:sp>
      <p:sp>
        <p:nvSpPr>
          <p:cNvPr id="196" name="Textfeld 195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8844597" y="2022934"/>
            <a:ext cx="1044325" cy="307777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de-DE" sz="1400" noProof="1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data stream</a:t>
            </a:r>
          </a:p>
        </p:txBody>
      </p:sp>
      <p:sp>
        <p:nvSpPr>
          <p:cNvPr id="197" name="Abgerundetes Rechteck 196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5448952" y="4414070"/>
            <a:ext cx="1782428" cy="622376"/>
          </a:xfrm>
          <a:prstGeom prst="roundRect">
            <a:avLst>
              <a:gd name="adj" fmla="val 2952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prstDash val="solid"/>
          </a:ln>
          <a:effectLst>
            <a:outerShdw blurRad="25400" dist="508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100" dirty="0" smtClean="0">
                <a:solidFill>
                  <a:schemeClr val="bg1"/>
                </a:solidFill>
                <a:latin typeface="+mj-lt"/>
              </a:rPr>
              <a:t>Producer/Consumer</a:t>
            </a:r>
          </a:p>
        </p:txBody>
      </p:sp>
      <p:grpSp>
        <p:nvGrpSpPr>
          <p:cNvPr id="198" name="Gruppieren 197">
            <a:extLst>
              <a:ext uri="{FF2B5EF4-FFF2-40B4-BE49-F238E27FC236}">
                <a16:creationId xmlns:a16="http://schemas.microsoft.com/office/drawing/2014/main" id="{B1084D2D-CB29-1C42-8771-DFA1C61E60D4}"/>
              </a:ext>
            </a:extLst>
          </p:cNvPr>
          <p:cNvGrpSpPr/>
          <p:nvPr/>
        </p:nvGrpSpPr>
        <p:grpSpPr>
          <a:xfrm>
            <a:off x="3851872" y="3421043"/>
            <a:ext cx="399307" cy="646489"/>
            <a:chOff x="5926610" y="4070224"/>
            <a:chExt cx="399307" cy="646489"/>
          </a:xfrm>
        </p:grpSpPr>
        <p:sp>
          <p:nvSpPr>
            <p:cNvPr id="199" name="Oval 149">
              <a:extLst>
                <a:ext uri="{FF2B5EF4-FFF2-40B4-BE49-F238E27FC236}">
                  <a16:creationId xmlns:a16="http://schemas.microsoft.com/office/drawing/2014/main" id="{3C61F1B8-335D-9C44-8272-27D397E9B6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742" y="4320713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88900" dist="127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00" name="Oval 150">
              <a:extLst>
                <a:ext uri="{FF2B5EF4-FFF2-40B4-BE49-F238E27FC236}">
                  <a16:creationId xmlns:a16="http://schemas.microsoft.com/office/drawing/2014/main" id="{BB3AD97D-BD14-F344-9AD4-85237C9D8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676" y="4294377"/>
              <a:ext cx="396000" cy="39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isometricTopUp"/>
              <a:lightRig rig="flood" dir="t">
                <a:rot lat="0" lon="0" rev="0"/>
              </a:lightRig>
            </a:scene3d>
            <a:sp3d extrusionH="254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01" name="Oval 151">
              <a:extLst>
                <a:ext uri="{FF2B5EF4-FFF2-40B4-BE49-F238E27FC236}">
                  <a16:creationId xmlns:a16="http://schemas.microsoft.com/office/drawing/2014/main" id="{D454B74B-3B32-824C-8A25-294B8D270F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742" y="4191214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02" name="Oval 152">
              <a:extLst>
                <a:ext uri="{FF2B5EF4-FFF2-40B4-BE49-F238E27FC236}">
                  <a16:creationId xmlns:a16="http://schemas.microsoft.com/office/drawing/2014/main" id="{3B60D37D-C5AD-9643-8B8A-D10FCC119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9917" y="4165924"/>
              <a:ext cx="396000" cy="39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isometricTopUp"/>
              <a:lightRig rig="flood" dir="t">
                <a:rot lat="0" lon="0" rev="0"/>
              </a:lightRig>
            </a:scene3d>
            <a:sp3d extrusionH="254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03" name="Oval 153">
              <a:extLst>
                <a:ext uri="{FF2B5EF4-FFF2-40B4-BE49-F238E27FC236}">
                  <a16:creationId xmlns:a16="http://schemas.microsoft.com/office/drawing/2014/main" id="{0DF9FC70-E69A-6C49-AA22-F78E0E805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610" y="4070224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</p:grpSp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B1084D2D-CB29-1C42-8771-DFA1C61E60D4}"/>
              </a:ext>
            </a:extLst>
          </p:cNvPr>
          <p:cNvGrpSpPr/>
          <p:nvPr/>
        </p:nvGrpSpPr>
        <p:grpSpPr>
          <a:xfrm>
            <a:off x="2167975" y="2445118"/>
            <a:ext cx="399307" cy="646489"/>
            <a:chOff x="5926610" y="4070224"/>
            <a:chExt cx="399307" cy="646489"/>
          </a:xfrm>
        </p:grpSpPr>
        <p:sp>
          <p:nvSpPr>
            <p:cNvPr id="205" name="Oval 149">
              <a:extLst>
                <a:ext uri="{FF2B5EF4-FFF2-40B4-BE49-F238E27FC236}">
                  <a16:creationId xmlns:a16="http://schemas.microsoft.com/office/drawing/2014/main" id="{3C61F1B8-335D-9C44-8272-27D397E9B6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742" y="4320713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88900" dist="127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06" name="Oval 150">
              <a:extLst>
                <a:ext uri="{FF2B5EF4-FFF2-40B4-BE49-F238E27FC236}">
                  <a16:creationId xmlns:a16="http://schemas.microsoft.com/office/drawing/2014/main" id="{BB3AD97D-BD14-F344-9AD4-85237C9D8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676" y="4294377"/>
              <a:ext cx="396000" cy="39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isometricTopUp"/>
              <a:lightRig rig="flood" dir="t">
                <a:rot lat="0" lon="0" rev="0"/>
              </a:lightRig>
            </a:scene3d>
            <a:sp3d extrusionH="254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07" name="Oval 151">
              <a:extLst>
                <a:ext uri="{FF2B5EF4-FFF2-40B4-BE49-F238E27FC236}">
                  <a16:creationId xmlns:a16="http://schemas.microsoft.com/office/drawing/2014/main" id="{D454B74B-3B32-824C-8A25-294B8D270F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742" y="4191214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08" name="Oval 152">
              <a:extLst>
                <a:ext uri="{FF2B5EF4-FFF2-40B4-BE49-F238E27FC236}">
                  <a16:creationId xmlns:a16="http://schemas.microsoft.com/office/drawing/2014/main" id="{3B60D37D-C5AD-9643-8B8A-D10FCC119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9917" y="4165924"/>
              <a:ext cx="396000" cy="39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isometricTopUp"/>
              <a:lightRig rig="flood" dir="t">
                <a:rot lat="0" lon="0" rev="0"/>
              </a:lightRig>
            </a:scene3d>
            <a:sp3d extrusionH="254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09" name="Oval 153">
              <a:extLst>
                <a:ext uri="{FF2B5EF4-FFF2-40B4-BE49-F238E27FC236}">
                  <a16:creationId xmlns:a16="http://schemas.microsoft.com/office/drawing/2014/main" id="{0DF9FC70-E69A-6C49-AA22-F78E0E805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610" y="4070224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</p:grpSp>
      <p:grpSp>
        <p:nvGrpSpPr>
          <p:cNvPr id="210" name="Gruppieren 209">
            <a:extLst>
              <a:ext uri="{FF2B5EF4-FFF2-40B4-BE49-F238E27FC236}">
                <a16:creationId xmlns:a16="http://schemas.microsoft.com/office/drawing/2014/main" id="{B1084D2D-CB29-1C42-8771-DFA1C61E60D4}"/>
              </a:ext>
            </a:extLst>
          </p:cNvPr>
          <p:cNvGrpSpPr/>
          <p:nvPr/>
        </p:nvGrpSpPr>
        <p:grpSpPr>
          <a:xfrm>
            <a:off x="917327" y="1678263"/>
            <a:ext cx="399307" cy="646489"/>
            <a:chOff x="5926610" y="4070224"/>
            <a:chExt cx="399307" cy="646489"/>
          </a:xfrm>
        </p:grpSpPr>
        <p:sp>
          <p:nvSpPr>
            <p:cNvPr id="211" name="Oval 149">
              <a:extLst>
                <a:ext uri="{FF2B5EF4-FFF2-40B4-BE49-F238E27FC236}">
                  <a16:creationId xmlns:a16="http://schemas.microsoft.com/office/drawing/2014/main" id="{3C61F1B8-335D-9C44-8272-27D397E9B6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742" y="4320713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88900" dist="127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12" name="Oval 150">
              <a:extLst>
                <a:ext uri="{FF2B5EF4-FFF2-40B4-BE49-F238E27FC236}">
                  <a16:creationId xmlns:a16="http://schemas.microsoft.com/office/drawing/2014/main" id="{BB3AD97D-BD14-F344-9AD4-85237C9D8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676" y="4294377"/>
              <a:ext cx="396000" cy="39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isometricTopUp"/>
              <a:lightRig rig="flood" dir="t">
                <a:rot lat="0" lon="0" rev="0"/>
              </a:lightRig>
            </a:scene3d>
            <a:sp3d extrusionH="254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13" name="Oval 151">
              <a:extLst>
                <a:ext uri="{FF2B5EF4-FFF2-40B4-BE49-F238E27FC236}">
                  <a16:creationId xmlns:a16="http://schemas.microsoft.com/office/drawing/2014/main" id="{D454B74B-3B32-824C-8A25-294B8D270F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742" y="4191214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14" name="Oval 152">
              <a:extLst>
                <a:ext uri="{FF2B5EF4-FFF2-40B4-BE49-F238E27FC236}">
                  <a16:creationId xmlns:a16="http://schemas.microsoft.com/office/drawing/2014/main" id="{3B60D37D-C5AD-9643-8B8A-D10FCC119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9917" y="4165924"/>
              <a:ext cx="396000" cy="39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isometricTopUp"/>
              <a:lightRig rig="flood" dir="t">
                <a:rot lat="0" lon="0" rev="0"/>
              </a:lightRig>
            </a:scene3d>
            <a:sp3d extrusionH="254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15" name="Oval 153">
              <a:extLst>
                <a:ext uri="{FF2B5EF4-FFF2-40B4-BE49-F238E27FC236}">
                  <a16:creationId xmlns:a16="http://schemas.microsoft.com/office/drawing/2014/main" id="{0DF9FC70-E69A-6C49-AA22-F78E0E805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610" y="4070224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</p:grpSp>
      <p:sp>
        <p:nvSpPr>
          <p:cNvPr id="216" name="Abgerundetes Rechteck 215">
            <a:extLst>
              <a:ext uri="{FF2B5EF4-FFF2-40B4-BE49-F238E27FC236}">
                <a16:creationId xmlns:a16="http://schemas.microsoft.com/office/drawing/2014/main" id="{5F8FEAD3-9DEB-5147-BFB5-E373E5BB7873}"/>
              </a:ext>
            </a:extLst>
          </p:cNvPr>
          <p:cNvSpPr/>
          <p:nvPr/>
        </p:nvSpPr>
        <p:spPr>
          <a:xfrm rot="10800000" flipH="1" flipV="1">
            <a:off x="2127395" y="4999971"/>
            <a:ext cx="3446225" cy="1146042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dist="444500" dir="2700000" algn="tl" rotWithShape="0">
              <a:prstClr val="black">
                <a:alpha val="5000"/>
              </a:prstClr>
            </a:outerShdw>
          </a:effectLst>
          <a:scene3d>
            <a:camera prst="isometricBottomDown"/>
            <a:lightRig rig="threePt" dir="t">
              <a:rot lat="0" lon="0" rev="24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spc="1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Frontend</a:t>
            </a:r>
          </a:p>
          <a:p>
            <a:pPr algn="ctr"/>
            <a:r>
              <a:rPr lang="de-DE" sz="1400" spc="1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UI</a:t>
            </a:r>
            <a:endParaRPr lang="de-DE" sz="1400" spc="1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4486817" y="5303813"/>
            <a:ext cx="205526" cy="134673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 Verbindung mit Pfeil 218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5172822" y="5716645"/>
            <a:ext cx="205526" cy="134673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99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31826" y="2377442"/>
            <a:ext cx="1338943" cy="659675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008026" y="2451465"/>
            <a:ext cx="1338943" cy="659675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77694" y="2525488"/>
            <a:ext cx="1338943" cy="6596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Producer</a:t>
            </a:r>
            <a:endParaRPr lang="en-US" sz="1200" dirty="0">
              <a:latin typeface="+mj-lt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4534987" y="953586"/>
            <a:ext cx="3546566" cy="3311437"/>
          </a:xfrm>
          <a:prstGeom prst="rect">
            <a:avLst/>
          </a:prstGeom>
          <a:noFill/>
          <a:ln w="3175">
            <a:solidFill>
              <a:schemeClr val="tx2">
                <a:lumMod val="60000"/>
                <a:lumOff val="40000"/>
                <a:alpha val="52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759084" y="543885"/>
            <a:ext cx="1092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Kafka cluster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9984376" y="2372541"/>
            <a:ext cx="1338943" cy="659675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10060576" y="2446564"/>
            <a:ext cx="1338943" cy="659675"/>
          </a:xfrm>
          <a:prstGeom prst="roundRect">
            <a:avLst/>
          </a:prstGeom>
          <a:solidFill>
            <a:schemeClr val="accent2">
              <a:lumMod val="20000"/>
              <a:lumOff val="8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10130244" y="2520587"/>
            <a:ext cx="1338943" cy="65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Consumer</a:t>
            </a:r>
            <a:endParaRPr lang="en-US" sz="1200" dirty="0">
              <a:latin typeface="+mj-lt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901835" y="1336766"/>
            <a:ext cx="2197827" cy="1576252"/>
          </a:xfrm>
          <a:prstGeom prst="rect">
            <a:avLst/>
          </a:prstGeom>
          <a:solidFill>
            <a:schemeClr val="accent3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5054235" y="1489166"/>
            <a:ext cx="2197827" cy="1576252"/>
          </a:xfrm>
          <a:prstGeom prst="rect">
            <a:avLst/>
          </a:prstGeom>
          <a:solidFill>
            <a:schemeClr val="accent3">
              <a:lumMod val="20000"/>
              <a:lumOff val="8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5206635" y="1641565"/>
            <a:ext cx="2197827" cy="22315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Broker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5664924" y="2663190"/>
            <a:ext cx="1338943" cy="37446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Topic</a:t>
            </a:r>
            <a:endParaRPr lang="en-US" sz="12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5664925" y="3202577"/>
            <a:ext cx="1338943" cy="37446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  <a:alpha val="59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>
                    <a:lumMod val="50000"/>
                    <a:alpha val="54000"/>
                  </a:schemeClr>
                </a:solidFill>
                <a:latin typeface="+mj-lt"/>
              </a:rPr>
              <a:t>Topic</a:t>
            </a:r>
            <a:endParaRPr lang="en-US" sz="1200" dirty="0">
              <a:solidFill>
                <a:schemeClr val="accent4">
                  <a:lumMod val="50000"/>
                  <a:alpha val="54000"/>
                </a:schemeClr>
              </a:solidFill>
              <a:latin typeface="+mj-lt"/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5664925" y="2153193"/>
            <a:ext cx="1338943" cy="37446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  <a:alpha val="59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>
                    <a:lumMod val="50000"/>
                    <a:alpha val="54000"/>
                  </a:schemeClr>
                </a:solidFill>
                <a:latin typeface="+mj-lt"/>
              </a:rPr>
              <a:t>Topic</a:t>
            </a:r>
            <a:endParaRPr lang="en-US" sz="1200" dirty="0">
              <a:solidFill>
                <a:schemeClr val="accent4">
                  <a:lumMod val="50000"/>
                  <a:alpha val="54000"/>
                </a:schemeClr>
              </a:solidFill>
              <a:latin typeface="+mj-lt"/>
            </a:endParaRPr>
          </a:p>
        </p:txBody>
      </p:sp>
      <p:cxnSp>
        <p:nvCxnSpPr>
          <p:cNvPr id="24" name="Gerade Verbindung mit Pfeil 23"/>
          <p:cNvCxnSpPr>
            <a:stCxn id="7" idx="3"/>
            <a:endCxn id="20" idx="1"/>
          </p:cNvCxnSpPr>
          <p:nvPr/>
        </p:nvCxnSpPr>
        <p:spPr>
          <a:xfrm flipV="1">
            <a:off x="2416637" y="2850425"/>
            <a:ext cx="3248287" cy="4901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0" idx="3"/>
            <a:endCxn id="15" idx="1"/>
          </p:cNvCxnSpPr>
          <p:nvPr/>
        </p:nvCxnSpPr>
        <p:spPr>
          <a:xfrm>
            <a:off x="7003867" y="2850425"/>
            <a:ext cx="3126377" cy="0"/>
          </a:xfrm>
          <a:prstGeom prst="straightConnector1">
            <a:avLst/>
          </a:prstGeom>
          <a:ln w="3175">
            <a:solidFill>
              <a:schemeClr val="accent4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4534987" y="4478117"/>
            <a:ext cx="3546566" cy="416646"/>
          </a:xfrm>
          <a:prstGeom prst="rect">
            <a:avLst/>
          </a:prstGeom>
          <a:noFill/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Zookeeper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752697" y="2509741"/>
            <a:ext cx="10768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publishes data</a:t>
            </a:r>
            <a:endParaRPr lang="en-US" sz="1200" i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8233953" y="2509741"/>
            <a:ext cx="99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receives data</a:t>
            </a:r>
            <a:endParaRPr lang="en-US" sz="1200" i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4534987" y="5107857"/>
            <a:ext cx="3546566" cy="416646"/>
          </a:xfrm>
          <a:prstGeom prst="rect">
            <a:avLst/>
          </a:prstGeom>
          <a:solidFill>
            <a:schemeClr val="tx2">
              <a:lumMod val="20000"/>
              <a:lumOff val="80000"/>
              <a:alpha val="41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web GUI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2" name="Geschweifte Klammer rechts 31"/>
          <p:cNvSpPr/>
          <p:nvPr/>
        </p:nvSpPr>
        <p:spPr>
          <a:xfrm rot="5400000">
            <a:off x="6221999" y="4082965"/>
            <a:ext cx="172542" cy="3546566"/>
          </a:xfrm>
          <a:prstGeom prst="rightBrac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feld 32"/>
          <p:cNvSpPr txBox="1"/>
          <p:nvPr/>
        </p:nvSpPr>
        <p:spPr>
          <a:xfrm>
            <a:off x="5653432" y="6161862"/>
            <a:ext cx="1440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docker-compose.yml</a:t>
            </a:r>
            <a:endParaRPr lang="en-US" sz="1200" i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43" name="Gerade Verbindung mit Pfeil 42"/>
          <p:cNvCxnSpPr/>
          <p:nvPr/>
        </p:nvCxnSpPr>
        <p:spPr>
          <a:xfrm>
            <a:off x="3199563" y="1440728"/>
            <a:ext cx="487811" cy="1069013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4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2965975" y="1440728"/>
            <a:ext cx="229313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4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1966560" y="1165364"/>
            <a:ext cx="958917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{</a:t>
            </a:r>
          </a:p>
          <a:p>
            <a:r>
              <a:rPr lang="en-US" sz="1000" i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  </a:t>
            </a:r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data: </a:t>
            </a:r>
            <a:r>
              <a:rPr lang="en-US" sz="10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“test…”</a:t>
            </a:r>
            <a:endParaRPr lang="en-US" sz="1000" i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}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869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6728" y="2021473"/>
            <a:ext cx="1338943" cy="659675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82928" y="2095496"/>
            <a:ext cx="1338943" cy="659675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52596" y="2169519"/>
            <a:ext cx="1338943" cy="6596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Producer</a:t>
            </a:r>
            <a:endParaRPr lang="en-US" sz="1200" dirty="0">
              <a:latin typeface="+mj-lt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827681" y="1101087"/>
            <a:ext cx="3192780" cy="4502334"/>
          </a:xfrm>
          <a:prstGeom prst="rect">
            <a:avLst/>
          </a:prstGeom>
          <a:noFill/>
          <a:ln w="3175">
            <a:solidFill>
              <a:schemeClr val="tx2">
                <a:lumMod val="60000"/>
                <a:lumOff val="40000"/>
                <a:alpha val="4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969045" y="691386"/>
            <a:ext cx="1092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Kafka cluster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606728" y="3584121"/>
            <a:ext cx="1338943" cy="659675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682928" y="3658144"/>
            <a:ext cx="1338943" cy="659675"/>
          </a:xfrm>
          <a:prstGeom prst="roundRect">
            <a:avLst/>
          </a:prstGeom>
          <a:solidFill>
            <a:schemeClr val="accent2">
              <a:lumMod val="20000"/>
              <a:lumOff val="8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752596" y="3732167"/>
            <a:ext cx="1338943" cy="65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Consumer</a:t>
            </a:r>
            <a:endParaRPr lang="en-US" sz="1200" dirty="0">
              <a:latin typeface="+mj-lt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111796" y="1484267"/>
            <a:ext cx="2197827" cy="1576252"/>
          </a:xfrm>
          <a:prstGeom prst="rect">
            <a:avLst/>
          </a:prstGeom>
          <a:solidFill>
            <a:schemeClr val="accent3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264196" y="1636667"/>
            <a:ext cx="2197827" cy="1576252"/>
          </a:xfrm>
          <a:prstGeom prst="rect">
            <a:avLst/>
          </a:prstGeom>
          <a:solidFill>
            <a:schemeClr val="accent3">
              <a:lumMod val="20000"/>
              <a:lumOff val="8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416596" y="1789066"/>
            <a:ext cx="2197827" cy="31867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Broker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4874885" y="3869327"/>
            <a:ext cx="1338943" cy="374469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Topic B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4874886" y="2300694"/>
            <a:ext cx="1338943" cy="374469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Topic A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4" name="Gerade Verbindung mit Pfeil 23"/>
          <p:cNvCxnSpPr>
            <a:endCxn id="22" idx="1"/>
          </p:cNvCxnSpPr>
          <p:nvPr/>
        </p:nvCxnSpPr>
        <p:spPr>
          <a:xfrm flipV="1">
            <a:off x="2127887" y="2487929"/>
            <a:ext cx="2746999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1" idx="1"/>
            <a:endCxn id="15" idx="3"/>
          </p:cNvCxnSpPr>
          <p:nvPr/>
        </p:nvCxnSpPr>
        <p:spPr>
          <a:xfrm flipH="1">
            <a:off x="2091539" y="4056562"/>
            <a:ext cx="2783346" cy="0"/>
          </a:xfrm>
          <a:prstGeom prst="straightConnector1">
            <a:avLst/>
          </a:prstGeom>
          <a:ln w="3175">
            <a:solidFill>
              <a:srgbClr val="9585B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2259104" y="2206076"/>
            <a:ext cx="10768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publishes data</a:t>
            </a:r>
            <a:endParaRPr lang="en-US" sz="1200" i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254248" y="3734681"/>
            <a:ext cx="99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receives data</a:t>
            </a:r>
            <a:endParaRPr lang="en-US" sz="1200" i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7609375" y="1101087"/>
            <a:ext cx="3926459" cy="4498523"/>
          </a:xfrm>
          <a:prstGeom prst="roundRect">
            <a:avLst>
              <a:gd name="adj" fmla="val 2691"/>
            </a:avLst>
          </a:prstGeom>
          <a:solidFill>
            <a:srgbClr val="DEC8EE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 smtClean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57" name="Abgerundetes Rechteck 56"/>
          <p:cNvSpPr/>
          <p:nvPr/>
        </p:nvSpPr>
        <p:spPr>
          <a:xfrm>
            <a:off x="9687233" y="1789066"/>
            <a:ext cx="1707008" cy="3383697"/>
          </a:xfrm>
          <a:prstGeom prst="roundRect">
            <a:avLst>
              <a:gd name="adj" fmla="val 0"/>
            </a:avLst>
          </a:prstGeom>
          <a:solidFill>
            <a:schemeClr val="tx1">
              <a:alpha val="5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Kafka Streams Api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9" name="Abgerundetes Rechteck 48"/>
          <p:cNvSpPr/>
          <p:nvPr/>
        </p:nvSpPr>
        <p:spPr>
          <a:xfrm>
            <a:off x="9881678" y="2139583"/>
            <a:ext cx="1318119" cy="501833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KStream&lt;K,V&gt;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35" name="Gerade Verbindung mit Pfeil 34"/>
          <p:cNvCxnSpPr>
            <a:stCxn id="22" idx="3"/>
            <a:endCxn id="36" idx="1"/>
          </p:cNvCxnSpPr>
          <p:nvPr/>
        </p:nvCxnSpPr>
        <p:spPr>
          <a:xfrm flipV="1">
            <a:off x="6213829" y="2437580"/>
            <a:ext cx="1809212" cy="0"/>
          </a:xfrm>
          <a:prstGeom prst="straightConnector1">
            <a:avLst/>
          </a:prstGeom>
          <a:ln w="3175">
            <a:solidFill>
              <a:schemeClr val="accent4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bgerundetes Rechteck 35"/>
          <p:cNvSpPr/>
          <p:nvPr/>
        </p:nvSpPr>
        <p:spPr>
          <a:xfrm>
            <a:off x="8023041" y="2203807"/>
            <a:ext cx="1384391" cy="467545"/>
          </a:xfrm>
          <a:prstGeom prst="roundRect">
            <a:avLst>
              <a:gd name="adj" fmla="val 0"/>
            </a:avLst>
          </a:prstGeom>
          <a:solidFill>
            <a:srgbClr val="9585B1"/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listen/receive</a:t>
            </a:r>
            <a:endParaRPr lang="en-US" sz="1200" dirty="0">
              <a:latin typeface="+mj-lt"/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8026715" y="3056708"/>
            <a:ext cx="1384391" cy="467545"/>
          </a:xfrm>
          <a:prstGeom prst="roundRect">
            <a:avLst>
              <a:gd name="adj" fmla="val 0"/>
            </a:avLst>
          </a:prstGeom>
          <a:solidFill>
            <a:srgbClr val="9585B1"/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transform</a:t>
            </a:r>
            <a:endParaRPr lang="en-US" sz="1200" dirty="0">
              <a:latin typeface="+mj-lt"/>
            </a:endParaRPr>
          </a:p>
        </p:txBody>
      </p:sp>
      <p:sp>
        <p:nvSpPr>
          <p:cNvPr id="38" name="Abgerundetes Rechteck 37"/>
          <p:cNvSpPr/>
          <p:nvPr/>
        </p:nvSpPr>
        <p:spPr>
          <a:xfrm>
            <a:off x="8023041" y="3818977"/>
            <a:ext cx="1384391" cy="467545"/>
          </a:xfrm>
          <a:prstGeom prst="roundRect">
            <a:avLst>
              <a:gd name="adj" fmla="val 0"/>
            </a:avLst>
          </a:prstGeom>
          <a:solidFill>
            <a:srgbClr val="9585B1"/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publish</a:t>
            </a:r>
            <a:endParaRPr lang="en-US" sz="1200" dirty="0">
              <a:latin typeface="+mj-lt"/>
            </a:endParaRPr>
          </a:p>
        </p:txBody>
      </p:sp>
      <p:cxnSp>
        <p:nvCxnSpPr>
          <p:cNvPr id="39" name="Gerade Verbindung mit Pfeil 38"/>
          <p:cNvCxnSpPr>
            <a:stCxn id="38" idx="1"/>
            <a:endCxn id="21" idx="3"/>
          </p:cNvCxnSpPr>
          <p:nvPr/>
        </p:nvCxnSpPr>
        <p:spPr>
          <a:xfrm flipH="1">
            <a:off x="6213828" y="4052750"/>
            <a:ext cx="1809213" cy="0"/>
          </a:xfrm>
          <a:prstGeom prst="straightConnector1">
            <a:avLst/>
          </a:prstGeom>
          <a:ln w="3175">
            <a:solidFill>
              <a:srgbClr val="9585B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bgerundetes Rechteck 49"/>
          <p:cNvSpPr/>
          <p:nvPr/>
        </p:nvSpPr>
        <p:spPr>
          <a:xfrm>
            <a:off x="9881678" y="2799258"/>
            <a:ext cx="1318119" cy="512451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KTable&lt;K,V&gt;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3" name="Abgerundetes Rechteck 52"/>
          <p:cNvSpPr/>
          <p:nvPr/>
        </p:nvSpPr>
        <p:spPr>
          <a:xfrm>
            <a:off x="9892512" y="3494318"/>
            <a:ext cx="500789" cy="345074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map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4" name="Abgerundetes Rechteck 53"/>
          <p:cNvSpPr/>
          <p:nvPr/>
        </p:nvSpPr>
        <p:spPr>
          <a:xfrm>
            <a:off x="10470592" y="3488054"/>
            <a:ext cx="729206" cy="345074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groupBy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5" name="Abgerundetes Rechteck 54"/>
          <p:cNvSpPr/>
          <p:nvPr/>
        </p:nvSpPr>
        <p:spPr>
          <a:xfrm>
            <a:off x="9881678" y="3942809"/>
            <a:ext cx="511623" cy="345074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join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6" name="Abgerundetes Rechteck 55"/>
          <p:cNvSpPr/>
          <p:nvPr/>
        </p:nvSpPr>
        <p:spPr>
          <a:xfrm>
            <a:off x="10470592" y="3942809"/>
            <a:ext cx="729205" cy="345074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…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Gerade Verbindung mit Pfeil 57"/>
          <p:cNvCxnSpPr>
            <a:stCxn id="36" idx="2"/>
            <a:endCxn id="38" idx="0"/>
          </p:cNvCxnSpPr>
          <p:nvPr/>
        </p:nvCxnSpPr>
        <p:spPr>
          <a:xfrm>
            <a:off x="8715237" y="2671352"/>
            <a:ext cx="0" cy="1147625"/>
          </a:xfrm>
          <a:prstGeom prst="straightConnector1">
            <a:avLst/>
          </a:prstGeom>
          <a:ln w="3175">
            <a:solidFill>
              <a:srgbClr val="9585B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9140769" y="691386"/>
            <a:ext cx="1507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treaming Process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8387481" y="1789066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pipeline</a:t>
            </a:r>
            <a:endParaRPr lang="en-US" sz="12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200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908659" y="2208708"/>
            <a:ext cx="1338943" cy="6596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Producer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1908658" y="4446473"/>
            <a:ext cx="1338943" cy="659675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Consumer</a:t>
            </a:r>
            <a:endParaRPr lang="en-US" sz="1200" dirty="0">
              <a:latin typeface="+mj-lt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5747656" y="1246409"/>
            <a:ext cx="2854235" cy="3859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Kafka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5" name="Gerade Verbindung mit Pfeil 24"/>
          <p:cNvCxnSpPr>
            <a:stCxn id="23" idx="2"/>
            <a:endCxn id="15" idx="3"/>
          </p:cNvCxnSpPr>
          <p:nvPr/>
        </p:nvCxnSpPr>
        <p:spPr>
          <a:xfrm rot="5400000">
            <a:off x="5049710" y="2644364"/>
            <a:ext cx="329838" cy="3934056"/>
          </a:xfrm>
          <a:prstGeom prst="bentConnector2">
            <a:avLst/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bgerundetes Rechteck 22"/>
          <p:cNvSpPr/>
          <p:nvPr/>
        </p:nvSpPr>
        <p:spPr>
          <a:xfrm>
            <a:off x="6074935" y="2242790"/>
            <a:ext cx="2213443" cy="2203683"/>
          </a:xfrm>
          <a:prstGeom prst="roundRect">
            <a:avLst>
              <a:gd name="adj" fmla="val 1037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6328948" y="2955377"/>
            <a:ext cx="1672047" cy="374469"/>
          </a:xfrm>
          <a:prstGeom prst="roundRect">
            <a:avLst>
              <a:gd name="adj" fmla="val 22093"/>
            </a:avLst>
          </a:prstGeom>
          <a:noFill/>
          <a:ln w="3175">
            <a:solidFill>
              <a:schemeClr val="tx2">
                <a:lumMod val="75000"/>
                <a:alpha val="7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hello kafka…</a:t>
            </a:r>
            <a:endParaRPr lang="en-US" sz="10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6328947" y="3407462"/>
            <a:ext cx="1672047" cy="374469"/>
          </a:xfrm>
          <a:prstGeom prst="roundRect">
            <a:avLst>
              <a:gd name="adj" fmla="val 22093"/>
            </a:avLst>
          </a:prstGeom>
          <a:noFill/>
          <a:ln w="3175">
            <a:solidFill>
              <a:schemeClr val="tx2">
                <a:lumMod val="75000"/>
                <a:alpha val="3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hello </a:t>
            </a:r>
            <a:r>
              <a:rPr lang="en-US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kafka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…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6328946" y="3862941"/>
            <a:ext cx="1672047" cy="374469"/>
          </a:xfrm>
          <a:prstGeom prst="roundRect">
            <a:avLst>
              <a:gd name="adj" fmla="val 22093"/>
            </a:avLst>
          </a:prstGeom>
          <a:noFill/>
          <a:ln w="3175">
            <a:solidFill>
              <a:schemeClr val="tx2">
                <a:lumMod val="75000"/>
                <a:alpha val="3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hello </a:t>
            </a:r>
            <a:r>
              <a:rPr lang="en-US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kafka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…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24" name="Gerade Verbindung mit Pfeil 23"/>
          <p:cNvCxnSpPr>
            <a:stCxn id="7" idx="3"/>
            <a:endCxn id="27" idx="0"/>
          </p:cNvCxnSpPr>
          <p:nvPr/>
        </p:nvCxnSpPr>
        <p:spPr>
          <a:xfrm>
            <a:off x="3247602" y="2538546"/>
            <a:ext cx="3917370" cy="416831"/>
          </a:xfrm>
          <a:prstGeom prst="bentConnector2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bgerundetes Rechteck 25"/>
          <p:cNvSpPr/>
          <p:nvPr/>
        </p:nvSpPr>
        <p:spPr>
          <a:xfrm>
            <a:off x="6133297" y="2314634"/>
            <a:ext cx="2076701" cy="374469"/>
          </a:xfrm>
          <a:prstGeom prst="roundRect">
            <a:avLst>
              <a:gd name="adj" fmla="val 50000"/>
            </a:avLst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b="1" noProof="1" smtClean="0">
                <a:solidFill>
                  <a:schemeClr val="bg1"/>
                </a:solidFill>
                <a:latin typeface="+mj-lt"/>
              </a:rPr>
              <a:t>hello-topic</a:t>
            </a:r>
            <a:endParaRPr lang="en-US" sz="1200" b="1" noProof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4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926" y="1650092"/>
            <a:ext cx="362085" cy="36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Abgerundetes Rechteck 37"/>
          <p:cNvSpPr/>
          <p:nvPr/>
        </p:nvSpPr>
        <p:spPr>
          <a:xfrm>
            <a:off x="3611826" y="2351310"/>
            <a:ext cx="1672047" cy="374469"/>
          </a:xfrm>
          <a:prstGeom prst="roundRect">
            <a:avLst>
              <a:gd name="adj" fmla="val 22093"/>
            </a:avLst>
          </a:prstGeom>
          <a:solidFill>
            <a:schemeClr val="bg1"/>
          </a:solidFill>
          <a:ln w="3175">
            <a:solidFill>
              <a:schemeClr val="tx2">
                <a:lumMod val="75000"/>
                <a:alpha val="7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hello kafka 2021-….</a:t>
            </a:r>
            <a:endParaRPr lang="en-US" sz="10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3611826" y="4585980"/>
            <a:ext cx="1672047" cy="374469"/>
          </a:xfrm>
          <a:prstGeom prst="roundRect">
            <a:avLst>
              <a:gd name="adj" fmla="val 22093"/>
            </a:avLst>
          </a:prstGeom>
          <a:solidFill>
            <a:schemeClr val="bg1"/>
          </a:solidFill>
          <a:ln w="3175">
            <a:solidFill>
              <a:schemeClr val="tx2">
                <a:lumMod val="75000"/>
                <a:alpha val="7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hello kafka 2021-….</a:t>
            </a:r>
            <a:endParaRPr lang="en-US" sz="10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902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958769" y="2355793"/>
            <a:ext cx="1338943" cy="6596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  <a:effectLst>
            <a:outerShdw dist="889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Producer</a:t>
            </a:r>
          </a:p>
        </p:txBody>
      </p:sp>
      <p:sp>
        <p:nvSpPr>
          <p:cNvPr id="15" name="Rechteck 14"/>
          <p:cNvSpPr/>
          <p:nvPr/>
        </p:nvSpPr>
        <p:spPr>
          <a:xfrm>
            <a:off x="9505929" y="2359017"/>
            <a:ext cx="1338943" cy="6596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  <a:effectLst>
            <a:outerShdw dist="889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Consumer</a:t>
            </a:r>
            <a:endParaRPr lang="en-US" sz="1200" dirty="0">
              <a:latin typeface="+mj-lt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429000" y="1926228"/>
            <a:ext cx="4874623" cy="14178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Kafka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24" name="Gerade Verbindung mit Pfeil 23"/>
          <p:cNvCxnSpPr>
            <a:stCxn id="7" idx="3"/>
            <a:endCxn id="64" idx="1"/>
          </p:cNvCxnSpPr>
          <p:nvPr/>
        </p:nvCxnSpPr>
        <p:spPr>
          <a:xfrm>
            <a:off x="2297712" y="2685631"/>
            <a:ext cx="1345474" cy="4204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71" idx="3"/>
            <a:endCxn id="15" idx="1"/>
          </p:cNvCxnSpPr>
          <p:nvPr/>
        </p:nvCxnSpPr>
        <p:spPr>
          <a:xfrm flipV="1">
            <a:off x="8059259" y="2688855"/>
            <a:ext cx="1446670" cy="980"/>
          </a:xfrm>
          <a:prstGeom prst="straightConnector1">
            <a:avLst/>
          </a:prstGeom>
          <a:ln w="3175">
            <a:solidFill>
              <a:srgbClr val="9585B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2108300" y="1222544"/>
            <a:ext cx="1487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+mj-lt"/>
              </a:rPr>
              <a:t>"hello kafka streams"</a:t>
            </a:r>
          </a:p>
        </p:txBody>
      </p:sp>
      <p:cxnSp>
        <p:nvCxnSpPr>
          <p:cNvPr id="35" name="Gerade Verbindung mit Pfeil 34"/>
          <p:cNvCxnSpPr>
            <a:stCxn id="64" idx="2"/>
          </p:cNvCxnSpPr>
          <p:nvPr/>
        </p:nvCxnSpPr>
        <p:spPr>
          <a:xfrm flipH="1">
            <a:off x="4650427" y="2877069"/>
            <a:ext cx="0" cy="642175"/>
          </a:xfrm>
          <a:prstGeom prst="straightConnector1">
            <a:avLst/>
          </a:prstGeom>
          <a:ln w="3175">
            <a:solidFill>
              <a:schemeClr val="accent4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endCxn id="71" idx="2"/>
          </p:cNvCxnSpPr>
          <p:nvPr/>
        </p:nvCxnSpPr>
        <p:spPr>
          <a:xfrm flipV="1">
            <a:off x="7046976" y="2877069"/>
            <a:ext cx="587" cy="629926"/>
          </a:xfrm>
          <a:prstGeom prst="straightConnector1">
            <a:avLst/>
          </a:prstGeom>
          <a:ln w="3175">
            <a:solidFill>
              <a:srgbClr val="9585B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bgerundetes Rechteck 39"/>
          <p:cNvSpPr/>
          <p:nvPr/>
        </p:nvSpPr>
        <p:spPr>
          <a:xfrm>
            <a:off x="3429000" y="3506995"/>
            <a:ext cx="4874623" cy="778493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dist="889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Stream Processor</a:t>
            </a:r>
            <a:endParaRPr lang="en-US" sz="11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7760832" y="1222544"/>
            <a:ext cx="2239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C00000"/>
                </a:solidFill>
                <a:latin typeface="+mj-lt"/>
              </a:rPr>
              <a:t>”##=&gt; </a:t>
            </a:r>
            <a:r>
              <a:rPr lang="en-US" sz="1200" i="1" dirty="0">
                <a:solidFill>
                  <a:srgbClr val="C00000"/>
                </a:solidFill>
                <a:latin typeface="+mj-lt"/>
              </a:rPr>
              <a:t>hello </a:t>
            </a:r>
            <a:r>
              <a:rPr lang="en-US" sz="1200" i="1" dirty="0" smtClean="0">
                <a:solidFill>
                  <a:srgbClr val="C00000"/>
                </a:solidFill>
                <a:latin typeface="+mj-lt"/>
              </a:rPr>
              <a:t>kafka streams &lt;=##”</a:t>
            </a:r>
            <a:endParaRPr lang="en-US" sz="1200" i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4" name="Abgerundetes Rechteck 63"/>
          <p:cNvSpPr/>
          <p:nvPr/>
        </p:nvSpPr>
        <p:spPr>
          <a:xfrm>
            <a:off x="3643186" y="2502600"/>
            <a:ext cx="2023393" cy="374469"/>
          </a:xfrm>
          <a:prstGeom prst="roundRect">
            <a:avLst/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input-topic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Abgerundetes Rechteck 67"/>
          <p:cNvSpPr>
            <a:spLocks noChangeAspect="1"/>
          </p:cNvSpPr>
          <p:nvPr/>
        </p:nvSpPr>
        <p:spPr>
          <a:xfrm>
            <a:off x="5304460" y="2548510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" name="Abgerundetes Rechteck 68"/>
          <p:cNvSpPr>
            <a:spLocks noChangeAspect="1"/>
          </p:cNvSpPr>
          <p:nvPr/>
        </p:nvSpPr>
        <p:spPr>
          <a:xfrm>
            <a:off x="4943035" y="2548510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0" name="Abgerundetes Rechteck 69"/>
          <p:cNvSpPr>
            <a:spLocks noChangeAspect="1"/>
          </p:cNvSpPr>
          <p:nvPr/>
        </p:nvSpPr>
        <p:spPr>
          <a:xfrm>
            <a:off x="4564465" y="2548510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Abgerundetes Rechteck 70"/>
          <p:cNvSpPr/>
          <p:nvPr/>
        </p:nvSpPr>
        <p:spPr>
          <a:xfrm>
            <a:off x="6035866" y="2502600"/>
            <a:ext cx="2023393" cy="37446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output-topic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2" name="Abgerundetes Rechteck 71"/>
          <p:cNvSpPr>
            <a:spLocks noChangeAspect="1"/>
          </p:cNvSpPr>
          <p:nvPr/>
        </p:nvSpPr>
        <p:spPr>
          <a:xfrm>
            <a:off x="7697140" y="2548510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Abgerundetes Rechteck 72"/>
          <p:cNvSpPr>
            <a:spLocks noChangeAspect="1"/>
          </p:cNvSpPr>
          <p:nvPr/>
        </p:nvSpPr>
        <p:spPr>
          <a:xfrm>
            <a:off x="7335715" y="2548510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4" name="Abgerundetes Rechteck 73"/>
          <p:cNvSpPr>
            <a:spLocks noChangeAspect="1"/>
          </p:cNvSpPr>
          <p:nvPr/>
        </p:nvSpPr>
        <p:spPr>
          <a:xfrm>
            <a:off x="6957145" y="2548510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5" name="Abgerundetes Rechteck 84"/>
          <p:cNvSpPr>
            <a:spLocks noChangeAspect="1"/>
          </p:cNvSpPr>
          <p:nvPr/>
        </p:nvSpPr>
        <p:spPr>
          <a:xfrm>
            <a:off x="2710129" y="2550021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6" name="Abgerundetes Rechteck 85"/>
          <p:cNvSpPr>
            <a:spLocks noChangeAspect="1"/>
          </p:cNvSpPr>
          <p:nvPr/>
        </p:nvSpPr>
        <p:spPr>
          <a:xfrm>
            <a:off x="8738566" y="2550021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87" name="Gerade Verbindung mit Pfeil 86"/>
          <p:cNvCxnSpPr>
            <a:stCxn id="29" idx="2"/>
            <a:endCxn id="85" idx="0"/>
          </p:cNvCxnSpPr>
          <p:nvPr/>
        </p:nvCxnSpPr>
        <p:spPr>
          <a:xfrm flipH="1">
            <a:off x="2852093" y="1499543"/>
            <a:ext cx="1" cy="105047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3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>
            <a:stCxn id="41" idx="2"/>
            <a:endCxn id="86" idx="0"/>
          </p:cNvCxnSpPr>
          <p:nvPr/>
        </p:nvCxnSpPr>
        <p:spPr>
          <a:xfrm>
            <a:off x="8880530" y="1499543"/>
            <a:ext cx="0" cy="105047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3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94"/>
          <p:cNvSpPr txBox="1"/>
          <p:nvPr/>
        </p:nvSpPr>
        <p:spPr>
          <a:xfrm>
            <a:off x="4214128" y="3876105"/>
            <a:ext cx="3304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200" i="1" noProof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stream</a:t>
            </a:r>
            <a:r>
              <a:rPr lang="en-US" sz="1200" i="1" noProof="1" smtClean="0">
                <a:latin typeface="+mj-lt"/>
              </a:rPr>
              <a:t>.mapValues</a:t>
            </a:r>
            <a:r>
              <a:rPr lang="en-US" sz="1200" i="1" dirty="0" smtClean="0">
                <a:latin typeface="+mj-lt"/>
              </a:rPr>
              <a:t> { </a:t>
            </a:r>
            <a:r>
              <a:rPr lang="en-US" sz="1200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value</a:t>
            </a:r>
            <a:r>
              <a:rPr lang="en-US" sz="1200" i="1" dirty="0" smtClean="0">
                <a:latin typeface="+mj-lt"/>
              </a:rPr>
              <a:t> </a:t>
            </a:r>
            <a:r>
              <a:rPr lang="en-US" sz="1200" i="1" dirty="0">
                <a:latin typeface="+mj-lt"/>
              </a:rPr>
              <a:t>-&gt; </a:t>
            </a:r>
            <a:r>
              <a:rPr lang="en-US" sz="120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"##=&gt; $</a:t>
            </a:r>
            <a:r>
              <a:rPr lang="en-US" sz="1200" i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value</a:t>
            </a:r>
            <a:r>
              <a:rPr lang="en-US" sz="120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200" i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&lt;=##“ </a:t>
            </a:r>
            <a:r>
              <a:rPr lang="en-US" sz="1200" i="1" dirty="0" smtClean="0">
                <a:latin typeface="+mj-lt"/>
              </a:rPr>
              <a:t>}</a:t>
            </a:r>
            <a:endParaRPr lang="en-US" sz="12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897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hteck 47"/>
          <p:cNvSpPr/>
          <p:nvPr/>
        </p:nvSpPr>
        <p:spPr>
          <a:xfrm>
            <a:off x="3031859" y="1073109"/>
            <a:ext cx="6479906" cy="14178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Kafka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3031859" y="2554064"/>
            <a:ext cx="6479906" cy="2654463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  <a:alpha val="5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Stream Processing</a:t>
            </a:r>
            <a:b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</a:br>
            <a:r>
              <a:rPr lang="en-US" sz="1100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(Processor Topology)</a:t>
            </a:r>
            <a:endParaRPr lang="en-US" sz="1100" i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Abgerundetes Rechteck 21"/>
          <p:cNvSpPr>
            <a:spLocks noChangeAspect="1"/>
          </p:cNvSpPr>
          <p:nvPr/>
        </p:nvSpPr>
        <p:spPr>
          <a:xfrm>
            <a:off x="3658475" y="2993651"/>
            <a:ext cx="3600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Abgerundetes Rechteck 13"/>
          <p:cNvSpPr>
            <a:spLocks noChangeAspect="1"/>
          </p:cNvSpPr>
          <p:nvPr/>
        </p:nvSpPr>
        <p:spPr>
          <a:xfrm>
            <a:off x="6164985" y="4451774"/>
            <a:ext cx="360000" cy="36000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Abgerundetes Rechteck 15"/>
          <p:cNvSpPr>
            <a:spLocks noChangeAspect="1"/>
          </p:cNvSpPr>
          <p:nvPr/>
        </p:nvSpPr>
        <p:spPr>
          <a:xfrm>
            <a:off x="4720434" y="2993651"/>
            <a:ext cx="3600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Abgerundetes Rechteck 16"/>
          <p:cNvSpPr>
            <a:spLocks noChangeAspect="1"/>
          </p:cNvSpPr>
          <p:nvPr/>
        </p:nvSpPr>
        <p:spPr>
          <a:xfrm>
            <a:off x="4217045" y="3987729"/>
            <a:ext cx="360000" cy="36000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Abgerundetes Rechteck 17"/>
          <p:cNvSpPr>
            <a:spLocks noChangeAspect="1"/>
          </p:cNvSpPr>
          <p:nvPr/>
        </p:nvSpPr>
        <p:spPr>
          <a:xfrm>
            <a:off x="6164985" y="3463137"/>
            <a:ext cx="360000" cy="36000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Abgerundetes Rechteck 19"/>
          <p:cNvSpPr>
            <a:spLocks noChangeAspect="1"/>
          </p:cNvSpPr>
          <p:nvPr/>
        </p:nvSpPr>
        <p:spPr>
          <a:xfrm>
            <a:off x="8261070" y="2993651"/>
            <a:ext cx="360000" cy="36000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Abgerundetes Rechteck 22"/>
          <p:cNvSpPr>
            <a:spLocks noChangeAspect="1"/>
          </p:cNvSpPr>
          <p:nvPr/>
        </p:nvSpPr>
        <p:spPr>
          <a:xfrm>
            <a:off x="8261070" y="3987729"/>
            <a:ext cx="3600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3832379" y="1775945"/>
            <a:ext cx="0" cy="121161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7" idx="1"/>
            <a:endCxn id="22" idx="2"/>
          </p:cNvCxnSpPr>
          <p:nvPr/>
        </p:nvCxnSpPr>
        <p:spPr>
          <a:xfrm rot="10800000">
            <a:off x="3838475" y="3353651"/>
            <a:ext cx="378570" cy="814078"/>
          </a:xfrm>
          <a:prstGeom prst="curvedConnector2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14" idx="1"/>
            <a:endCxn id="17" idx="3"/>
          </p:cNvCxnSpPr>
          <p:nvPr/>
        </p:nvCxnSpPr>
        <p:spPr>
          <a:xfrm rot="10800000">
            <a:off x="4577045" y="4167730"/>
            <a:ext cx="1587940" cy="464045"/>
          </a:xfrm>
          <a:prstGeom prst="curvedConnector3">
            <a:avLst>
              <a:gd name="adj1" fmla="val 50000"/>
            </a:avLst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7" idx="0"/>
            <a:endCxn id="16" idx="1"/>
          </p:cNvCxnSpPr>
          <p:nvPr/>
        </p:nvCxnSpPr>
        <p:spPr>
          <a:xfrm rot="5400000" flipH="1" flipV="1">
            <a:off x="4151700" y="3418996"/>
            <a:ext cx="814078" cy="323389"/>
          </a:xfrm>
          <a:prstGeom prst="curvedConnector2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bgerundetes Rechteck 50"/>
          <p:cNvSpPr/>
          <p:nvPr/>
        </p:nvSpPr>
        <p:spPr>
          <a:xfrm>
            <a:off x="3399023" y="1412644"/>
            <a:ext cx="1721566" cy="374469"/>
          </a:xfrm>
          <a:prstGeom prst="roundRect">
            <a:avLst/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Topic a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Abgerundetes Rechteck 51"/>
          <p:cNvSpPr>
            <a:spLocks noChangeAspect="1"/>
          </p:cNvSpPr>
          <p:nvPr/>
        </p:nvSpPr>
        <p:spPr>
          <a:xfrm>
            <a:off x="4758470" y="1458554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Abgerundetes Rechteck 52"/>
          <p:cNvSpPr>
            <a:spLocks noChangeAspect="1"/>
          </p:cNvSpPr>
          <p:nvPr/>
        </p:nvSpPr>
        <p:spPr>
          <a:xfrm>
            <a:off x="4397045" y="1458554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" name="Abgerundetes Rechteck 53"/>
          <p:cNvSpPr>
            <a:spLocks noChangeAspect="1"/>
          </p:cNvSpPr>
          <p:nvPr/>
        </p:nvSpPr>
        <p:spPr>
          <a:xfrm>
            <a:off x="4018475" y="1458554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" name="Abgerundetes Rechteck 54"/>
          <p:cNvSpPr/>
          <p:nvPr/>
        </p:nvSpPr>
        <p:spPr>
          <a:xfrm>
            <a:off x="7321221" y="1876537"/>
            <a:ext cx="2023393" cy="37446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output-topic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" name="Abgerundetes Rechteck 55"/>
          <p:cNvSpPr>
            <a:spLocks noChangeAspect="1"/>
          </p:cNvSpPr>
          <p:nvPr/>
        </p:nvSpPr>
        <p:spPr>
          <a:xfrm>
            <a:off x="8982495" y="1922447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7" name="Abgerundetes Rechteck 56"/>
          <p:cNvSpPr>
            <a:spLocks noChangeAspect="1"/>
          </p:cNvSpPr>
          <p:nvPr/>
        </p:nvSpPr>
        <p:spPr>
          <a:xfrm>
            <a:off x="8621070" y="1922447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Abgerundetes Rechteck 57"/>
          <p:cNvSpPr>
            <a:spLocks noChangeAspect="1"/>
          </p:cNvSpPr>
          <p:nvPr/>
        </p:nvSpPr>
        <p:spPr>
          <a:xfrm>
            <a:off x="8242500" y="1922447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3" name="Abgerundetes Rechteck 62"/>
          <p:cNvSpPr/>
          <p:nvPr/>
        </p:nvSpPr>
        <p:spPr>
          <a:xfrm>
            <a:off x="4259806" y="1876537"/>
            <a:ext cx="1721566" cy="374469"/>
          </a:xfrm>
          <a:prstGeom prst="roundRect">
            <a:avLst/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Topic b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Abgerundetes Rechteck 63"/>
          <p:cNvSpPr>
            <a:spLocks noChangeAspect="1"/>
          </p:cNvSpPr>
          <p:nvPr/>
        </p:nvSpPr>
        <p:spPr>
          <a:xfrm>
            <a:off x="5619253" y="1922447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5" name="Abgerundetes Rechteck 64"/>
          <p:cNvSpPr>
            <a:spLocks noChangeAspect="1"/>
          </p:cNvSpPr>
          <p:nvPr/>
        </p:nvSpPr>
        <p:spPr>
          <a:xfrm>
            <a:off x="5257828" y="1922447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6" name="Abgerundetes Rechteck 65"/>
          <p:cNvSpPr>
            <a:spLocks noChangeAspect="1"/>
          </p:cNvSpPr>
          <p:nvPr/>
        </p:nvSpPr>
        <p:spPr>
          <a:xfrm>
            <a:off x="4879258" y="1922447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7" name="Gerade Verbindung mit Pfeil 66"/>
          <p:cNvCxnSpPr/>
          <p:nvPr/>
        </p:nvCxnSpPr>
        <p:spPr>
          <a:xfrm>
            <a:off x="4892333" y="2207035"/>
            <a:ext cx="0" cy="78052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>
            <a:stCxn id="18" idx="1"/>
            <a:endCxn id="17" idx="3"/>
          </p:cNvCxnSpPr>
          <p:nvPr/>
        </p:nvCxnSpPr>
        <p:spPr>
          <a:xfrm rot="10800000" flipV="1">
            <a:off x="4577045" y="3643137"/>
            <a:ext cx="1587940" cy="524592"/>
          </a:xfrm>
          <a:prstGeom prst="curvedConnector3">
            <a:avLst>
              <a:gd name="adj1" fmla="val 50000"/>
            </a:avLst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23" idx="1"/>
            <a:endCxn id="18" idx="3"/>
          </p:cNvCxnSpPr>
          <p:nvPr/>
        </p:nvCxnSpPr>
        <p:spPr>
          <a:xfrm rot="10800000">
            <a:off x="6524986" y="3643137"/>
            <a:ext cx="1736085" cy="524592"/>
          </a:xfrm>
          <a:prstGeom prst="curvedConnector3">
            <a:avLst>
              <a:gd name="adj1" fmla="val 50000"/>
            </a:avLst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23" idx="2"/>
            <a:endCxn id="14" idx="3"/>
          </p:cNvCxnSpPr>
          <p:nvPr/>
        </p:nvCxnSpPr>
        <p:spPr>
          <a:xfrm rot="5400000">
            <a:off x="7341006" y="3531709"/>
            <a:ext cx="284045" cy="1916085"/>
          </a:xfrm>
          <a:prstGeom prst="curvedConnector2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20" idx="2"/>
            <a:endCxn id="23" idx="0"/>
          </p:cNvCxnSpPr>
          <p:nvPr/>
        </p:nvCxnSpPr>
        <p:spPr>
          <a:xfrm>
            <a:off x="8441070" y="3353651"/>
            <a:ext cx="0" cy="634078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>
            <a:off x="8441070" y="2284783"/>
            <a:ext cx="0" cy="683923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0"/>
          <p:cNvSpPr txBox="1"/>
          <p:nvPr/>
        </p:nvSpPr>
        <p:spPr>
          <a:xfrm>
            <a:off x="1587308" y="3042846"/>
            <a:ext cx="1180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source processor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9691764" y="3042846"/>
            <a:ext cx="10382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sink processor</a:t>
            </a:r>
            <a:endParaRPr lang="en-US" sz="1100" i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3725882" y="5367208"/>
            <a:ext cx="1354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stream processor</a:t>
            </a:r>
            <a:endParaRPr lang="en-US" sz="1100" i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6805752" y="5367208"/>
            <a:ext cx="1354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stream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107" name="Gerade Verbindung mit Pfeil 106"/>
          <p:cNvCxnSpPr>
            <a:endCxn id="101" idx="3"/>
          </p:cNvCxnSpPr>
          <p:nvPr/>
        </p:nvCxnSpPr>
        <p:spPr>
          <a:xfrm flipH="1">
            <a:off x="2767780" y="3173651"/>
            <a:ext cx="841052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3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>
            <a:stCxn id="102" idx="1"/>
            <a:endCxn id="20" idx="3"/>
          </p:cNvCxnSpPr>
          <p:nvPr/>
        </p:nvCxnSpPr>
        <p:spPr>
          <a:xfrm flipH="1">
            <a:off x="8621070" y="3173651"/>
            <a:ext cx="1070694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3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/>
          <p:cNvCxnSpPr>
            <a:stCxn id="105" idx="0"/>
            <a:endCxn id="17" idx="2"/>
          </p:cNvCxnSpPr>
          <p:nvPr/>
        </p:nvCxnSpPr>
        <p:spPr>
          <a:xfrm flipH="1" flipV="1">
            <a:off x="4397045" y="4347729"/>
            <a:ext cx="0" cy="101947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3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/>
          <p:cNvCxnSpPr>
            <a:stCxn id="106" idx="0"/>
          </p:cNvCxnSpPr>
          <p:nvPr/>
        </p:nvCxnSpPr>
        <p:spPr>
          <a:xfrm flipV="1">
            <a:off x="7483028" y="4631774"/>
            <a:ext cx="0" cy="73543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3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985" y="1344377"/>
            <a:ext cx="228353" cy="22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02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908659" y="2208708"/>
            <a:ext cx="1338943" cy="6596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Producer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1908659" y="3771356"/>
            <a:ext cx="1338943" cy="65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Consumer</a:t>
            </a:r>
            <a:endParaRPr lang="en-US" sz="1200" dirty="0">
              <a:latin typeface="+mj-lt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5572659" y="1828255"/>
            <a:ext cx="2197827" cy="31867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Kafka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6030948" y="3908516"/>
            <a:ext cx="1338943" cy="374469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outputTopic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6030949" y="2339883"/>
            <a:ext cx="1338943" cy="37446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inputTopic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4" name="Gerade Verbindung mit Pfeil 23"/>
          <p:cNvCxnSpPr>
            <a:endCxn id="22" idx="1"/>
          </p:cNvCxnSpPr>
          <p:nvPr/>
        </p:nvCxnSpPr>
        <p:spPr>
          <a:xfrm flipV="1">
            <a:off x="3283950" y="2527118"/>
            <a:ext cx="2746999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1" idx="1"/>
            <a:endCxn id="15" idx="3"/>
          </p:cNvCxnSpPr>
          <p:nvPr/>
        </p:nvCxnSpPr>
        <p:spPr>
          <a:xfrm flipH="1">
            <a:off x="3247602" y="4095751"/>
            <a:ext cx="2783346" cy="0"/>
          </a:xfrm>
          <a:prstGeom prst="straightConnector1">
            <a:avLst/>
          </a:prstGeom>
          <a:ln w="3175">
            <a:solidFill>
              <a:srgbClr val="9585B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3635000" y="2242790"/>
            <a:ext cx="1487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+mj-lt"/>
              </a:rPr>
              <a:t>"hello kafka streams"</a:t>
            </a:r>
          </a:p>
        </p:txBody>
      </p:sp>
      <p:cxnSp>
        <p:nvCxnSpPr>
          <p:cNvPr id="35" name="Gerade Verbindung mit Pfeil 34"/>
          <p:cNvCxnSpPr>
            <a:stCxn id="22" idx="3"/>
            <a:endCxn id="40" idx="0"/>
          </p:cNvCxnSpPr>
          <p:nvPr/>
        </p:nvCxnSpPr>
        <p:spPr>
          <a:xfrm>
            <a:off x="7369892" y="2527118"/>
            <a:ext cx="2109041" cy="392430"/>
          </a:xfrm>
          <a:prstGeom prst="bentConnector2">
            <a:avLst/>
          </a:prstGeom>
          <a:ln w="3175">
            <a:solidFill>
              <a:schemeClr val="accent4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40" idx="2"/>
            <a:endCxn id="21" idx="3"/>
          </p:cNvCxnSpPr>
          <p:nvPr/>
        </p:nvCxnSpPr>
        <p:spPr>
          <a:xfrm rot="5400000">
            <a:off x="8236575" y="2853393"/>
            <a:ext cx="375674" cy="2109042"/>
          </a:xfrm>
          <a:prstGeom prst="bentConnector2">
            <a:avLst/>
          </a:prstGeom>
          <a:ln w="3175">
            <a:solidFill>
              <a:srgbClr val="9585B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bgerundetes Rechteck 39"/>
          <p:cNvSpPr/>
          <p:nvPr/>
        </p:nvSpPr>
        <p:spPr>
          <a:xfrm>
            <a:off x="8370419" y="2919548"/>
            <a:ext cx="2217027" cy="8005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Streaming Processor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3354519" y="3803806"/>
            <a:ext cx="2239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C00000"/>
                </a:solidFill>
                <a:latin typeface="+mj-lt"/>
              </a:rPr>
              <a:t>”##=&gt; </a:t>
            </a:r>
            <a:r>
              <a:rPr lang="en-US" sz="1200" i="1" dirty="0">
                <a:solidFill>
                  <a:srgbClr val="C00000"/>
                </a:solidFill>
                <a:latin typeface="+mj-lt"/>
              </a:rPr>
              <a:t>hello </a:t>
            </a:r>
            <a:r>
              <a:rPr lang="en-US" sz="1200" i="1" dirty="0" smtClean="0">
                <a:solidFill>
                  <a:srgbClr val="C00000"/>
                </a:solidFill>
                <a:latin typeface="+mj-lt"/>
              </a:rPr>
              <a:t>kafka streams &lt;=##”</a:t>
            </a:r>
            <a:endParaRPr lang="en-US" sz="1200" i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435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969669" y="1201775"/>
            <a:ext cx="2558449" cy="3663043"/>
          </a:xfrm>
          <a:prstGeom prst="rect">
            <a:avLst/>
          </a:prstGeom>
          <a:solidFill>
            <a:schemeClr val="accent3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Kafka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5199308" y="3032341"/>
            <a:ext cx="2076701" cy="374469"/>
          </a:xfrm>
          <a:prstGeom prst="roundRect">
            <a:avLst>
              <a:gd name="adj" fmla="val 50000"/>
            </a:avLst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>
                <a:solidFill>
                  <a:schemeClr val="bg1"/>
                </a:solidFill>
                <a:latin typeface="+mj-lt"/>
              </a:rPr>
              <a:t>“orders” topic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5199309" y="2187746"/>
            <a:ext cx="2076701" cy="374469"/>
          </a:xfrm>
          <a:prstGeom prst="roundRect">
            <a:avLst>
              <a:gd name="adj" fmla="val 50000"/>
            </a:avLst>
          </a:prstGeom>
          <a:solidFill>
            <a:srgbClr val="B7C2D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 smtClean="0">
                <a:solidFill>
                  <a:schemeClr val="bg1"/>
                </a:solidFill>
                <a:latin typeface="+mj-lt"/>
              </a:rPr>
              <a:t>“users” </a:t>
            </a:r>
            <a:r>
              <a:rPr lang="en-US" sz="1200" i="1" dirty="0">
                <a:solidFill>
                  <a:schemeClr val="bg1"/>
                </a:solidFill>
                <a:latin typeface="+mj-lt"/>
              </a:rPr>
              <a:t>topic</a:t>
            </a:r>
          </a:p>
        </p:txBody>
      </p:sp>
      <p:sp>
        <p:nvSpPr>
          <p:cNvPr id="8" name="Rechteck 7"/>
          <p:cNvSpPr/>
          <p:nvPr/>
        </p:nvSpPr>
        <p:spPr>
          <a:xfrm>
            <a:off x="1358536" y="1201775"/>
            <a:ext cx="2663999" cy="3663042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Order Service</a:t>
            </a:r>
          </a:p>
        </p:txBody>
      </p:sp>
      <p:sp>
        <p:nvSpPr>
          <p:cNvPr id="11" name="Rechteck 10"/>
          <p:cNvSpPr/>
          <p:nvPr/>
        </p:nvSpPr>
        <p:spPr>
          <a:xfrm>
            <a:off x="8300357" y="1201775"/>
            <a:ext cx="3192780" cy="1522228"/>
          </a:xfrm>
          <a:prstGeom prst="rect">
            <a:avLst/>
          </a:prstGeom>
          <a:noFill/>
          <a:ln w="3175">
            <a:solidFill>
              <a:schemeClr val="tx2">
                <a:lumMod val="60000"/>
                <a:lumOff val="40000"/>
                <a:alpha val="4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User Service</a:t>
            </a:r>
          </a:p>
        </p:txBody>
      </p:sp>
      <p:sp>
        <p:nvSpPr>
          <p:cNvPr id="12" name="Rechteck 11"/>
          <p:cNvSpPr/>
          <p:nvPr/>
        </p:nvSpPr>
        <p:spPr>
          <a:xfrm>
            <a:off x="8300357" y="2867289"/>
            <a:ext cx="3192780" cy="1997528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Invoice Service</a:t>
            </a:r>
          </a:p>
        </p:txBody>
      </p:sp>
      <p:sp>
        <p:nvSpPr>
          <p:cNvPr id="13" name="Zylinder 12"/>
          <p:cNvSpPr/>
          <p:nvPr/>
        </p:nvSpPr>
        <p:spPr>
          <a:xfrm>
            <a:off x="2218306" y="3952411"/>
            <a:ext cx="933042" cy="55408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sp>
        <p:nvSpPr>
          <p:cNvPr id="14" name="Zylinder 13"/>
          <p:cNvSpPr/>
          <p:nvPr/>
        </p:nvSpPr>
        <p:spPr>
          <a:xfrm>
            <a:off x="10447844" y="3362035"/>
            <a:ext cx="550274" cy="55408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sp>
        <p:nvSpPr>
          <p:cNvPr id="15" name="Zylinder 14"/>
          <p:cNvSpPr/>
          <p:nvPr/>
        </p:nvSpPr>
        <p:spPr>
          <a:xfrm>
            <a:off x="10447844" y="2187742"/>
            <a:ext cx="550274" cy="404167"/>
          </a:xfrm>
          <a:prstGeom prst="can">
            <a:avLst/>
          </a:prstGeom>
          <a:solidFill>
            <a:schemeClr val="tx2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DB</a:t>
            </a:r>
            <a:endParaRPr lang="en-US" sz="1100" dirty="0"/>
          </a:p>
        </p:txBody>
      </p:sp>
      <p:sp>
        <p:nvSpPr>
          <p:cNvPr id="20" name="Rechteck 19"/>
          <p:cNvSpPr/>
          <p:nvPr/>
        </p:nvSpPr>
        <p:spPr>
          <a:xfrm>
            <a:off x="4969669" y="5661524"/>
            <a:ext cx="1799605" cy="923310"/>
          </a:xfrm>
          <a:prstGeom prst="rect">
            <a:avLst/>
          </a:prstGeom>
          <a:noFill/>
          <a:ln w="3175">
            <a:solidFill>
              <a:schemeClr val="tx2">
                <a:lumMod val="60000"/>
                <a:lumOff val="40000"/>
                <a:alpha val="4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Mail </a:t>
            </a:r>
            <a:r>
              <a:rPr lang="en-US" sz="1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Service</a:t>
            </a:r>
          </a:p>
        </p:txBody>
      </p:sp>
      <p:sp>
        <p:nvSpPr>
          <p:cNvPr id="33" name="Rechteck 32"/>
          <p:cNvSpPr/>
          <p:nvPr/>
        </p:nvSpPr>
        <p:spPr>
          <a:xfrm>
            <a:off x="6982096" y="5661524"/>
            <a:ext cx="546021" cy="923310"/>
          </a:xfrm>
          <a:prstGeom prst="rect">
            <a:avLst/>
          </a:prstGeom>
          <a:noFill/>
          <a:ln w="3175">
            <a:solidFill>
              <a:schemeClr val="tx2">
                <a:lumMod val="60000"/>
                <a:lumOff val="40000"/>
                <a:alpha val="4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SMTP</a:t>
            </a:r>
            <a:endParaRPr lang="en-US" sz="12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34" name="Gerade Verbindung mit Pfeil 33"/>
          <p:cNvCxnSpPr>
            <a:stCxn id="87" idx="3"/>
            <a:endCxn id="33" idx="1"/>
          </p:cNvCxnSpPr>
          <p:nvPr/>
        </p:nvCxnSpPr>
        <p:spPr>
          <a:xfrm>
            <a:off x="6551023" y="6106956"/>
            <a:ext cx="431073" cy="0"/>
          </a:xfrm>
          <a:prstGeom prst="bentConnector3">
            <a:avLst>
              <a:gd name="adj1" fmla="val 50000"/>
            </a:avLst>
          </a:prstGeom>
          <a:ln w="3175">
            <a:solidFill>
              <a:schemeClr val="tx2">
                <a:lumMod val="40000"/>
                <a:lumOff val="6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155595" y="2187743"/>
            <a:ext cx="775195" cy="1215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UI</a:t>
            </a:r>
          </a:p>
          <a:p>
            <a:pPr algn="ctr"/>
            <a:r>
              <a:rPr lang="en-US" sz="1000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Frontend</a:t>
            </a:r>
          </a:p>
        </p:txBody>
      </p:sp>
      <p:cxnSp>
        <p:nvCxnSpPr>
          <p:cNvPr id="53" name="Gerade Verbindung mit Pfeil 40"/>
          <p:cNvCxnSpPr/>
          <p:nvPr/>
        </p:nvCxnSpPr>
        <p:spPr>
          <a:xfrm>
            <a:off x="944261" y="3215835"/>
            <a:ext cx="1274045" cy="17222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40"/>
          <p:cNvCxnSpPr/>
          <p:nvPr/>
        </p:nvCxnSpPr>
        <p:spPr>
          <a:xfrm flipH="1">
            <a:off x="942623" y="2374979"/>
            <a:ext cx="1338936" cy="1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stCxn id="86" idx="2"/>
            <a:endCxn id="13" idx="1"/>
          </p:cNvCxnSpPr>
          <p:nvPr/>
        </p:nvCxnSpPr>
        <p:spPr>
          <a:xfrm flipH="1">
            <a:off x="2684827" y="3404972"/>
            <a:ext cx="1" cy="547439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2218306" y="2187743"/>
            <a:ext cx="933043" cy="1217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logic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5767252" y="5977855"/>
            <a:ext cx="783771" cy="258201"/>
          </a:xfrm>
          <a:prstGeom prst="rect">
            <a:avLst/>
          </a:prstGeom>
          <a:solidFill>
            <a:srgbClr val="FDF0E8"/>
          </a:solidFill>
          <a:ln w="3175">
            <a:solidFill>
              <a:schemeClr val="accent2">
                <a:lumMod val="40000"/>
                <a:lumOff val="60000"/>
                <a:alpha val="53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logic</a:t>
            </a:r>
          </a:p>
        </p:txBody>
      </p:sp>
      <p:sp>
        <p:nvSpPr>
          <p:cNvPr id="89" name="Rechteck 88"/>
          <p:cNvSpPr/>
          <p:nvPr/>
        </p:nvSpPr>
        <p:spPr>
          <a:xfrm>
            <a:off x="9263881" y="2187743"/>
            <a:ext cx="819144" cy="374469"/>
          </a:xfrm>
          <a:prstGeom prst="rect">
            <a:avLst/>
          </a:prstGeom>
          <a:solidFill>
            <a:srgbClr val="FDF0E8"/>
          </a:solidFill>
          <a:ln w="3175">
            <a:solidFill>
              <a:schemeClr val="accent2">
                <a:lumMod val="40000"/>
                <a:lumOff val="60000"/>
                <a:alpha val="53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logic</a:t>
            </a:r>
          </a:p>
        </p:txBody>
      </p:sp>
      <p:sp>
        <p:nvSpPr>
          <p:cNvPr id="37" name="Rechteck 36"/>
          <p:cNvSpPr/>
          <p:nvPr/>
        </p:nvSpPr>
        <p:spPr>
          <a:xfrm>
            <a:off x="1160429" y="2187743"/>
            <a:ext cx="851251" cy="1215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  <a:alpha val="42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>
              <a:lnSpc>
                <a:spcPct val="150000"/>
              </a:lnSpc>
            </a:pPr>
            <a:r>
              <a:rPr lang="en-US" sz="10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REST</a:t>
            </a:r>
          </a:p>
          <a:p>
            <a:pPr algn="ctr">
              <a:lnSpc>
                <a:spcPct val="150000"/>
              </a:lnSpc>
            </a:pPr>
            <a:r>
              <a:rPr lang="en-US" sz="10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GraphQL</a:t>
            </a:r>
          </a:p>
          <a:p>
            <a:pPr algn="ctr">
              <a:lnSpc>
                <a:spcPct val="150000"/>
              </a:lnSpc>
            </a:pPr>
            <a:r>
              <a:rPr lang="en-US" sz="10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gRPC</a:t>
            </a:r>
          </a:p>
          <a:p>
            <a:pPr algn="ctr">
              <a:lnSpc>
                <a:spcPct val="150000"/>
              </a:lnSpc>
            </a:pPr>
            <a:r>
              <a:rPr lang="en-US" sz="10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WebSocket</a:t>
            </a:r>
            <a:endParaRPr lang="en-US" sz="10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9263881" y="3028601"/>
            <a:ext cx="819144" cy="1222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logic</a:t>
            </a:r>
          </a:p>
        </p:txBody>
      </p:sp>
      <p:sp>
        <p:nvSpPr>
          <p:cNvPr id="127" name="Rechteck 126"/>
          <p:cNvSpPr/>
          <p:nvPr/>
        </p:nvSpPr>
        <p:spPr>
          <a:xfrm flipH="1">
            <a:off x="5287365" y="5441842"/>
            <a:ext cx="1164211" cy="3744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rPr>
              <a:t>consumer</a:t>
            </a:r>
            <a:endParaRPr lang="en-US" sz="1200" i="1" dirty="0">
              <a:solidFill>
                <a:schemeClr val="tx2">
                  <a:lumMod val="40000"/>
                  <a:lumOff val="60000"/>
                </a:schemeClr>
              </a:solidFill>
              <a:latin typeface="+mj-lt"/>
            </a:endParaRPr>
          </a:p>
        </p:txBody>
      </p:sp>
      <p:cxnSp>
        <p:nvCxnSpPr>
          <p:cNvPr id="131" name="Gerade Verbindung mit Pfeil 40"/>
          <p:cNvCxnSpPr>
            <a:stCxn id="7" idx="1"/>
          </p:cNvCxnSpPr>
          <p:nvPr/>
        </p:nvCxnSpPr>
        <p:spPr>
          <a:xfrm flipH="1" flipV="1">
            <a:off x="3151349" y="2374978"/>
            <a:ext cx="2047960" cy="3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3357976" y="2196100"/>
            <a:ext cx="1002848" cy="3744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consumer</a:t>
            </a:r>
            <a:endParaRPr lang="en-US" sz="12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34" name="Gerade Verbindung mit Pfeil 40"/>
          <p:cNvCxnSpPr>
            <a:endCxn id="5" idx="1"/>
          </p:cNvCxnSpPr>
          <p:nvPr/>
        </p:nvCxnSpPr>
        <p:spPr>
          <a:xfrm flipV="1">
            <a:off x="3151349" y="3219576"/>
            <a:ext cx="2047959" cy="0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 flipH="1">
            <a:off x="3357975" y="3028599"/>
            <a:ext cx="1006992" cy="3744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producer</a:t>
            </a:r>
            <a:endParaRPr lang="en-US" sz="12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36" name="Gerade Verbindung mit Pfeil 40"/>
          <p:cNvCxnSpPr>
            <a:stCxn id="5" idx="3"/>
          </p:cNvCxnSpPr>
          <p:nvPr/>
        </p:nvCxnSpPr>
        <p:spPr>
          <a:xfrm>
            <a:off x="7276009" y="3219576"/>
            <a:ext cx="1987872" cy="0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40"/>
          <p:cNvCxnSpPr>
            <a:endCxn id="6" idx="3"/>
          </p:cNvCxnSpPr>
          <p:nvPr/>
        </p:nvCxnSpPr>
        <p:spPr>
          <a:xfrm flipH="1">
            <a:off x="7276009" y="4064170"/>
            <a:ext cx="1987872" cy="1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7997834" y="3876936"/>
            <a:ext cx="860172" cy="3744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producer</a:t>
            </a:r>
            <a:endParaRPr lang="en-US" sz="12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8" name="Rechteck 17"/>
          <p:cNvSpPr/>
          <p:nvPr/>
        </p:nvSpPr>
        <p:spPr>
          <a:xfrm flipH="1">
            <a:off x="7987935" y="3028600"/>
            <a:ext cx="860172" cy="3744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consumer</a:t>
            </a:r>
            <a:endParaRPr lang="en-US" sz="12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45" name="Gerade Verbindung mit Pfeil 40"/>
          <p:cNvCxnSpPr>
            <a:stCxn id="89" idx="1"/>
            <a:endCxn id="7" idx="3"/>
          </p:cNvCxnSpPr>
          <p:nvPr/>
        </p:nvCxnSpPr>
        <p:spPr>
          <a:xfrm flipH="1">
            <a:off x="7276010" y="2374978"/>
            <a:ext cx="1987871" cy="3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7987936" y="2187744"/>
            <a:ext cx="860171" cy="37446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rPr>
              <a:t>producer</a:t>
            </a:r>
            <a:endParaRPr lang="en-US" sz="1200" dirty="0">
              <a:solidFill>
                <a:schemeClr val="tx2">
                  <a:lumMod val="40000"/>
                  <a:lumOff val="60000"/>
                </a:schemeClr>
              </a:solidFill>
              <a:latin typeface="+mj-lt"/>
            </a:endParaRPr>
          </a:p>
        </p:txBody>
      </p:sp>
      <p:cxnSp>
        <p:nvCxnSpPr>
          <p:cNvPr id="149" name="Gerade Verbindung mit Pfeil 40"/>
          <p:cNvCxnSpPr>
            <a:stCxn id="6" idx="2"/>
            <a:endCxn id="127" idx="0"/>
          </p:cNvCxnSpPr>
          <p:nvPr/>
        </p:nvCxnSpPr>
        <p:spPr>
          <a:xfrm rot="5400000">
            <a:off x="5458347" y="4662529"/>
            <a:ext cx="1190437" cy="368189"/>
          </a:xfrm>
          <a:prstGeom prst="bentConnector3">
            <a:avLst>
              <a:gd name="adj1" fmla="val -2671"/>
            </a:avLst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bgerundetes Rechteck 5"/>
          <p:cNvSpPr/>
          <p:nvPr/>
        </p:nvSpPr>
        <p:spPr>
          <a:xfrm>
            <a:off x="5199309" y="3876936"/>
            <a:ext cx="2076700" cy="374469"/>
          </a:xfrm>
          <a:prstGeom prst="roundRect">
            <a:avLst>
              <a:gd name="adj" fmla="val 50000"/>
            </a:avLst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>
                <a:solidFill>
                  <a:schemeClr val="bg1"/>
                </a:solidFill>
                <a:latin typeface="+mj-lt"/>
              </a:rPr>
              <a:t>“invoices” topic</a:t>
            </a:r>
          </a:p>
        </p:txBody>
      </p:sp>
      <p:pic>
        <p:nvPicPr>
          <p:cNvPr id="158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850" y="1574333"/>
            <a:ext cx="362085" cy="36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9" name="Gerade Verbindung mit Pfeil 158"/>
          <p:cNvCxnSpPr>
            <a:stCxn id="85" idx="3"/>
            <a:endCxn id="14" idx="2"/>
          </p:cNvCxnSpPr>
          <p:nvPr/>
        </p:nvCxnSpPr>
        <p:spPr>
          <a:xfrm flipV="1">
            <a:off x="10083025" y="3639079"/>
            <a:ext cx="364819" cy="924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feld 162"/>
          <p:cNvSpPr txBox="1"/>
          <p:nvPr/>
        </p:nvSpPr>
        <p:spPr>
          <a:xfrm>
            <a:off x="5184260" y="279363"/>
            <a:ext cx="2116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event driven Microservices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765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686</Words>
  <Application>Microsoft Office PowerPoint</Application>
  <PresentationFormat>Breitbild</PresentationFormat>
  <Paragraphs>369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Arial Nova Light</vt:lpstr>
      <vt:lpstr>Calibri</vt:lpstr>
      <vt:lpstr>Calibri Light</vt:lpstr>
      <vt:lpstr>Consolas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Leyberman, Ilja (415)</dc:creator>
  <cp:lastModifiedBy>Leyberman, Ilja (415)</cp:lastModifiedBy>
  <cp:revision>89</cp:revision>
  <dcterms:created xsi:type="dcterms:W3CDTF">2021-05-17T07:53:54Z</dcterms:created>
  <dcterms:modified xsi:type="dcterms:W3CDTF">2021-06-04T15:35:54Z</dcterms:modified>
</cp:coreProperties>
</file>