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5" r:id="rId3"/>
    <p:sldId id="261" r:id="rId4"/>
    <p:sldId id="262" r:id="rId5"/>
    <p:sldId id="333" r:id="rId6"/>
    <p:sldId id="332" r:id="rId7"/>
    <p:sldId id="331" r:id="rId8"/>
    <p:sldId id="312" r:id="rId9"/>
    <p:sldId id="329" r:id="rId10"/>
    <p:sldId id="330" r:id="rId11"/>
    <p:sldId id="321" r:id="rId12"/>
    <p:sldId id="324" r:id="rId13"/>
    <p:sldId id="325" r:id="rId14"/>
    <p:sldId id="323" r:id="rId15"/>
    <p:sldId id="335" r:id="rId16"/>
    <p:sldId id="33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bronte.org.uk/about-us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://www.wuthering-heights.co.uk/locations/the-moors.php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1500" y="4464028"/>
            <a:ext cx="9512300" cy="1641490"/>
          </a:xfrm>
        </p:spPr>
        <p:txBody>
          <a:bodyPr/>
          <a:lstStyle/>
          <a:p>
            <a:r>
              <a:rPr lang="en-IE" b="1" dirty="0"/>
              <a:t>Romantic Literature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327401"/>
            <a:ext cx="9144000" cy="1121000"/>
          </a:xfrm>
        </p:spPr>
        <p:txBody>
          <a:bodyPr>
            <a:normAutofit/>
          </a:bodyPr>
          <a:lstStyle/>
          <a:p>
            <a:r>
              <a:rPr lang="en-IE" sz="6600" b="1" dirty="0"/>
              <a:t>EH4278</a:t>
            </a:r>
          </a:p>
        </p:txBody>
      </p:sp>
    </p:spTree>
    <p:extLst>
      <p:ext uri="{BB962C8B-B14F-4D97-AF65-F5344CB8AC3E}">
        <p14:creationId xmlns:p14="http://schemas.microsoft.com/office/powerpoint/2010/main" val="3686017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9900" y="457200"/>
            <a:ext cx="4302125" cy="1600200"/>
          </a:xfrm>
        </p:spPr>
        <p:txBody>
          <a:bodyPr/>
          <a:lstStyle/>
          <a:p>
            <a:pPr algn="ctr"/>
            <a:r>
              <a:rPr lang="en-IE" dirty="0"/>
              <a:t>Genealogy in </a:t>
            </a:r>
            <a:r>
              <a:rPr lang="en-IE" i="1" dirty="0"/>
              <a:t>Wuthering Heights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839788" y="2628900"/>
            <a:ext cx="3932237" cy="3240088"/>
          </a:xfrm>
        </p:spPr>
        <p:txBody>
          <a:bodyPr/>
          <a:lstStyle/>
          <a:p>
            <a:pPr algn="ctr"/>
            <a:r>
              <a:rPr lang="en-IE" b="1" u="sng" dirty="0"/>
              <a:t>Three generations of…</a:t>
            </a:r>
          </a:p>
          <a:p>
            <a:pPr algn="ctr"/>
            <a:r>
              <a:rPr lang="en-IE" dirty="0"/>
              <a:t>The Earnshaw family (+ Heathcliff)</a:t>
            </a:r>
          </a:p>
          <a:p>
            <a:pPr algn="ctr"/>
            <a:r>
              <a:rPr lang="en-IE" dirty="0"/>
              <a:t>The Linton family</a:t>
            </a:r>
          </a:p>
          <a:p>
            <a:pPr algn="ctr"/>
            <a:endParaRPr lang="en-IE" dirty="0"/>
          </a:p>
          <a:p>
            <a:pPr algn="ctr"/>
            <a:endParaRPr lang="en-IE" dirty="0"/>
          </a:p>
          <a:p>
            <a:pPr algn="ctr"/>
            <a:r>
              <a:rPr lang="en-IE" b="1" u="sng" dirty="0"/>
              <a:t>Properties:</a:t>
            </a:r>
          </a:p>
          <a:p>
            <a:pPr algn="ctr"/>
            <a:r>
              <a:rPr lang="en-IE" dirty="0"/>
              <a:t>Wuthering Heights</a:t>
            </a:r>
          </a:p>
          <a:p>
            <a:pPr algn="ctr"/>
            <a:r>
              <a:rPr lang="en-IE" dirty="0" err="1"/>
              <a:t>Thrushcross</a:t>
            </a:r>
            <a:r>
              <a:rPr lang="en-IE" dirty="0"/>
              <a:t> Grange</a:t>
            </a:r>
          </a:p>
        </p:txBody>
      </p:sp>
      <p:pic>
        <p:nvPicPr>
          <p:cNvPr id="1032" name="Picture 8" descr="Image result for genealogy in wuthering height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800" y="622300"/>
            <a:ext cx="5194300" cy="553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404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4500" y="152401"/>
            <a:ext cx="10909300" cy="1308099"/>
          </a:xfrm>
        </p:spPr>
        <p:txBody>
          <a:bodyPr/>
          <a:lstStyle/>
          <a:p>
            <a:r>
              <a:rPr lang="en-IE" dirty="0"/>
              <a:t>In a nutshell…</a:t>
            </a:r>
          </a:p>
        </p:txBody>
      </p:sp>
      <p:pic>
        <p:nvPicPr>
          <p:cNvPr id="1026" name="Picture 2" descr="Image result for wuthering heights summar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1206500"/>
            <a:ext cx="9728200" cy="51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480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01"/>
            <a:ext cx="10515600" cy="1295400"/>
          </a:xfrm>
        </p:spPr>
        <p:txBody>
          <a:bodyPr>
            <a:normAutofit fontScale="90000"/>
          </a:bodyPr>
          <a:lstStyle/>
          <a:p>
            <a:pPr algn="ctr"/>
            <a:r>
              <a:rPr lang="en-IE" dirty="0"/>
              <a:t>Gothic Elements in </a:t>
            </a:r>
            <a:r>
              <a:rPr lang="en-IE" i="1" dirty="0"/>
              <a:t>Wuthering Heights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2"/>
            <a:ext cx="10515600" cy="506729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E" dirty="0"/>
              <a:t>Setting ( Two main sites of action &amp; the moors surrounding them)</a:t>
            </a:r>
          </a:p>
          <a:p>
            <a:pPr marL="0" indent="0" algn="ctr">
              <a:buNone/>
            </a:pPr>
            <a:r>
              <a:rPr lang="en-IE" dirty="0"/>
              <a:t>Atmosphere (Dark, dreary weather: pathetic fallacy)</a:t>
            </a:r>
          </a:p>
          <a:p>
            <a:pPr marL="0" indent="0" algn="ctr">
              <a:buNone/>
            </a:pPr>
            <a:r>
              <a:rPr lang="en-IE" dirty="0"/>
              <a:t>Imprisonment</a:t>
            </a:r>
          </a:p>
          <a:p>
            <a:pPr marL="0" indent="0" algn="ctr">
              <a:buNone/>
            </a:pPr>
            <a:r>
              <a:rPr lang="en-IE" dirty="0"/>
              <a:t>Concern re bloodline and land / wealth</a:t>
            </a:r>
          </a:p>
          <a:p>
            <a:pPr marL="0" indent="0" algn="ctr">
              <a:buNone/>
            </a:pPr>
            <a:r>
              <a:rPr lang="en-IE" dirty="0"/>
              <a:t>Heightened emotions and erratic behaviour</a:t>
            </a:r>
          </a:p>
          <a:p>
            <a:pPr marL="0" indent="0" algn="ctr">
              <a:buNone/>
            </a:pPr>
            <a:r>
              <a:rPr lang="en-IE" dirty="0"/>
              <a:t>Supernatural creatures (Catherine’s ghost)</a:t>
            </a:r>
          </a:p>
          <a:p>
            <a:pPr marL="0" indent="0" algn="ctr">
              <a:buNone/>
            </a:pPr>
            <a:r>
              <a:rPr lang="en-IE" dirty="0"/>
              <a:t>Incest (Catherine &amp; Heathcliff / Cathy &amp; Linton / </a:t>
            </a:r>
            <a:r>
              <a:rPr lang="en-IE" dirty="0" err="1"/>
              <a:t>Hareton</a:t>
            </a:r>
            <a:r>
              <a:rPr lang="en-IE" dirty="0"/>
              <a:t>)</a:t>
            </a:r>
          </a:p>
          <a:p>
            <a:pPr marL="0" indent="0" algn="ctr">
              <a:buNone/>
            </a:pPr>
            <a:r>
              <a:rPr lang="en-IE" dirty="0"/>
              <a:t>The Gothic heroine: Catherine</a:t>
            </a:r>
          </a:p>
          <a:p>
            <a:pPr marL="0" indent="0" algn="ctr">
              <a:buNone/>
            </a:pPr>
            <a:r>
              <a:rPr lang="en-IE" dirty="0"/>
              <a:t>The Gothic hero: Heathcliff</a:t>
            </a:r>
          </a:p>
          <a:p>
            <a:pPr marL="0" indent="0" algn="ctr">
              <a:buNone/>
            </a:pPr>
            <a:r>
              <a:rPr lang="en-IE" dirty="0"/>
              <a:t>Doubling of identity: Catherine &amp; Cathy</a:t>
            </a:r>
          </a:p>
        </p:txBody>
      </p:sp>
    </p:spTree>
    <p:extLst>
      <p:ext uri="{BB962C8B-B14F-4D97-AF65-F5344CB8AC3E}">
        <p14:creationId xmlns:p14="http://schemas.microsoft.com/office/powerpoint/2010/main" val="957557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473200"/>
          </a:xfrm>
        </p:spPr>
        <p:txBody>
          <a:bodyPr/>
          <a:lstStyle/>
          <a:p>
            <a:pPr algn="ctr"/>
            <a:r>
              <a:rPr lang="en-IE" dirty="0"/>
              <a:t>Narration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701"/>
            <a:ext cx="10515600" cy="53594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dirty="0"/>
              <a:t>A tale within a tale</a:t>
            </a:r>
          </a:p>
          <a:p>
            <a:pPr marL="0" indent="0" algn="ctr">
              <a:buNone/>
            </a:pPr>
            <a:r>
              <a:rPr lang="en-IE" dirty="0"/>
              <a:t>Told through diary entries, story tales</a:t>
            </a:r>
          </a:p>
          <a:p>
            <a:pPr marL="0" indent="0" algn="ctr">
              <a:buNone/>
            </a:pPr>
            <a:r>
              <a:rPr lang="en-IE" dirty="0"/>
              <a:t>Multiple (unreliable) narrators</a:t>
            </a:r>
          </a:p>
          <a:p>
            <a:pPr marL="0" indent="0" algn="ctr">
              <a:buNone/>
            </a:pPr>
            <a:r>
              <a:rPr lang="en-IE" dirty="0"/>
              <a:t>Perspective and opinion</a:t>
            </a:r>
          </a:p>
          <a:p>
            <a:pPr marL="0" indent="0" algn="ctr">
              <a:buNone/>
            </a:pPr>
            <a:r>
              <a:rPr lang="en-IE" dirty="0"/>
              <a:t>Movement between present and past (over a period of 50 years)</a:t>
            </a:r>
          </a:p>
          <a:p>
            <a:pPr marL="0" indent="0" algn="ctr">
              <a:buNone/>
            </a:pPr>
            <a:r>
              <a:rPr lang="en-IE" dirty="0"/>
              <a:t>Flashback technique</a:t>
            </a:r>
          </a:p>
          <a:p>
            <a:pPr marL="0" indent="0" algn="ctr">
              <a:buNone/>
            </a:pPr>
            <a:r>
              <a:rPr lang="en-IE" dirty="0"/>
              <a:t>Pathetic fallacy</a:t>
            </a:r>
          </a:p>
          <a:p>
            <a:pPr marL="0" indent="0" algn="ctr">
              <a:buNone/>
            </a:pPr>
            <a:r>
              <a:rPr lang="en-IE" dirty="0"/>
              <a:t>Note  the main characters’ dialogue (or lack of dialogue)</a:t>
            </a:r>
          </a:p>
          <a:p>
            <a:pPr marL="0" indent="0" algn="ctr">
              <a:buNone/>
            </a:pPr>
            <a:r>
              <a:rPr lang="en-IE" dirty="0"/>
              <a:t>Sights and sounds in the narrative</a:t>
            </a:r>
          </a:p>
          <a:p>
            <a:pPr marL="0" indent="0" algn="ctr">
              <a:buNone/>
            </a:pPr>
            <a:r>
              <a:rPr lang="en-IE" dirty="0"/>
              <a:t>Setting of the narrative (Yorkshire moors)</a:t>
            </a:r>
          </a:p>
        </p:txBody>
      </p:sp>
    </p:spTree>
    <p:extLst>
      <p:ext uri="{BB962C8B-B14F-4D97-AF65-F5344CB8AC3E}">
        <p14:creationId xmlns:p14="http://schemas.microsoft.com/office/powerpoint/2010/main" val="155165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60501"/>
          </a:xfrm>
        </p:spPr>
        <p:txBody>
          <a:bodyPr>
            <a:normAutofit/>
          </a:bodyPr>
          <a:lstStyle/>
          <a:p>
            <a:pPr algn="ctr"/>
            <a:r>
              <a:rPr lang="en-IE" sz="6000" dirty="0"/>
              <a:t>Themes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490696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E" sz="3200" dirty="0"/>
              <a:t>Confinement</a:t>
            </a:r>
          </a:p>
          <a:p>
            <a:pPr marL="0" indent="0" algn="ctr">
              <a:buNone/>
            </a:pPr>
            <a:r>
              <a:rPr lang="en-IE" sz="3200" dirty="0"/>
              <a:t>Gender relations</a:t>
            </a:r>
          </a:p>
          <a:p>
            <a:pPr marL="0" indent="0" algn="ctr">
              <a:buNone/>
            </a:pPr>
            <a:r>
              <a:rPr lang="en-IE" sz="3200" dirty="0"/>
              <a:t>Love and Revenge</a:t>
            </a:r>
          </a:p>
          <a:p>
            <a:pPr marL="0" indent="0" algn="ctr">
              <a:buNone/>
            </a:pPr>
            <a:r>
              <a:rPr lang="en-IE" sz="3200" dirty="0"/>
              <a:t>Family and bloodlines</a:t>
            </a:r>
          </a:p>
          <a:p>
            <a:pPr marL="0" indent="0" algn="ctr">
              <a:buNone/>
            </a:pPr>
            <a:r>
              <a:rPr lang="en-IE" sz="3200" dirty="0"/>
              <a:t>Society and class</a:t>
            </a:r>
          </a:p>
          <a:p>
            <a:pPr marL="0" indent="0" algn="ctr">
              <a:buNone/>
            </a:pPr>
            <a:r>
              <a:rPr lang="en-IE" sz="3200" dirty="0"/>
              <a:t>Human suffering</a:t>
            </a:r>
          </a:p>
          <a:p>
            <a:pPr marL="0" indent="0" algn="ctr">
              <a:buNone/>
            </a:pPr>
            <a:r>
              <a:rPr lang="en-IE" sz="3200" dirty="0"/>
              <a:t>Self and Other</a:t>
            </a:r>
          </a:p>
          <a:p>
            <a:pPr marL="0" indent="0" algn="ctr">
              <a:buNone/>
            </a:pPr>
            <a:r>
              <a:rPr lang="en-IE" sz="3200" dirty="0"/>
              <a:t>Betrayal and conflict</a:t>
            </a:r>
          </a:p>
          <a:p>
            <a:pPr marL="0" indent="0" algn="ctr">
              <a:buNone/>
            </a:pPr>
            <a:r>
              <a:rPr lang="en-IE" sz="3200" dirty="0"/>
              <a:t>The supernatural (and necrophilia)</a:t>
            </a:r>
          </a:p>
        </p:txBody>
      </p:sp>
    </p:spTree>
    <p:extLst>
      <p:ext uri="{BB962C8B-B14F-4D97-AF65-F5344CB8AC3E}">
        <p14:creationId xmlns:p14="http://schemas.microsoft.com/office/powerpoint/2010/main" val="806624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601"/>
            <a:ext cx="10515600" cy="863599"/>
          </a:xfrm>
        </p:spPr>
        <p:txBody>
          <a:bodyPr/>
          <a:lstStyle/>
          <a:p>
            <a:pPr algn="ctr"/>
            <a:r>
              <a:rPr lang="en-IE" dirty="0"/>
              <a:t>Quotations to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5200"/>
            <a:ext cx="10515600" cy="57023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u="sng" dirty="0"/>
              <a:t>Catherine</a:t>
            </a:r>
            <a:r>
              <a:rPr lang="en-IE" dirty="0"/>
              <a:t>: ‘Nelly, I </a:t>
            </a:r>
            <a:r>
              <a:rPr lang="en-IE" i="1" dirty="0"/>
              <a:t>am</a:t>
            </a:r>
            <a:r>
              <a:rPr lang="en-IE" dirty="0"/>
              <a:t> Heathcliff. He’s always, always in my mind … He’s more myself than I am.’</a:t>
            </a:r>
          </a:p>
          <a:p>
            <a:pPr marL="0" indent="0">
              <a:buNone/>
            </a:pPr>
            <a:r>
              <a:rPr lang="en-IE" u="sng" dirty="0"/>
              <a:t>Catherine</a:t>
            </a:r>
            <a:r>
              <a:rPr lang="en-IE" dirty="0"/>
              <a:t>: ‘[I]f I cannot keep Heathcliff for my friend – if Edgar will be mean and jealous – I’ll try to break their hearts by breaking my own.’</a:t>
            </a:r>
          </a:p>
          <a:p>
            <a:pPr marL="0" indent="0">
              <a:buNone/>
            </a:pPr>
            <a:r>
              <a:rPr lang="en-IE" u="sng" dirty="0"/>
              <a:t>Catherine</a:t>
            </a:r>
            <a:r>
              <a:rPr lang="en-IE" dirty="0"/>
              <a:t>: ‘I wish I were out of doors. I wish I were a girl again, half-savage and hardy, and free…’</a:t>
            </a:r>
          </a:p>
          <a:p>
            <a:pPr marL="0" indent="0">
              <a:buNone/>
            </a:pPr>
            <a:r>
              <a:rPr lang="en-IE" u="sng" dirty="0"/>
              <a:t>Catherine</a:t>
            </a:r>
            <a:r>
              <a:rPr lang="en-IE" dirty="0"/>
              <a:t>: ‘I take [Heathcliff] with me – he’s in my soul.’</a:t>
            </a:r>
          </a:p>
          <a:p>
            <a:pPr marL="0" indent="0">
              <a:buNone/>
            </a:pPr>
            <a:r>
              <a:rPr lang="en-IE" u="sng" dirty="0"/>
              <a:t>Nelly</a:t>
            </a:r>
            <a:r>
              <a:rPr lang="en-IE" dirty="0"/>
              <a:t>: ‘They were locked in an embrace from which I thought my mistress would never be released alive […], he gnashed at me, and foamed like a mad dog and gathered her to him with greedy jealousy.’</a:t>
            </a:r>
          </a:p>
          <a:p>
            <a:pPr marL="0" indent="0">
              <a:buNone/>
            </a:pPr>
            <a:r>
              <a:rPr lang="en-IE" u="sng" dirty="0"/>
              <a:t>Heathcliff</a:t>
            </a:r>
            <a:r>
              <a:rPr lang="en-IE" dirty="0"/>
              <a:t>: ‘I shall pay Hindley back. I don’t care how long I wait … I hope he will not die before I do!’</a:t>
            </a:r>
          </a:p>
          <a:p>
            <a:pPr marL="0" indent="0">
              <a:buNone/>
            </a:pPr>
            <a:r>
              <a:rPr lang="en-IE" u="sng" dirty="0"/>
              <a:t>Heathcliff</a:t>
            </a:r>
            <a:r>
              <a:rPr lang="en-IE" dirty="0"/>
              <a:t>: ‘I love </a:t>
            </a:r>
            <a:r>
              <a:rPr lang="en-IE" i="1" dirty="0"/>
              <a:t>my</a:t>
            </a:r>
            <a:r>
              <a:rPr lang="en-IE" dirty="0"/>
              <a:t> murderer.’</a:t>
            </a:r>
          </a:p>
          <a:p>
            <a:pPr marL="0" indent="0">
              <a:buNone/>
            </a:pPr>
            <a:r>
              <a:rPr lang="en-IE" u="sng" dirty="0"/>
              <a:t>Heathcliff</a:t>
            </a:r>
            <a:r>
              <a:rPr lang="en-IE" dirty="0"/>
              <a:t>: ‘I have not broken your heart – </a:t>
            </a:r>
            <a:r>
              <a:rPr lang="en-IE" i="1" dirty="0"/>
              <a:t>you</a:t>
            </a:r>
            <a:r>
              <a:rPr lang="en-IE" dirty="0"/>
              <a:t> have broken it – and in breaking it, you have broken mine.’</a:t>
            </a:r>
          </a:p>
          <a:p>
            <a:pPr marL="0" indent="0">
              <a:buNone/>
            </a:pPr>
            <a:r>
              <a:rPr lang="en-IE" u="sng" dirty="0"/>
              <a:t>Heathcliff</a:t>
            </a:r>
            <a:r>
              <a:rPr lang="en-IE" dirty="0"/>
              <a:t>: ‘I am surrounded with her image! The entire world is a dreadful memoranda that she did exist, and that I have lost her!’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08919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5101"/>
            <a:ext cx="10515600" cy="1219199"/>
          </a:xfrm>
        </p:spPr>
        <p:txBody>
          <a:bodyPr/>
          <a:lstStyle/>
          <a:p>
            <a:pPr algn="ctr"/>
            <a:r>
              <a:rPr lang="en-IE" dirty="0"/>
              <a:t>Exam Prep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2700"/>
            <a:ext cx="10515600" cy="525779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IE" dirty="0"/>
              <a:t>Worth: 40%</a:t>
            </a:r>
          </a:p>
          <a:p>
            <a:pPr marL="0" indent="0" algn="ctr">
              <a:buNone/>
            </a:pPr>
            <a:r>
              <a:rPr lang="en-IE" dirty="0"/>
              <a:t>Exam time: 45 minutes</a:t>
            </a:r>
          </a:p>
          <a:p>
            <a:pPr marL="0" indent="0" algn="ctr">
              <a:buNone/>
            </a:pPr>
            <a:r>
              <a:rPr lang="en-IE" b="1" dirty="0"/>
              <a:t>No text books allowed</a:t>
            </a:r>
          </a:p>
          <a:p>
            <a:pPr marL="0" indent="0" algn="ctr">
              <a:buNone/>
            </a:pPr>
            <a:r>
              <a:rPr lang="en-IE" dirty="0"/>
              <a:t>Choice of three questions – you must answer </a:t>
            </a:r>
            <a:r>
              <a:rPr lang="en-IE" b="1" u="sng" dirty="0"/>
              <a:t>one</a:t>
            </a:r>
            <a:r>
              <a:rPr lang="en-IE" dirty="0"/>
              <a:t>.</a:t>
            </a:r>
          </a:p>
          <a:p>
            <a:pPr marL="0" indent="0" algn="ctr">
              <a:buNone/>
            </a:pPr>
            <a:r>
              <a:rPr lang="en-IE" dirty="0"/>
              <a:t>You can focus on </a:t>
            </a:r>
            <a:r>
              <a:rPr lang="en-IE" u="sng" dirty="0"/>
              <a:t>one</a:t>
            </a:r>
            <a:r>
              <a:rPr lang="en-IE" dirty="0"/>
              <a:t> of the two novels.</a:t>
            </a:r>
          </a:p>
          <a:p>
            <a:pPr marL="0" indent="0" algn="ctr">
              <a:buNone/>
            </a:pPr>
            <a:r>
              <a:rPr lang="en-IE" dirty="0"/>
              <a:t>Avoid too much plot summary – only include where relevant.</a:t>
            </a:r>
          </a:p>
          <a:p>
            <a:pPr marL="0" indent="0" algn="ctr">
              <a:buNone/>
            </a:pPr>
            <a:r>
              <a:rPr lang="en-IE" dirty="0"/>
              <a:t>Include quotations from your chosen text for support.</a:t>
            </a:r>
          </a:p>
          <a:p>
            <a:pPr marL="0" indent="0" algn="ctr">
              <a:buNone/>
            </a:pPr>
            <a:r>
              <a:rPr lang="en-IE" dirty="0"/>
              <a:t>Include secondary reading </a:t>
            </a:r>
            <a:r>
              <a:rPr lang="en-IE" u="sng" dirty="0"/>
              <a:t>from academic sources only </a:t>
            </a:r>
            <a:r>
              <a:rPr lang="en-IE" dirty="0"/>
              <a:t>– i.e. chapters or articles (see PDFs on LAN if necessary).</a:t>
            </a:r>
          </a:p>
          <a:p>
            <a:pPr marL="0" indent="0" algn="ctr">
              <a:buNone/>
            </a:pPr>
            <a:r>
              <a:rPr lang="en-IE" dirty="0"/>
              <a:t>PDFs of </a:t>
            </a:r>
            <a:r>
              <a:rPr lang="en-IE" i="1" dirty="0"/>
              <a:t>The Castle of Otranto </a:t>
            </a:r>
            <a:r>
              <a:rPr lang="en-IE" dirty="0"/>
              <a:t>&amp; </a:t>
            </a:r>
            <a:r>
              <a:rPr lang="en-IE" i="1" dirty="0"/>
              <a:t>Wuthering Heights </a:t>
            </a:r>
            <a:r>
              <a:rPr lang="en-IE" dirty="0"/>
              <a:t>are also available on the LAN under </a:t>
            </a:r>
            <a:r>
              <a:rPr lang="en-IE" dirty="0" err="1"/>
              <a:t>MitchellD</a:t>
            </a:r>
            <a:r>
              <a:rPr lang="en-IE" dirty="0"/>
              <a:t>.</a:t>
            </a:r>
          </a:p>
          <a:p>
            <a:pPr marL="0" indent="0" algn="ctr">
              <a:buNone/>
            </a:pPr>
            <a:r>
              <a:rPr lang="en-IE" b="1" u="sng" dirty="0"/>
              <a:t>Answer the question!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38211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8800"/>
            <a:ext cx="10515600" cy="1282700"/>
          </a:xfrm>
        </p:spPr>
        <p:txBody>
          <a:bodyPr/>
          <a:lstStyle/>
          <a:p>
            <a:pPr algn="ctr"/>
            <a:r>
              <a:rPr lang="en-IE" b="1" u="sng" dirty="0"/>
              <a:t>Section 2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06599"/>
            <a:ext cx="10515600" cy="4170363"/>
          </a:xfrm>
        </p:spPr>
        <p:txBody>
          <a:bodyPr/>
          <a:lstStyle/>
          <a:p>
            <a:pPr marL="0" indent="0" algn="ctr">
              <a:buNone/>
            </a:pPr>
            <a:r>
              <a:rPr lang="en-IE" sz="3600" dirty="0"/>
              <a:t>Week 6 – </a:t>
            </a:r>
            <a:r>
              <a:rPr lang="en-IE" sz="3600" i="1" dirty="0"/>
              <a:t>The Castle of Otranto </a:t>
            </a:r>
            <a:r>
              <a:rPr lang="en-IE" sz="3600" dirty="0"/>
              <a:t>(Horace Walpole)</a:t>
            </a:r>
          </a:p>
          <a:p>
            <a:pPr marL="0" indent="0" algn="ctr">
              <a:buNone/>
            </a:pPr>
            <a:r>
              <a:rPr lang="en-IE" sz="3600" dirty="0"/>
              <a:t>Week 7 – </a:t>
            </a:r>
            <a:r>
              <a:rPr lang="en-IE" sz="3600" i="1" dirty="0"/>
              <a:t>The Castle of Otranto </a:t>
            </a:r>
            <a:r>
              <a:rPr lang="en-IE" sz="3600" dirty="0"/>
              <a:t>(Horace Walpole)</a:t>
            </a:r>
          </a:p>
          <a:p>
            <a:pPr marL="0" indent="0" algn="ctr">
              <a:buNone/>
            </a:pPr>
            <a:r>
              <a:rPr lang="en-IE" sz="3600" dirty="0"/>
              <a:t>Week 8 – </a:t>
            </a:r>
            <a:r>
              <a:rPr lang="en-IE" sz="3600" i="1" dirty="0"/>
              <a:t>Wuthering Heights </a:t>
            </a:r>
            <a:r>
              <a:rPr lang="en-IE" sz="3600" dirty="0"/>
              <a:t>(Emily Brontë)</a:t>
            </a:r>
          </a:p>
          <a:p>
            <a:pPr marL="0" indent="0" algn="ctr">
              <a:buNone/>
            </a:pPr>
            <a:r>
              <a:rPr lang="en-IE" sz="3600" dirty="0"/>
              <a:t>Week 9 – </a:t>
            </a:r>
            <a:r>
              <a:rPr lang="en-IE" sz="3600" i="1" dirty="0"/>
              <a:t>Wuthering Heights </a:t>
            </a:r>
            <a:r>
              <a:rPr lang="en-IE" sz="3600" dirty="0"/>
              <a:t>(Emily Brontë)</a:t>
            </a:r>
          </a:p>
          <a:p>
            <a:pPr marL="0" indent="0" algn="ctr">
              <a:buNone/>
            </a:pPr>
            <a:r>
              <a:rPr lang="en-IE" sz="3600" dirty="0"/>
              <a:t>Week 10 – </a:t>
            </a:r>
            <a:r>
              <a:rPr lang="en-IE" sz="3600" b="1" u="sng" dirty="0"/>
              <a:t>Class Test  </a:t>
            </a:r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9746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E" sz="6000" b="1" u="sng" dirty="0"/>
              <a:t>Assessment of Section 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100" y="2044699"/>
            <a:ext cx="10426700" cy="4132263"/>
          </a:xfrm>
        </p:spPr>
        <p:txBody>
          <a:bodyPr/>
          <a:lstStyle/>
          <a:p>
            <a:pPr marL="0" indent="0">
              <a:buNone/>
            </a:pPr>
            <a:r>
              <a:rPr lang="en-IE" sz="3600" dirty="0"/>
              <a:t>The remaining </a:t>
            </a:r>
            <a:r>
              <a:rPr lang="en-IE" sz="3600" b="1" dirty="0"/>
              <a:t>40%</a:t>
            </a:r>
            <a:r>
              <a:rPr lang="en-IE" sz="3600" dirty="0"/>
              <a:t> of the total final grade based on the material covered will be allocated as follows:</a:t>
            </a:r>
          </a:p>
          <a:p>
            <a:pPr marL="0" indent="0">
              <a:buNone/>
            </a:pPr>
            <a:r>
              <a:rPr lang="en-IE" sz="3600" dirty="0"/>
              <a:t>An </a:t>
            </a:r>
            <a:r>
              <a:rPr lang="en-IE" sz="3600" b="1" dirty="0"/>
              <a:t>in-class test</a:t>
            </a:r>
            <a:r>
              <a:rPr lang="en-IE" sz="3600" dirty="0"/>
              <a:t> worth </a:t>
            </a:r>
            <a:r>
              <a:rPr lang="en-IE" sz="3600" b="1" dirty="0"/>
              <a:t>40%</a:t>
            </a:r>
            <a:r>
              <a:rPr lang="en-IE" sz="3600" dirty="0"/>
              <a:t> of the total final grade will take place on </a:t>
            </a:r>
            <a:r>
              <a:rPr lang="en-IE" sz="3600" b="1" dirty="0"/>
              <a:t>Monday 27</a:t>
            </a:r>
            <a:r>
              <a:rPr lang="en-IE" sz="3600" b="1" baseline="30000" dirty="0"/>
              <a:t>th</a:t>
            </a:r>
            <a:r>
              <a:rPr lang="en-IE" sz="3600" b="1" dirty="0"/>
              <a:t> March </a:t>
            </a:r>
            <a:r>
              <a:rPr lang="en-IE" sz="3600" dirty="0"/>
              <a:t>where students will be asked to answer </a:t>
            </a:r>
            <a:r>
              <a:rPr lang="en-IE" sz="3600" b="1" u="sng" dirty="0"/>
              <a:t>one</a:t>
            </a:r>
            <a:r>
              <a:rPr lang="en-IE" sz="3600" dirty="0"/>
              <a:t> question in </a:t>
            </a:r>
            <a:r>
              <a:rPr lang="en-IE" sz="3600" b="1" dirty="0"/>
              <a:t>45 minutes</a:t>
            </a:r>
            <a:r>
              <a:rPr lang="en-IE" sz="3600" dirty="0"/>
              <a:t>. </a:t>
            </a:r>
          </a:p>
          <a:p>
            <a:pPr marL="0" indent="0">
              <a:buNone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9759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1700" y="419100"/>
            <a:ext cx="4787900" cy="1397000"/>
          </a:xfrm>
        </p:spPr>
        <p:txBody>
          <a:bodyPr>
            <a:normAutofit fontScale="90000"/>
          </a:bodyPr>
          <a:lstStyle/>
          <a:p>
            <a:pPr algn="ctr"/>
            <a:r>
              <a:rPr lang="en-IE" b="1" dirty="0"/>
              <a:t>Emily Brontë </a:t>
            </a:r>
            <a:br>
              <a:rPr lang="en-IE" b="1" dirty="0"/>
            </a:br>
            <a:r>
              <a:rPr lang="en-IE" b="1" dirty="0"/>
              <a:t>          </a:t>
            </a:r>
            <a:r>
              <a:rPr lang="en-IE" sz="3100" b="1" dirty="0"/>
              <a:t>(1818-1848)</a:t>
            </a:r>
            <a:br>
              <a:rPr lang="en-IE" sz="3600" dirty="0"/>
            </a:br>
            <a:endParaRPr lang="en-IE" sz="36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1092200" y="1536700"/>
            <a:ext cx="4787900" cy="486410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Born in Yorkshire, England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Best known for writing </a:t>
            </a:r>
            <a:r>
              <a:rPr lang="en-IE" i="1" dirty="0"/>
              <a:t>Wuthering Heights,</a:t>
            </a:r>
            <a:r>
              <a:rPr lang="en-IE" dirty="0"/>
              <a:t> which was </a:t>
            </a:r>
            <a:r>
              <a:rPr lang="en-IE" b="1" u="sng" dirty="0"/>
              <a:t>her only novel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Initially published it in 1847 under the male pen name ‘Ellis Bell’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She also wrote poetry and prose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Her sisters Charlotte &amp; Anne were also famous writers who initially published their work under male pseudonyms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Many of her family, including Emily herself, died at a young age from tuberculosis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Although </a:t>
            </a:r>
            <a:r>
              <a:rPr lang="en-IE" i="1" dirty="0"/>
              <a:t>Wuthering Heights </a:t>
            </a:r>
            <a:r>
              <a:rPr lang="en-IE" dirty="0"/>
              <a:t>initially received mixed reviews, it developed a reputation as a literary masterpiece soon after her death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Interest in her life and work is still strong today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Brontë Society run a museum that preserve and promote the family’s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hlinkClick r:id="rId2"/>
              </a:rPr>
              <a:t>http://www.bronte.org.uk/about-us</a:t>
            </a:r>
            <a:endParaRPr lang="en-IE" dirty="0"/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  <p:pic>
        <p:nvPicPr>
          <p:cNvPr id="1026" name="Picture 2" descr="Related image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100" y="635000"/>
            <a:ext cx="4368800" cy="567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074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E" dirty="0"/>
              <a:t>Typical Elements of the Gothic Novel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47497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E" dirty="0"/>
              <a:t>A castle setting</a:t>
            </a:r>
          </a:p>
          <a:p>
            <a:pPr marL="0" indent="0" algn="ctr">
              <a:buNone/>
            </a:pPr>
            <a:r>
              <a:rPr lang="en-IE" dirty="0"/>
              <a:t>An ancient prophesy and/or family curse</a:t>
            </a:r>
          </a:p>
          <a:p>
            <a:pPr marL="0" indent="0" algn="ctr">
              <a:buNone/>
            </a:pPr>
            <a:r>
              <a:rPr lang="en-IE" dirty="0"/>
              <a:t>A dark atmosphere of mystery and suspense</a:t>
            </a:r>
          </a:p>
          <a:p>
            <a:pPr marL="0" indent="0" algn="ctr">
              <a:buNone/>
            </a:pPr>
            <a:r>
              <a:rPr lang="en-IE" dirty="0"/>
              <a:t>Supernatural creatures and/or inexplicable happenings</a:t>
            </a:r>
          </a:p>
          <a:p>
            <a:pPr marL="0" indent="0" algn="ctr">
              <a:buNone/>
            </a:pPr>
            <a:r>
              <a:rPr lang="en-IE" dirty="0"/>
              <a:t>Heightened emotions – hysterical reactions</a:t>
            </a:r>
          </a:p>
          <a:p>
            <a:pPr marL="0" indent="0" algn="ctr">
              <a:buNone/>
            </a:pPr>
            <a:r>
              <a:rPr lang="en-IE" dirty="0"/>
              <a:t>Distressed heroines – often fleeing for their lives from…</a:t>
            </a:r>
          </a:p>
          <a:p>
            <a:pPr marL="0" indent="0" algn="ctr">
              <a:buNone/>
            </a:pPr>
            <a:r>
              <a:rPr lang="en-IE" dirty="0"/>
              <a:t>Older, tyrannical men who wish to marry/murder them</a:t>
            </a:r>
          </a:p>
          <a:p>
            <a:pPr marL="0" indent="0" algn="ctr">
              <a:buNone/>
            </a:pPr>
            <a:r>
              <a:rPr lang="en-IE" dirty="0"/>
              <a:t>Romantic hero – usually a disguised or unconventional suitor</a:t>
            </a:r>
          </a:p>
          <a:p>
            <a:pPr marL="0" indent="0" algn="ctr">
              <a:buNone/>
            </a:pPr>
            <a:r>
              <a:rPr lang="en-IE" dirty="0"/>
              <a:t>Gothic terminology – words such as horror, terror, ominous, alarm, </a:t>
            </a:r>
            <a:r>
              <a:rPr lang="en-IE" dirty="0" err="1"/>
              <a:t>etc</a:t>
            </a:r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103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1612900" y="5562600"/>
            <a:ext cx="9067800" cy="1092200"/>
          </a:xfrm>
        </p:spPr>
        <p:txBody>
          <a:bodyPr/>
          <a:lstStyle/>
          <a:p>
            <a:pPr algn="ctr"/>
            <a:r>
              <a:rPr lang="en-IE" b="1" u="sng" dirty="0"/>
              <a:t>Top </a:t>
            </a:r>
            <a:r>
              <a:rPr lang="en-IE" b="1" u="sng" dirty="0" err="1"/>
              <a:t>Withens</a:t>
            </a:r>
            <a:r>
              <a:rPr lang="en-IE" b="1" u="sng" dirty="0"/>
              <a:t> </a:t>
            </a:r>
            <a:r>
              <a:rPr lang="en-IE" dirty="0"/>
              <a:t>farmhouse: Generally considered to have been the inspiration for Wuthering Heights farmhouse in the novel</a:t>
            </a:r>
          </a:p>
        </p:txBody>
      </p:sp>
      <p:pic>
        <p:nvPicPr>
          <p:cNvPr id="3076" name="Picture 4" descr="Image result for top withens farmhou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338137"/>
            <a:ext cx="9067800" cy="500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9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76300"/>
          </a:xfrm>
        </p:spPr>
        <p:txBody>
          <a:bodyPr/>
          <a:lstStyle/>
          <a:p>
            <a:pPr algn="ctr"/>
            <a:r>
              <a:rPr lang="en-IE" b="1" dirty="0"/>
              <a:t>The English Moors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905000"/>
            <a:ext cx="3932237" cy="429260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IE" dirty="0"/>
              <a:t>The Yorkshire moors are inspiration for its setting</a:t>
            </a:r>
          </a:p>
          <a:p>
            <a:pPr algn="ctr"/>
            <a:endParaRPr lang="en-IE" dirty="0"/>
          </a:p>
          <a:p>
            <a:pPr algn="ctr"/>
            <a:endParaRPr lang="en-IE" dirty="0"/>
          </a:p>
          <a:p>
            <a:pPr algn="ctr"/>
            <a:r>
              <a:rPr lang="en-IE" dirty="0"/>
              <a:t>‘Wuthering’ = the Yorkshire word for stormy weather</a:t>
            </a:r>
          </a:p>
          <a:p>
            <a:pPr algn="ctr"/>
            <a:endParaRPr lang="en-IE" dirty="0"/>
          </a:p>
          <a:p>
            <a:pPr algn="ctr"/>
            <a:r>
              <a:rPr lang="en-IE" dirty="0">
                <a:hlinkClick r:id="rId2"/>
              </a:rPr>
              <a:t>http://www.wuthering-heights.co.uk/locations/the-moors.php</a:t>
            </a:r>
            <a:endParaRPr lang="en-IE" dirty="0"/>
          </a:p>
          <a:p>
            <a:pPr algn="ctr"/>
            <a:endParaRPr lang="en-IE" dirty="0"/>
          </a:p>
          <a:p>
            <a:pPr algn="ctr"/>
            <a:endParaRPr lang="en-IE" dirty="0"/>
          </a:p>
          <a:p>
            <a:pPr algn="ctr"/>
            <a:endParaRPr lang="en-IE" dirty="0"/>
          </a:p>
          <a:p>
            <a:pPr algn="ctr"/>
            <a:endParaRPr lang="en-IE" dirty="0"/>
          </a:p>
          <a:p>
            <a:pPr algn="ctr"/>
            <a:endParaRPr lang="en-IE" dirty="0"/>
          </a:p>
          <a:p>
            <a:pPr algn="ctr"/>
            <a:endParaRPr lang="en-IE" dirty="0"/>
          </a:p>
          <a:p>
            <a:pPr algn="ctr"/>
            <a:endParaRPr lang="en-IE" dirty="0"/>
          </a:p>
          <a:p>
            <a:pPr algn="ctr"/>
            <a:r>
              <a:rPr lang="en-IE" b="1" u="sng" dirty="0"/>
              <a:t>*Note the Gothic elements in this image</a:t>
            </a:r>
          </a:p>
        </p:txBody>
      </p:sp>
      <p:pic>
        <p:nvPicPr>
          <p:cNvPr id="2050" name="Picture 2" descr="Image result for foggy moors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200" y="812800"/>
            <a:ext cx="4991100" cy="53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635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14301"/>
            <a:ext cx="10515600" cy="1397000"/>
          </a:xfrm>
        </p:spPr>
        <p:txBody>
          <a:bodyPr>
            <a:normAutofit/>
          </a:bodyPr>
          <a:lstStyle/>
          <a:p>
            <a:pPr algn="ctr"/>
            <a:r>
              <a:rPr lang="en-IE" i="1" dirty="0"/>
              <a:t>Wuthering Heights (1847)</a:t>
            </a:r>
          </a:p>
        </p:txBody>
      </p:sp>
      <p:pic>
        <p:nvPicPr>
          <p:cNvPr id="2050" name="Picture 2" descr="Image result for wuthering heights novel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1511301"/>
            <a:ext cx="3078157" cy="466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wuthering heights novel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1" y="1511301"/>
            <a:ext cx="3098800" cy="466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19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501"/>
            <a:ext cx="10515600" cy="1295399"/>
          </a:xfrm>
        </p:spPr>
        <p:txBody>
          <a:bodyPr>
            <a:normAutofit/>
          </a:bodyPr>
          <a:lstStyle/>
          <a:p>
            <a:pPr algn="ctr"/>
            <a:r>
              <a:rPr lang="en-IE" dirty="0"/>
              <a:t>Victorian Responses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4876799"/>
          </a:xfrm>
        </p:spPr>
        <p:txBody>
          <a:bodyPr>
            <a:normAutofit fontScale="92500" lnSpcReduction="10000"/>
          </a:bodyPr>
          <a:lstStyle/>
          <a:p>
            <a:r>
              <a:rPr lang="en-IE" dirty="0"/>
              <a:t>‘A dark tale darkly told … we read what we dislike’ (Literary World)</a:t>
            </a:r>
          </a:p>
          <a:p>
            <a:r>
              <a:rPr lang="en-IE" dirty="0"/>
              <a:t>‘[The] epitome of brutality, disavowed by man and devil … Nightmares and dreams, through which devils dance and wolves howl, make bad novels’ (North American Critic)</a:t>
            </a:r>
          </a:p>
          <a:p>
            <a:r>
              <a:rPr lang="en-IE" dirty="0"/>
              <a:t>‘How a human being could have attempted such a book … without committing suicide … is a mystery. It is a compound of vulgar depravity and unnatural horrors’ (Graham’s Magazine)</a:t>
            </a:r>
          </a:p>
          <a:p>
            <a:r>
              <a:rPr lang="en-IE" dirty="0"/>
              <a:t>‘The harshness, selfishness, and cruelty of Heathcliff are in our opinion inconsistent with the romantic love that he is stated to have felt for Catherine Earnshaw’ (The Examiner)</a:t>
            </a:r>
          </a:p>
          <a:p>
            <a:r>
              <a:rPr lang="en-IE" dirty="0"/>
              <a:t>‘Nothing like it has ever been written before; it is hoped … for the sake of good manners, nothing will be hereafter … It will live a short and brilliant life and then die and be forgotten’ (Reviewer George Washington Peck)</a:t>
            </a:r>
          </a:p>
        </p:txBody>
      </p:sp>
    </p:spTree>
    <p:extLst>
      <p:ext uri="{BB962C8B-B14F-4D97-AF65-F5344CB8AC3E}">
        <p14:creationId xmlns:p14="http://schemas.microsoft.com/office/powerpoint/2010/main" val="1973131416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2278</TotalTime>
  <Words>1046</Words>
  <Application>Microsoft Office PowerPoint</Application>
  <PresentationFormat>Widescreen</PresentationFormat>
  <Paragraphs>120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Depth</vt:lpstr>
      <vt:lpstr>Romantic Literature</vt:lpstr>
      <vt:lpstr>Section 2 Breakdown</vt:lpstr>
      <vt:lpstr>Assessment of Section 2:</vt:lpstr>
      <vt:lpstr>Emily Brontë            (1818-1848) </vt:lpstr>
      <vt:lpstr>Typical Elements of the Gothic Novel</vt:lpstr>
      <vt:lpstr>PowerPoint Presentation</vt:lpstr>
      <vt:lpstr>The English Moors</vt:lpstr>
      <vt:lpstr>Wuthering Heights (1847)</vt:lpstr>
      <vt:lpstr>Victorian Responses</vt:lpstr>
      <vt:lpstr>Genealogy in Wuthering Heights</vt:lpstr>
      <vt:lpstr>In a nutshell…</vt:lpstr>
      <vt:lpstr>Gothic Elements in Wuthering Heights</vt:lpstr>
      <vt:lpstr>Narration</vt:lpstr>
      <vt:lpstr>Themes</vt:lpstr>
      <vt:lpstr>Quotations to Note</vt:lpstr>
      <vt:lpstr>Exam Prep</vt:lpstr>
    </vt:vector>
  </TitlesOfParts>
  <Company>MIC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Romantic Literature</dc:title>
  <dc:creator>Donna Mitchell</dc:creator>
  <cp:lastModifiedBy>Donna Mitchell</cp:lastModifiedBy>
  <cp:revision>217</cp:revision>
  <dcterms:created xsi:type="dcterms:W3CDTF">2016-01-20T11:05:48Z</dcterms:created>
  <dcterms:modified xsi:type="dcterms:W3CDTF">2025-04-08T21:06:59Z</dcterms:modified>
</cp:coreProperties>
</file>