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62" r:id="rId3"/>
    <p:sldId id="260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79986"/>
  </p:normalViewPr>
  <p:slideViewPr>
    <p:cSldViewPr snapToGrid="0" snapToObjects="1">
      <p:cViewPr>
        <p:scale>
          <a:sx n="91" d="100"/>
          <a:sy n="91" d="100"/>
        </p:scale>
        <p:origin x="12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18A44-ECC0-214B-881B-604ABAD67195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C91EE-241E-744B-9BE8-C0788DCF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A test that registers a positive result after 12 rounds, for a CT value of 12, starts out with more than 10 million times as much viral genetic material as a sample with a CT value of 35)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C91EE-241E-744B-9BE8-C0788DCF3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7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just showing the same thing as the other figure, with the line / panel swapped?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C91EE-241E-744B-9BE8-C0788DCF3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72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Vary proportion of population w/ Ct &gt; </a:t>
            </a:r>
            <a:r>
              <a:rPr lang="en-US" sz="1200" dirty="0" err="1"/>
              <a:t>LoD</a:t>
            </a:r>
            <a:r>
              <a:rPr lang="en-US" sz="1200" dirty="0"/>
              <a:t>, proportion of tests positive, and pool size</a:t>
            </a:r>
          </a:p>
          <a:p>
            <a:r>
              <a:rPr lang="en-US" sz="1200" dirty="0"/>
              <a:t>(assay analytic sensitivity = constant)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COMPARING ACROSS PANELS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Varying proportion of population w/ Ct 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compare across panels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Ct means LESS viral load in a sample, so we expect that increasing Ct will make a test less sensitive (able to detect positive cases)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UNCORRELATED DATA (dashed line): Increasing proportion of tested population with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 &gt;95%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PPA decreases</a:t>
            </a:r>
          </a:p>
          <a:p>
            <a:r>
              <a:rPr lang="en-US" dirty="0"/>
              <a:t>CORRELATED DATA (solid line):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proportion of tested population with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 &gt;95%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PPA decreases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Comparing uncorrelated and correlated: don’t have a consistent trend??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COMPARING WITHIN A GIVEN PANEL</a:t>
            </a:r>
          </a:p>
          <a:p>
            <a:r>
              <a:rPr lang="en-US" dirty="0"/>
              <a:t>At a given sensitivity and proportion of samples with Ct&gt;</a:t>
            </a:r>
            <a:r>
              <a:rPr lang="en-US" dirty="0" err="1"/>
              <a:t>LoD</a:t>
            </a:r>
            <a:r>
              <a:rPr lang="en-US" dirty="0"/>
              <a:t>, greater proportion of tests positive increases PPA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C91EE-241E-744B-9BE8-C0788DCF38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5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Vary proportion of population w/ Ct &gt; </a:t>
            </a:r>
            <a:r>
              <a:rPr lang="en-US" sz="1200" dirty="0" err="1"/>
              <a:t>LoD</a:t>
            </a:r>
            <a:r>
              <a:rPr lang="en-US" sz="1200" dirty="0"/>
              <a:t>, proportion of tests positive, and pool size</a:t>
            </a:r>
          </a:p>
          <a:p>
            <a:r>
              <a:rPr lang="en-US" sz="1200" dirty="0"/>
              <a:t>(assay analytic sensitivity = constant)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 tests per sample using a 2-stage pooled testing design (if a group tests positive, every individual is re-tested)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expected tests per sample is almost entirely determined by pool size and prevalence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C91EE-241E-744B-9BE8-C0788DCF38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05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8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1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11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5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9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6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2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5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95CB-9352-C043-93A1-D87D08225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95A0E-B598-9441-9ACB-D84ED6C4C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8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ECD9-7710-D242-978C-931C084D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C9E1-8765-B64F-849E-F301B95D9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between pooling tests </a:t>
            </a:r>
            <a:r>
              <a:rPr lang="en-US"/>
              <a:t>and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4E7C-9CE8-934C-9AE8-5B58FC20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5106-8386-B445-A285-7C7A65B5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Ct Value = Cycle Threshold Value </a:t>
            </a:r>
          </a:p>
          <a:p>
            <a:pPr lvl="1"/>
            <a:r>
              <a:rPr lang="en-US" dirty="0"/>
              <a:t>Number of PCR cycles needed to detect the virus</a:t>
            </a:r>
          </a:p>
          <a:p>
            <a:pPr lvl="1"/>
            <a:r>
              <a:rPr lang="en-US" dirty="0"/>
              <a:t>No detection after 37 to 40 cycles = negative test</a:t>
            </a:r>
          </a:p>
          <a:p>
            <a:pPr lvl="1"/>
            <a:r>
              <a:rPr lang="en-US" dirty="0"/>
              <a:t>Indicates how much virus an infected person has</a:t>
            </a:r>
          </a:p>
        </p:txBody>
      </p:sp>
    </p:spTree>
    <p:extLst>
      <p:ext uri="{BB962C8B-B14F-4D97-AF65-F5344CB8AC3E}">
        <p14:creationId xmlns:p14="http://schemas.microsoft.com/office/powerpoint/2010/main" val="172486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192D-491D-484A-BAA5-B6337843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DF23-5330-464E-9DB3-1F6F1247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0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992A-621B-EA4F-A1B4-31F141F2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12FC78-C0CF-0F44-8965-D31FCFBB5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2440" y="1393666"/>
            <a:ext cx="8168400" cy="5105251"/>
          </a:xfrm>
        </p:spPr>
      </p:pic>
    </p:spTree>
    <p:extLst>
      <p:ext uri="{BB962C8B-B14F-4D97-AF65-F5344CB8AC3E}">
        <p14:creationId xmlns:p14="http://schemas.microsoft.com/office/powerpoint/2010/main" val="319328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880E-8233-1F46-BA2A-253C3491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67" y="92598"/>
            <a:ext cx="1130846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Expected PPA as function of pool size, proportion Ct&gt;</a:t>
            </a:r>
            <a:r>
              <a:rPr lang="en-US" sz="3000" dirty="0" err="1"/>
              <a:t>LoD</a:t>
            </a:r>
            <a:r>
              <a:rPr lang="en-US" sz="3000" dirty="0"/>
              <a:t>, proportion of tests positive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92B21-9CD1-A545-8253-D5C99D912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0046" y="1418161"/>
            <a:ext cx="8458234" cy="5286397"/>
          </a:xfrm>
        </p:spPr>
      </p:pic>
    </p:spTree>
    <p:extLst>
      <p:ext uri="{BB962C8B-B14F-4D97-AF65-F5344CB8AC3E}">
        <p14:creationId xmlns:p14="http://schemas.microsoft.com/office/powerpoint/2010/main" val="334924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7B9F-BCD5-3F4C-9DA7-97ACDCA6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93" y="1683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Expected tests per sample as function of pool size, proportion Ct&gt;</a:t>
            </a:r>
            <a:r>
              <a:rPr lang="en-US" dirty="0" err="1"/>
              <a:t>LoD</a:t>
            </a:r>
            <a:r>
              <a:rPr lang="en-US" dirty="0"/>
              <a:t>, proportion of tests positive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61B70-EFF4-7947-8C7B-35FB47A0F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4420" y="2638425"/>
            <a:ext cx="4963160" cy="3101975"/>
          </a:xfrm>
        </p:spPr>
      </p:pic>
    </p:spTree>
    <p:extLst>
      <p:ext uri="{BB962C8B-B14F-4D97-AF65-F5344CB8AC3E}">
        <p14:creationId xmlns:p14="http://schemas.microsoft.com/office/powerpoint/2010/main" val="35771003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{7F53F21D-1F3D-5246-8E9E-02BCC81F1BFA}tf10001120</Template>
  <TotalTime>7</TotalTime>
  <Words>349</Words>
  <Application>Microsoft Macintosh PowerPoint</Application>
  <PresentationFormat>Widescreen</PresentationFormat>
  <Paragraphs>32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PPA as function of pool size, proportion Ct&gt;LoD, proportion of tests positive</vt:lpstr>
      <vt:lpstr>Expected tests per sample as function of pool size, proportion Ct&gt;LoD, proportion of tests positive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Lynn DeRook Comess</dc:creator>
  <cp:lastModifiedBy>Saskia Lynn DeRook Comess</cp:lastModifiedBy>
  <cp:revision>7</cp:revision>
  <dcterms:created xsi:type="dcterms:W3CDTF">2020-12-01T18:38:55Z</dcterms:created>
  <dcterms:modified xsi:type="dcterms:W3CDTF">2020-12-01T18:46:35Z</dcterms:modified>
</cp:coreProperties>
</file>