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66" r:id="rId5"/>
    <p:sldId id="260" r:id="rId6"/>
    <p:sldId id="265" r:id="rId7"/>
    <p:sldId id="269" r:id="rId8"/>
    <p:sldId id="264" r:id="rId9"/>
    <p:sldId id="268" r:id="rId10"/>
    <p:sldId id="261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80" r:id="rId20"/>
    <p:sldId id="279" r:id="rId21"/>
    <p:sldId id="281" r:id="rId22"/>
    <p:sldId id="276" r:id="rId23"/>
    <p:sldId id="278" r:id="rId24"/>
    <p:sldId id="282" r:id="rId25"/>
    <p:sldId id="27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5EF5E-ED55-4388-B108-696190F0C3FB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4DFA-F98A-4DE8-9958-BA0FE57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the study, cheap talk was simulated in an economics lab-oratory setting; participants were told that they could communicate with other members of their group between experimental rounds. This finding is significant because direct communication naturally occurs between neighboring homeowners.“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34DFA-F98A-4DE8-9958-BA0FE57D5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“Ando and Reeser(2022) found that homeowners had a positive willingness to pay for bundling buyout and insurance to reduce the time between a natural disaster and either an insurance payout or buyout.” </a:t>
            </a:r>
          </a:p>
          <a:p>
            <a:r>
              <a:rPr lang="en-US" dirty="0"/>
              <a:t>“Numerous studies have found that low-income communities frequently are at greater risk of flooding than high-income communities, have few protective measures in place, and find it more difficult to recover after a disaster”</a:t>
            </a:r>
          </a:p>
          <a:p>
            <a:r>
              <a:rPr lang="en-US" dirty="0"/>
              <a:t>“A good approach to </a:t>
            </a:r>
            <a:r>
              <a:rPr lang="en-US" dirty="0" err="1"/>
              <a:t>inves-tigating</a:t>
            </a:r>
            <a:r>
              <a:rPr lang="en-US" dirty="0"/>
              <a:t> such effects would be to conduct economic and </a:t>
            </a:r>
            <a:r>
              <a:rPr lang="en-US" dirty="0" err="1"/>
              <a:t>behavioralexperiments</a:t>
            </a:r>
            <a:r>
              <a:rPr lang="en-US" dirty="0"/>
              <a:t> to assess whether and how much reverse auctions de-crease purchase prices and how owners’ incomes and past </a:t>
            </a:r>
            <a:r>
              <a:rPr lang="en-US" dirty="0" err="1"/>
              <a:t>experi-ences</a:t>
            </a:r>
            <a:r>
              <a:rPr lang="en-US" dirty="0"/>
              <a:t> with flooding affect their willingness to sell at a loss. “</a:t>
            </a:r>
          </a:p>
          <a:p>
            <a:r>
              <a:rPr lang="en-US" dirty="0"/>
              <a:t>“For example, McGhee et al. (2020) studied323 New York households that relocated following </a:t>
            </a:r>
            <a:r>
              <a:rPr lang="en-US" dirty="0" err="1"/>
              <a:t>HurricaneSandy</a:t>
            </a:r>
            <a:r>
              <a:rPr lang="en-US" dirty="0"/>
              <a:t> and found that 20% of the households relocated to areas </a:t>
            </a:r>
            <a:r>
              <a:rPr lang="en-US" dirty="0" err="1"/>
              <a:t>thatwere</a:t>
            </a:r>
            <a:r>
              <a:rPr lang="en-US" dirty="0"/>
              <a:t> at risk of flooding and 95% moved to neighborhoods </a:t>
            </a:r>
            <a:r>
              <a:rPr lang="en-US" dirty="0" err="1"/>
              <a:t>withhigher</a:t>
            </a:r>
            <a:r>
              <a:rPr lang="en-US" dirty="0"/>
              <a:t> poverty rates, which has been shown to reduce the future earning potential of children (Chetty and Hendren 2018). </a:t>
            </a:r>
            <a:r>
              <a:rPr lang="en-US" dirty="0" err="1"/>
              <a:t>Similarly,Loughran</a:t>
            </a:r>
            <a:r>
              <a:rPr lang="en-US" dirty="0"/>
              <a:t> and Elliott (2019) conducted a study of 1,782 </a:t>
            </a:r>
            <a:r>
              <a:rPr lang="en-US" dirty="0" err="1"/>
              <a:t>HarrisCounty</a:t>
            </a:r>
            <a:r>
              <a:rPr lang="en-US" dirty="0"/>
              <a:t>, Texas, buyouts between January 2000 and August 2017;they found that roughly 9 out of 10 homeowners relocated </a:t>
            </a:r>
            <a:r>
              <a:rPr lang="en-US" dirty="0" err="1"/>
              <a:t>withinthe</a:t>
            </a:r>
            <a:r>
              <a:rPr lang="en-US" dirty="0"/>
              <a:t> metropolitan area, and that Hispanic and Black </a:t>
            </a:r>
            <a:r>
              <a:rPr lang="en-US" dirty="0" err="1"/>
              <a:t>homeownerswere</a:t>
            </a:r>
            <a:r>
              <a:rPr lang="en-US" dirty="0"/>
              <a:t> significantly more likely to relocate locally (within the </a:t>
            </a:r>
            <a:r>
              <a:rPr lang="en-US" dirty="0" err="1"/>
              <a:t>metroarea</a:t>
            </a:r>
            <a:r>
              <a:rPr lang="en-US" dirty="0"/>
              <a:t>) compared to White homeowners. “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34DFA-F98A-4DE8-9958-BA0FE57D5E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98FA-B761-4CB4-9799-854BD319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72C9B-34C5-4C9B-B0D2-46E6F6187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F393-D77B-433C-A1BF-33DC63EE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DF3E-6873-413D-B57E-128FE6A1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105E-9F07-46B1-9220-8E9A75E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A362-E8E3-48F5-BCB1-C0677FD5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08568-A5B4-40E7-918A-4083DD88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C338-AA6B-418B-9CE9-16A9EBA9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F5D2-638B-408F-ACED-CC7B7B72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8747-5FED-49CD-81DA-616E68DD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16151-709C-4747-A13E-C9105A286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45160-77B4-4750-93A4-7F051943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2A9F-3AF0-4A55-9E7E-28045F1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D574-C43F-4E93-BB8A-BA61C596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231B-B2CF-4DA0-BED9-CB3614B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412A-C0FD-416A-A2C4-6CB7F0D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D5DC-AA23-46E4-9AC1-1BA1973C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71DC-CA2C-4F86-96D0-F851B8D5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2EA4-FDC3-4E33-8421-FE8891E0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DDA6-23EB-406F-AECA-8868C343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C193-EBC5-4D32-BC16-D31FB435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F7A9-0FC4-4EEB-86C4-9EB118CF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5DC1-6868-41B8-B655-3156B89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584B-F215-447A-B48D-E2C077AA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6963-064F-42EB-A1C4-748DAE89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E086-60FF-46C3-9E8A-AC341E5D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C1AD-71CE-41EF-83FC-9F7D015B1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5CE34-6319-4AE7-AB86-D3165EAFA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E1D3D-208F-4EE1-98CF-2FFA87E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F710-0355-4D17-B582-855CE0B8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B9962-F26F-477F-8ED4-F8720F7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8D88-D179-4E23-869F-4EAA2C30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2CD61-3B2D-447D-AFDC-53106E91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93E2-2319-46DA-B58D-E5FE0B02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910E-7B51-455F-BD54-502DF11A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6610F-A670-4A1B-882C-EC70EE9A1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C3413-1682-476A-B94B-A448E407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D0C9B-87C2-4A01-A7C4-B369FD27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165C-A6FF-49F8-82BB-E03A8936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BEC7-FC9B-4BD4-B18A-C44154BC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8F172-99FE-4DF4-8990-10DB06CF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D9492-F324-4DB8-B29D-37F14EA1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19B7-0E56-432D-90C5-4593A928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5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78DAC-1E91-446C-B12D-0868087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51AE2-BCA2-4836-A844-45597D21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D6A-FF1F-4E31-AD41-6BA5EB38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2EC2-F1AD-4D18-AEAF-2B23F5EF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EC25-5711-49A9-9744-AD9A38F9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11279-60A9-42D9-A0EA-09AA6964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3AB5-24FE-4039-99DC-D3DF9437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C302-40EF-44B9-8DC5-F5EB6E80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5F19-006E-45B6-A8D8-AFA1926E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8EAB-7754-4869-BC2C-A44D330C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3F3B9-EE43-4DFE-9440-0EE9EC5C2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E9DC-1630-465B-B3C4-88DDBFAF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1009-FEEF-4ECB-A5E5-330388A9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C6B-8067-4D2A-B519-AD2ACD4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3B6D-2167-4CB6-A0FB-AA3DBDA7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337CB-3688-4280-A8F6-40DFDDB3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6271-A5CC-4567-AE20-46B98CFE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6C3D-24BC-4261-9DB4-79B5F1B5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A9B3-2E2F-424D-A79F-2CFD4B33D7C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6E68-F0F7-4764-9C42-C7ED77920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3A16-C884-4F2D-B15C-895D41DC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8F32-F66B-4B8E-A0A6-227311F9E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Flood Buyouts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4881E-B07A-4CA4-B6C4-517DAF3C2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80323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95F7-BC22-4A9D-8CFB-6F3B7394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D9E7-0D7D-4FEB-83DE-570410F6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Hypothesis</a:t>
            </a:r>
            <a:r>
              <a:rPr lang="en-US" dirty="0"/>
              <a:t>: RA may lower costs, but increase vulnerability to rent seeking or collusion when there are few participants</a:t>
            </a:r>
          </a:p>
          <a:p>
            <a:r>
              <a:rPr lang="en-US" dirty="0"/>
              <a:t>(def) </a:t>
            </a:r>
            <a:r>
              <a:rPr lang="en-US" dirty="0">
                <a:sym typeface="Wingdings" panose="05000000000000000000" pitchFamily="2" charset="2"/>
              </a:rPr>
              <a:t>Single buyer (gov’t) obtains offers from multiple sellers (homeowners) and accept lowest offer</a:t>
            </a:r>
          </a:p>
          <a:p>
            <a:r>
              <a:rPr lang="en-US" dirty="0"/>
              <a:t>Pros- increased cost-effectiveness and provide greater community welfare, </a:t>
            </a:r>
          </a:p>
          <a:p>
            <a:r>
              <a:rPr lang="en-US" dirty="0"/>
              <a:t>Concerns- rent-seeking behavior where owners try to profit by offering more than true private value; residents not familiar with this type of mechanism (familiarity can be improved with iterative auction, but this also could increase collusion and increase cost of acquiring homes);</a:t>
            </a:r>
          </a:p>
          <a:p>
            <a:r>
              <a:rPr lang="en-US" dirty="0"/>
              <a:t>Don’t know- if RA’s increase contiguity, increase/decrease per-home costs, increase/decrease hazard risk</a:t>
            </a:r>
          </a:p>
        </p:txBody>
      </p:sp>
    </p:spTree>
    <p:extLst>
      <p:ext uri="{BB962C8B-B14F-4D97-AF65-F5344CB8AC3E}">
        <p14:creationId xmlns:p14="http://schemas.microsoft.com/office/powerpoint/2010/main" val="406620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95F7-BC22-4A9D-8CFB-6F3B7394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D9E7-0D7D-4FEB-83DE-570410F6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Hypothesis</a:t>
            </a:r>
            <a:r>
              <a:rPr lang="en-US" dirty="0"/>
              <a:t>: TC’s can minimize fragmentation without imposing additional cost on gov’t.</a:t>
            </a:r>
          </a:p>
          <a:p>
            <a:r>
              <a:rPr lang="en-US" dirty="0"/>
              <a:t>(def) </a:t>
            </a:r>
            <a:r>
              <a:rPr lang="en-US" dirty="0">
                <a:sym typeface="Wingdings" panose="05000000000000000000" pitchFamily="2" charset="2"/>
              </a:rPr>
              <a:t>= Impose minimum level of participation for buyout to go through</a:t>
            </a:r>
          </a:p>
          <a:p>
            <a:r>
              <a:rPr lang="en-US" dirty="0"/>
              <a:t>Pros- </a:t>
            </a:r>
            <a:r>
              <a:rPr lang="en-US" dirty="0" err="1"/>
              <a:t>envt’l</a:t>
            </a:r>
            <a:r>
              <a:rPr lang="en-US" dirty="0"/>
              <a:t> bens (contiguous wetlands, increased flood resilience), only buyouts that go through are the most spatially beneficial </a:t>
            </a:r>
          </a:p>
          <a:p>
            <a:r>
              <a:rPr lang="en-US" dirty="0"/>
              <a:t>Concerns- social pressure</a:t>
            </a:r>
          </a:p>
          <a:p>
            <a:r>
              <a:rPr lang="en-US" dirty="0"/>
              <a:t>Success depends on- threshold, mechanism so that homeowners can privately signal their desire to participate to other homeowners, </a:t>
            </a:r>
          </a:p>
        </p:txBody>
      </p:sp>
    </p:spTree>
    <p:extLst>
      <p:ext uri="{BB962C8B-B14F-4D97-AF65-F5344CB8AC3E}">
        <p14:creationId xmlns:p14="http://schemas.microsoft.com/office/powerpoint/2010/main" val="257769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A4E9-85D7-4C95-A388-A2146D66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01C2-3775-4F29-AA97-70D0D8A8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</a:t>
            </a:r>
            <a:r>
              <a:rPr lang="en-US" dirty="0"/>
              <a:t>: Combining incentives can reduce fragmentation and program costs for the gov’t.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 + AB- increases acceptance rates but decreases contiguity and thus </a:t>
            </a:r>
            <a:r>
              <a:rPr lang="en-US" dirty="0" err="1"/>
              <a:t>env’tl</a:t>
            </a:r>
            <a:r>
              <a:rPr lang="en-US" dirty="0"/>
              <a:t> bens.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But AB with spatial targeting (allows buyers to place additional value on houses near protected lands) increases both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 + Provision Point Mechanism- lowers bids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 + TC or budget constraint- increased bids only when one-shot (not iterative)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6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1FAF-8728-4C5F-9138-208E090E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D5C2-2697-46CC-B65F-747BF51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Assessing how buyout tools effect long-term wellbeing of residents</a:t>
            </a:r>
          </a:p>
          <a:p>
            <a:r>
              <a:rPr lang="en-US" dirty="0"/>
              <a:t>This just focuses on owners, but need to consider </a:t>
            </a:r>
            <a:r>
              <a:rPr lang="en-US" i="1" dirty="0"/>
              <a:t>renters </a:t>
            </a:r>
            <a:r>
              <a:rPr lang="en-US" dirty="0"/>
              <a:t>too!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 costs decrease participation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Buyouts typically implemented in low income communities increasing disparities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Concern if low income res are more likely than high income to sell at loss in RA scenario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outcomes vary across income levels and how these actors influence where they 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Incentives may have unintended consequences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May relocate to flood prone area, or area with other risks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Disparities in unintended consequences also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incentivized to remain in area, may have to deal with inflated prices, which also leads to increased segregation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AB and TC may cause social pressure &amp; coercion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May feel coerced because not financially feasible to stay, feared future flooding, disbanding of their neighborhoods, future lack of interest of gov’t in providing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Owners are more likely to accept buyout offers when they believe their neighbors will also accept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Residents accept buyouts can create future financial burdens on residents don’t through additional taxes to maintain community services or a loss of services because of smaller tax bases.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Residents reject buyout can deprive their neighbors of AB’s, reduce the effectiveness of the program by checkerboarding, and even force cancellation of the program.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Future research: what level of AB can encourage coordination w/o applying social pressure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E403-A9BE-4C57-AE9D-43F889D7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6B1A5-FE81-43F8-A38E-5F95E734A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/>
              <a:t>Paul, L. A., </a:t>
            </a:r>
            <a:r>
              <a:rPr lang="en-US" dirty="0" err="1"/>
              <a:t>McGranaghan</a:t>
            </a:r>
            <a:r>
              <a:rPr lang="en-US" dirty="0"/>
              <a:t>, C., Siders, A. R., </a:t>
            </a:r>
            <a:r>
              <a:rPr lang="en-US" dirty="0" err="1"/>
              <a:t>Dineva</a:t>
            </a:r>
            <a:r>
              <a:rPr lang="en-US" dirty="0"/>
              <a:t>, P. K., Palm-Forster, L. H., &amp; Messer, K. D. (2024). Addressing coordination problems in residential buyouts: Experimental evidence for managed retreat in the face of climate change-related threats. Journal of Economic Behavior and Organization, 226, 106670. https://doi.org/10.1016/j.jebo.2024.106670</a:t>
            </a:r>
          </a:p>
        </p:txBody>
      </p:sp>
    </p:spTree>
    <p:extLst>
      <p:ext uri="{BB962C8B-B14F-4D97-AF65-F5344CB8AC3E}">
        <p14:creationId xmlns:p14="http://schemas.microsoft.com/office/powerpoint/2010/main" val="175798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D68C-0B66-4930-B49C-F1BCA63C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9D7B-837F-447B-B817-6EC6FA56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Buyouts pose a moral hazard problem because owners’ subjective value and unobservable attachment to home. </a:t>
            </a:r>
          </a:p>
          <a:p>
            <a:r>
              <a:rPr lang="en-US" dirty="0"/>
              <a:t>Research question: Do additional incentives decrease checkerboarding?</a:t>
            </a:r>
          </a:p>
          <a:p>
            <a:r>
              <a:rPr lang="en-US" dirty="0"/>
              <a:t>Coordination Problem</a:t>
            </a:r>
          </a:p>
          <a:p>
            <a:pPr lvl="1"/>
            <a:r>
              <a:rPr lang="en-US" dirty="0"/>
              <a:t>Attachment to place or community</a:t>
            </a:r>
          </a:p>
          <a:p>
            <a:pPr lvl="2"/>
            <a:r>
              <a:rPr lang="en-US" dirty="0"/>
              <a:t>Coordination failure if stay or leave</a:t>
            </a:r>
          </a:p>
          <a:p>
            <a:pPr lvl="1"/>
            <a:r>
              <a:rPr lang="en-US" dirty="0"/>
              <a:t>Spatial dependence of benefits</a:t>
            </a:r>
          </a:p>
          <a:p>
            <a:pPr lvl="1"/>
            <a:r>
              <a:rPr lang="en-US" dirty="0"/>
              <a:t>Decision to accept or reject affects valuations of other properties and the public benefits to the community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5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B7F-8A9D-4E42-AD0C-47544445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979F-7440-4945-BA4E-FA958EBF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 &amp; HUD provide funding to local &amp; state gov’t, who make posted price (take-it-or-leave-it) buyout offers to owners and oversee process</a:t>
            </a:r>
          </a:p>
          <a:p>
            <a:r>
              <a:rPr lang="en-US" dirty="0"/>
              <a:t>Typically use pre/post-flood FMV</a:t>
            </a:r>
          </a:p>
          <a:p>
            <a:r>
              <a:rPr lang="en-US" dirty="0"/>
              <a:t>Owners accept or reject or dispute value by hiring a second appraiser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B7F-8A9D-4E42-AD0C-47544445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979F-7440-4945-BA4E-FA958EBF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Complete/efficient buyout = when the whole neighborhood is relocated. This paper assumes wetland values and infrastructure savings increase under this scenario.</a:t>
            </a:r>
          </a:p>
          <a:p>
            <a:r>
              <a:rPr lang="en-US" dirty="0"/>
              <a:t>Assume homogeneous place &amp; community attachment values, but think heterogenous in reality, and RA allow for heterogeneity without measurement of unobservable values</a:t>
            </a:r>
          </a:p>
          <a:p>
            <a:r>
              <a:rPr lang="en-US" dirty="0"/>
              <a:t>Perceptions of fairness and voluntariness </a:t>
            </a:r>
          </a:p>
          <a:p>
            <a:r>
              <a:rPr lang="en-US" dirty="0"/>
              <a:t>Subjective valuation depends on emotional attachment to place, neighborhood, and neighbors</a:t>
            </a:r>
          </a:p>
          <a:p>
            <a:r>
              <a:rPr lang="en-US" dirty="0"/>
              <a:t>Checkerboarding may raise local taxes for those who remain</a:t>
            </a:r>
          </a:p>
          <a:p>
            <a:r>
              <a:rPr lang="en-US" dirty="0"/>
              <a:t>More adjoined land has better </a:t>
            </a:r>
            <a:r>
              <a:rPr lang="en-US" dirty="0" err="1"/>
              <a:t>env’tl</a:t>
            </a:r>
            <a:r>
              <a:rPr lang="en-US" dirty="0"/>
              <a:t> outcomes (wetlands, habitats) and make it more cost effective to remove infrastructure for open space</a:t>
            </a:r>
          </a:p>
        </p:txBody>
      </p:sp>
    </p:spTree>
    <p:extLst>
      <p:ext uri="{BB962C8B-B14F-4D97-AF65-F5344CB8AC3E}">
        <p14:creationId xmlns:p14="http://schemas.microsoft.com/office/powerpoint/2010/main" val="425014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53FC-6CA8-4487-A033-350B2CBD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E7F9-A698-4E08-8B5A-A8CA463D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dilemmas</a:t>
            </a:r>
          </a:p>
          <a:p>
            <a:pPr lvl="1"/>
            <a:r>
              <a:rPr lang="en-US" dirty="0"/>
              <a:t>Individual decisions are interconnected</a:t>
            </a:r>
          </a:p>
          <a:p>
            <a:pPr lvl="1"/>
            <a:r>
              <a:rPr lang="en-US" dirty="0"/>
              <a:t>Incentives motivate individual behavior that leads to sub-optimal group outcomes</a:t>
            </a:r>
          </a:p>
          <a:p>
            <a:r>
              <a:rPr lang="en-US" dirty="0"/>
              <a:t>Coordination problems</a:t>
            </a:r>
          </a:p>
          <a:p>
            <a:pPr lvl="1"/>
            <a:r>
              <a:rPr lang="en-US" dirty="0" err="1"/>
              <a:t>Individ</a:t>
            </a:r>
            <a:r>
              <a:rPr lang="en-US" dirty="0"/>
              <a:t> bens are effected by decisions of others which are not known ex ante</a:t>
            </a:r>
          </a:p>
          <a:p>
            <a:pPr lvl="1"/>
            <a:r>
              <a:rPr lang="en-US" dirty="0"/>
              <a:t>Reluctance to reveal values to neighbors</a:t>
            </a:r>
          </a:p>
          <a:p>
            <a:pPr lvl="1"/>
            <a:endParaRPr lang="en-US" dirty="0"/>
          </a:p>
          <a:p>
            <a:r>
              <a:rPr lang="en-US" dirty="0" err="1"/>
              <a:t>edfvjkm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4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C106-86CE-4712-A9BF-559F522D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F64A-4BE6-4CF2-A58A-3F242D03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671" y="3539098"/>
            <a:ext cx="6324474" cy="2655513"/>
          </a:xfrm>
        </p:spPr>
        <p:txBody>
          <a:bodyPr>
            <a:noAutofit/>
          </a:bodyPr>
          <a:lstStyle/>
          <a:p>
            <a:r>
              <a:rPr lang="en-US" sz="1400" dirty="0"/>
              <a:t>Period 1: Default</a:t>
            </a:r>
          </a:p>
          <a:p>
            <a:pPr lvl="1"/>
            <a:r>
              <a:rPr lang="en-US" sz="1400" dirty="0"/>
              <a:t>Under PP the  dominant option in expected value is to reject offer</a:t>
            </a:r>
          </a:p>
          <a:p>
            <a:pPr lvl="1"/>
            <a:r>
              <a:rPr lang="en-US" sz="1400" dirty="0"/>
              <a:t>Under RA</a:t>
            </a:r>
          </a:p>
          <a:p>
            <a:r>
              <a:rPr lang="en-US" sz="1400" dirty="0"/>
              <a:t>Period 2: AB only</a:t>
            </a:r>
          </a:p>
          <a:p>
            <a:pPr lvl="1"/>
            <a:r>
              <a:rPr lang="en-US" sz="1400" dirty="0"/>
              <a:t>Accepting is dominant</a:t>
            </a:r>
          </a:p>
          <a:p>
            <a:r>
              <a:rPr lang="en-US" sz="1400" dirty="0"/>
              <a:t>Period 3: TC only (3 houses min)</a:t>
            </a:r>
            <a:endParaRPr lang="en-US" sz="200" dirty="0"/>
          </a:p>
          <a:p>
            <a:pPr lvl="1"/>
            <a:r>
              <a:rPr lang="en-US" sz="1400" dirty="0"/>
              <a:t>Rejecting is dominant</a:t>
            </a:r>
          </a:p>
          <a:p>
            <a:r>
              <a:rPr lang="en-US" sz="1400" dirty="0"/>
              <a:t>Period 4: AB + TC</a:t>
            </a:r>
          </a:p>
          <a:p>
            <a:pPr lvl="1"/>
            <a:r>
              <a:rPr lang="en-US" sz="1400" dirty="0"/>
              <a:t>Accepting is always dominant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983FC-2AC6-4510-BF38-8A5AFDD0A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" t="8361" r="6610" b="5973"/>
          <a:stretch/>
        </p:blipFill>
        <p:spPr>
          <a:xfrm>
            <a:off x="6409765" y="914400"/>
            <a:ext cx="5010799" cy="21661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B2B331-C473-4BF6-A2C6-9718760A0399}"/>
              </a:ext>
            </a:extLst>
          </p:cNvPr>
          <p:cNvSpPr txBox="1">
            <a:spLocks/>
          </p:cNvSpPr>
          <p:nvPr/>
        </p:nvSpPr>
        <p:spPr>
          <a:xfrm>
            <a:off x="6172200" y="1975316"/>
            <a:ext cx="5544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C9506E-1FD9-41C5-85DE-058907EF6B2B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4379259" cy="421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372 undergrads in person</a:t>
            </a:r>
          </a:p>
          <a:p>
            <a:r>
              <a:rPr lang="en-US" sz="1400" dirty="0"/>
              <a:t>Stylized coastal neighborhoods with circular (reduces asymmetries) networks of 6 homes and homogeneous home values and community attachment levels</a:t>
            </a:r>
          </a:p>
          <a:p>
            <a:r>
              <a:rPr lang="en-US" sz="1400" dirty="0"/>
              <a:t>Implement 2 buyout mechanisms: posted price (PP) and reverse auction (RA) b/w subjects &amp; 4 combos of program features (control with neither, agglomeration bonuses (AB), target constraint (TC), AB + TC)</a:t>
            </a:r>
          </a:p>
          <a:p>
            <a:r>
              <a:rPr lang="en-US" sz="1400" dirty="0"/>
              <a:t>In each period neighborhoods have a fixed probability of experiencing a flood that costs = damages per home</a:t>
            </a:r>
          </a:p>
          <a:p>
            <a:r>
              <a:rPr lang="en-US" sz="1400" dirty="0"/>
              <a:t>Each home has market value of $100, each homeowner values their home $20 above FMV and values their adjacent neighbors $5 each, 0 community attachment to other neighbors. This totals $130 subjective value if no flood.</a:t>
            </a:r>
          </a:p>
          <a:p>
            <a:r>
              <a:rPr lang="en-US" sz="1400" dirty="0"/>
              <a:t>25% chance of flooding each period. If flood, all homes value decreases 50%</a:t>
            </a:r>
          </a:p>
          <a:p>
            <a:r>
              <a:rPr lang="en-US" sz="1400" dirty="0"/>
              <a:t>Collect info to calculate risk aversion </a:t>
            </a:r>
          </a:p>
          <a:p>
            <a:endParaRPr lang="en-US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F1FBCF-608D-4BC8-9B27-E4315658829A}"/>
              </a:ext>
            </a:extLst>
          </p:cNvPr>
          <p:cNvSpPr txBox="1">
            <a:spLocks/>
          </p:cNvSpPr>
          <p:nvPr/>
        </p:nvSpPr>
        <p:spPr>
          <a:xfrm>
            <a:off x="5544671" y="5023480"/>
            <a:ext cx="6324474" cy="1452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4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E403-A9BE-4C57-AE9D-43F889D7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6B1A5-FE81-43F8-A38E-5F95E734A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 err="1"/>
              <a:t>Dineva</a:t>
            </a:r>
            <a:r>
              <a:rPr lang="en-US" dirty="0"/>
              <a:t>, P. K., </a:t>
            </a:r>
            <a:r>
              <a:rPr lang="en-US" dirty="0" err="1"/>
              <a:t>McGranaghan</a:t>
            </a:r>
            <a:r>
              <a:rPr lang="en-US" dirty="0"/>
              <a:t>, C., Messer, K. D., Palm-Forster, L. H., Paul, L. A., &amp; Siders, A. R. (2023). Promoting spatial coordination in flood buyouts in the United States: Four strategies and four challenges from the economics of land preservation literature. Natural Hazards Review, 24(1), 04023002. https://doi.org/10.1061/(ASCE)NH.1527-6996.0000485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FFBED8-3043-4F4A-B871-9E6BD13F9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" r="5460"/>
          <a:stretch/>
        </p:blipFill>
        <p:spPr>
          <a:xfrm>
            <a:off x="4876802" y="36365"/>
            <a:ext cx="6961094" cy="357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94517-61AE-4C5A-AAF4-206C93F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B2BC-E950-4FF1-A5A7-417383A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5424" cy="178925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RA increase coordination (increased buyout rates and contiguity)</a:t>
            </a:r>
          </a:p>
          <a:p>
            <a:pPr lvl="1"/>
            <a:r>
              <a:rPr lang="en-US" sz="2000" dirty="0"/>
              <a:t>Acceptance rates are lower with PP at FMV (w/ place and community attachment &amp; heterogeneity in risk aversion)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3668F5-D255-483B-9D7C-7EB819BCB5A9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4845424" cy="2747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More ppl prefer accepting offer and leaving</a:t>
            </a:r>
          </a:p>
          <a:p>
            <a:pPr lvl="1"/>
            <a:r>
              <a:rPr lang="en-US" sz="1600" dirty="0"/>
              <a:t>Default PP had 53% acceptance</a:t>
            </a:r>
          </a:p>
          <a:p>
            <a:pPr lvl="1"/>
            <a:r>
              <a:rPr lang="en-US" sz="1600" dirty="0"/>
              <a:t>PP + AB had 77% acceptance</a:t>
            </a:r>
          </a:p>
          <a:p>
            <a:pPr lvl="1"/>
            <a:r>
              <a:rPr lang="en-US" sz="1600" dirty="0"/>
              <a:t>PP + TC had 34% acceptance</a:t>
            </a:r>
          </a:p>
          <a:p>
            <a:pPr lvl="1"/>
            <a:r>
              <a:rPr lang="en-US" sz="1600" dirty="0"/>
              <a:t>PP + AB + TC had 75% acceptance</a:t>
            </a:r>
          </a:p>
          <a:p>
            <a:pPr lvl="1"/>
            <a:r>
              <a:rPr lang="en-US" sz="1600" dirty="0"/>
              <a:t>Default RA had 77% acceptance</a:t>
            </a:r>
          </a:p>
          <a:p>
            <a:pPr lvl="1"/>
            <a:r>
              <a:rPr lang="en-US" sz="1600" dirty="0"/>
              <a:t>RA + AB had 80% acceptance</a:t>
            </a:r>
          </a:p>
          <a:p>
            <a:pPr lvl="1"/>
            <a:r>
              <a:rPr lang="en-US" sz="1600" dirty="0"/>
              <a:t>RA + TC had 74% acceptance</a:t>
            </a:r>
          </a:p>
          <a:p>
            <a:pPr lvl="1"/>
            <a:r>
              <a:rPr lang="en-US" sz="1600" dirty="0"/>
              <a:t>RA + AB + TC had 74% acceptance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25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938334-7FFD-40F6-9509-A47B949C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6" y="1775010"/>
            <a:ext cx="5776334" cy="4867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B6C72-B9AD-451B-B927-31B5F26A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9F49-6907-45D4-B68C-E82D576C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93578"/>
            <a:ext cx="5776333" cy="19664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PP/RA TC and AB + TC</a:t>
            </a:r>
            <a:r>
              <a:rPr lang="en-US" dirty="0">
                <a:sym typeface="Wingdings" panose="05000000000000000000" pitchFamily="2" charset="2"/>
              </a:rPr>
              <a:t> lower fragmentation</a:t>
            </a:r>
          </a:p>
          <a:p>
            <a:r>
              <a:rPr lang="en-US" dirty="0">
                <a:sym typeface="Wingdings" panose="05000000000000000000" pitchFamily="2" charset="2"/>
              </a:rPr>
              <a:t>Overall: both RA and AB improve coordination; RA also accommodate heterogeneity; these may be perceived as less coercive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27E52-F340-453D-AA8A-8B333056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88" y="0"/>
            <a:ext cx="6561963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0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DFE0-191E-45B6-973A-E9FD94F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participation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73BF-D6ED-4EC5-B56B-24529649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558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Regressions to see what incentivizes decisions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4A9257-8374-4C1F-AEC7-05C1336F6957}"/>
              </a:ext>
            </a:extLst>
          </p:cNvPr>
          <p:cNvSpPr txBox="1">
            <a:spLocks/>
          </p:cNvSpPr>
          <p:nvPr/>
        </p:nvSpPr>
        <p:spPr>
          <a:xfrm>
            <a:off x="838200" y="2375647"/>
            <a:ext cx="10515600" cy="3783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Regression: reg acceptance dummy on dummies for AB/TC/AB+TC, period fixed </a:t>
            </a:r>
            <a:r>
              <a:rPr lang="en-US" dirty="0" err="1"/>
              <a:t>fx</a:t>
            </a:r>
            <a:r>
              <a:rPr lang="en-US" dirty="0"/>
              <a:t> to account for learning, participant fixed </a:t>
            </a:r>
            <a:r>
              <a:rPr lang="en-US" dirty="0" err="1"/>
              <a:t>fx</a:t>
            </a:r>
            <a:r>
              <a:rPr lang="en-US" dirty="0"/>
              <a:t>, past buyout outcomes, variable for how many periods have gone since flood was realized, indicator for number of neighbors who accepted in previous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Results: AB and AB+TC increase acceptance, increased participation if 2 neighbors participate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Regression: reg bid on dummies for AB/TC/AB+TC, individual fixed </a:t>
            </a:r>
            <a:r>
              <a:rPr lang="en-US" dirty="0" err="1"/>
              <a:t>fx</a:t>
            </a:r>
            <a:r>
              <a:rPr lang="en-US" dirty="0"/>
              <a:t>, variable for how many periods have gone since flood was realized, variable for bid of neighbors previous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Results: AB lowers bids by $2.43 (because it could be risky if bid </a:t>
            </a:r>
            <a:r>
              <a:rPr lang="en-US" i="1" dirty="0"/>
              <a:t>too high</a:t>
            </a:r>
            <a:r>
              <a:rPr lang="en-US" dirty="0"/>
              <a:t>), prior bid  indicator increases bids by $2.84 (suggests rent seeking behavior),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9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8091-A281-4DB2-B998-F190B084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 </a:t>
            </a:r>
            <a:r>
              <a:rPr lang="en-US" dirty="0" err="1"/>
              <a:t>env’tl</a:t>
            </a:r>
            <a:r>
              <a:rPr lang="en-US" dirty="0"/>
              <a:t> and public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823B-2B18-4A02-A5A7-0810CEAC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Wetlands</a:t>
            </a:r>
          </a:p>
          <a:p>
            <a:pPr lvl="1"/>
            <a:r>
              <a:rPr lang="en-US" dirty="0"/>
              <a:t>PP + AB best or RA best depending on scenario</a:t>
            </a:r>
          </a:p>
        </p:txBody>
      </p:sp>
    </p:spTree>
    <p:extLst>
      <p:ext uri="{BB962C8B-B14F-4D97-AF65-F5344CB8AC3E}">
        <p14:creationId xmlns:p14="http://schemas.microsoft.com/office/powerpoint/2010/main" val="14942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Review 4 strategies from the land preservation/conservation acquisitions literature and how they have potential use for improving buyout participation and reduce fragmentation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Contiguity of acquired homes, purchase cost savings per house, homeowner welfare, homeowner hazard risk reduction</a:t>
            </a:r>
          </a:p>
          <a:p>
            <a:r>
              <a:rPr lang="en-US" dirty="0">
                <a:sym typeface="Wingdings" panose="05000000000000000000" pitchFamily="2" charset="2"/>
              </a:rPr>
              <a:t>Encourage experimentation of these incentives in a buyout context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Agglomeration bonuses</a:t>
            </a:r>
            <a:r>
              <a:rPr lang="en-US" dirty="0">
                <a:sym typeface="Wingdings" panose="05000000000000000000" pitchFamily="2" charset="2"/>
              </a:rPr>
              <a:t>= additional bonus if move in group with neighbors 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Reverse auctions</a:t>
            </a:r>
            <a:r>
              <a:rPr lang="en-US" dirty="0">
                <a:sym typeface="Wingdings" panose="05000000000000000000" pitchFamily="2" charset="2"/>
              </a:rPr>
              <a:t>= single buyer (gov’t) who obtains offers from multiple sellers (homeowners) and accept lowest offer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Target constraints</a:t>
            </a:r>
            <a:r>
              <a:rPr lang="en-US" dirty="0">
                <a:sym typeface="Wingdings" panose="05000000000000000000" pitchFamily="2" charset="2"/>
              </a:rPr>
              <a:t>= impose minimum level of participation for buyout to go through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Hybrids of the 3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60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2595-348C-4CDA-AA8B-751EAAD7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29024-FE46-4984-B75B-D13CA7DA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90" y="577924"/>
            <a:ext cx="5741820" cy="57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Effect participation: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Positively: reduced flood risk, social justice, ecosystem service benefits, community connections, place attachment, mental health, &amp; cultural heritage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Negatively: implementation delays</a:t>
            </a:r>
            <a:r>
              <a:rPr lang="en-US" dirty="0">
                <a:sym typeface="Wingdings" panose="05000000000000000000" pitchFamily="2" charset="2"/>
              </a:rPr>
              <a:t> econ burden of participation, complex gov’t systems and high administrative costs, low participation, failure to account for ecological costs/bens in decision making processes, checkerboarding negative effects on local tax base; people don’t agree with assessed FMV, personal value and assessed value are different (subjective values influenced by personal attachment, knowledge of market, financial situation, whether neighbors relocate)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Timing, prices, communities, homeowner perceptions, neighbors’ decisions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Transaction costs, equity and distributional consequences, social pressures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5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Participation incentives: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NYC (Hurricane Sandy)- (1) additional 10% if relocate from extremely high risk area, (2) additional 5% if relocate w/in NYC, (3) additional 10% if relocate with neighbors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Louisiana (Katrina &amp; Rita)- (1) forfeit 40% of buyout price if relocate outside of Louisiana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Jersey- (1) $2 million in support for loan forgiveness and short sales for owners that owe more than homes are worth, (2) support funding of attorney and appraiser fees and costs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Harris County, TX- (1) get down payment funds up to 120% of annual median income if relocate outside of 100-year floodplain (after living there at least 2 years), (2) additional lump-sum of $19,779 if relocate outside of 100-year floodplain and remain in Harris County but outside of Houston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North Carolina- (1) can sell land beneath eligible homes and relocate their building and township pays the physical relocation costs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007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Historically prioritized other strategies: levees, beach nourishment, elevation</a:t>
            </a:r>
          </a:p>
          <a:p>
            <a:r>
              <a:rPr lang="en-US" dirty="0"/>
              <a:t>2018 US National Climate Assessment says retreat is “unavoidable” under most sea level rise predictions</a:t>
            </a:r>
          </a:p>
          <a:p>
            <a:r>
              <a:rPr lang="en-US" dirty="0"/>
              <a:t>Voluntary flood buyout program becoming more common</a:t>
            </a:r>
            <a:r>
              <a:rPr lang="en-US" dirty="0">
                <a:sym typeface="Wingdings" panose="05000000000000000000" pitchFamily="2" charset="2"/>
              </a:rPr>
              <a:t> since 1989 FEMA spent $4 billion to acquire 45,000 homes ; HUD also funds buyouts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80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61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Buyout process: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Program typically offered through FEMA or HUD; offer fair market value (FMV) based on pre-disaster or current appraisal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FEMA method- local gov’t makes posted price offers that are “fair, transparent, and equitable,” which is interpreted as the pre-disaster FMV, but could also be the replacement value (price to purchase a nearby home).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Offer accepted or rejected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3DBC6-BCFE-4660-A30E-C82A85BCB56D}"/>
              </a:ext>
            </a:extLst>
          </p:cNvPr>
          <p:cNvSpPr txBox="1"/>
          <p:nvPr/>
        </p:nvSpPr>
        <p:spPr>
          <a:xfrm>
            <a:off x="3479804" y="4978400"/>
            <a:ext cx="77893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FEMA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7330C8-F8F7-4118-B3A9-028217F6900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58738" y="4572436"/>
            <a:ext cx="897466" cy="590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CAC9A-BA5C-423A-BC6F-302A6875BA5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275672" y="5201967"/>
            <a:ext cx="1020850" cy="254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FEAC1DC9-47CC-4982-9561-CC8CF5A89BB7}"/>
              </a:ext>
            </a:extLst>
          </p:cNvPr>
          <p:cNvSpPr/>
          <p:nvPr/>
        </p:nvSpPr>
        <p:spPr>
          <a:xfrm rot="1223896">
            <a:off x="4354083" y="4523049"/>
            <a:ext cx="1007534" cy="1357835"/>
          </a:xfrm>
          <a:prstGeom prst="arc">
            <a:avLst>
              <a:gd name="adj1" fmla="val 16516781"/>
              <a:gd name="adj2" fmla="val 58164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28D07-3CB1-4E71-B258-5828C246A22C}"/>
              </a:ext>
            </a:extLst>
          </p:cNvPr>
          <p:cNvSpPr txBox="1"/>
          <p:nvPr/>
        </p:nvSpPr>
        <p:spPr>
          <a:xfrm>
            <a:off x="4470405" y="4978400"/>
            <a:ext cx="109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Offer FMV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F5EAA-D8D2-4A9D-A2A3-D45DCBDA5A35}"/>
              </a:ext>
            </a:extLst>
          </p:cNvPr>
          <p:cNvSpPr txBox="1"/>
          <p:nvPr/>
        </p:nvSpPr>
        <p:spPr>
          <a:xfrm>
            <a:off x="5367871" y="4947622"/>
            <a:ext cx="1096255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Homeowner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39FA4-5A40-4260-9F4A-D77A0989D599}"/>
              </a:ext>
            </a:extLst>
          </p:cNvPr>
          <p:cNvCxnSpPr>
            <a:cxnSpLocks/>
          </p:cNvCxnSpPr>
          <p:nvPr/>
        </p:nvCxnSpPr>
        <p:spPr>
          <a:xfrm flipV="1">
            <a:off x="6464126" y="4745530"/>
            <a:ext cx="1172812" cy="362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D9C83A-A3BC-4A61-AAC4-378DA794205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64126" y="5101511"/>
            <a:ext cx="1172812" cy="444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C0375E-E0FA-4C4A-A5C1-87F0B0C8A96D}"/>
              </a:ext>
            </a:extLst>
          </p:cNvPr>
          <p:cNvSpPr txBox="1"/>
          <p:nvPr/>
        </p:nvSpPr>
        <p:spPr>
          <a:xfrm rot="20372483">
            <a:off x="6610549" y="4680595"/>
            <a:ext cx="66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61DD7-65A0-4C79-8196-C878A41F73EC}"/>
              </a:ext>
            </a:extLst>
          </p:cNvPr>
          <p:cNvSpPr txBox="1"/>
          <p:nvPr/>
        </p:nvSpPr>
        <p:spPr>
          <a:xfrm rot="302746">
            <a:off x="6835428" y="4996092"/>
            <a:ext cx="60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8893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3B9-DE04-44BA-B65D-C7F6CCF1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Agglomeration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369A-87D4-4207-8C8C-E6B90955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Hypothesis</a:t>
            </a:r>
            <a:r>
              <a:rPr lang="en-US" dirty="0"/>
              <a:t>: AB’s increase beneficial spatial coordination b/w neighbors at an additional cost to buyers.</a:t>
            </a:r>
          </a:p>
          <a:p>
            <a:r>
              <a:rPr lang="en-US" dirty="0"/>
              <a:t>(def) </a:t>
            </a:r>
            <a:r>
              <a:rPr lang="en-US" dirty="0">
                <a:sym typeface="Wingdings" panose="05000000000000000000" pitchFamily="2" charset="2"/>
              </a:rPr>
              <a:t>Additional bonus if move in group with neighbors </a:t>
            </a:r>
          </a:p>
          <a:p>
            <a:r>
              <a:rPr lang="en-US" dirty="0"/>
              <a:t>Cons- can increase cost per home acquired because additional payment, additional program costs</a:t>
            </a:r>
          </a:p>
          <a:p>
            <a:r>
              <a:rPr lang="en-US" dirty="0"/>
              <a:t>Pros- more spatially efficient, reduced fragmentation and increased contiguity, infrastructure savings, ecosystem service bens, hazard risk reductions, increased homeowner welfare</a:t>
            </a:r>
          </a:p>
          <a:p>
            <a:r>
              <a:rPr lang="en-US" dirty="0"/>
              <a:t>Combined with cheap talk increases participation</a:t>
            </a:r>
          </a:p>
          <a:p>
            <a:r>
              <a:rPr lang="en-US" dirty="0"/>
              <a:t>Buyer transparency- info about decisions of direct/indirect neighbors</a:t>
            </a:r>
          </a:p>
          <a:p>
            <a:r>
              <a:rPr lang="en-US" dirty="0"/>
              <a:t>May depend on size of neighborhood (small/tight-knit)</a:t>
            </a:r>
          </a:p>
          <a:p>
            <a:r>
              <a:rPr lang="en-US" dirty="0"/>
              <a:t>Concern that AB + cheap talk could lead to social coercion where ppl are pressured to accept buyout to get bonus</a:t>
            </a:r>
          </a:p>
        </p:txBody>
      </p:sp>
    </p:spTree>
    <p:extLst>
      <p:ext uri="{BB962C8B-B14F-4D97-AF65-F5344CB8AC3E}">
        <p14:creationId xmlns:p14="http://schemas.microsoft.com/office/powerpoint/2010/main" val="65115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90183F06D724C83DE71489E552D5A" ma:contentTypeVersion="16" ma:contentTypeDescription="Create a new document." ma:contentTypeScope="" ma:versionID="0329eb1172e3e2bb210cc0d14101b948">
  <xsd:schema xmlns:xsd="http://www.w3.org/2001/XMLSchema" xmlns:xs="http://www.w3.org/2001/XMLSchema" xmlns:p="http://schemas.microsoft.com/office/2006/metadata/properties" xmlns:ns3="81c8d946-e74e-4658-82bc-01095f10b832" xmlns:ns4="af7da3fd-bd7d-4b07-a26d-5c4edd2bac1d" targetNamespace="http://schemas.microsoft.com/office/2006/metadata/properties" ma:root="true" ma:fieldsID="742184678c46a89a3d824c3c7a548713" ns3:_="" ns4:_="">
    <xsd:import namespace="81c8d946-e74e-4658-82bc-01095f10b832"/>
    <xsd:import namespace="af7da3fd-bd7d-4b07-a26d-5c4edd2bac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8d946-e74e-4658-82bc-01095f10b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da3fd-bd7d-4b07-a26d-5c4edd2bac1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c8d946-e74e-4658-82bc-01095f10b832" xsi:nil="true"/>
  </documentManagement>
</p:properties>
</file>

<file path=customXml/itemProps1.xml><?xml version="1.0" encoding="utf-8"?>
<ds:datastoreItem xmlns:ds="http://schemas.openxmlformats.org/officeDocument/2006/customXml" ds:itemID="{FFEBBC07-F895-4080-9E3E-ADE3A2057B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C072B7-66AD-4C7C-8767-11EAC2511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8d946-e74e-4658-82bc-01095f10b832"/>
    <ds:schemaRef ds:uri="af7da3fd-bd7d-4b07-a26d-5c4edd2bac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AA4A6F-256B-4850-BBE8-1E4AC273C1AF}">
  <ds:schemaRefs>
    <ds:schemaRef ds:uri="81c8d946-e74e-4658-82bc-01095f10b832"/>
    <ds:schemaRef ds:uri="af7da3fd-bd7d-4b07-a26d-5c4edd2bac1d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2373</Words>
  <Application>Microsoft Office PowerPoint</Application>
  <PresentationFormat>Widescreen</PresentationFormat>
  <Paragraphs>164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Flood Buyouts Participation</vt:lpstr>
      <vt:lpstr>Paper 1</vt:lpstr>
      <vt:lpstr>Purpose</vt:lpstr>
      <vt:lpstr>Purpose</vt:lpstr>
      <vt:lpstr>Background</vt:lpstr>
      <vt:lpstr>Background</vt:lpstr>
      <vt:lpstr>Background</vt:lpstr>
      <vt:lpstr>Background</vt:lpstr>
      <vt:lpstr>Agglomeration bonuses</vt:lpstr>
      <vt:lpstr>Reverse Auctions</vt:lpstr>
      <vt:lpstr>Target Constraints</vt:lpstr>
      <vt:lpstr>Hybrid Approaches</vt:lpstr>
      <vt:lpstr>Implementation Challenges</vt:lpstr>
      <vt:lpstr>Paper 2</vt:lpstr>
      <vt:lpstr>Purpose</vt:lpstr>
      <vt:lpstr>Background</vt:lpstr>
      <vt:lpstr>Background</vt:lpstr>
      <vt:lpstr>Background</vt:lpstr>
      <vt:lpstr>Experiment</vt:lpstr>
      <vt:lpstr>Findings</vt:lpstr>
      <vt:lpstr>Findings</vt:lpstr>
      <vt:lpstr>Individual participation choices</vt:lpstr>
      <vt:lpstr>Quantify env’tl and public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Sophia Donnelly</dc:creator>
  <cp:lastModifiedBy>Emma Sophia Donnelly</cp:lastModifiedBy>
  <cp:revision>6</cp:revision>
  <dcterms:created xsi:type="dcterms:W3CDTF">2024-12-02T15:14:56Z</dcterms:created>
  <dcterms:modified xsi:type="dcterms:W3CDTF">2024-12-06T15:06:03Z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0x01010064390183F06D724C83DE71489E552D5A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2024-12-06T15:06:03Z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3d458363-ac68-4548-93d6-9553c3dc79f7</vt:lpwstr>
  </property>
  <property fmtid="{D5CDD505-2E9C-101B-9397-08002B2CF9AE}" pid="9" name="MSIP_Label_4044bd30-2ed7-4c9d-9d12-46200872a97b_ContentBits">
    <vt:lpwstr>0</vt:lpwstr>
  </property>
</Properties>
</file>