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3648" r:id="rId4"/>
  </p:sldMasterIdLst>
  <p:notesMasterIdLst>
    <p:notesMasterId r:id="rId33"/>
  </p:notesMasterIdLst>
  <p:sldIdLst>
    <p:sldId id="267" r:id="rId5"/>
    <p:sldId id="278" r:id="rId6"/>
    <p:sldId id="281" r:id="rId7"/>
    <p:sldId id="303" r:id="rId8"/>
    <p:sldId id="282" r:id="rId9"/>
    <p:sldId id="306" r:id="rId10"/>
    <p:sldId id="310" r:id="rId11"/>
    <p:sldId id="321" r:id="rId12"/>
    <p:sldId id="289" r:id="rId13"/>
    <p:sldId id="314" r:id="rId14"/>
    <p:sldId id="320" r:id="rId15"/>
    <p:sldId id="316" r:id="rId16"/>
    <p:sldId id="318" r:id="rId17"/>
    <p:sldId id="317" r:id="rId18"/>
    <p:sldId id="322" r:id="rId19"/>
    <p:sldId id="323" r:id="rId20"/>
    <p:sldId id="277" r:id="rId21"/>
    <p:sldId id="313" r:id="rId22"/>
    <p:sldId id="290" r:id="rId23"/>
    <p:sldId id="286" r:id="rId24"/>
    <p:sldId id="292" r:id="rId25"/>
    <p:sldId id="311" r:id="rId26"/>
    <p:sldId id="301" r:id="rId27"/>
    <p:sldId id="302" r:id="rId28"/>
    <p:sldId id="304" r:id="rId29"/>
    <p:sldId id="294" r:id="rId30"/>
    <p:sldId id="315" r:id="rId31"/>
    <p:sldId id="312" r:id="rId32"/>
  </p:sldIdLst>
  <p:sldSz cx="9144000" cy="6858000" type="screen4x3"/>
  <p:notesSz cx="6858000" cy="9144000"/>
  <p:embeddedFontLst>
    <p:embeddedFont>
      <p:font typeface="Calibri" panose="020F0502020204030204" pitchFamily="34" charset="0"/>
      <p:regular r:id="rId34"/>
      <p:bold r:id="rId35"/>
      <p:italic r:id="rId36"/>
      <p:boldItalic r:id="rId37"/>
    </p:embeddedFont>
    <p:embeddedFont>
      <p:font typeface="Cambria Math" panose="02040503050406030204" pitchFamily="18" charset="0"/>
      <p:regular r:id="rId38"/>
    </p:embeddedFont>
    <p:embeddedFont>
      <p:font typeface="Franklin Gothic Book" panose="020B0503020102020204" pitchFamily="34" charset="0"/>
      <p:regular r:id="rId39"/>
      <p:italic r:id="rId40"/>
    </p:embeddedFont>
    <p:embeddedFont>
      <p:font typeface="Franklin Gothic Medium" panose="020B0603020102020204" pitchFamily="34" charset="0"/>
      <p:regular r:id="rId41"/>
      <p:italic r:id="rId42"/>
    </p:embeddedFont>
    <p:embeddedFont>
      <p:font typeface="Franklin Gothic Medium Cond" panose="020B0606030402020204" pitchFamily="34"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80" userDrawn="1">
          <p15:clr>
            <a:srgbClr val="A4A3A4"/>
          </p15:clr>
        </p15:guide>
        <p15:guide id="2" pos="23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26CE219-6CB4-4D82-2315-C217F06FFCCD}" name="Hiller, Kelly R" initials="HKR" userId="S::khiller@purdue.edu::b25b1487-7f5e-4b7f-a0b2-f8bcb0b1ea5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B945"/>
    <a:srgbClr val="EBD99F"/>
    <a:srgbClr val="CFB9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86"/>
    <p:restoredTop sz="88256" autoAdjust="0"/>
  </p:normalViewPr>
  <p:slideViewPr>
    <p:cSldViewPr snapToGrid="0">
      <p:cViewPr varScale="1">
        <p:scale>
          <a:sx n="100" d="100"/>
          <a:sy n="100" d="100"/>
        </p:scale>
        <p:origin x="1512" y="72"/>
      </p:cViewPr>
      <p:guideLst>
        <p:guide orient="horz" pos="1080"/>
        <p:guide pos="23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926CF7-48D8-2F46-AFC8-8A5D2298DFDD}" type="datetimeFigureOut">
              <a:rPr lang="en-US" smtClean="0"/>
              <a:t>4/22/2025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BF745-0557-B241-863F-056113C7032A}" type="slidenum">
              <a:rPr lang="en-US" smtClean="0"/>
              <a:t>‹#›</a:t>
            </a:fld>
            <a:endParaRPr lang="en-US"/>
          </a:p>
        </p:txBody>
      </p:sp>
    </p:spTree>
    <p:extLst>
      <p:ext uri="{BB962C8B-B14F-4D97-AF65-F5344CB8AC3E}">
        <p14:creationId xmlns:p14="http://schemas.microsoft.com/office/powerpoint/2010/main" val="3165674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1</a:t>
            </a:fld>
            <a:endParaRPr lang="en-US"/>
          </a:p>
        </p:txBody>
      </p:sp>
    </p:spTree>
    <p:extLst>
      <p:ext uri="{BB962C8B-B14F-4D97-AF65-F5344CB8AC3E}">
        <p14:creationId xmlns:p14="http://schemas.microsoft.com/office/powerpoint/2010/main" val="353233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To address the endogeneity of price (i.e., unobserved quality may affect both utility and price), we instrument for </a:t>
                </a:r>
                <a14:m>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𝑗𝑡</m:t>
                        </m:r>
                      </m:sub>
                    </m:sSub>
                  </m:oMath>
                </a14:m>
                <a:r>
                  <a:rPr lang="en-US" sz="1200" dirty="0"/>
                  <a:t> </a:t>
                </a:r>
              </a:p>
              <a:p>
                <a:r>
                  <a:rPr lang="en-US" dirty="0"/>
                  <a:t>"Stage 2 recovers the base group’s preferences. I instrument for prices to address price endogeneity using nearby land characteristics.“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 fixed effects to control for unobserved spatial and temporal shocks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Distance bins for correlation with coastal amenities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We use </a:t>
                </a:r>
                <a:r>
                  <a:rPr lang="en-US" b="1" dirty="0"/>
                  <a:t>undeveloped land</a:t>
                </a:r>
                <a:r>
                  <a:rPr lang="en-US" dirty="0"/>
                  <a:t> within a </a:t>
                </a:r>
                <a:r>
                  <a:rPr lang="en-US" b="1" dirty="0"/>
                  <a:t>3- to 5-kilometer buffer</a:t>
                </a:r>
                <a:r>
                  <a:rPr lang="en-US" dirty="0"/>
                  <a:t> of a neighborhood as our instrument for the price variable.</a:t>
                </a:r>
              </a:p>
              <a:p>
                <a:r>
                  <a:rPr lang="en-US" dirty="0"/>
                  <a:t>So, in </a:t>
                </a:r>
                <a:r>
                  <a:rPr lang="en-US" b="1" dirty="0"/>
                  <a:t>Equation 7</a:t>
                </a:r>
                <a:r>
                  <a:rPr lang="en-US" dirty="0"/>
                  <a:t>, we regress the mean utility (which represents the value of living in a neighborhood) on neighborhood attributes, but we adjust the price by including the instrument, which is the share of undeveloped land nearby."</a:t>
                </a:r>
              </a:p>
              <a:p>
                <a:r>
                  <a:rPr lang="en-US" dirty="0"/>
                  <a:t>Now, moving on to the second stage. Once we have the fitted values for price from the first stage, we use them to adjust the mean utility of a neighborhood. This allows us to estimate the preference for various neighborhood attributes without the bias caused by endogeneity.</a:t>
                </a:r>
              </a:p>
              <a:p>
                <a:r>
                  <a:rPr lang="en-US" dirty="0"/>
                  <a:t>In </a:t>
                </a:r>
                <a:r>
                  <a:rPr lang="en-US" b="1" dirty="0"/>
                  <a:t>Equation 8</a:t>
                </a:r>
                <a:r>
                  <a:rPr lang="en-US" dirty="0"/>
                  <a:t>, we adjust the mean utility using the new price values. This means we're correcting for the endogeneity in price and getting more accurate estimates of the preferences for different attributes—like house size, flood risk, and distance to amenities."</a:t>
                </a:r>
              </a:p>
              <a:p>
                <a:r>
                  <a:rPr lang="en-US" b="1" dirty="0"/>
                  <a:t>Additional Considerations</a:t>
                </a:r>
                <a:r>
                  <a:rPr lang="en-US" dirty="0"/>
                  <a:t>: "Additionally, we include </a:t>
                </a:r>
                <a:r>
                  <a:rPr lang="en-US" b="1" dirty="0"/>
                  <a:t>time fixed effects</a:t>
                </a:r>
                <a:r>
                  <a:rPr lang="en-US" dirty="0"/>
                  <a:t> to account for macroeconomic trends that could affect all neighborhoods over time, and we also group neighborhoods into </a:t>
                </a:r>
                <a:r>
                  <a:rPr lang="en-US" b="1" dirty="0"/>
                  <a:t>distance bins</a:t>
                </a:r>
                <a:r>
                  <a:rPr lang="en-US" dirty="0"/>
                  <a:t>. This helps control for local factors, like flood risk or coastal access, which could also influence utility."</a:t>
                </a:r>
              </a:p>
              <a:p>
                <a:r>
                  <a:rPr lang="en-US" b="1" dirty="0"/>
                  <a:t>Conclusion</a:t>
                </a:r>
                <a:r>
                  <a:rPr lang="en-US" dirty="0"/>
                  <a:t>: "In summary, this two-stage process allows us to estimate neighborhood preferences more accurately by addressing the endogeneity of price through the use of instrumental variables, and by controlling for other neighborhood-specific and time-related factors."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a:t>
                </a:r>
              </a:p>
              <a:p>
                <a:endParaRPr lang="en-US" dirty="0"/>
              </a:p>
            </p:txBody>
          </p:sp>
        </mc:Choice>
        <mc:Fallback xmlns="">
          <p:sp>
            <p:nvSpPr>
              <p:cNvPr id="3" name="Notes Placeholder 2"/>
              <p:cNvSpPr>
                <a:spLocks noGrp="1"/>
              </p:cNvSpPr>
              <p:nvPr>
                <p:ph type="body" idx="1"/>
              </p:nvPr>
            </p:nvSpPr>
            <p:spPr/>
            <p:txBody>
              <a:bodyPr/>
              <a:lstStyle/>
              <a:p>
                <a:r>
                  <a:rPr lang="en-US" sz="1200" dirty="0"/>
                  <a:t>To address the endogeneity of price (i.e., unobserved quality may affect both utility and price), we instrument for </a:t>
                </a:r>
                <a:r>
                  <a:rPr lang="en-US" sz="1200" i="0">
                    <a:latin typeface="Cambria Math" panose="02040503050406030204" pitchFamily="18" charset="0"/>
                  </a:rPr>
                  <a:t>𝑃_𝑗𝑡</a:t>
                </a:r>
                <a:r>
                  <a:rPr lang="en-US" sz="1200" dirty="0"/>
                  <a:t> </a:t>
                </a:r>
              </a:p>
              <a:p>
                <a:r>
                  <a:rPr lang="en-US" dirty="0"/>
                  <a:t>"Stage 2 recovers the base group’s preferences. I instrument for prices to address price endogeneity using nearby land characteristics.“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Time fixed effects to control for unobserved spatial and temporal shocks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Distance bins for correlation with coastal amenities</a:t>
                </a:r>
              </a:p>
              <a:p>
                <a:endParaRPr lang="en-US" dirty="0"/>
              </a:p>
            </p:txBody>
          </p:sp>
        </mc:Fallback>
      </mc:AlternateContent>
      <p:sp>
        <p:nvSpPr>
          <p:cNvPr id="4" name="Slide Number Placeholder 3"/>
          <p:cNvSpPr>
            <a:spLocks noGrp="1"/>
          </p:cNvSpPr>
          <p:nvPr>
            <p:ph type="sldNum" sz="quarter" idx="5"/>
          </p:nvPr>
        </p:nvSpPr>
        <p:spPr/>
        <p:txBody>
          <a:bodyPr/>
          <a:lstStyle/>
          <a:p>
            <a:fld id="{237BF745-0557-B241-863F-056113C7032A}" type="slidenum">
              <a:rPr lang="en-US" smtClean="0"/>
              <a:t>14</a:t>
            </a:fld>
            <a:endParaRPr lang="en-US"/>
          </a:p>
        </p:txBody>
      </p:sp>
    </p:spTree>
    <p:extLst>
      <p:ext uri="{BB962C8B-B14F-4D97-AF65-F5344CB8AC3E}">
        <p14:creationId xmlns:p14="http://schemas.microsoft.com/office/powerpoint/2010/main" val="334010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 </a:t>
            </a:r>
            <a:r>
              <a:rPr lang="en-US" b="1" dirty="0"/>
              <a:t>residential sorting model</a:t>
            </a:r>
            <a:r>
              <a:rPr lang="en-US" dirty="0"/>
              <a:t> is a framework used in economics to understand how individuals or households choose where to live, based on the characteristics of locations and their own preferences. These models assume that people "sort" themselves into neighborhoods or jurisdictions by weighing trade-offs across housing prices, school quality, environmental amenities, demographics, and other features. Formally, these are usually modeled using </a:t>
            </a:r>
            <a:r>
              <a:rPr lang="en-US" b="1" dirty="0"/>
              <a:t>random utility models (RUMs)</a:t>
            </a:r>
            <a:r>
              <a:rPr lang="en-US" dirty="0"/>
              <a:t>, where a household chooses the location that provides the highest utility, given its preferences and constraints. Sorting models can capture </a:t>
            </a:r>
            <a:r>
              <a:rPr lang="en-US" b="1" dirty="0"/>
              <a:t>heterogeneous preferences</a:t>
            </a:r>
            <a:r>
              <a:rPr lang="en-US" dirty="0"/>
              <a:t>—meaning different households may value the same amenity differently—and can account for </a:t>
            </a:r>
            <a:r>
              <a:rPr lang="en-US" b="1" dirty="0"/>
              <a:t>equilibrium effects</a:t>
            </a:r>
            <a:r>
              <a:rPr lang="en-US" dirty="0"/>
              <a:t>, such as how household decisions shape neighborhood composition or property prices.</a:t>
            </a:r>
          </a:p>
          <a:p>
            <a:pPr>
              <a:buNone/>
            </a:pPr>
            <a:r>
              <a:rPr lang="en-US" dirty="0"/>
              <a:t>The roots of sorting models trace back to </a:t>
            </a:r>
            <a:r>
              <a:rPr lang="en-US" b="1" dirty="0"/>
              <a:t>Charles Tiebout’s 1956 paper</a:t>
            </a:r>
            <a:r>
              <a:rPr lang="en-US" dirty="0"/>
              <a:t>, which proposed that people “vote with their feet” by moving to communities that offer the mix of taxes and public goods they prefer. This was a theoretical breakthrough, suggesting that decentralized choice could lead to efficient allocation of public services. However, it assumed away many real-world complexities like moving costs, housing markets, and imperfect information. During the 1960s and 70s, urban economists like </a:t>
            </a:r>
            <a:r>
              <a:rPr lang="en-US" b="1" dirty="0"/>
              <a:t>Alonso, Muth, and Mills</a:t>
            </a:r>
            <a:r>
              <a:rPr lang="en-US" dirty="0"/>
              <a:t> advanced spatial models that explained how housing prices and population densities varied with distance from city centers, but these models generally assumed a representative agent rather than modeling sorting behavior among diverse households.</a:t>
            </a:r>
          </a:p>
          <a:p>
            <a:pPr>
              <a:buNone/>
            </a:pPr>
            <a:r>
              <a:rPr lang="en-US" dirty="0"/>
              <a:t>A major methodological advance came with the development of </a:t>
            </a:r>
            <a:r>
              <a:rPr lang="en-US" b="1" dirty="0"/>
              <a:t>discrete choice models</a:t>
            </a:r>
            <a:r>
              <a:rPr lang="en-US" dirty="0"/>
              <a:t>—especially through </a:t>
            </a:r>
            <a:r>
              <a:rPr lang="en-US" b="1" dirty="0"/>
              <a:t>McFadden’s work on random utility theory</a:t>
            </a:r>
            <a:r>
              <a:rPr lang="en-US" dirty="0"/>
              <a:t>—which allowed economists to model choices among a set of alternatives using probabilistic frameworks. These models were first applied to housing in the 1970s and 80s, but were often limited by data availability and computational constraints. It wasn’t until the 2000s that researchers were able to estimate large-scale residential sorting models using rich microdata and improved computational techniques. A foundational paper in this area is </a:t>
            </a:r>
            <a:r>
              <a:rPr lang="en-US" b="1" dirty="0"/>
              <a:t>Bayer, McMillan, and Rueben (2004)</a:t>
            </a:r>
            <a:r>
              <a:rPr lang="en-US" dirty="0"/>
              <a:t>, which modeled households choosing among thousands of neighborhoods in the San Francisco Bay Area. Their model incorporated </a:t>
            </a:r>
            <a:r>
              <a:rPr lang="en-US" b="1" dirty="0"/>
              <a:t>heterogeneous preferences</a:t>
            </a:r>
            <a:r>
              <a:rPr lang="en-US" dirty="0"/>
              <a:t> (e.g., by income or race) and allowed neighborhood composition to be </a:t>
            </a:r>
            <a:r>
              <a:rPr lang="en-US" b="1" dirty="0"/>
              <a:t>endogenous</a:t>
            </a:r>
            <a:r>
              <a:rPr lang="en-US" dirty="0"/>
              <a:t>, meaning people’s location choices affect, and are affected by, who else lives there.</a:t>
            </a:r>
          </a:p>
          <a:p>
            <a:pPr>
              <a:buNone/>
            </a:pPr>
            <a:r>
              <a:rPr lang="en-US" dirty="0"/>
              <a:t>Modern sorting models are now widely used to evaluate policy. For example, they can estimate how much people are willing to pay for better schools, safer neighborhoods, or cleaner air, and how these valuations vary across households. Crucially, they allow researchers to correct for </a:t>
            </a:r>
            <a:r>
              <a:rPr lang="en-US" b="1" dirty="0"/>
              <a:t>endogeneity</a:t>
            </a:r>
            <a:r>
              <a:rPr lang="en-US" dirty="0"/>
              <a:t>—for example, the fact that better schools may attract wealthier families—by using equilibrium modeling and instruments. They are also used to simulate </a:t>
            </a:r>
            <a:r>
              <a:rPr lang="en-US" b="1" dirty="0"/>
              <a:t>counterfactual scenarios</a:t>
            </a:r>
            <a:r>
              <a:rPr lang="en-US" dirty="0"/>
              <a:t>, such as how new zoning laws or flood zone designations might change where people choose to live, and what that implies for segregation, inequality, and welfare.</a:t>
            </a:r>
          </a:p>
          <a:p>
            <a:r>
              <a:rPr lang="en-US" dirty="0"/>
              <a:t>Sorting models bridge the gap between </a:t>
            </a:r>
            <a:r>
              <a:rPr lang="en-US" b="1" dirty="0"/>
              <a:t>theory and empirics</a:t>
            </a:r>
            <a:r>
              <a:rPr lang="en-US" dirty="0"/>
              <a:t>, combining microeconomic foundations (utility maximization) with rich datasets and structural econometrics. They are central to modern urban, public, and environmental economics. As the literature has evolved, researchers have developed hybrid models that connect sorting behavior with </a:t>
            </a:r>
            <a:r>
              <a:rPr lang="en-US" b="1" dirty="0"/>
              <a:t>hedonic pricing models</a:t>
            </a:r>
            <a:r>
              <a:rPr lang="en-US" dirty="0"/>
              <a:t>, leading to a more unified framework for valuing amenities and evaluating policy.</a:t>
            </a:r>
          </a:p>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20</a:t>
            </a:fld>
            <a:endParaRPr lang="en-US"/>
          </a:p>
        </p:txBody>
      </p:sp>
    </p:spTree>
    <p:extLst>
      <p:ext uri="{BB962C8B-B14F-4D97-AF65-F5344CB8AC3E}">
        <p14:creationId xmlns:p14="http://schemas.microsoft.com/office/powerpoint/2010/main" val="3416731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pPr>
                <a:r>
                  <a:rPr lang="en-US" sz="2000" dirty="0"/>
                  <a:t>Choice of census block </a:t>
                </a:r>
                <a:r>
                  <a:rPr lang="en-US" sz="2000" i="1" dirty="0"/>
                  <a:t>j</a:t>
                </a:r>
                <a:r>
                  <a:rPr lang="en-US" sz="2000" dirty="0"/>
                  <a:t> at time</a:t>
                </a:r>
                <a:r>
                  <a:rPr lang="en-US" sz="2000" i="1" dirty="0"/>
                  <a:t> t </a:t>
                </a:r>
                <a:r>
                  <a:rPr lang="en-US" sz="2000" dirty="0"/>
                  <a:t>depends on…</a:t>
                </a:r>
              </a:p>
              <a:p>
                <a:pPr marL="628650" lvl="1" indent="-285750">
                  <a:lnSpc>
                    <a:spcPct val="150000"/>
                  </a:lnSpc>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𝑋</m:t>
                        </m:r>
                      </m:e>
                      <m:sub>
                        <m:r>
                          <a:rPr lang="en-US" sz="2000" i="1">
                            <a:latin typeface="Cambria Math" panose="02040503050406030204" pitchFamily="18" charset="0"/>
                          </a:rPr>
                          <m:t>𝑗𝑡</m:t>
                        </m:r>
                      </m:sub>
                    </m:sSub>
                  </m:oMath>
                </a14:m>
                <a:r>
                  <a:rPr lang="en-US" sz="2000" dirty="0"/>
                  <a:t>: observable residence attributes (house structure variables, spatial amenities, distance to coast, flood risk, neighborhood </a:t>
                </a:r>
                <a:r>
                  <a:rPr lang="en-US" sz="2000" dirty="0" err="1"/>
                  <a:t>sociodemographics</a:t>
                </a:r>
                <a:r>
                  <a:rPr lang="en-US" sz="2000" dirty="0"/>
                  <a:t>)</a:t>
                </a:r>
              </a:p>
              <a:p>
                <a:pPr marL="628650" lvl="1" indent="-285750">
                  <a:lnSpc>
                    <a:spcPct val="150000"/>
                  </a:lnSpc>
                  <a:buFont typeface="Arial" panose="020B0604020202020204" pitchFamily="34" charset="0"/>
                  <a:buChar char="•"/>
                </a:pPr>
                <a14:m>
                  <m:oMath xmlns:m="http://schemas.openxmlformats.org/officeDocument/2006/math">
                    <m:sSub>
                      <m:sSubPr>
                        <m:ctrlPr>
                          <a:rPr lang="en-US" sz="2000" i="1">
                            <a:latin typeface="Cambria Math" panose="02040503050406030204" pitchFamily="18" charset="0"/>
                          </a:rPr>
                        </m:ctrlPr>
                      </m:sSubPr>
                      <m:e>
                        <m:r>
                          <m:rPr>
                            <m:nor/>
                          </m:rPr>
                          <a:rPr lang="el-GR" sz="2000">
                            <a:ea typeface="Cambria Math" panose="02040503050406030204" pitchFamily="18" charset="0"/>
                          </a:rPr>
                          <m:t>ε</m:t>
                        </m:r>
                      </m:e>
                      <m:sub>
                        <m:r>
                          <a:rPr lang="en-US" sz="2000" i="1">
                            <a:latin typeface="Cambria Math" panose="02040503050406030204" pitchFamily="18" charset="0"/>
                          </a:rPr>
                          <m:t>𝑗𝑡</m:t>
                        </m:r>
                      </m:sub>
                    </m:sSub>
                  </m:oMath>
                </a14:m>
                <a:r>
                  <a:rPr lang="en-US" sz="2000" dirty="0"/>
                  <a:t>: </a:t>
                </a:r>
                <a:r>
                  <a:rPr lang="fr-FR" sz="2000" dirty="0"/>
                  <a:t>non-observable block </a:t>
                </a:r>
                <a:r>
                  <a:rPr lang="fr-FR" sz="2000" dirty="0" err="1"/>
                  <a:t>attributes</a:t>
                </a:r>
                <a:endParaRPr lang="en-US" sz="2000" dirty="0"/>
              </a:p>
              <a:p>
                <a:pPr marL="285750" indent="-285750">
                  <a:lnSpc>
                    <a:spcPct val="150000"/>
                  </a:lnSpc>
                  <a:buFont typeface="Arial" panose="020B0604020202020204" pitchFamily="34" charset="0"/>
                  <a:buChar char="•"/>
                </a:pPr>
                <a:r>
                  <a:rPr lang="en-US" sz="2000" dirty="0"/>
                  <a:t>HHs trade off attributes and price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𝑃</m:t>
                        </m:r>
                      </m:e>
                      <m:sub>
                        <m:r>
                          <a:rPr lang="en-US" sz="2000" i="1">
                            <a:latin typeface="Cambria Math" panose="02040503050406030204" pitchFamily="18" charset="0"/>
                          </a:rPr>
                          <m:t>𝑗𝑡</m:t>
                        </m:r>
                      </m:sub>
                    </m:sSub>
                  </m:oMath>
                </a14:m>
                <a:r>
                  <a:rPr lang="en-US" sz="2000" dirty="0"/>
                  <a:t>.</a:t>
                </a:r>
              </a:p>
              <a:p>
                <a:endParaRPr lang="en-US" dirty="0"/>
              </a:p>
            </p:txBody>
          </p:sp>
        </mc:Choice>
        <mc:Fallback xmlns="">
          <p:sp>
            <p:nvSpPr>
              <p:cNvPr id="3" name="Notes Placeholder 2"/>
              <p:cNvSpPr>
                <a:spLocks noGrp="1"/>
              </p:cNvSpPr>
              <p:nvPr>
                <p:ph type="body" idx="1"/>
              </p:nvPr>
            </p:nvSpPr>
            <p:spPr/>
            <p:txBody>
              <a:bodyPr/>
              <a:lstStyle/>
              <a:p>
                <a:pPr marL="285750" indent="-285750">
                  <a:lnSpc>
                    <a:spcPct val="150000"/>
                  </a:lnSpc>
                  <a:buFont typeface="Arial" panose="020B0604020202020204" pitchFamily="34" charset="0"/>
                  <a:buChar char="•"/>
                </a:pPr>
                <a:r>
                  <a:rPr lang="en-US" sz="2000" dirty="0"/>
                  <a:t>Choice of census block </a:t>
                </a:r>
                <a:r>
                  <a:rPr lang="en-US" sz="2000" i="1" dirty="0"/>
                  <a:t>j</a:t>
                </a:r>
                <a:r>
                  <a:rPr lang="en-US" sz="2000" dirty="0"/>
                  <a:t> at time</a:t>
                </a:r>
                <a:r>
                  <a:rPr lang="en-US" sz="2000" i="1" dirty="0"/>
                  <a:t> t </a:t>
                </a:r>
                <a:r>
                  <a:rPr lang="en-US" sz="2000" dirty="0"/>
                  <a:t>depends on…</a:t>
                </a:r>
              </a:p>
              <a:p>
                <a:pPr marL="628650" lvl="1" indent="-285750">
                  <a:lnSpc>
                    <a:spcPct val="150000"/>
                  </a:lnSpc>
                  <a:buFont typeface="Arial" panose="020B0604020202020204" pitchFamily="34" charset="0"/>
                  <a:buChar char="•"/>
                </a:pPr>
                <a:r>
                  <a:rPr lang="en-US" sz="2000" i="0">
                    <a:latin typeface="Cambria Math" panose="02040503050406030204" pitchFamily="18" charset="0"/>
                  </a:rPr>
                  <a:t>𝑋_𝑗𝑡</a:t>
                </a:r>
                <a:r>
                  <a:rPr lang="en-US" sz="2000" dirty="0"/>
                  <a:t>: observable residence attributes (house structure variables, spatial amenities, distance to coast, flood risk, neighborhood </a:t>
                </a:r>
                <a:r>
                  <a:rPr lang="en-US" sz="2000" dirty="0" err="1"/>
                  <a:t>sociodemographics</a:t>
                </a:r>
                <a:r>
                  <a:rPr lang="en-US" sz="2000" dirty="0"/>
                  <a:t>)</a:t>
                </a:r>
              </a:p>
              <a:p>
                <a:pPr marL="628650" lvl="1" indent="-285750">
                  <a:lnSpc>
                    <a:spcPct val="150000"/>
                  </a:lnSpc>
                  <a:buFont typeface="Arial" panose="020B0604020202020204" pitchFamily="34" charset="0"/>
                  <a:buChar char="•"/>
                </a:pPr>
                <a:r>
                  <a:rPr lang="el-GR" sz="2000" i="0">
                    <a:ea typeface="Cambria Math" panose="02040503050406030204" pitchFamily="18" charset="0"/>
                  </a:rPr>
                  <a:t>"ε</a:t>
                </a:r>
                <a:r>
                  <a:rPr lang="el-GR" sz="2000" i="0">
                    <a:latin typeface="Cambria Math" panose="02040503050406030204" pitchFamily="18" charset="0"/>
                    <a:ea typeface="Cambria Math" panose="02040503050406030204" pitchFamily="18" charset="0"/>
                  </a:rPr>
                  <a:t>" </a:t>
                </a:r>
                <a:r>
                  <a:rPr lang="en-US" sz="2000" i="0">
                    <a:latin typeface="Cambria Math" panose="02040503050406030204" pitchFamily="18" charset="0"/>
                    <a:ea typeface="Cambria Math" panose="02040503050406030204" pitchFamily="18" charset="0"/>
                  </a:rPr>
                  <a:t>_</a:t>
                </a:r>
                <a:r>
                  <a:rPr lang="en-US" sz="2000" i="0">
                    <a:latin typeface="Cambria Math" panose="02040503050406030204" pitchFamily="18" charset="0"/>
                  </a:rPr>
                  <a:t>𝑗𝑡</a:t>
                </a:r>
                <a:r>
                  <a:rPr lang="en-US" sz="2000" dirty="0"/>
                  <a:t>: </a:t>
                </a:r>
                <a:r>
                  <a:rPr lang="fr-FR" sz="2000" dirty="0"/>
                  <a:t>non-observable block </a:t>
                </a:r>
                <a:r>
                  <a:rPr lang="fr-FR" sz="2000" dirty="0" err="1"/>
                  <a:t>attributes</a:t>
                </a:r>
                <a:endParaRPr lang="en-US" sz="2000" dirty="0"/>
              </a:p>
              <a:p>
                <a:pPr marL="285750" indent="-285750">
                  <a:lnSpc>
                    <a:spcPct val="150000"/>
                  </a:lnSpc>
                  <a:buFont typeface="Arial" panose="020B0604020202020204" pitchFamily="34" charset="0"/>
                  <a:buChar char="•"/>
                </a:pPr>
                <a:r>
                  <a:rPr lang="en-US" sz="2000" dirty="0"/>
                  <a:t>HHs trade off attributes and price </a:t>
                </a:r>
                <a:r>
                  <a:rPr lang="en-US" sz="2000" b="0" i="0">
                    <a:latin typeface="Cambria Math" panose="02040503050406030204" pitchFamily="18" charset="0"/>
                  </a:rPr>
                  <a:t>𝑃_</a:t>
                </a:r>
                <a:r>
                  <a:rPr lang="en-US" sz="2000" i="0">
                    <a:latin typeface="Cambria Math" panose="02040503050406030204" pitchFamily="18" charset="0"/>
                  </a:rPr>
                  <a:t>𝑗𝑡</a:t>
                </a:r>
                <a:r>
                  <a:rPr lang="en-US" sz="2000" dirty="0"/>
                  <a:t>.</a:t>
                </a:r>
              </a:p>
              <a:p>
                <a:endParaRPr lang="en-US" dirty="0"/>
              </a:p>
            </p:txBody>
          </p:sp>
        </mc:Fallback>
      </mc:AlternateContent>
      <p:sp>
        <p:nvSpPr>
          <p:cNvPr id="4" name="Slide Number Placeholder 3"/>
          <p:cNvSpPr>
            <a:spLocks noGrp="1"/>
          </p:cNvSpPr>
          <p:nvPr>
            <p:ph type="sldNum" sz="quarter" idx="5"/>
          </p:nvPr>
        </p:nvSpPr>
        <p:spPr/>
        <p:txBody>
          <a:bodyPr/>
          <a:lstStyle/>
          <a:p>
            <a:fld id="{237BF745-0557-B241-863F-056113C7032A}" type="slidenum">
              <a:rPr lang="en-US" smtClean="0"/>
              <a:t>26</a:t>
            </a:fld>
            <a:endParaRPr lang="en-US"/>
          </a:p>
        </p:txBody>
      </p:sp>
    </p:spTree>
    <p:extLst>
      <p:ext uri="{BB962C8B-B14F-4D97-AF65-F5344CB8AC3E}">
        <p14:creationId xmlns:p14="http://schemas.microsoft.com/office/powerpoint/2010/main" val="3768951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https://www.jec.senate.gov/public/index.cfm/democrats/2024/6/flooding-costs-the-u-s-between-179-8-and-496-0-billion-each-year#:~:text=The%20total%20annual%20economic%20burden,of%20U.S.%20GDP%20in%202023.</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Joint Economic Committee’s Democratic staff estimates that the total cost of flooding in the United States is between </a:t>
            </a:r>
            <a:r>
              <a:rPr lang="en-US" b="1" dirty="0"/>
              <a:t>$179.8 and $496.0 billion each year </a:t>
            </a:r>
            <a:r>
              <a:rPr lang="en-US" dirty="0"/>
              <a:t>in 2023 dollars, which is equivalent to 1-2% of U.S. GDP in 2023. </a:t>
            </a:r>
          </a:p>
          <a:p>
            <a:endParaRPr lang="en-US" dirty="0"/>
          </a:p>
          <a:p>
            <a:r>
              <a:rPr lang="en-US" dirty="0"/>
              <a:t>The IPCC projects that as global temperatures rise, the frequency and intensity of extreme weather events, including floods, will increase in many parts of the world. Specifically, warmer temperatures will lead to more intense rainfall and increased sea levels, contributing to more severe flooding events. While some regions may experience a decrease in the frequency of floods, the overall trend points to a more significant risk of flooding in many areas.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2</a:t>
            </a:fld>
            <a:endParaRPr lang="en-US"/>
          </a:p>
        </p:txBody>
      </p:sp>
    </p:spTree>
    <p:extLst>
      <p:ext uri="{BB962C8B-B14F-4D97-AF65-F5344CB8AC3E}">
        <p14:creationId xmlns:p14="http://schemas.microsoft.com/office/powerpoint/2010/main" val="1084496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If we have data on housing prices and attributes… why not just use a hedonic model??</a:t>
            </a:r>
          </a:p>
          <a:p>
            <a:pPr marL="457200" indent="-457200">
              <a:buFont typeface="+mj-lt"/>
              <a:buAutoNum type="arabicPeriod"/>
            </a:pPr>
            <a:r>
              <a:rPr lang="en-US" sz="2000" dirty="0"/>
              <a:t>Sorting models account for heterogeneous preferences among households.</a:t>
            </a:r>
          </a:p>
          <a:p>
            <a:pPr marL="342900" indent="-342900">
              <a:buFont typeface="Arial" panose="020B0604020202020204" pitchFamily="34" charset="0"/>
              <a:buChar char="•"/>
            </a:pPr>
            <a:r>
              <a:rPr lang="en-US" sz="2000" dirty="0"/>
              <a:t>HH sort into neighborhoods based on observed and unobserved factors</a:t>
            </a:r>
          </a:p>
          <a:p>
            <a:pPr marL="342900" indent="-342900">
              <a:buFont typeface="Arial" panose="020B0604020202020204" pitchFamily="34" charset="0"/>
              <a:buChar char="•"/>
            </a:pPr>
            <a:r>
              <a:rPr lang="en-US" sz="2000" dirty="0"/>
              <a:t>This reflects real-world behavior and helps avoid overestimation caused by OVB we see in hedonics.</a:t>
            </a:r>
          </a:p>
          <a:p>
            <a:endParaRPr lang="en-US" sz="2000" dirty="0"/>
          </a:p>
          <a:p>
            <a:pPr marL="342900" indent="-342900">
              <a:buFont typeface="Arial" panose="020B0604020202020204" pitchFamily="34" charset="0"/>
              <a:buChar char="•"/>
            </a:pPr>
            <a:r>
              <a:rPr lang="en-US" sz="2000" u="sng" dirty="0"/>
              <a:t>Hedonic models</a:t>
            </a:r>
            <a:r>
              <a:rPr lang="en-US" sz="2000" dirty="0"/>
              <a:t>: </a:t>
            </a:r>
          </a:p>
          <a:p>
            <a:pPr marL="685800" lvl="1" indent="-342900">
              <a:buFont typeface="Arial" panose="020B0604020202020204" pitchFamily="34" charset="0"/>
              <a:buChar char="•"/>
            </a:pPr>
            <a:r>
              <a:rPr lang="en-US" sz="2000" dirty="0"/>
              <a:t>Don’t include unobserved </a:t>
            </a:r>
            <a:r>
              <a:rPr lang="en-US" sz="2000" dirty="0">
                <a:sym typeface="Wingdings" panose="05000000000000000000" pitchFamily="2" charset="2"/>
              </a:rPr>
              <a:t> OVB overstate true value of attribute</a:t>
            </a:r>
          </a:p>
          <a:p>
            <a:pPr marL="342900" indent="-342900">
              <a:buFont typeface="Arial" panose="020B0604020202020204" pitchFamily="34" charset="0"/>
              <a:buChar char="•"/>
            </a:pPr>
            <a:r>
              <a:rPr lang="en-US" sz="2000" u="sng" dirty="0">
                <a:sym typeface="Wingdings" panose="05000000000000000000" pitchFamily="2" charset="2"/>
              </a:rPr>
              <a:t>Sorting models</a:t>
            </a:r>
            <a:r>
              <a:rPr lang="en-US" sz="2000" dirty="0">
                <a:sym typeface="Wingdings" panose="05000000000000000000" pitchFamily="2" charset="2"/>
              </a:rPr>
              <a:t>: 	</a:t>
            </a:r>
          </a:p>
          <a:p>
            <a:pPr marL="685800" lvl="1" indent="-342900">
              <a:buFont typeface="Arial" panose="020B0604020202020204" pitchFamily="34" charset="0"/>
              <a:buChar char="•"/>
            </a:pPr>
            <a:r>
              <a:rPr lang="en-US" sz="2000" dirty="0">
                <a:sym typeface="Wingdings" panose="05000000000000000000" pitchFamily="2" charset="2"/>
              </a:rPr>
              <a:t>Include location specific </a:t>
            </a:r>
            <a:r>
              <a:rPr lang="en-US" sz="2000" dirty="0" err="1">
                <a:sym typeface="Wingdings" panose="05000000000000000000" pitchFamily="2" charset="2"/>
              </a:rPr>
              <a:t>unobservables</a:t>
            </a:r>
            <a:r>
              <a:rPr lang="en-US" sz="2000" dirty="0">
                <a:sym typeface="Wingdings" panose="05000000000000000000" pitchFamily="2" charset="2"/>
              </a:rPr>
              <a:t> </a:t>
            </a:r>
            <a:r>
              <a:rPr lang="en-US" sz="2000" dirty="0"/>
              <a:t>𝜉ₜⱼ</a:t>
            </a:r>
          </a:p>
          <a:p>
            <a:pPr marL="685800" lvl="1" indent="-342900">
              <a:buFont typeface="Arial" panose="020B0604020202020204" pitchFamily="34" charset="0"/>
              <a:buChar char="•"/>
            </a:pPr>
            <a:r>
              <a:rPr lang="en-US" sz="2000" dirty="0"/>
              <a:t>Controls for correlation between unobservable amenities and prices using </a:t>
            </a:r>
            <a:r>
              <a:rPr lang="en-US" sz="2000" dirty="0" err="1"/>
              <a:t>Ivs</a:t>
            </a:r>
            <a:endParaRPr lang="en-US" sz="2000" dirty="0"/>
          </a:p>
          <a:p>
            <a:pPr marL="342900" lvl="1" indent="0">
              <a:buFont typeface="Arial" panose="020B0604020202020204" pitchFamily="34" charset="0"/>
              <a:buNone/>
            </a:pPr>
            <a:endParaRPr lang="en-US" sz="2000" dirty="0"/>
          </a:p>
          <a:p>
            <a:pPr marL="342900" lvl="1" indent="0">
              <a:buFont typeface="Arial" panose="020B0604020202020204" pitchFamily="34" charset="0"/>
              <a:buNone/>
            </a:pPr>
            <a:endParaRPr lang="en-US" sz="2000" dirty="0"/>
          </a:p>
          <a:p>
            <a:pPr algn="l"/>
            <a:r>
              <a:rPr lang="en-US" sz="1200" dirty="0"/>
              <a:t>2. Sorting models are better suited for estimating benefits from nonmarginal changes.</a:t>
            </a:r>
          </a:p>
          <a:p>
            <a:pPr algn="l"/>
            <a:r>
              <a:rPr lang="en-US" sz="1200" dirty="0"/>
              <a:t>Hedonic models assume market conditions are fixed and don’t account for feedback loops and interactions.</a:t>
            </a:r>
          </a:p>
          <a:p>
            <a:pPr algn="l"/>
            <a:r>
              <a:rPr lang="en-US" sz="1200" dirty="0"/>
              <a:t>This makes it challenging to use them to estimate the effects of large-scale policy changes that could cause people to relocate, prices to adjust, and amenities to change. </a:t>
            </a:r>
          </a:p>
          <a:p>
            <a:pPr algn="l"/>
            <a:r>
              <a:rPr lang="en-US" sz="1200" dirty="0"/>
              <a:t>Sorting models account for how households’ preferences and choices interact with the broader economic landscape, including how policies affect housing prices, location choices, and amenities.</a:t>
            </a:r>
          </a:p>
          <a:p>
            <a:pPr algn="l"/>
            <a:r>
              <a:rPr lang="en-US" sz="1200" dirty="0" err="1"/>
              <a:t>Sieg</a:t>
            </a:r>
            <a:r>
              <a:rPr lang="en-US" sz="1200" dirty="0"/>
              <a:t> et al. (2004) show that while average MWTP estimates for marginal air quality changes in Los Angeles and Ventura are similar, estimated welfare gains from actual policy-induced ozone reductions differ by up to 800% once sorting and general equilibrium effects are included.</a:t>
            </a:r>
          </a:p>
          <a:p>
            <a:pPr algn="l"/>
            <a:endParaRPr lang="en-US" sz="1200" dirty="0"/>
          </a:p>
          <a:p>
            <a:r>
              <a:rPr lang="en-US" sz="1200" dirty="0"/>
              <a:t>3. Sorting models allow researcher to disaggregate welfare estimates across different demographic or socioeconomic groups, which is crucial for evaluating the equity impacts of public policy. </a:t>
            </a:r>
          </a:p>
          <a:p>
            <a:pPr marL="342900" indent="-342900">
              <a:buFont typeface="Arial" panose="020B0604020202020204" pitchFamily="34" charset="0"/>
              <a:buChar char="•"/>
            </a:pPr>
            <a:r>
              <a:rPr lang="en-US" sz="1200" dirty="0"/>
              <a:t>How much different income groups are willing to pay for a change in environmental quality</a:t>
            </a:r>
          </a:p>
          <a:p>
            <a:pPr marL="342900" indent="-342900">
              <a:buFont typeface="Arial" panose="020B0604020202020204" pitchFamily="34" charset="0"/>
              <a:buChar char="•"/>
            </a:pPr>
            <a:r>
              <a:rPr lang="en-US" sz="1200" dirty="0"/>
              <a:t>How racial or ethnic sorting patterns respond to changes in public goods or neighborhood characteristics</a:t>
            </a:r>
          </a:p>
          <a:p>
            <a:pPr marL="342900" indent="-342900">
              <a:buFont typeface="Arial" panose="020B0604020202020204" pitchFamily="34" charset="0"/>
              <a:buChar char="•"/>
            </a:pPr>
            <a:r>
              <a:rPr lang="en-US" sz="1200" dirty="0"/>
              <a:t>How renters and owners experience different benefits (though many current models treat households as renters for simplicity)</a:t>
            </a:r>
          </a:p>
          <a:p>
            <a:pPr marL="342900" indent="-342900">
              <a:buFont typeface="Arial" panose="020B0604020202020204" pitchFamily="34" charset="0"/>
              <a:buChar char="•"/>
            </a:pPr>
            <a:endParaRPr lang="en-US" sz="1200" dirty="0"/>
          </a:p>
          <a:p>
            <a:r>
              <a:rPr lang="en-US" sz="1200" dirty="0"/>
              <a:t>4. Sorting models are better for estimating WTP.</a:t>
            </a:r>
          </a:p>
          <a:p>
            <a:pPr marL="342900" indent="-342900">
              <a:buFont typeface="Arial" panose="020B0604020202020204" pitchFamily="34" charset="0"/>
              <a:buChar char="•"/>
            </a:pPr>
            <a:r>
              <a:rPr lang="en-US" sz="1200" dirty="0"/>
              <a:t>Capitalization effects measure how much an amenity is reflected in housing prices after a policy change or shock.</a:t>
            </a:r>
          </a:p>
          <a:p>
            <a:pPr marL="342900" indent="-342900">
              <a:buFont typeface="Arial" panose="020B0604020202020204" pitchFamily="34" charset="0"/>
              <a:buChar char="•"/>
            </a:pPr>
            <a:r>
              <a:rPr lang="en-US" sz="1200" dirty="0"/>
              <a:t>Capitalization ≠ WTP (unless perfectly elastic demand, no sorting adjustments or endogenous amenities, no feedback effects)</a:t>
            </a:r>
          </a:p>
          <a:p>
            <a:pPr marL="342900" indent="-342900">
              <a:buFont typeface="Arial" panose="020B0604020202020204" pitchFamily="34" charset="0"/>
              <a:buChar char="•"/>
            </a:pPr>
            <a:r>
              <a:rPr lang="en-US" sz="1200" dirty="0"/>
              <a:t>A wedge arises between capitalization and WTP as households re-sort, preferences and incomes shift, and amenities adjust endogenously.</a:t>
            </a:r>
          </a:p>
          <a:p>
            <a:pPr marL="342900" indent="-342900">
              <a:buFont typeface="Arial" panose="020B0604020202020204" pitchFamily="34" charset="0"/>
              <a:buChar char="•"/>
            </a:pPr>
            <a:r>
              <a:rPr lang="en-US" sz="1200" dirty="0"/>
              <a:t>Sorting models account for these dynamics, so they produce more credible estimates of WTP than those based solely on capitalization from hedonic models.</a:t>
            </a:r>
          </a:p>
          <a:p>
            <a:pPr marL="0" indent="0">
              <a:buFont typeface="Arial" panose="020B0604020202020204" pitchFamily="34" charset="0"/>
              <a:buNone/>
            </a:pPr>
            <a:endParaRPr lang="en-US" sz="1200" dirty="0"/>
          </a:p>
          <a:p>
            <a:pPr marL="0" indent="0">
              <a:buFont typeface="Arial" panose="020B0604020202020204" pitchFamily="34" charset="0"/>
              <a:buNone/>
            </a:pPr>
            <a:endParaRPr lang="en-US" sz="1200" dirty="0"/>
          </a:p>
          <a:p>
            <a:r>
              <a:rPr lang="en-US" dirty="0"/>
              <a:t>These models estimate structural parameters of heterogeneity by using market equilibrium outcomes and agent behavior.</a:t>
            </a:r>
          </a:p>
          <a:p>
            <a:r>
              <a:rPr lang="en-US" dirty="0"/>
              <a:t>They go beyond partial equilibrium and marginal analysis to incorporate feedback loops and general equilibrium effects.</a:t>
            </a:r>
          </a:p>
          <a:p>
            <a:r>
              <a:rPr lang="en-US" dirty="0"/>
              <a:t>Examples include how pollution, congestion, and social opportunities change endogenously in response to sorting.</a:t>
            </a:r>
          </a:p>
          <a:p>
            <a:pPr marL="0" indent="0">
              <a:buFont typeface="Arial" panose="020B0604020202020204" pitchFamily="34" charset="0"/>
              <a:buNone/>
            </a:pPr>
            <a:endParaRPr lang="en-US" sz="1200" dirty="0"/>
          </a:p>
          <a:p>
            <a:pPr algn="l"/>
            <a:endParaRPr lang="en-US" sz="1200" dirty="0"/>
          </a:p>
        </p:txBody>
      </p:sp>
      <p:sp>
        <p:nvSpPr>
          <p:cNvPr id="4" name="Slide Number Placeholder 3"/>
          <p:cNvSpPr>
            <a:spLocks noGrp="1"/>
          </p:cNvSpPr>
          <p:nvPr>
            <p:ph type="sldNum" sz="quarter" idx="5"/>
          </p:nvPr>
        </p:nvSpPr>
        <p:spPr/>
        <p:txBody>
          <a:bodyPr/>
          <a:lstStyle/>
          <a:p>
            <a:fld id="{237BF745-0557-B241-863F-056113C7032A}" type="slidenum">
              <a:rPr lang="en-US" smtClean="0"/>
              <a:t>6</a:t>
            </a:fld>
            <a:endParaRPr lang="en-US"/>
          </a:p>
        </p:txBody>
      </p:sp>
    </p:spTree>
    <p:extLst>
      <p:ext uri="{BB962C8B-B14F-4D97-AF65-F5344CB8AC3E}">
        <p14:creationId xmlns:p14="http://schemas.microsoft.com/office/powerpoint/2010/main" val="1244539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4.7 million residents of Harris County, Texas</a:t>
            </a:r>
          </a:p>
          <a:p>
            <a:pPr marL="285750" indent="-285750">
              <a:buFont typeface="Arial" panose="020B0604020202020204" pitchFamily="34" charset="0"/>
              <a:buChar char="•"/>
            </a:pPr>
            <a:r>
              <a:rPr lang="en-US" dirty="0"/>
              <a:t>3</a:t>
            </a:r>
            <a:r>
              <a:rPr lang="en-US" baseline="30000" dirty="0"/>
              <a:t>rd</a:t>
            </a:r>
            <a:r>
              <a:rPr lang="en-US" dirty="0"/>
              <a:t> most populous county in the US! Highest number of severe repetitive loss properties in the nation</a:t>
            </a:r>
          </a:p>
          <a:p>
            <a:pPr marL="285750" indent="-285750">
              <a:buFont typeface="Arial" panose="020B0604020202020204" pitchFamily="34" charset="0"/>
              <a:buChar char="•"/>
            </a:pPr>
            <a:r>
              <a:rPr lang="en-US" dirty="0"/>
              <a:t>Growing population and urban development</a:t>
            </a:r>
          </a:p>
          <a:p>
            <a:pPr marL="285750" indent="-285750">
              <a:buFont typeface="Arial" panose="020B0604020202020204" pitchFamily="34" charset="0"/>
              <a:buChar char="•"/>
            </a:pPr>
            <a:r>
              <a:rPr lang="en-US" dirty="0"/>
              <a:t>Racially, culturally, and economically diverse area</a:t>
            </a:r>
          </a:p>
          <a:p>
            <a:pPr marL="285750" indent="-285750">
              <a:buFont typeface="Arial" panose="020B0604020202020204" pitchFamily="34" charset="0"/>
              <a:buChar char="•"/>
            </a:pPr>
            <a:r>
              <a:rPr lang="en-US" dirty="0"/>
              <a:t>Lies in low coastal plains and includes a system of bayous</a:t>
            </a:r>
          </a:p>
          <a:p>
            <a:pPr marL="6286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Voluntary</a:t>
            </a:r>
            <a:r>
              <a:rPr lang="en-US" dirty="0"/>
              <a:t> Buyout Program started in 1985</a:t>
            </a:r>
          </a:p>
          <a:p>
            <a:pPr marL="628650" lvl="1" indent="-2857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Buyout criteria:</a:t>
            </a:r>
            <a:r>
              <a:rPr lang="en-US" dirty="0"/>
              <a:t> (1) flood risk, (2) benefit–cost of acquiring the properties, (3) potential for acquired property to contribute to other HCFCD projects, (4) size of area for acquisition, and (5) owner and community support for buyouts (HCFCD 2020).</a:t>
            </a:r>
          </a:p>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7</a:t>
            </a:fld>
            <a:endParaRPr lang="en-US"/>
          </a:p>
        </p:txBody>
      </p:sp>
    </p:spTree>
    <p:extLst>
      <p:ext uri="{BB962C8B-B14F-4D97-AF65-F5344CB8AC3E}">
        <p14:creationId xmlns:p14="http://schemas.microsoft.com/office/powerpoint/2010/main" val="821067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t>Tiebout</a:t>
            </a:r>
            <a:r>
              <a:rPr lang="en-US" sz="1200" dirty="0"/>
              <a:t> 1956): proposed that people "vote with their feet" by choosing communities that best match their preferences for public goods (like schools, parks, etc.).</a:t>
            </a:r>
          </a:p>
          <a:p>
            <a:pPr marL="342900" indent="-342900">
              <a:buFont typeface="Arial" panose="020B0604020202020204" pitchFamily="34" charset="0"/>
              <a:buChar char="•"/>
            </a:pPr>
            <a:r>
              <a:rPr lang="en-US" sz="1200" dirty="0"/>
              <a:t>People make choices about where they live (</a:t>
            </a:r>
            <a:r>
              <a:rPr lang="en-US" sz="1200" dirty="0" err="1"/>
              <a:t>Tiebout</a:t>
            </a:r>
            <a:r>
              <a:rPr lang="en-US" sz="1200" dirty="0"/>
              <a:t> 1956)</a:t>
            </a:r>
          </a:p>
          <a:p>
            <a:pPr marL="342900" indent="-342900">
              <a:buFont typeface="Arial" panose="020B0604020202020204" pitchFamily="34" charset="0"/>
              <a:buChar char="•"/>
            </a:pPr>
            <a:r>
              <a:rPr lang="en-US" sz="1200" dirty="0"/>
              <a:t>You decide where to live by weighing the utility from amenities of the house with the price of the house</a:t>
            </a:r>
          </a:p>
          <a:p>
            <a:pPr marL="342900" indent="-342900">
              <a:buFont typeface="Arial" panose="020B0604020202020204" pitchFamily="34" charset="0"/>
              <a:buChar char="•"/>
            </a:pPr>
            <a:r>
              <a:rPr lang="en-US" sz="1200" dirty="0"/>
              <a:t>Your choice of residence reveals information about your preferences for amenities </a:t>
            </a:r>
          </a:p>
          <a:p>
            <a:pPr marL="342900" indent="-342900">
              <a:buFont typeface="Arial" panose="020B0604020202020204" pitchFamily="34" charset="0"/>
              <a:buChar char="•"/>
            </a:pPr>
            <a:r>
              <a:rPr lang="en-US" sz="1200" dirty="0"/>
              <a:t>As heterogeneous HHs sort across the landscape, their collective location choices influence housing prices and supply of amenities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9</a:t>
            </a:fld>
            <a:endParaRPr lang="en-US"/>
          </a:p>
        </p:txBody>
      </p:sp>
    </p:spTree>
    <p:extLst>
      <p:ext uri="{BB962C8B-B14F-4D97-AF65-F5344CB8AC3E}">
        <p14:creationId xmlns:p14="http://schemas.microsoft.com/office/powerpoint/2010/main" val="1620963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Choice of census block </a:t>
            </a:r>
            <a:r>
              <a:rPr lang="en-US" b="1" dirty="0" err="1"/>
              <a:t>jjj</a:t>
            </a:r>
            <a:r>
              <a:rPr lang="en-US" b="1" dirty="0"/>
              <a:t> at time </a:t>
            </a:r>
            <a:r>
              <a:rPr lang="en-US" b="1" dirty="0" err="1"/>
              <a:t>ttt</a:t>
            </a:r>
            <a:r>
              <a:rPr lang="en-US" dirty="0"/>
              <a:t> depends on:</a:t>
            </a:r>
          </a:p>
          <a:p>
            <a:pPr>
              <a:buFont typeface="Arial" panose="020B0604020202020204" pitchFamily="34" charset="0"/>
              <a:buChar char="•"/>
            </a:pPr>
            <a:r>
              <a:rPr lang="en-US" b="1" dirty="0"/>
              <a:t>X1jtX_1jtX1​</a:t>
            </a:r>
            <a:r>
              <a:rPr lang="en-US" b="1" dirty="0" err="1"/>
              <a:t>jt</a:t>
            </a:r>
            <a:r>
              <a:rPr lang="en-US" dirty="0"/>
              <a:t>: Block-level attributes with </a:t>
            </a:r>
            <a:r>
              <a:rPr lang="en-US" b="1" dirty="0"/>
              <a:t>homogeneous preferences</a:t>
            </a:r>
            <a:r>
              <a:rPr lang="en-US" dirty="0"/>
              <a:t> (e.g., housing structure, flood risk).</a:t>
            </a:r>
          </a:p>
          <a:p>
            <a:pPr>
              <a:buFont typeface="Arial" panose="020B0604020202020204" pitchFamily="34" charset="0"/>
              <a:buChar char="•"/>
            </a:pPr>
            <a:r>
              <a:rPr lang="en-US" b="1" dirty="0"/>
              <a:t>X2jtX_2jtX2​</a:t>
            </a:r>
            <a:r>
              <a:rPr lang="en-US" b="1" dirty="0" err="1"/>
              <a:t>jt</a:t>
            </a:r>
            <a:r>
              <a:rPr lang="en-US" dirty="0"/>
              <a:t>: Block-level attributes with </a:t>
            </a:r>
            <a:r>
              <a:rPr lang="en-US" b="1" dirty="0"/>
              <a:t>heterogeneous preferences</a:t>
            </a:r>
            <a:r>
              <a:rPr lang="en-US" dirty="0"/>
              <a:t> (e.g., income, race, population density).</a:t>
            </a:r>
          </a:p>
          <a:p>
            <a:pPr>
              <a:buFont typeface="Arial" panose="020B0604020202020204" pitchFamily="34" charset="0"/>
              <a:buChar char="•"/>
            </a:pPr>
            <a:r>
              <a:rPr lang="en-US" b="1" dirty="0" err="1"/>
              <a:t>BijtB</a:t>
            </a:r>
            <a:r>
              <a:rPr lang="en-US" b="1" dirty="0"/>
              <a:t>_{</a:t>
            </a:r>
            <a:r>
              <a:rPr lang="en-US" b="1" dirty="0" err="1"/>
              <a:t>ijt</a:t>
            </a:r>
            <a:r>
              <a:rPr lang="en-US" b="1" dirty="0"/>
              <a:t>}</a:t>
            </a:r>
            <a:r>
              <a:rPr lang="en-US" b="1" dirty="0" err="1"/>
              <a:t>Bijt</a:t>
            </a:r>
            <a:r>
              <a:rPr lang="en-US" b="1" dirty="0"/>
              <a:t>​</a:t>
            </a:r>
            <a:r>
              <a:rPr lang="en-US" dirty="0"/>
              <a:t>: Indicator for whether household i’s location choice is associated with a buyout property (captures flood risk reduction preference).</a:t>
            </a:r>
          </a:p>
          <a:p>
            <a:pPr>
              <a:buFont typeface="Arial" panose="020B0604020202020204" pitchFamily="34" charset="0"/>
              <a:buChar char="•"/>
            </a:pPr>
            <a:r>
              <a:rPr lang="en-US" b="1" dirty="0" err="1"/>
              <a:t>PjtP</a:t>
            </a:r>
            <a:r>
              <a:rPr lang="en-US" b="1" dirty="0"/>
              <a:t>_{</a:t>
            </a:r>
            <a:r>
              <a:rPr lang="en-US" b="1" dirty="0" err="1"/>
              <a:t>jt</a:t>
            </a:r>
            <a:r>
              <a:rPr lang="en-US" b="1" dirty="0"/>
              <a:t>}</a:t>
            </a:r>
            <a:r>
              <a:rPr lang="en-US" b="1" dirty="0" err="1"/>
              <a:t>Pjt</a:t>
            </a:r>
            <a:r>
              <a:rPr lang="en-US" b="1" dirty="0"/>
              <a:t>​</a:t>
            </a:r>
            <a:r>
              <a:rPr lang="en-US" dirty="0"/>
              <a:t>: Price of housing in block j at time t.</a:t>
            </a:r>
          </a:p>
          <a:p>
            <a:pPr>
              <a:buFont typeface="Arial" panose="020B0604020202020204" pitchFamily="34" charset="0"/>
              <a:buChar char="•"/>
            </a:pPr>
            <a:r>
              <a:rPr lang="el-GR" b="1" dirty="0"/>
              <a:t>ϵ</a:t>
            </a:r>
            <a:r>
              <a:rPr lang="en-US" b="1" dirty="0" err="1"/>
              <a:t>ijt</a:t>
            </a:r>
            <a:r>
              <a:rPr lang="en-US" b="1" dirty="0"/>
              <a:t>\epsilon_{</a:t>
            </a:r>
            <a:r>
              <a:rPr lang="en-US" b="1" dirty="0" err="1"/>
              <a:t>ijt</a:t>
            </a:r>
            <a:r>
              <a:rPr lang="en-US" b="1" dirty="0"/>
              <a:t>}</a:t>
            </a:r>
            <a:r>
              <a:rPr lang="el-GR" b="1" dirty="0"/>
              <a:t>ϵ</a:t>
            </a:r>
            <a:r>
              <a:rPr lang="en-US" b="1" dirty="0" err="1"/>
              <a:t>ijt</a:t>
            </a:r>
            <a:r>
              <a:rPr lang="en-US" b="1" dirty="0"/>
              <a:t>​</a:t>
            </a:r>
            <a:r>
              <a:rPr lang="en-US" dirty="0"/>
              <a:t>: Idiosyncratic shock to household i’s utility for block j.</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utility function. Households weigh neighborhood characteristics, housing prices, and whether a location is associated with a buyout."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"Preferences over certain characteristics like buyouts or neighborhood demographics vary by household traits."</a:t>
            </a:r>
          </a:p>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10</a:t>
            </a:fld>
            <a:endParaRPr lang="en-US"/>
          </a:p>
        </p:txBody>
      </p:sp>
    </p:spTree>
    <p:extLst>
      <p:ext uri="{BB962C8B-B14F-4D97-AF65-F5344CB8AC3E}">
        <p14:creationId xmlns:p14="http://schemas.microsoft.com/office/powerpoint/2010/main" val="731413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Choice of census block </a:t>
            </a:r>
            <a:r>
              <a:rPr lang="en-US" b="1" dirty="0" err="1"/>
              <a:t>jjj</a:t>
            </a:r>
            <a:r>
              <a:rPr lang="en-US" b="1" dirty="0"/>
              <a:t> at time </a:t>
            </a:r>
            <a:r>
              <a:rPr lang="en-US" b="1" dirty="0" err="1"/>
              <a:t>ttt</a:t>
            </a:r>
            <a:r>
              <a:rPr lang="en-US" dirty="0"/>
              <a:t> depends on:</a:t>
            </a:r>
          </a:p>
          <a:p>
            <a:pPr>
              <a:buFont typeface="Arial" panose="020B0604020202020204" pitchFamily="34" charset="0"/>
              <a:buChar char="•"/>
            </a:pPr>
            <a:r>
              <a:rPr lang="en-US" b="1" dirty="0"/>
              <a:t>X1jtX_1jtX1​</a:t>
            </a:r>
            <a:r>
              <a:rPr lang="en-US" b="1" dirty="0" err="1"/>
              <a:t>jt</a:t>
            </a:r>
            <a:r>
              <a:rPr lang="en-US" dirty="0"/>
              <a:t>: Block-level attributes with </a:t>
            </a:r>
            <a:r>
              <a:rPr lang="en-US" b="1" dirty="0"/>
              <a:t>homogeneous preferences</a:t>
            </a:r>
            <a:r>
              <a:rPr lang="en-US" dirty="0"/>
              <a:t> (e.g., housing structure, flood risk).</a:t>
            </a:r>
          </a:p>
          <a:p>
            <a:pPr>
              <a:buFont typeface="Arial" panose="020B0604020202020204" pitchFamily="34" charset="0"/>
              <a:buChar char="•"/>
            </a:pPr>
            <a:r>
              <a:rPr lang="en-US" b="1" dirty="0"/>
              <a:t>X2jtX_2jtX2​</a:t>
            </a:r>
            <a:r>
              <a:rPr lang="en-US" b="1" dirty="0" err="1"/>
              <a:t>jt</a:t>
            </a:r>
            <a:r>
              <a:rPr lang="en-US" dirty="0"/>
              <a:t>: Block-level attributes with </a:t>
            </a:r>
            <a:r>
              <a:rPr lang="en-US" b="1" dirty="0"/>
              <a:t>heterogeneous preferences</a:t>
            </a:r>
            <a:r>
              <a:rPr lang="en-US" dirty="0"/>
              <a:t> (e.g., income, race, population density).</a:t>
            </a:r>
          </a:p>
          <a:p>
            <a:pPr>
              <a:buFont typeface="Arial" panose="020B0604020202020204" pitchFamily="34" charset="0"/>
              <a:buChar char="•"/>
            </a:pPr>
            <a:r>
              <a:rPr lang="en-US" b="1" dirty="0" err="1"/>
              <a:t>BijtB</a:t>
            </a:r>
            <a:r>
              <a:rPr lang="en-US" b="1" dirty="0"/>
              <a:t>_{</a:t>
            </a:r>
            <a:r>
              <a:rPr lang="en-US" b="1" dirty="0" err="1"/>
              <a:t>ijt</a:t>
            </a:r>
            <a:r>
              <a:rPr lang="en-US" b="1" dirty="0"/>
              <a:t>}</a:t>
            </a:r>
            <a:r>
              <a:rPr lang="en-US" b="1" dirty="0" err="1"/>
              <a:t>Bijt</a:t>
            </a:r>
            <a:r>
              <a:rPr lang="en-US" b="1" dirty="0"/>
              <a:t>​</a:t>
            </a:r>
            <a:r>
              <a:rPr lang="en-US" dirty="0"/>
              <a:t>: Indicator for whether household i’s location choice is associated with a buyout property (captures flood risk reduction preference).</a:t>
            </a:r>
          </a:p>
          <a:p>
            <a:pPr>
              <a:buFont typeface="Arial" panose="020B0604020202020204" pitchFamily="34" charset="0"/>
              <a:buChar char="•"/>
            </a:pPr>
            <a:r>
              <a:rPr lang="en-US" b="1" dirty="0" err="1"/>
              <a:t>PjtP</a:t>
            </a:r>
            <a:r>
              <a:rPr lang="en-US" b="1" dirty="0"/>
              <a:t>_{</a:t>
            </a:r>
            <a:r>
              <a:rPr lang="en-US" b="1" dirty="0" err="1"/>
              <a:t>jt</a:t>
            </a:r>
            <a:r>
              <a:rPr lang="en-US" b="1" dirty="0"/>
              <a:t>}</a:t>
            </a:r>
            <a:r>
              <a:rPr lang="en-US" b="1" dirty="0" err="1"/>
              <a:t>Pjt</a:t>
            </a:r>
            <a:r>
              <a:rPr lang="en-US" b="1" dirty="0"/>
              <a:t>​</a:t>
            </a:r>
            <a:r>
              <a:rPr lang="en-US" dirty="0"/>
              <a:t>: Price of housing in block j at time t.</a:t>
            </a:r>
          </a:p>
          <a:p>
            <a:pPr>
              <a:buFont typeface="Arial" panose="020B0604020202020204" pitchFamily="34" charset="0"/>
              <a:buChar char="•"/>
            </a:pPr>
            <a:r>
              <a:rPr lang="el-GR" b="1" dirty="0"/>
              <a:t>ϵ</a:t>
            </a:r>
            <a:r>
              <a:rPr lang="en-US" b="1" dirty="0" err="1"/>
              <a:t>ijt</a:t>
            </a:r>
            <a:r>
              <a:rPr lang="en-US" b="1" dirty="0"/>
              <a:t>\epsilon_{</a:t>
            </a:r>
            <a:r>
              <a:rPr lang="en-US" b="1" dirty="0" err="1"/>
              <a:t>ijt</a:t>
            </a:r>
            <a:r>
              <a:rPr lang="en-US" b="1" dirty="0"/>
              <a:t>}</a:t>
            </a:r>
            <a:r>
              <a:rPr lang="el-GR" b="1" dirty="0"/>
              <a:t>ϵ</a:t>
            </a:r>
            <a:r>
              <a:rPr lang="en-US" b="1" dirty="0" err="1"/>
              <a:t>ijt</a:t>
            </a:r>
            <a:r>
              <a:rPr lang="en-US" b="1" dirty="0"/>
              <a:t>​</a:t>
            </a:r>
            <a:r>
              <a:rPr lang="en-US" dirty="0"/>
              <a:t>: Idiosyncratic shock to household i’s utility for block j.</a:t>
            </a:r>
          </a:p>
          <a:p>
            <a:endParaRPr lang="en-US" dirty="0"/>
          </a:p>
          <a:p>
            <a:r>
              <a:rPr lang="en-US" dirty="0"/>
              <a:t>"Utility is split into a mean utility shared by all households and a random component unique to each </a:t>
            </a:r>
            <a:r>
              <a:rPr lang="en-US" dirty="0" err="1"/>
              <a:t>hous</a:t>
            </a:r>
            <a:endParaRPr lang="en-US" dirty="0"/>
          </a:p>
          <a:p>
            <a:r>
              <a:rPr lang="en-US" dirty="0"/>
              <a:t>"This formulation helps identify how much different groups value things like buyouts or local demographics."</a:t>
            </a:r>
            <a:r>
              <a:rPr lang="en-US" dirty="0" err="1"/>
              <a:t>ehold</a:t>
            </a:r>
            <a:r>
              <a:rPr lang="en-US" dirty="0"/>
              <a:t>."</a:t>
            </a:r>
          </a:p>
        </p:txBody>
      </p:sp>
      <p:sp>
        <p:nvSpPr>
          <p:cNvPr id="4" name="Slide Number Placeholder 3"/>
          <p:cNvSpPr>
            <a:spLocks noGrp="1"/>
          </p:cNvSpPr>
          <p:nvPr>
            <p:ph type="sldNum" sz="quarter" idx="5"/>
          </p:nvPr>
        </p:nvSpPr>
        <p:spPr/>
        <p:txBody>
          <a:bodyPr/>
          <a:lstStyle/>
          <a:p>
            <a:fld id="{237BF745-0557-B241-863F-056113C7032A}" type="slidenum">
              <a:rPr lang="en-US" smtClean="0"/>
              <a:t>11</a:t>
            </a:fld>
            <a:endParaRPr lang="en-US"/>
          </a:p>
        </p:txBody>
      </p:sp>
    </p:spTree>
    <p:extLst>
      <p:ext uri="{BB962C8B-B14F-4D97-AF65-F5344CB8AC3E}">
        <p14:creationId xmlns:p14="http://schemas.microsoft.com/office/powerpoint/2010/main" val="3470642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"Households choose the block that maximizes their utility. We predict choice probabilities and match them to observed mover shares."</a:t>
            </a:r>
          </a:p>
          <a:p>
            <a:endParaRPr lang="en-US" dirty="0"/>
          </a:p>
        </p:txBody>
      </p:sp>
      <p:sp>
        <p:nvSpPr>
          <p:cNvPr id="4" name="Slide Number Placeholder 3"/>
          <p:cNvSpPr>
            <a:spLocks noGrp="1"/>
          </p:cNvSpPr>
          <p:nvPr>
            <p:ph type="sldNum" sz="quarter" idx="5"/>
          </p:nvPr>
        </p:nvSpPr>
        <p:spPr/>
        <p:txBody>
          <a:bodyPr/>
          <a:lstStyle/>
          <a:p>
            <a:fld id="{237BF745-0557-B241-863F-056113C7032A}" type="slidenum">
              <a:rPr lang="en-US" smtClean="0"/>
              <a:t>12</a:t>
            </a:fld>
            <a:endParaRPr lang="en-US"/>
          </a:p>
        </p:txBody>
      </p:sp>
    </p:spTree>
    <p:extLst>
      <p:ext uri="{BB962C8B-B14F-4D97-AF65-F5344CB8AC3E}">
        <p14:creationId xmlns:p14="http://schemas.microsoft.com/office/powerpoint/2010/main" val="175669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"Stage 1 estimates the utilities and preference weights by matching observed and predicted choices using contraction mapping."</a:t>
            </a:r>
          </a:p>
        </p:txBody>
      </p:sp>
      <p:sp>
        <p:nvSpPr>
          <p:cNvPr id="4" name="Slide Number Placeholder 3"/>
          <p:cNvSpPr>
            <a:spLocks noGrp="1"/>
          </p:cNvSpPr>
          <p:nvPr>
            <p:ph type="sldNum" sz="quarter" idx="5"/>
          </p:nvPr>
        </p:nvSpPr>
        <p:spPr/>
        <p:txBody>
          <a:bodyPr/>
          <a:lstStyle/>
          <a:p>
            <a:fld id="{237BF745-0557-B241-863F-056113C7032A}" type="slidenum">
              <a:rPr lang="en-US" smtClean="0"/>
              <a:t>13</a:t>
            </a:fld>
            <a:endParaRPr lang="en-US"/>
          </a:p>
        </p:txBody>
      </p:sp>
    </p:spTree>
    <p:extLst>
      <p:ext uri="{BB962C8B-B14F-4D97-AF65-F5344CB8AC3E}">
        <p14:creationId xmlns:p14="http://schemas.microsoft.com/office/powerpoint/2010/main" val="12189000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Black">
    <p:bg>
      <p:bgPr>
        <a:solidFill>
          <a:schemeClr val="tx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7466030" y="-9439"/>
            <a:ext cx="168504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767442" y="2077278"/>
            <a:ext cx="7144105" cy="534037"/>
          </a:xfrm>
        </p:spPr>
        <p:txBody>
          <a:bodyPr>
            <a:noAutofit/>
          </a:bodyPr>
          <a:lstStyle>
            <a:lvl1pPr>
              <a:defRPr sz="4400" cap="none">
                <a:solidFill>
                  <a:schemeClr val="bg1"/>
                </a:solidFill>
              </a:defRPr>
            </a:lvl1pPr>
          </a:lstStyle>
          <a:p>
            <a:r>
              <a:rPr lang="en-US" dirty="0"/>
              <a:t>Presentation Title</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767442" y="2629339"/>
            <a:ext cx="7144105" cy="449263"/>
          </a:xfrm>
        </p:spPr>
        <p:txBody>
          <a:bodyPr>
            <a:noAutofit/>
          </a:bodyPr>
          <a:lstStyle>
            <a:lvl1pPr marL="0" indent="0">
              <a:buFontTx/>
              <a:buNone/>
              <a:defRPr sz="2000" b="1">
                <a:solidFill>
                  <a:schemeClr val="bg2"/>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Subtitle</a:t>
            </a:r>
          </a:p>
        </p:txBody>
      </p:sp>
      <p:sp>
        <p:nvSpPr>
          <p:cNvPr id="3" name="Text Placeholder 8">
            <a:extLst>
              <a:ext uri="{FF2B5EF4-FFF2-40B4-BE49-F238E27FC236}">
                <a16:creationId xmlns:a16="http://schemas.microsoft.com/office/drawing/2014/main" id="{76FFA1BC-72F9-9048-3E39-D300A3A6A52E}"/>
              </a:ext>
            </a:extLst>
          </p:cNvPr>
          <p:cNvSpPr>
            <a:spLocks noGrp="1"/>
          </p:cNvSpPr>
          <p:nvPr>
            <p:ph type="body" sz="quarter" idx="11" hasCustomPrompt="1"/>
          </p:nvPr>
        </p:nvSpPr>
        <p:spPr>
          <a:xfrm>
            <a:off x="767442" y="3093720"/>
            <a:ext cx="7144105" cy="449263"/>
          </a:xfrm>
        </p:spPr>
        <p:txBody>
          <a:bodyPr>
            <a:normAutofit/>
          </a:bodyPr>
          <a:lstStyle>
            <a:lvl1pPr marL="0" indent="0">
              <a:buFontTx/>
              <a:buNone/>
              <a:defRPr sz="1400">
                <a:solidFill>
                  <a:schemeClr val="bg2"/>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fld id="{C7124C19-F609-8C4C-8116-78E353E3E672}" type="datetime1">
              <a:rPr lang="en-US" smtClean="0"/>
              <a:t>3/29/23</a:t>
            </a:fld>
            <a:endParaRPr lang="en-US" dirty="0"/>
          </a:p>
        </p:txBody>
      </p:sp>
      <p:pic>
        <p:nvPicPr>
          <p:cNvPr id="4" name="Purdue Logo" descr="Purdue Logo">
            <a:extLst>
              <a:ext uri="{FF2B5EF4-FFF2-40B4-BE49-F238E27FC236}">
                <a16:creationId xmlns:a16="http://schemas.microsoft.com/office/drawing/2014/main" id="{27953B1A-8D89-FC00-CDA8-BD7D70E0F343}"/>
              </a:ext>
            </a:extLst>
          </p:cNvPr>
          <p:cNvPicPr>
            <a:picLocks noChangeAspect="1"/>
          </p:cNvPicPr>
          <p:nvPr userDrawn="1"/>
        </p:nvPicPr>
        <p:blipFill>
          <a:blip r:embed="rId3"/>
          <a:stretch>
            <a:fillRect/>
          </a:stretch>
        </p:blipFill>
        <p:spPr>
          <a:xfrm>
            <a:off x="767443" y="5853639"/>
            <a:ext cx="2164600" cy="387457"/>
          </a:xfrm>
          <a:prstGeom prst="rect">
            <a:avLst/>
          </a:prstGeom>
        </p:spPr>
      </p:pic>
    </p:spTree>
    <p:extLst>
      <p:ext uri="{BB962C8B-B14F-4D97-AF65-F5344CB8AC3E}">
        <p14:creationId xmlns:p14="http://schemas.microsoft.com/office/powerpoint/2010/main" val="4214527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 with Copy - 2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dirty="0"/>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34735" y="3652273"/>
            <a:ext cx="4102307"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4" y="1543324"/>
            <a:ext cx="4102309"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4706959" y="1543324"/>
            <a:ext cx="4094045"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4698697" y="3652272"/>
            <a:ext cx="4102307"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pic>
        <p:nvPicPr>
          <p:cNvPr id="5" name="Purdue Logo" descr="Purdue Logo">
            <a:extLst>
              <a:ext uri="{FF2B5EF4-FFF2-40B4-BE49-F238E27FC236}">
                <a16:creationId xmlns:a16="http://schemas.microsoft.com/office/drawing/2014/main" id="{7221A35A-2648-6F9F-10F9-603BA71E45B5}"/>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4" name="Slide Number Placeholder 3">
            <a:extLst>
              <a:ext uri="{FF2B5EF4-FFF2-40B4-BE49-F238E27FC236}">
                <a16:creationId xmlns:a16="http://schemas.microsoft.com/office/drawing/2014/main" id="{9B6C7409-E40C-4388-20C1-E2C34AAC7D88}"/>
              </a:ext>
            </a:extLst>
          </p:cNvPr>
          <p:cNvSpPr>
            <a:spLocks noGrp="1"/>
          </p:cNvSpPr>
          <p:nvPr>
            <p:ph type="sldNum" sz="quarter" idx="16"/>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72668508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hoto with Copy - 3 Column">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dirty="0"/>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34736" y="3652273"/>
            <a:ext cx="2650859"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5" y="1543324"/>
            <a:ext cx="2650859"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3252731" y="1543325"/>
            <a:ext cx="2645520"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6" name="Text Placeholder 11">
            <a:extLst>
              <a:ext uri="{FF2B5EF4-FFF2-40B4-BE49-F238E27FC236}">
                <a16:creationId xmlns:a16="http://schemas.microsoft.com/office/drawing/2014/main" id="{710C66FF-C32F-9EF8-4FBC-44E08230B658}"/>
              </a:ext>
            </a:extLst>
          </p:cNvPr>
          <p:cNvSpPr>
            <a:spLocks noGrp="1"/>
          </p:cNvSpPr>
          <p:nvPr>
            <p:ph type="body" sz="quarter" idx="15"/>
          </p:nvPr>
        </p:nvSpPr>
        <p:spPr>
          <a:xfrm>
            <a:off x="3244470" y="3652273"/>
            <a:ext cx="2650859"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6154204" y="1532308"/>
            <a:ext cx="2645520"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0" name="Text Placeholder 11">
            <a:extLst>
              <a:ext uri="{FF2B5EF4-FFF2-40B4-BE49-F238E27FC236}">
                <a16:creationId xmlns:a16="http://schemas.microsoft.com/office/drawing/2014/main" id="{347E27B2-1DE2-3469-81EF-9EBD7DC7AFBA}"/>
              </a:ext>
            </a:extLst>
          </p:cNvPr>
          <p:cNvSpPr>
            <a:spLocks noGrp="1"/>
          </p:cNvSpPr>
          <p:nvPr>
            <p:ph type="body" sz="quarter" idx="17"/>
          </p:nvPr>
        </p:nvSpPr>
        <p:spPr>
          <a:xfrm>
            <a:off x="6145943" y="3641256"/>
            <a:ext cx="2650859" cy="2345757"/>
          </a:xfrm>
        </p:spPr>
        <p:txBody>
          <a:bodyPr numCol="1">
            <a:noAutofit/>
          </a:bodyPr>
          <a:lstStyle>
            <a:lvl1pPr marL="214313" indent="-214313" algn="l" fontAlgn="t">
              <a:buFont typeface="Wingdings" pitchFamily="2" charset="2"/>
              <a:buChar char="§"/>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pic>
        <p:nvPicPr>
          <p:cNvPr id="5" name="Purdue Logo" descr="Purdue Logo">
            <a:extLst>
              <a:ext uri="{FF2B5EF4-FFF2-40B4-BE49-F238E27FC236}">
                <a16:creationId xmlns:a16="http://schemas.microsoft.com/office/drawing/2014/main" id="{E3AAB972-9CEB-27DE-119B-74B391E60A97}"/>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4" name="Slide Number Placeholder 3">
            <a:extLst>
              <a:ext uri="{FF2B5EF4-FFF2-40B4-BE49-F238E27FC236}">
                <a16:creationId xmlns:a16="http://schemas.microsoft.com/office/drawing/2014/main" id="{2C4507CF-EFC3-A085-E4B9-A7FB07BF7644}"/>
              </a:ext>
            </a:extLst>
          </p:cNvPr>
          <p:cNvSpPr>
            <a:spLocks noGrp="1"/>
          </p:cNvSpPr>
          <p:nvPr>
            <p:ph type="sldNum" sz="quarter" idx="18"/>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246076719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7402-16CB-60F1-259A-4E1A16194431}"/>
              </a:ext>
            </a:extLst>
          </p:cNvPr>
          <p:cNvSpPr>
            <a:spLocks noGrp="1"/>
          </p:cNvSpPr>
          <p:nvPr>
            <p:ph type="title"/>
          </p:nvPr>
        </p:nvSpPr>
        <p:spPr>
          <a:xfrm>
            <a:off x="342902" y="457200"/>
            <a:ext cx="3236117" cy="964096"/>
          </a:xfrm>
        </p:spPr>
        <p:txBody>
          <a:bodyPr anchor="b">
            <a:normAutofit/>
          </a:bodyPr>
          <a:lstStyle>
            <a:lvl1pPr>
              <a:defRPr sz="28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B9889552-EB9F-6D72-9130-E107C02C22F6}"/>
              </a:ext>
            </a:extLst>
          </p:cNvPr>
          <p:cNvSpPr>
            <a:spLocks noGrp="1"/>
          </p:cNvSpPr>
          <p:nvPr>
            <p:ph type="body" sz="half" idx="2"/>
          </p:nvPr>
        </p:nvSpPr>
        <p:spPr>
          <a:xfrm>
            <a:off x="342902" y="1570384"/>
            <a:ext cx="3236117" cy="4298605"/>
          </a:xfrm>
        </p:spPr>
        <p:txBody>
          <a:bodyP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0" name="Content Placeholder 2">
            <a:extLst>
              <a:ext uri="{FF2B5EF4-FFF2-40B4-BE49-F238E27FC236}">
                <a16:creationId xmlns:a16="http://schemas.microsoft.com/office/drawing/2014/main" id="{C5F6EAB8-D2BB-0BDE-C7AC-895B69CA533E}"/>
              </a:ext>
            </a:extLst>
          </p:cNvPr>
          <p:cNvSpPr>
            <a:spLocks noGrp="1"/>
          </p:cNvSpPr>
          <p:nvPr>
            <p:ph idx="1"/>
          </p:nvPr>
        </p:nvSpPr>
        <p:spPr>
          <a:xfrm>
            <a:off x="3803904" y="457200"/>
            <a:ext cx="4997195" cy="541178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pic>
        <p:nvPicPr>
          <p:cNvPr id="6" name="Purdue Logo" descr="Purdue Logo">
            <a:extLst>
              <a:ext uri="{FF2B5EF4-FFF2-40B4-BE49-F238E27FC236}">
                <a16:creationId xmlns:a16="http://schemas.microsoft.com/office/drawing/2014/main" id="{32772CED-5DF0-B9F2-A78A-4E9A3894D7E6}"/>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3" name="Slide Number Placeholder 2">
            <a:extLst>
              <a:ext uri="{FF2B5EF4-FFF2-40B4-BE49-F238E27FC236}">
                <a16:creationId xmlns:a16="http://schemas.microsoft.com/office/drawing/2014/main" id="{37D15040-CB6D-5233-AA93-DD76CFE00ACA}"/>
              </a:ext>
            </a:extLst>
          </p:cNvPr>
          <p:cNvSpPr>
            <a:spLocks noGrp="1"/>
          </p:cNvSpPr>
          <p:nvPr>
            <p:ph type="sldNum" sz="quarter" idx="10"/>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4062900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334735" y="1543323"/>
            <a:ext cx="4094045" cy="431772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Title 4">
            <a:extLst>
              <a:ext uri="{FF2B5EF4-FFF2-40B4-BE49-F238E27FC236}">
                <a16:creationId xmlns:a16="http://schemas.microsoft.com/office/drawing/2014/main" id="{B7832766-AA56-63AE-E2AA-9A2947343D87}"/>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CF92D672-5C11-B647-ADA7-722837BA86C0}"/>
              </a:ext>
            </a:extLst>
          </p:cNvPr>
          <p:cNvSpPr>
            <a:spLocks noGrp="1"/>
          </p:cNvSpPr>
          <p:nvPr>
            <p:ph type="pic" idx="12"/>
          </p:nvPr>
        </p:nvSpPr>
        <p:spPr>
          <a:xfrm>
            <a:off x="4715222" y="1543323"/>
            <a:ext cx="4094045" cy="431772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Text Placeholder 13">
            <a:extLst>
              <a:ext uri="{FF2B5EF4-FFF2-40B4-BE49-F238E27FC236}">
                <a16:creationId xmlns:a16="http://schemas.microsoft.com/office/drawing/2014/main" id="{6AFB8997-E903-BD34-CBB7-A70F3BD090A1}"/>
              </a:ext>
            </a:extLst>
          </p:cNvPr>
          <p:cNvSpPr>
            <a:spLocks noGrp="1"/>
          </p:cNvSpPr>
          <p:nvPr>
            <p:ph type="body" sz="quarter" idx="13"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dirty="0"/>
              <a:t>Click to add subhead</a:t>
            </a:r>
          </a:p>
        </p:txBody>
      </p:sp>
      <p:pic>
        <p:nvPicPr>
          <p:cNvPr id="4" name="Purdue Logo" descr="Purdue Logo">
            <a:extLst>
              <a:ext uri="{FF2B5EF4-FFF2-40B4-BE49-F238E27FC236}">
                <a16:creationId xmlns:a16="http://schemas.microsoft.com/office/drawing/2014/main" id="{44243070-2D61-965C-9E18-B3D7C6ECFB9C}"/>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6" name="Slide Number Placeholder 5">
            <a:extLst>
              <a:ext uri="{FF2B5EF4-FFF2-40B4-BE49-F238E27FC236}">
                <a16:creationId xmlns:a16="http://schemas.microsoft.com/office/drawing/2014/main" id="{3A91F588-A349-D254-17C4-4E24C922C1D3}"/>
              </a:ext>
            </a:extLst>
          </p:cNvPr>
          <p:cNvSpPr>
            <a:spLocks noGrp="1"/>
          </p:cNvSpPr>
          <p:nvPr>
            <p:ph type="sldNum" sz="quarter" idx="14"/>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59417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 with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351065" y="1543324"/>
            <a:ext cx="4397009"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4961820" y="1543322"/>
            <a:ext cx="3847445" cy="4307573"/>
          </a:xfrm>
        </p:spPr>
        <p:txBody>
          <a:bodyP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2614933" y="3795305"/>
            <a:ext cx="2133141"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351065" y="3795304"/>
            <a:ext cx="2133141" cy="2055592"/>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dirty="0"/>
              <a:t>Click to add subhead</a:t>
            </a:r>
          </a:p>
        </p:txBody>
      </p:sp>
      <p:pic>
        <p:nvPicPr>
          <p:cNvPr id="6" name="Purdue Logo" descr="Purdue Logo">
            <a:extLst>
              <a:ext uri="{FF2B5EF4-FFF2-40B4-BE49-F238E27FC236}">
                <a16:creationId xmlns:a16="http://schemas.microsoft.com/office/drawing/2014/main" id="{E6C8536C-D431-05E3-65BF-25F437B39123}"/>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7" name="Slide Number Placeholder 6">
            <a:extLst>
              <a:ext uri="{FF2B5EF4-FFF2-40B4-BE49-F238E27FC236}">
                <a16:creationId xmlns:a16="http://schemas.microsoft.com/office/drawing/2014/main" id="{47908EA8-7459-5120-CB09-F686BB674724}"/>
              </a:ext>
            </a:extLst>
          </p:cNvPr>
          <p:cNvSpPr>
            <a:spLocks noGrp="1"/>
          </p:cNvSpPr>
          <p:nvPr>
            <p:ph type="sldNum" sz="quarter" idx="16"/>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5882444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s with Cap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9A59AA2-58AF-A659-F919-8BDA04ADA496}"/>
              </a:ext>
            </a:extLst>
          </p:cNvPr>
          <p:cNvSpPr>
            <a:spLocks noGrp="1"/>
          </p:cNvSpPr>
          <p:nvPr>
            <p:ph type="body" sz="half" idx="2"/>
          </p:nvPr>
        </p:nvSpPr>
        <p:spPr>
          <a:xfrm>
            <a:off x="326571" y="3292036"/>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endParaRPr lang="en-US" dirty="0"/>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342900"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6" name="Picture Placeholder 2">
            <a:extLst>
              <a:ext uri="{FF2B5EF4-FFF2-40B4-BE49-F238E27FC236}">
                <a16:creationId xmlns:a16="http://schemas.microsoft.com/office/drawing/2014/main" id="{60A3B0E8-AC0D-A169-37E3-2D123D6EBF24}"/>
              </a:ext>
            </a:extLst>
          </p:cNvPr>
          <p:cNvSpPr>
            <a:spLocks noGrp="1"/>
          </p:cNvSpPr>
          <p:nvPr>
            <p:ph type="pic" idx="16"/>
          </p:nvPr>
        </p:nvSpPr>
        <p:spPr>
          <a:xfrm>
            <a:off x="3243828"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3" name="Picture Placeholder 2">
            <a:extLst>
              <a:ext uri="{FF2B5EF4-FFF2-40B4-BE49-F238E27FC236}">
                <a16:creationId xmlns:a16="http://schemas.microsoft.com/office/drawing/2014/main" id="{640970D8-E511-89A8-FC5C-6DB37485ADE3}"/>
              </a:ext>
            </a:extLst>
          </p:cNvPr>
          <p:cNvSpPr>
            <a:spLocks noGrp="1"/>
          </p:cNvSpPr>
          <p:nvPr>
            <p:ph type="pic" idx="17"/>
          </p:nvPr>
        </p:nvSpPr>
        <p:spPr>
          <a:xfrm>
            <a:off x="6161085" y="1406232"/>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4" name="Text Placeholder 3">
            <a:extLst>
              <a:ext uri="{FF2B5EF4-FFF2-40B4-BE49-F238E27FC236}">
                <a16:creationId xmlns:a16="http://schemas.microsoft.com/office/drawing/2014/main" id="{6B04B79A-B4BD-0306-3D46-D570E1F51CA6}"/>
              </a:ext>
            </a:extLst>
          </p:cNvPr>
          <p:cNvSpPr>
            <a:spLocks noGrp="1"/>
          </p:cNvSpPr>
          <p:nvPr>
            <p:ph type="body" sz="half" idx="18"/>
          </p:nvPr>
        </p:nvSpPr>
        <p:spPr>
          <a:xfrm>
            <a:off x="3227499" y="3292036"/>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5" name="Text Placeholder 3">
            <a:extLst>
              <a:ext uri="{FF2B5EF4-FFF2-40B4-BE49-F238E27FC236}">
                <a16:creationId xmlns:a16="http://schemas.microsoft.com/office/drawing/2014/main" id="{450B4796-C4B7-C272-5ADD-7D6C896B703E}"/>
              </a:ext>
            </a:extLst>
          </p:cNvPr>
          <p:cNvSpPr>
            <a:spLocks noGrp="1"/>
          </p:cNvSpPr>
          <p:nvPr>
            <p:ph type="body" sz="half" idx="19"/>
          </p:nvPr>
        </p:nvSpPr>
        <p:spPr>
          <a:xfrm>
            <a:off x="6161085" y="3292036"/>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2" name="Text Placeholder 3">
            <a:extLst>
              <a:ext uri="{FF2B5EF4-FFF2-40B4-BE49-F238E27FC236}">
                <a16:creationId xmlns:a16="http://schemas.microsoft.com/office/drawing/2014/main" id="{4633AE4D-056F-FC97-1F10-877F247AB319}"/>
              </a:ext>
            </a:extLst>
          </p:cNvPr>
          <p:cNvSpPr>
            <a:spLocks noGrp="1"/>
          </p:cNvSpPr>
          <p:nvPr>
            <p:ph type="body" sz="half" idx="20"/>
          </p:nvPr>
        </p:nvSpPr>
        <p:spPr>
          <a:xfrm>
            <a:off x="310242" y="5685387"/>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3" name="Picture Placeholder 2">
            <a:extLst>
              <a:ext uri="{FF2B5EF4-FFF2-40B4-BE49-F238E27FC236}">
                <a16:creationId xmlns:a16="http://schemas.microsoft.com/office/drawing/2014/main" id="{19716662-3C77-F831-E45C-F9EA49810F58}"/>
              </a:ext>
            </a:extLst>
          </p:cNvPr>
          <p:cNvSpPr>
            <a:spLocks noGrp="1"/>
          </p:cNvSpPr>
          <p:nvPr>
            <p:ph type="pic" idx="21"/>
          </p:nvPr>
        </p:nvSpPr>
        <p:spPr>
          <a:xfrm>
            <a:off x="326571"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4" name="Picture Placeholder 2">
            <a:extLst>
              <a:ext uri="{FF2B5EF4-FFF2-40B4-BE49-F238E27FC236}">
                <a16:creationId xmlns:a16="http://schemas.microsoft.com/office/drawing/2014/main" id="{1ED1A14F-5E0D-476E-9C60-BD987EFC4940}"/>
              </a:ext>
            </a:extLst>
          </p:cNvPr>
          <p:cNvSpPr>
            <a:spLocks noGrp="1"/>
          </p:cNvSpPr>
          <p:nvPr>
            <p:ph type="pic" idx="22"/>
          </p:nvPr>
        </p:nvSpPr>
        <p:spPr>
          <a:xfrm>
            <a:off x="3227499"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5" name="Picture Placeholder 2">
            <a:extLst>
              <a:ext uri="{FF2B5EF4-FFF2-40B4-BE49-F238E27FC236}">
                <a16:creationId xmlns:a16="http://schemas.microsoft.com/office/drawing/2014/main" id="{A0003A4C-26CB-DD7F-0B22-024AFB58DC67}"/>
              </a:ext>
            </a:extLst>
          </p:cNvPr>
          <p:cNvSpPr>
            <a:spLocks noGrp="1"/>
          </p:cNvSpPr>
          <p:nvPr>
            <p:ph type="pic" idx="23"/>
          </p:nvPr>
        </p:nvSpPr>
        <p:spPr>
          <a:xfrm>
            <a:off x="6144756" y="3799583"/>
            <a:ext cx="2640015" cy="1750458"/>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6" name="Text Placeholder 3">
            <a:extLst>
              <a:ext uri="{FF2B5EF4-FFF2-40B4-BE49-F238E27FC236}">
                <a16:creationId xmlns:a16="http://schemas.microsoft.com/office/drawing/2014/main" id="{08CE8D58-56A2-6AE5-AB18-C53F4134DD88}"/>
              </a:ext>
            </a:extLst>
          </p:cNvPr>
          <p:cNvSpPr>
            <a:spLocks noGrp="1"/>
          </p:cNvSpPr>
          <p:nvPr>
            <p:ph type="body" sz="half" idx="24"/>
          </p:nvPr>
        </p:nvSpPr>
        <p:spPr>
          <a:xfrm>
            <a:off x="3211170" y="5685387"/>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27" name="Text Placeholder 3">
            <a:extLst>
              <a:ext uri="{FF2B5EF4-FFF2-40B4-BE49-F238E27FC236}">
                <a16:creationId xmlns:a16="http://schemas.microsoft.com/office/drawing/2014/main" id="{7A4C2D1F-1A58-AC60-F606-B816E5F23FFF}"/>
              </a:ext>
            </a:extLst>
          </p:cNvPr>
          <p:cNvSpPr>
            <a:spLocks noGrp="1"/>
          </p:cNvSpPr>
          <p:nvPr>
            <p:ph type="body" sz="half" idx="25"/>
          </p:nvPr>
        </p:nvSpPr>
        <p:spPr>
          <a:xfrm>
            <a:off x="6144756" y="5685387"/>
            <a:ext cx="2656344" cy="365760"/>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3" name="Purdue Logo" descr="Purdue Logo">
            <a:extLst>
              <a:ext uri="{FF2B5EF4-FFF2-40B4-BE49-F238E27FC236}">
                <a16:creationId xmlns:a16="http://schemas.microsoft.com/office/drawing/2014/main" id="{02895CD1-985A-0246-0A03-652625D8B96E}"/>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7" name="Text Placeholder 13">
            <a:extLst>
              <a:ext uri="{FF2B5EF4-FFF2-40B4-BE49-F238E27FC236}">
                <a16:creationId xmlns:a16="http://schemas.microsoft.com/office/drawing/2014/main" id="{7EDCCCDC-B335-96CB-3A28-8C862E3B1B58}"/>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dirty="0"/>
              <a:t>Click to add subhead</a:t>
            </a:r>
          </a:p>
        </p:txBody>
      </p:sp>
      <p:sp>
        <p:nvSpPr>
          <p:cNvPr id="8" name="Slide Number Placeholder 7">
            <a:extLst>
              <a:ext uri="{FF2B5EF4-FFF2-40B4-BE49-F238E27FC236}">
                <a16:creationId xmlns:a16="http://schemas.microsoft.com/office/drawing/2014/main" id="{D4BBBE76-BB04-F5A1-7113-49430D9ADB06}"/>
              </a:ext>
            </a:extLst>
          </p:cNvPr>
          <p:cNvSpPr>
            <a:spLocks noGrp="1"/>
          </p:cNvSpPr>
          <p:nvPr>
            <p:ph type="sldNum" sz="quarter" idx="26"/>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27503303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Collag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dirty="0"/>
              <a:t>Click to add subhead</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p>
        </p:txBody>
      </p:sp>
      <p:sp>
        <p:nvSpPr>
          <p:cNvPr id="2" name="Picture Placeholder 2">
            <a:extLst>
              <a:ext uri="{FF2B5EF4-FFF2-40B4-BE49-F238E27FC236}">
                <a16:creationId xmlns:a16="http://schemas.microsoft.com/office/drawing/2014/main" id="{EC508144-F984-C37C-90F6-AA8C545F3DA9}"/>
              </a:ext>
            </a:extLst>
          </p:cNvPr>
          <p:cNvSpPr>
            <a:spLocks noGrp="1"/>
          </p:cNvSpPr>
          <p:nvPr>
            <p:ph type="pic" idx="1"/>
          </p:nvPr>
        </p:nvSpPr>
        <p:spPr>
          <a:xfrm>
            <a:off x="334736" y="1542763"/>
            <a:ext cx="1958261"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3" name="Picture Placeholder 2">
            <a:extLst>
              <a:ext uri="{FF2B5EF4-FFF2-40B4-BE49-F238E27FC236}">
                <a16:creationId xmlns:a16="http://schemas.microsoft.com/office/drawing/2014/main" id="{35480D7F-9BE0-34B6-0080-2DFC58123F3E}"/>
              </a:ext>
            </a:extLst>
          </p:cNvPr>
          <p:cNvSpPr>
            <a:spLocks noGrp="1"/>
          </p:cNvSpPr>
          <p:nvPr>
            <p:ph type="pic" idx="14"/>
          </p:nvPr>
        </p:nvSpPr>
        <p:spPr>
          <a:xfrm>
            <a:off x="2508047"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9" name="Picture Placeholder 2">
            <a:extLst>
              <a:ext uri="{FF2B5EF4-FFF2-40B4-BE49-F238E27FC236}">
                <a16:creationId xmlns:a16="http://schemas.microsoft.com/office/drawing/2014/main" id="{5D5694FC-6767-0363-8F8C-4C8AEA0C5DCC}"/>
              </a:ext>
            </a:extLst>
          </p:cNvPr>
          <p:cNvSpPr>
            <a:spLocks noGrp="1"/>
          </p:cNvSpPr>
          <p:nvPr>
            <p:ph type="pic" idx="16"/>
          </p:nvPr>
        </p:nvSpPr>
        <p:spPr>
          <a:xfrm>
            <a:off x="4677415"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Picture Placeholder 2">
            <a:extLst>
              <a:ext uri="{FF2B5EF4-FFF2-40B4-BE49-F238E27FC236}">
                <a16:creationId xmlns:a16="http://schemas.microsoft.com/office/drawing/2014/main" id="{6223A017-A902-92C1-8A99-7D45B08D860D}"/>
              </a:ext>
            </a:extLst>
          </p:cNvPr>
          <p:cNvSpPr>
            <a:spLocks noGrp="1"/>
          </p:cNvSpPr>
          <p:nvPr>
            <p:ph type="pic" idx="17"/>
          </p:nvPr>
        </p:nvSpPr>
        <p:spPr>
          <a:xfrm>
            <a:off x="6846782" y="1542763"/>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5" name="Picture Placeholder 2">
            <a:extLst>
              <a:ext uri="{FF2B5EF4-FFF2-40B4-BE49-F238E27FC236}">
                <a16:creationId xmlns:a16="http://schemas.microsoft.com/office/drawing/2014/main" id="{FE352EAA-3DC6-450E-518D-B55638975ECE}"/>
              </a:ext>
            </a:extLst>
          </p:cNvPr>
          <p:cNvSpPr>
            <a:spLocks noGrp="1"/>
          </p:cNvSpPr>
          <p:nvPr>
            <p:ph type="pic" idx="18"/>
          </p:nvPr>
        </p:nvSpPr>
        <p:spPr>
          <a:xfrm>
            <a:off x="1382716" y="3651151"/>
            <a:ext cx="1958261"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6" name="Picture Placeholder 2">
            <a:extLst>
              <a:ext uri="{FF2B5EF4-FFF2-40B4-BE49-F238E27FC236}">
                <a16:creationId xmlns:a16="http://schemas.microsoft.com/office/drawing/2014/main" id="{1E5E3807-051E-4D4B-1143-A6B4BDDBB5D8}"/>
              </a:ext>
            </a:extLst>
          </p:cNvPr>
          <p:cNvSpPr>
            <a:spLocks noGrp="1"/>
          </p:cNvSpPr>
          <p:nvPr>
            <p:ph type="pic" idx="19"/>
          </p:nvPr>
        </p:nvSpPr>
        <p:spPr>
          <a:xfrm>
            <a:off x="3556027" y="3651151"/>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7" name="Picture Placeholder 2">
            <a:extLst>
              <a:ext uri="{FF2B5EF4-FFF2-40B4-BE49-F238E27FC236}">
                <a16:creationId xmlns:a16="http://schemas.microsoft.com/office/drawing/2014/main" id="{9659EF4B-6B57-DE2A-B33A-D60A659CFE6D}"/>
              </a:ext>
            </a:extLst>
          </p:cNvPr>
          <p:cNvSpPr>
            <a:spLocks noGrp="1"/>
          </p:cNvSpPr>
          <p:nvPr>
            <p:ph type="pic" idx="20"/>
          </p:nvPr>
        </p:nvSpPr>
        <p:spPr>
          <a:xfrm>
            <a:off x="5725394" y="3651151"/>
            <a:ext cx="1954317" cy="1885677"/>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pic>
        <p:nvPicPr>
          <p:cNvPr id="5" name="Purdue Logo" descr="Purdue Logo">
            <a:extLst>
              <a:ext uri="{FF2B5EF4-FFF2-40B4-BE49-F238E27FC236}">
                <a16:creationId xmlns:a16="http://schemas.microsoft.com/office/drawing/2014/main" id="{D14C6799-E59E-5D63-419A-734A1E4ECD22}"/>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4" name="Slide Number Placeholder 3">
            <a:extLst>
              <a:ext uri="{FF2B5EF4-FFF2-40B4-BE49-F238E27FC236}">
                <a16:creationId xmlns:a16="http://schemas.microsoft.com/office/drawing/2014/main" id="{C854C82E-83EC-CA0F-5313-8A450D395973}"/>
              </a:ext>
            </a:extLst>
          </p:cNvPr>
          <p:cNvSpPr>
            <a:spLocks noGrp="1"/>
          </p:cNvSpPr>
          <p:nvPr>
            <p:ph type="sldNum" sz="quarter" idx="21"/>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68931317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with 2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891490" y="1643074"/>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4891490" y="3884038"/>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dirty="0"/>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334737" y="1643074"/>
            <a:ext cx="4308874" cy="4307571"/>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6" name="Rectangle 5">
            <a:extLst>
              <a:ext uri="{FF2B5EF4-FFF2-40B4-BE49-F238E27FC236}">
                <a16:creationId xmlns:a16="http://schemas.microsoft.com/office/drawing/2014/main" id="{467A134D-7A3A-AD4B-91DF-57347E308706}"/>
              </a:ext>
            </a:extLst>
          </p:cNvPr>
          <p:cNvSpPr/>
          <p:nvPr userDrawn="1"/>
        </p:nvSpPr>
        <p:spPr>
          <a:xfrm>
            <a:off x="4891490" y="3395950"/>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8" name="Text Placeholder 3">
            <a:extLst>
              <a:ext uri="{FF2B5EF4-FFF2-40B4-BE49-F238E27FC236}">
                <a16:creationId xmlns:a16="http://schemas.microsoft.com/office/drawing/2014/main" id="{4581B053-21C8-C0AD-58C7-637A6315D1B2}"/>
              </a:ext>
            </a:extLst>
          </p:cNvPr>
          <p:cNvSpPr>
            <a:spLocks noGrp="1"/>
          </p:cNvSpPr>
          <p:nvPr>
            <p:ph type="body" sz="half" idx="2"/>
          </p:nvPr>
        </p:nvSpPr>
        <p:spPr>
          <a:xfrm>
            <a:off x="4891295" y="3395950"/>
            <a:ext cx="3909707" cy="302715"/>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7" name="Rectangle 16">
            <a:extLst>
              <a:ext uri="{FF2B5EF4-FFF2-40B4-BE49-F238E27FC236}">
                <a16:creationId xmlns:a16="http://schemas.microsoft.com/office/drawing/2014/main" id="{D8B2033E-9DB9-9A2B-D4C5-6D8960838D22}"/>
              </a:ext>
            </a:extLst>
          </p:cNvPr>
          <p:cNvSpPr/>
          <p:nvPr userDrawn="1"/>
        </p:nvSpPr>
        <p:spPr>
          <a:xfrm>
            <a:off x="4891392" y="5636914"/>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8" name="Text Placeholder 3">
            <a:extLst>
              <a:ext uri="{FF2B5EF4-FFF2-40B4-BE49-F238E27FC236}">
                <a16:creationId xmlns:a16="http://schemas.microsoft.com/office/drawing/2014/main" id="{F02FFCFA-A84F-7535-4A5F-29A5FC646063}"/>
              </a:ext>
            </a:extLst>
          </p:cNvPr>
          <p:cNvSpPr>
            <a:spLocks noGrp="1"/>
          </p:cNvSpPr>
          <p:nvPr>
            <p:ph type="body" sz="half" idx="19"/>
          </p:nvPr>
        </p:nvSpPr>
        <p:spPr>
          <a:xfrm>
            <a:off x="4891295" y="5636914"/>
            <a:ext cx="3909610" cy="302715"/>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4" name="Purdue Logo" descr="Purdue Logo">
            <a:extLst>
              <a:ext uri="{FF2B5EF4-FFF2-40B4-BE49-F238E27FC236}">
                <a16:creationId xmlns:a16="http://schemas.microsoft.com/office/drawing/2014/main" id="{FF1F47B4-C1F8-3104-7C95-F3C41016CDCB}"/>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7" name="Slide Number Placeholder 6">
            <a:extLst>
              <a:ext uri="{FF2B5EF4-FFF2-40B4-BE49-F238E27FC236}">
                <a16:creationId xmlns:a16="http://schemas.microsoft.com/office/drawing/2014/main" id="{FE7FF3C0-B493-DBA3-7C75-1B8A2685FBDC}"/>
              </a:ext>
            </a:extLst>
          </p:cNvPr>
          <p:cNvSpPr>
            <a:spLocks noGrp="1"/>
          </p:cNvSpPr>
          <p:nvPr>
            <p:ph type="sldNum" sz="quarter" idx="20"/>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8855271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with 3 Photo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F2E1BF6-9F66-A119-6E10-5D16400A750A}"/>
              </a:ext>
            </a:extLst>
          </p:cNvPr>
          <p:cNvSpPr>
            <a:spLocks noGrp="1"/>
          </p:cNvSpPr>
          <p:nvPr>
            <p:ph type="pic" idx="1"/>
          </p:nvPr>
        </p:nvSpPr>
        <p:spPr>
          <a:xfrm>
            <a:off x="4891490" y="1643074"/>
            <a:ext cx="3909610"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5" name="Title 4">
            <a:extLst>
              <a:ext uri="{FF2B5EF4-FFF2-40B4-BE49-F238E27FC236}">
                <a16:creationId xmlns:a16="http://schemas.microsoft.com/office/drawing/2014/main" id="{B3D45392-3CD8-B80C-F2B3-4B45BA45F3B0}"/>
              </a:ext>
            </a:extLst>
          </p:cNvPr>
          <p:cNvSpPr>
            <a:spLocks noGrp="1"/>
          </p:cNvSpPr>
          <p:nvPr>
            <p:ph type="title"/>
          </p:nvPr>
        </p:nvSpPr>
        <p:spPr/>
        <p:txBody>
          <a:bodyPr/>
          <a:lstStyle/>
          <a:p>
            <a:r>
              <a:rPr lang="en-US"/>
              <a:t>Click to edit Master title style</a:t>
            </a:r>
          </a:p>
        </p:txBody>
      </p:sp>
      <p:sp>
        <p:nvSpPr>
          <p:cNvPr id="10" name="Picture Placeholder 2">
            <a:extLst>
              <a:ext uri="{FF2B5EF4-FFF2-40B4-BE49-F238E27FC236}">
                <a16:creationId xmlns:a16="http://schemas.microsoft.com/office/drawing/2014/main" id="{0492B2E6-F25A-DAD4-50C4-028EE4F9F201}"/>
              </a:ext>
            </a:extLst>
          </p:cNvPr>
          <p:cNvSpPr>
            <a:spLocks noGrp="1"/>
          </p:cNvSpPr>
          <p:nvPr>
            <p:ph type="pic" idx="13"/>
          </p:nvPr>
        </p:nvSpPr>
        <p:spPr>
          <a:xfrm>
            <a:off x="6965414" y="3884038"/>
            <a:ext cx="1835685" cy="2055591"/>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1" name="Picture Placeholder 2">
            <a:extLst>
              <a:ext uri="{FF2B5EF4-FFF2-40B4-BE49-F238E27FC236}">
                <a16:creationId xmlns:a16="http://schemas.microsoft.com/office/drawing/2014/main" id="{E4F1D849-D57F-29CA-A61A-410807726101}"/>
              </a:ext>
            </a:extLst>
          </p:cNvPr>
          <p:cNvSpPr>
            <a:spLocks noGrp="1"/>
          </p:cNvSpPr>
          <p:nvPr>
            <p:ph type="pic" idx="14"/>
          </p:nvPr>
        </p:nvSpPr>
        <p:spPr>
          <a:xfrm>
            <a:off x="4891490" y="3879120"/>
            <a:ext cx="1896687" cy="2055592"/>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12" name="Text Placeholder 13">
            <a:extLst>
              <a:ext uri="{FF2B5EF4-FFF2-40B4-BE49-F238E27FC236}">
                <a16:creationId xmlns:a16="http://schemas.microsoft.com/office/drawing/2014/main" id="{6AB35901-94D3-C7C4-1CE7-B31E29C657CD}"/>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dirty="0"/>
              <a:t>Click to add subhead</a:t>
            </a:r>
          </a:p>
        </p:txBody>
      </p:sp>
      <p:sp>
        <p:nvSpPr>
          <p:cNvPr id="2" name="Content Placeholder 2">
            <a:extLst>
              <a:ext uri="{FF2B5EF4-FFF2-40B4-BE49-F238E27FC236}">
                <a16:creationId xmlns:a16="http://schemas.microsoft.com/office/drawing/2014/main" id="{DC2C5294-0EFC-A3EC-D994-11DDCFE70D67}"/>
              </a:ext>
            </a:extLst>
          </p:cNvPr>
          <p:cNvSpPr>
            <a:spLocks noGrp="1"/>
          </p:cNvSpPr>
          <p:nvPr>
            <p:ph idx="18"/>
          </p:nvPr>
        </p:nvSpPr>
        <p:spPr>
          <a:xfrm>
            <a:off x="334737" y="1643074"/>
            <a:ext cx="4308874" cy="4307571"/>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ECAC4E08-5A51-BF4F-655E-4E54DD771548}"/>
              </a:ext>
            </a:extLst>
          </p:cNvPr>
          <p:cNvSpPr/>
          <p:nvPr userDrawn="1"/>
        </p:nvSpPr>
        <p:spPr>
          <a:xfrm>
            <a:off x="4891490" y="3395950"/>
            <a:ext cx="3909610"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6" name="Text Placeholder 3">
            <a:extLst>
              <a:ext uri="{FF2B5EF4-FFF2-40B4-BE49-F238E27FC236}">
                <a16:creationId xmlns:a16="http://schemas.microsoft.com/office/drawing/2014/main" id="{27D80C23-74F3-F853-02BF-83C743039F6E}"/>
              </a:ext>
            </a:extLst>
          </p:cNvPr>
          <p:cNvSpPr>
            <a:spLocks noGrp="1"/>
          </p:cNvSpPr>
          <p:nvPr>
            <p:ph type="body" sz="half" idx="2"/>
          </p:nvPr>
        </p:nvSpPr>
        <p:spPr>
          <a:xfrm>
            <a:off x="4928867" y="3395950"/>
            <a:ext cx="3872135" cy="302715"/>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7" name="Rectangle 6">
            <a:extLst>
              <a:ext uri="{FF2B5EF4-FFF2-40B4-BE49-F238E27FC236}">
                <a16:creationId xmlns:a16="http://schemas.microsoft.com/office/drawing/2014/main" id="{F8F22EB8-4EFD-86A4-8EB8-8A4F1A1AA2DF}"/>
              </a:ext>
            </a:extLst>
          </p:cNvPr>
          <p:cNvSpPr/>
          <p:nvPr userDrawn="1"/>
        </p:nvSpPr>
        <p:spPr>
          <a:xfrm>
            <a:off x="4884613" y="5631998"/>
            <a:ext cx="1884248"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8" name="Text Placeholder 3">
            <a:extLst>
              <a:ext uri="{FF2B5EF4-FFF2-40B4-BE49-F238E27FC236}">
                <a16:creationId xmlns:a16="http://schemas.microsoft.com/office/drawing/2014/main" id="{66A4B2AA-E0AE-18DD-BAA3-AF2A9CA6987A}"/>
              </a:ext>
            </a:extLst>
          </p:cNvPr>
          <p:cNvSpPr>
            <a:spLocks noGrp="1"/>
          </p:cNvSpPr>
          <p:nvPr>
            <p:ph type="body" sz="half" idx="19"/>
          </p:nvPr>
        </p:nvSpPr>
        <p:spPr>
          <a:xfrm>
            <a:off x="4921990" y="5631998"/>
            <a:ext cx="1866186" cy="302715"/>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15" name="Rectangle 14">
            <a:extLst>
              <a:ext uri="{FF2B5EF4-FFF2-40B4-BE49-F238E27FC236}">
                <a16:creationId xmlns:a16="http://schemas.microsoft.com/office/drawing/2014/main" id="{E18B5CD1-FF93-2C9C-1BFF-73A3CE39E65D}"/>
              </a:ext>
            </a:extLst>
          </p:cNvPr>
          <p:cNvSpPr/>
          <p:nvPr userDrawn="1"/>
        </p:nvSpPr>
        <p:spPr>
          <a:xfrm>
            <a:off x="6965414" y="5641704"/>
            <a:ext cx="1823956" cy="302715"/>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6" name="Text Placeholder 3">
            <a:extLst>
              <a:ext uri="{FF2B5EF4-FFF2-40B4-BE49-F238E27FC236}">
                <a16:creationId xmlns:a16="http://schemas.microsoft.com/office/drawing/2014/main" id="{C52272AC-9734-6D60-9441-B5E7B9E4E372}"/>
              </a:ext>
            </a:extLst>
          </p:cNvPr>
          <p:cNvSpPr>
            <a:spLocks noGrp="1"/>
          </p:cNvSpPr>
          <p:nvPr>
            <p:ph type="body" sz="half" idx="20"/>
          </p:nvPr>
        </p:nvSpPr>
        <p:spPr>
          <a:xfrm>
            <a:off x="7002791" y="5641704"/>
            <a:ext cx="1806473" cy="302715"/>
          </a:xfrm>
        </p:spPr>
        <p:txBody>
          <a:bodyPr>
            <a:no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13" name="Purdue Logo" descr="Purdue Logo">
            <a:extLst>
              <a:ext uri="{FF2B5EF4-FFF2-40B4-BE49-F238E27FC236}">
                <a16:creationId xmlns:a16="http://schemas.microsoft.com/office/drawing/2014/main" id="{71541E48-83C5-5EB5-97B8-98DFEB175EF5}"/>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9" name="Slide Number Placeholder 8">
            <a:extLst>
              <a:ext uri="{FF2B5EF4-FFF2-40B4-BE49-F238E27FC236}">
                <a16:creationId xmlns:a16="http://schemas.microsoft.com/office/drawing/2014/main" id="{ECA2C2AD-E170-6DFA-7E9F-837CA6A5C69F}"/>
              </a:ext>
            </a:extLst>
          </p:cNvPr>
          <p:cNvSpPr>
            <a:spLocks noGrp="1"/>
          </p:cNvSpPr>
          <p:nvPr>
            <p:ph type="sldNum" sz="quarter" idx="21"/>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70344183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 3 Blocks - Blac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4CFF414-FA47-F7EC-7EFB-7073E26BB831}"/>
              </a:ext>
            </a:extLst>
          </p:cNvPr>
          <p:cNvSpPr/>
          <p:nvPr userDrawn="1"/>
        </p:nvSpPr>
        <p:spPr>
          <a:xfrm>
            <a:off x="5953857" y="1315895"/>
            <a:ext cx="2489648"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 name="Rectangle 3">
            <a:extLst>
              <a:ext uri="{FF2B5EF4-FFF2-40B4-BE49-F238E27FC236}">
                <a16:creationId xmlns:a16="http://schemas.microsoft.com/office/drawing/2014/main" id="{713C0F4F-1E76-E3A4-E5AA-8FA79C7C69FB}"/>
              </a:ext>
            </a:extLst>
          </p:cNvPr>
          <p:cNvSpPr/>
          <p:nvPr userDrawn="1"/>
        </p:nvSpPr>
        <p:spPr>
          <a:xfrm>
            <a:off x="3315718" y="1315896"/>
            <a:ext cx="2489648"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 name="Rectangle 2">
            <a:extLst>
              <a:ext uri="{FF2B5EF4-FFF2-40B4-BE49-F238E27FC236}">
                <a16:creationId xmlns:a16="http://schemas.microsoft.com/office/drawing/2014/main" id="{067105CB-DECE-0616-2A57-776784CFC1CB}"/>
              </a:ext>
            </a:extLst>
          </p:cNvPr>
          <p:cNvSpPr/>
          <p:nvPr userDrawn="1"/>
        </p:nvSpPr>
        <p:spPr>
          <a:xfrm>
            <a:off x="677578" y="1315897"/>
            <a:ext cx="2489648" cy="45132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7" name="Text Placeholder 6">
            <a:extLst>
              <a:ext uri="{FF2B5EF4-FFF2-40B4-BE49-F238E27FC236}">
                <a16:creationId xmlns:a16="http://schemas.microsoft.com/office/drawing/2014/main" id="{1813FE17-B697-FB87-4ED6-D832D798E901}"/>
              </a:ext>
            </a:extLst>
          </p:cNvPr>
          <p:cNvSpPr>
            <a:spLocks noGrp="1"/>
          </p:cNvSpPr>
          <p:nvPr>
            <p:ph type="body" sz="quarter" idx="10" hasCustomPrompt="1"/>
          </p:nvPr>
        </p:nvSpPr>
        <p:spPr>
          <a:xfrm>
            <a:off x="677629" y="1436469"/>
            <a:ext cx="2489597" cy="339561"/>
          </a:xfrm>
        </p:spPr>
        <p:txBody>
          <a:bodyPr>
            <a:noAutofit/>
          </a:bodyPr>
          <a:lstStyle>
            <a:lvl1pPr marL="0" indent="0" algn="ctr" fontAlgn="t">
              <a:spcBef>
                <a:spcPts val="0"/>
              </a:spcBef>
              <a:buFontTx/>
              <a:buNone/>
              <a:defRPr sz="1600" b="0" i="0" baseline="0">
                <a:solidFill>
                  <a:schemeClr val="bg1"/>
                </a:solidFill>
                <a:latin typeface="Franklin Gothic Medium Cond" panose="020B0606030402020204" pitchFamily="34" charset="0"/>
              </a:defRPr>
            </a:lvl1pPr>
          </a:lstStyle>
          <a:p>
            <a:pPr lvl="0"/>
            <a:r>
              <a:rPr lang="en-US" dirty="0"/>
              <a:t>Click to edit Subhead</a:t>
            </a:r>
          </a:p>
        </p:txBody>
      </p:sp>
      <p:sp>
        <p:nvSpPr>
          <p:cNvPr id="11" name="Picture Placeholder 10">
            <a:extLst>
              <a:ext uri="{FF2B5EF4-FFF2-40B4-BE49-F238E27FC236}">
                <a16:creationId xmlns:a16="http://schemas.microsoft.com/office/drawing/2014/main" id="{8B65CB9D-AA49-05C2-2100-C63D32C82B85}"/>
              </a:ext>
            </a:extLst>
          </p:cNvPr>
          <p:cNvSpPr>
            <a:spLocks noGrp="1"/>
          </p:cNvSpPr>
          <p:nvPr>
            <p:ph type="pic" sz="quarter" idx="12"/>
          </p:nvPr>
        </p:nvSpPr>
        <p:spPr>
          <a:xfrm>
            <a:off x="826458" y="4045824"/>
            <a:ext cx="2213372" cy="1555750"/>
          </a:xfrm>
        </p:spPr>
        <p:txBody>
          <a:bodyPr/>
          <a:lstStyle>
            <a:lvl1pPr marL="0" indent="0">
              <a:buNone/>
              <a:defRPr/>
            </a:lvl1pPr>
          </a:lstStyle>
          <a:p>
            <a:r>
              <a:rPr lang="en-US"/>
              <a:t>Click icon to add picture</a:t>
            </a:r>
            <a:endParaRPr lang="en-US" dirty="0"/>
          </a:p>
        </p:txBody>
      </p:sp>
      <p:sp>
        <p:nvSpPr>
          <p:cNvPr id="17" name="Text Placeholder 6">
            <a:extLst>
              <a:ext uri="{FF2B5EF4-FFF2-40B4-BE49-F238E27FC236}">
                <a16:creationId xmlns:a16="http://schemas.microsoft.com/office/drawing/2014/main" id="{43204028-135E-83A2-B94A-693154F531B4}"/>
              </a:ext>
            </a:extLst>
          </p:cNvPr>
          <p:cNvSpPr>
            <a:spLocks noGrp="1"/>
          </p:cNvSpPr>
          <p:nvPr>
            <p:ph type="body" sz="quarter" idx="13" hasCustomPrompt="1"/>
          </p:nvPr>
        </p:nvSpPr>
        <p:spPr>
          <a:xfrm>
            <a:off x="3315963" y="1436469"/>
            <a:ext cx="2489597" cy="339561"/>
          </a:xfrm>
        </p:spPr>
        <p:txBody>
          <a:bodyPr>
            <a:noAutofit/>
          </a:bodyPr>
          <a:lstStyle>
            <a:lvl1pPr marL="0" indent="0" algn="ctr" fontAlgn="t">
              <a:spcBef>
                <a:spcPts val="0"/>
              </a:spcBef>
              <a:buFontTx/>
              <a:buNone/>
              <a:defRPr sz="1600" b="0" i="0" baseline="0">
                <a:solidFill>
                  <a:schemeClr val="bg1"/>
                </a:solidFill>
                <a:latin typeface="Franklin Gothic Medium Cond" panose="020B0606030402020204" pitchFamily="34" charset="0"/>
              </a:defRPr>
            </a:lvl1pPr>
          </a:lstStyle>
          <a:p>
            <a:pPr lvl="0"/>
            <a:r>
              <a:rPr lang="en-US" dirty="0"/>
              <a:t>Click to edit Subhead</a:t>
            </a:r>
          </a:p>
        </p:txBody>
      </p:sp>
      <p:sp>
        <p:nvSpPr>
          <p:cNvPr id="19" name="Picture Placeholder 10">
            <a:extLst>
              <a:ext uri="{FF2B5EF4-FFF2-40B4-BE49-F238E27FC236}">
                <a16:creationId xmlns:a16="http://schemas.microsoft.com/office/drawing/2014/main" id="{D4E810FD-2D00-764A-B144-B235C21E32F6}"/>
              </a:ext>
            </a:extLst>
          </p:cNvPr>
          <p:cNvSpPr>
            <a:spLocks noGrp="1"/>
          </p:cNvSpPr>
          <p:nvPr>
            <p:ph type="pic" sz="quarter" idx="15"/>
          </p:nvPr>
        </p:nvSpPr>
        <p:spPr>
          <a:xfrm>
            <a:off x="3464791" y="4045824"/>
            <a:ext cx="2213372" cy="1555750"/>
          </a:xfrm>
        </p:spPr>
        <p:txBody>
          <a:bodyPr/>
          <a:lstStyle>
            <a:lvl1pPr marL="0" indent="0">
              <a:buNone/>
              <a:defRPr/>
            </a:lvl1pPr>
          </a:lstStyle>
          <a:p>
            <a:r>
              <a:rPr lang="en-US"/>
              <a:t>Click icon to add picture</a:t>
            </a:r>
            <a:endParaRPr lang="en-US" dirty="0"/>
          </a:p>
        </p:txBody>
      </p:sp>
      <p:sp>
        <p:nvSpPr>
          <p:cNvPr id="21" name="Text Placeholder 6">
            <a:extLst>
              <a:ext uri="{FF2B5EF4-FFF2-40B4-BE49-F238E27FC236}">
                <a16:creationId xmlns:a16="http://schemas.microsoft.com/office/drawing/2014/main" id="{0A71EF50-386A-A3B9-93FB-6EF179A4EE47}"/>
              </a:ext>
            </a:extLst>
          </p:cNvPr>
          <p:cNvSpPr>
            <a:spLocks noGrp="1"/>
          </p:cNvSpPr>
          <p:nvPr>
            <p:ph type="body" sz="quarter" idx="16" hasCustomPrompt="1"/>
          </p:nvPr>
        </p:nvSpPr>
        <p:spPr>
          <a:xfrm>
            <a:off x="5954102" y="1433919"/>
            <a:ext cx="2489597" cy="339561"/>
          </a:xfrm>
        </p:spPr>
        <p:txBody>
          <a:bodyPr>
            <a:noAutofit/>
          </a:bodyPr>
          <a:lstStyle>
            <a:lvl1pPr marL="0" indent="0" algn="ctr" fontAlgn="t">
              <a:spcBef>
                <a:spcPts val="0"/>
              </a:spcBef>
              <a:buFontTx/>
              <a:buNone/>
              <a:defRPr sz="1600" b="0" i="0" baseline="0">
                <a:solidFill>
                  <a:schemeClr val="bg1"/>
                </a:solidFill>
                <a:latin typeface="Franklin Gothic Medium Cond" panose="020B0606030402020204" pitchFamily="34" charset="0"/>
              </a:defRPr>
            </a:lvl1pPr>
          </a:lstStyle>
          <a:p>
            <a:pPr lvl="0"/>
            <a:r>
              <a:rPr lang="en-US" dirty="0"/>
              <a:t>Click to edit Subhead</a:t>
            </a:r>
          </a:p>
        </p:txBody>
      </p:sp>
      <p:sp>
        <p:nvSpPr>
          <p:cNvPr id="23" name="Picture Placeholder 10">
            <a:extLst>
              <a:ext uri="{FF2B5EF4-FFF2-40B4-BE49-F238E27FC236}">
                <a16:creationId xmlns:a16="http://schemas.microsoft.com/office/drawing/2014/main" id="{6AE17ED9-FDD9-34C3-1F7D-9A8EA4C4B40E}"/>
              </a:ext>
            </a:extLst>
          </p:cNvPr>
          <p:cNvSpPr>
            <a:spLocks noGrp="1"/>
          </p:cNvSpPr>
          <p:nvPr>
            <p:ph type="pic" sz="quarter" idx="18"/>
          </p:nvPr>
        </p:nvSpPr>
        <p:spPr>
          <a:xfrm>
            <a:off x="6102931" y="4043274"/>
            <a:ext cx="2213372" cy="1555750"/>
          </a:xfrm>
        </p:spPr>
        <p:txBody>
          <a:bodyPr/>
          <a:lstStyle>
            <a:lvl1pPr marL="0" indent="0">
              <a:buNone/>
              <a:defRPr b="1"/>
            </a:lvl1pPr>
          </a:lstStyle>
          <a:p>
            <a:r>
              <a:rPr lang="en-US"/>
              <a:t>Click icon to add picture</a:t>
            </a:r>
            <a:endParaRPr lang="en-US" dirty="0"/>
          </a:p>
        </p:txBody>
      </p:sp>
      <p:sp>
        <p:nvSpPr>
          <p:cNvPr id="16" name="Title 15">
            <a:extLst>
              <a:ext uri="{FF2B5EF4-FFF2-40B4-BE49-F238E27FC236}">
                <a16:creationId xmlns:a16="http://schemas.microsoft.com/office/drawing/2014/main" id="{77D3ED32-45F9-B948-371F-67E8465B2438}"/>
              </a:ext>
            </a:extLst>
          </p:cNvPr>
          <p:cNvSpPr>
            <a:spLocks noGrp="1"/>
          </p:cNvSpPr>
          <p:nvPr>
            <p:ph type="title"/>
          </p:nvPr>
        </p:nvSpPr>
        <p:spPr/>
        <p:txBody>
          <a:bodyPr/>
          <a:lstStyle/>
          <a:p>
            <a:r>
              <a:rPr lang="en-US"/>
              <a:t>Click to edit Master title style</a:t>
            </a:r>
            <a:endParaRPr lang="en-US" dirty="0"/>
          </a:p>
        </p:txBody>
      </p:sp>
      <p:pic>
        <p:nvPicPr>
          <p:cNvPr id="2" name="Purdue Logo" descr="Purdue Logo">
            <a:extLst>
              <a:ext uri="{FF2B5EF4-FFF2-40B4-BE49-F238E27FC236}">
                <a16:creationId xmlns:a16="http://schemas.microsoft.com/office/drawing/2014/main" id="{74FBA10C-BD6B-D663-8BC1-53DB3DAB316F}"/>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10" name="Text Placeholder 3">
            <a:extLst>
              <a:ext uri="{FF2B5EF4-FFF2-40B4-BE49-F238E27FC236}">
                <a16:creationId xmlns:a16="http://schemas.microsoft.com/office/drawing/2014/main" id="{3856F49F-59AA-23FB-4600-EC4D944973CD}"/>
              </a:ext>
            </a:extLst>
          </p:cNvPr>
          <p:cNvSpPr>
            <a:spLocks noGrp="1"/>
          </p:cNvSpPr>
          <p:nvPr>
            <p:ph type="body" sz="half" idx="2" hasCustomPrompt="1"/>
          </p:nvPr>
        </p:nvSpPr>
        <p:spPr>
          <a:xfrm>
            <a:off x="826458" y="2040673"/>
            <a:ext cx="2213372" cy="1691333"/>
          </a:xfrm>
        </p:spPr>
        <p:txBody>
          <a:bodyPr>
            <a:normAutofit/>
          </a:bodyPr>
          <a:lstStyle>
            <a:lvl1pPr marL="0" indent="0">
              <a:buNone/>
              <a:defRPr sz="14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body copy</a:t>
            </a:r>
          </a:p>
        </p:txBody>
      </p:sp>
      <p:sp>
        <p:nvSpPr>
          <p:cNvPr id="12" name="Text Placeholder 3">
            <a:extLst>
              <a:ext uri="{FF2B5EF4-FFF2-40B4-BE49-F238E27FC236}">
                <a16:creationId xmlns:a16="http://schemas.microsoft.com/office/drawing/2014/main" id="{5CA6E053-97C0-F5A8-A5C6-62806699EADE}"/>
              </a:ext>
            </a:extLst>
          </p:cNvPr>
          <p:cNvSpPr>
            <a:spLocks noGrp="1"/>
          </p:cNvSpPr>
          <p:nvPr>
            <p:ph type="body" sz="half" idx="20" hasCustomPrompt="1"/>
          </p:nvPr>
        </p:nvSpPr>
        <p:spPr>
          <a:xfrm>
            <a:off x="3464791" y="2040672"/>
            <a:ext cx="2213372" cy="1691333"/>
          </a:xfrm>
        </p:spPr>
        <p:txBody>
          <a:bodyPr>
            <a:normAutofit/>
          </a:bodyPr>
          <a:lstStyle>
            <a:lvl1pPr marL="0" indent="0">
              <a:buNone/>
              <a:defRPr sz="14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body copy</a:t>
            </a:r>
          </a:p>
        </p:txBody>
      </p:sp>
      <p:sp>
        <p:nvSpPr>
          <p:cNvPr id="13" name="Text Placeholder 3">
            <a:extLst>
              <a:ext uri="{FF2B5EF4-FFF2-40B4-BE49-F238E27FC236}">
                <a16:creationId xmlns:a16="http://schemas.microsoft.com/office/drawing/2014/main" id="{1823F7D4-DD74-2A27-4C24-052C4575CCDF}"/>
              </a:ext>
            </a:extLst>
          </p:cNvPr>
          <p:cNvSpPr>
            <a:spLocks noGrp="1"/>
          </p:cNvSpPr>
          <p:nvPr>
            <p:ph type="body" sz="half" idx="21" hasCustomPrompt="1"/>
          </p:nvPr>
        </p:nvSpPr>
        <p:spPr>
          <a:xfrm>
            <a:off x="6102931" y="2040671"/>
            <a:ext cx="2213372" cy="1691333"/>
          </a:xfrm>
        </p:spPr>
        <p:txBody>
          <a:bodyPr>
            <a:normAutofit/>
          </a:bodyPr>
          <a:lstStyle>
            <a:lvl1pPr marL="0" indent="0">
              <a:buNone/>
              <a:defRPr sz="14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body copy</a:t>
            </a:r>
          </a:p>
        </p:txBody>
      </p:sp>
      <p:sp>
        <p:nvSpPr>
          <p:cNvPr id="8" name="Slide Number Placeholder 7">
            <a:extLst>
              <a:ext uri="{FF2B5EF4-FFF2-40B4-BE49-F238E27FC236}">
                <a16:creationId xmlns:a16="http://schemas.microsoft.com/office/drawing/2014/main" id="{00493C21-4EE2-0FC6-BB33-B8E9F941653B}"/>
              </a:ext>
            </a:extLst>
          </p:cNvPr>
          <p:cNvSpPr>
            <a:spLocks noGrp="1"/>
          </p:cNvSpPr>
          <p:nvPr>
            <p:ph type="sldNum" sz="quarter" idx="22"/>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221671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itle 6">
            <a:extLst>
              <a:ext uri="{FF2B5EF4-FFF2-40B4-BE49-F238E27FC236}">
                <a16:creationId xmlns:a16="http://schemas.microsoft.com/office/drawing/2014/main" id="{B1EEEEC0-D7E4-4DE5-4E3D-FAAD9ABA8990}"/>
              </a:ext>
            </a:extLst>
          </p:cNvPr>
          <p:cNvSpPr>
            <a:spLocks noGrp="1"/>
          </p:cNvSpPr>
          <p:nvPr>
            <p:ph type="title" hasCustomPrompt="1"/>
          </p:nvPr>
        </p:nvSpPr>
        <p:spPr>
          <a:xfrm>
            <a:off x="767442" y="2017643"/>
            <a:ext cx="7183861" cy="583733"/>
          </a:xfrm>
        </p:spPr>
        <p:txBody>
          <a:bodyPr>
            <a:noAutofit/>
          </a:bodyPr>
          <a:lstStyle>
            <a:lvl1pPr>
              <a:defRPr sz="4400" cap="none">
                <a:solidFill>
                  <a:schemeClr val="tx1"/>
                </a:solidFill>
              </a:defRPr>
            </a:lvl1pPr>
          </a:lstStyle>
          <a:p>
            <a:r>
              <a:rPr lang="en-US" dirty="0"/>
              <a:t>Presentation Title</a:t>
            </a:r>
          </a:p>
        </p:txBody>
      </p:sp>
      <p:sp>
        <p:nvSpPr>
          <p:cNvPr id="9" name="Text Placeholder 8">
            <a:extLst>
              <a:ext uri="{FF2B5EF4-FFF2-40B4-BE49-F238E27FC236}">
                <a16:creationId xmlns:a16="http://schemas.microsoft.com/office/drawing/2014/main" id="{D8EDB9B8-C811-84E9-5F58-0130F3A8050C}"/>
              </a:ext>
            </a:extLst>
          </p:cNvPr>
          <p:cNvSpPr>
            <a:spLocks noGrp="1"/>
          </p:cNvSpPr>
          <p:nvPr>
            <p:ph type="body" sz="quarter" idx="10" hasCustomPrompt="1"/>
          </p:nvPr>
        </p:nvSpPr>
        <p:spPr>
          <a:xfrm>
            <a:off x="767442" y="2617147"/>
            <a:ext cx="7183861" cy="449263"/>
          </a:xfrm>
        </p:spPr>
        <p:txBody>
          <a:bodyPr>
            <a:noAutofit/>
          </a:bodyPr>
          <a:lstStyle>
            <a:lvl1pPr marL="0" indent="0">
              <a:buFontTx/>
              <a:buNone/>
              <a:defRPr sz="2000" b="1">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Subtitle</a:t>
            </a:r>
          </a:p>
        </p:txBody>
      </p:sp>
      <p:sp>
        <p:nvSpPr>
          <p:cNvPr id="10" name="Text Placeholder 8">
            <a:extLst>
              <a:ext uri="{FF2B5EF4-FFF2-40B4-BE49-F238E27FC236}">
                <a16:creationId xmlns:a16="http://schemas.microsoft.com/office/drawing/2014/main" id="{24BF34A7-30DF-7BD2-A5A2-434BBF6672CA}"/>
              </a:ext>
            </a:extLst>
          </p:cNvPr>
          <p:cNvSpPr>
            <a:spLocks noGrp="1"/>
          </p:cNvSpPr>
          <p:nvPr>
            <p:ph type="body" sz="quarter" idx="11" hasCustomPrompt="1"/>
          </p:nvPr>
        </p:nvSpPr>
        <p:spPr>
          <a:xfrm>
            <a:off x="767442" y="3079275"/>
            <a:ext cx="7183861" cy="449263"/>
          </a:xfrm>
        </p:spPr>
        <p:txBody>
          <a:bodyPr>
            <a:normAutofit/>
          </a:bodyPr>
          <a:lstStyle>
            <a:lvl1pPr marL="0" indent="0">
              <a:buFontTx/>
              <a:buNone/>
              <a:defRPr sz="1400">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3/31/23</a:t>
            </a:r>
          </a:p>
        </p:txBody>
      </p:sp>
      <p:pic>
        <p:nvPicPr>
          <p:cNvPr id="5" name="Purdue Logo" descr="Purdue Logo">
            <a:extLst>
              <a:ext uri="{FF2B5EF4-FFF2-40B4-BE49-F238E27FC236}">
                <a16:creationId xmlns:a16="http://schemas.microsoft.com/office/drawing/2014/main" id="{991E72C7-48BD-C239-7F19-37B446DE42EE}"/>
              </a:ext>
            </a:extLst>
          </p:cNvPr>
          <p:cNvPicPr>
            <a:picLocks noChangeAspect="1"/>
          </p:cNvPicPr>
          <p:nvPr userDrawn="1"/>
        </p:nvPicPr>
        <p:blipFill>
          <a:blip r:embed="rId3"/>
          <a:stretch>
            <a:fillRect/>
          </a:stretch>
        </p:blipFill>
        <p:spPr>
          <a:xfrm>
            <a:off x="767443" y="5843190"/>
            <a:ext cx="2164600" cy="387458"/>
          </a:xfrm>
          <a:prstGeom prst="rect">
            <a:avLst/>
          </a:prstGeom>
        </p:spPr>
      </p:pic>
    </p:spTree>
    <p:extLst>
      <p:ext uri="{BB962C8B-B14F-4D97-AF65-F5344CB8AC3E}">
        <p14:creationId xmlns:p14="http://schemas.microsoft.com/office/powerpoint/2010/main" val="56992520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 3 Blocks - Go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C98D576-4759-5408-883D-2E56D9D0F603}"/>
              </a:ext>
            </a:extLst>
          </p:cNvPr>
          <p:cNvSpPr/>
          <p:nvPr userDrawn="1"/>
        </p:nvSpPr>
        <p:spPr>
          <a:xfrm>
            <a:off x="5953662" y="1315893"/>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2" name="Rectangle 11">
            <a:extLst>
              <a:ext uri="{FF2B5EF4-FFF2-40B4-BE49-F238E27FC236}">
                <a16:creationId xmlns:a16="http://schemas.microsoft.com/office/drawing/2014/main" id="{D2C44A1A-1D1D-F2D9-8EC1-EFF25EBA1FB0}"/>
              </a:ext>
            </a:extLst>
          </p:cNvPr>
          <p:cNvSpPr/>
          <p:nvPr userDrawn="1"/>
        </p:nvSpPr>
        <p:spPr>
          <a:xfrm>
            <a:off x="3315523" y="1315894"/>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5" name="Rectangle 14">
            <a:extLst>
              <a:ext uri="{FF2B5EF4-FFF2-40B4-BE49-F238E27FC236}">
                <a16:creationId xmlns:a16="http://schemas.microsoft.com/office/drawing/2014/main" id="{3138D75A-DD50-6C6E-0A9D-7F77E72C780A}"/>
              </a:ext>
            </a:extLst>
          </p:cNvPr>
          <p:cNvSpPr/>
          <p:nvPr userDrawn="1"/>
        </p:nvSpPr>
        <p:spPr>
          <a:xfrm>
            <a:off x="677384" y="1315895"/>
            <a:ext cx="2489648" cy="4513267"/>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dirty="0"/>
          </a:p>
        </p:txBody>
      </p:sp>
      <p:sp>
        <p:nvSpPr>
          <p:cNvPr id="16" name="Text Placeholder 6">
            <a:extLst>
              <a:ext uri="{FF2B5EF4-FFF2-40B4-BE49-F238E27FC236}">
                <a16:creationId xmlns:a16="http://schemas.microsoft.com/office/drawing/2014/main" id="{876A1563-09E6-06B6-EC4A-8E309CC57B11}"/>
              </a:ext>
            </a:extLst>
          </p:cNvPr>
          <p:cNvSpPr>
            <a:spLocks noGrp="1"/>
          </p:cNvSpPr>
          <p:nvPr>
            <p:ph type="body" sz="quarter" idx="10" hasCustomPrompt="1"/>
          </p:nvPr>
        </p:nvSpPr>
        <p:spPr>
          <a:xfrm>
            <a:off x="677435" y="1436467"/>
            <a:ext cx="2489597" cy="339561"/>
          </a:xfrm>
        </p:spPr>
        <p:txBody>
          <a:bodyPr>
            <a:noAutofit/>
          </a:bodyPr>
          <a:lstStyle>
            <a:lvl1pPr marL="0" indent="0" algn="ctr" fontAlgn="t">
              <a:spcBef>
                <a:spcPts val="0"/>
              </a:spcBef>
              <a:buFontTx/>
              <a:buNone/>
              <a:defRPr sz="1600" b="0" i="0" baseline="0">
                <a:solidFill>
                  <a:schemeClr val="tx1"/>
                </a:solidFill>
                <a:latin typeface="Franklin Gothic Medium Cond" panose="020B0606030402020204" pitchFamily="34" charset="0"/>
              </a:defRPr>
            </a:lvl1pPr>
          </a:lstStyle>
          <a:p>
            <a:pPr lvl="0"/>
            <a:r>
              <a:rPr lang="en-US" dirty="0"/>
              <a:t>Click to edit Subhead</a:t>
            </a:r>
          </a:p>
        </p:txBody>
      </p:sp>
      <p:sp>
        <p:nvSpPr>
          <p:cNvPr id="22" name="Text Placeholder 6">
            <a:extLst>
              <a:ext uri="{FF2B5EF4-FFF2-40B4-BE49-F238E27FC236}">
                <a16:creationId xmlns:a16="http://schemas.microsoft.com/office/drawing/2014/main" id="{AF401EC8-7352-A985-133C-726A718A9E9A}"/>
              </a:ext>
            </a:extLst>
          </p:cNvPr>
          <p:cNvSpPr>
            <a:spLocks noGrp="1"/>
          </p:cNvSpPr>
          <p:nvPr>
            <p:ph type="body" sz="quarter" idx="13" hasCustomPrompt="1"/>
          </p:nvPr>
        </p:nvSpPr>
        <p:spPr>
          <a:xfrm>
            <a:off x="3315769" y="1436467"/>
            <a:ext cx="2489597" cy="339561"/>
          </a:xfrm>
        </p:spPr>
        <p:txBody>
          <a:bodyPr>
            <a:noAutofit/>
          </a:bodyPr>
          <a:lstStyle>
            <a:lvl1pPr marL="0" indent="0" algn="ctr" fontAlgn="t">
              <a:spcBef>
                <a:spcPts val="0"/>
              </a:spcBef>
              <a:buFontTx/>
              <a:buNone/>
              <a:defRPr sz="1600" b="0" i="0" baseline="0">
                <a:solidFill>
                  <a:schemeClr val="tx1"/>
                </a:solidFill>
                <a:latin typeface="Franklin Gothic Medium Cond" panose="020B0606030402020204" pitchFamily="34" charset="0"/>
              </a:defRPr>
            </a:lvl1pPr>
          </a:lstStyle>
          <a:p>
            <a:pPr marL="0" marR="0" lvl="0" indent="0" algn="ctr" defTabSz="685800" rtl="0" eaLnBrk="1" fontAlgn="t" latinLnBrk="0" hangingPunct="1">
              <a:lnSpc>
                <a:spcPct val="90000"/>
              </a:lnSpc>
              <a:spcBef>
                <a:spcPts val="0"/>
              </a:spcBef>
              <a:spcAft>
                <a:spcPts val="0"/>
              </a:spcAft>
              <a:buClrTx/>
              <a:buSzTx/>
              <a:buFontTx/>
              <a:buNone/>
              <a:tabLst/>
              <a:defRPr/>
            </a:pPr>
            <a:r>
              <a:rPr lang="en-US" dirty="0"/>
              <a:t>Click to edit Subhead</a:t>
            </a:r>
          </a:p>
        </p:txBody>
      </p:sp>
      <p:sp>
        <p:nvSpPr>
          <p:cNvPr id="26" name="Text Placeholder 6">
            <a:extLst>
              <a:ext uri="{FF2B5EF4-FFF2-40B4-BE49-F238E27FC236}">
                <a16:creationId xmlns:a16="http://schemas.microsoft.com/office/drawing/2014/main" id="{71A04C69-EC92-81B2-FCD5-39464C669BEB}"/>
              </a:ext>
            </a:extLst>
          </p:cNvPr>
          <p:cNvSpPr>
            <a:spLocks noGrp="1"/>
          </p:cNvSpPr>
          <p:nvPr>
            <p:ph type="body" sz="quarter" idx="16" hasCustomPrompt="1"/>
          </p:nvPr>
        </p:nvSpPr>
        <p:spPr>
          <a:xfrm>
            <a:off x="5953908" y="1433917"/>
            <a:ext cx="2489597" cy="339561"/>
          </a:xfrm>
        </p:spPr>
        <p:txBody>
          <a:bodyPr>
            <a:noAutofit/>
          </a:bodyPr>
          <a:lstStyle>
            <a:lvl1pPr marL="0" indent="0" algn="ctr" fontAlgn="t">
              <a:spcBef>
                <a:spcPts val="0"/>
              </a:spcBef>
              <a:buFontTx/>
              <a:buNone/>
              <a:defRPr sz="1600" b="0" i="0" baseline="0">
                <a:solidFill>
                  <a:schemeClr val="tx1"/>
                </a:solidFill>
                <a:latin typeface="Franklin Gothic Medium Cond" panose="020B0606030402020204" pitchFamily="34" charset="0"/>
              </a:defRPr>
            </a:lvl1pPr>
          </a:lstStyle>
          <a:p>
            <a:pPr lvl="0"/>
            <a:r>
              <a:rPr lang="en-US" dirty="0"/>
              <a:t>Click to edit Subhead</a:t>
            </a:r>
          </a:p>
        </p:txBody>
      </p:sp>
      <p:sp>
        <p:nvSpPr>
          <p:cNvPr id="30" name="Text Placeholder 3">
            <a:extLst>
              <a:ext uri="{FF2B5EF4-FFF2-40B4-BE49-F238E27FC236}">
                <a16:creationId xmlns:a16="http://schemas.microsoft.com/office/drawing/2014/main" id="{AE5BF8CB-9477-F598-75C4-6F35D608B35B}"/>
              </a:ext>
            </a:extLst>
          </p:cNvPr>
          <p:cNvSpPr>
            <a:spLocks noGrp="1"/>
          </p:cNvSpPr>
          <p:nvPr>
            <p:ph type="body" sz="half" idx="2" hasCustomPrompt="1"/>
          </p:nvPr>
        </p:nvSpPr>
        <p:spPr>
          <a:xfrm>
            <a:off x="826264" y="2040671"/>
            <a:ext cx="2213372" cy="1691333"/>
          </a:xfrm>
        </p:spPr>
        <p:txBody>
          <a:bodyPr>
            <a:normAutofit/>
          </a:bodyPr>
          <a:lstStyle>
            <a:lvl1pPr marL="0" indent="0">
              <a:buNone/>
              <a:defRPr sz="1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body copy</a:t>
            </a:r>
          </a:p>
        </p:txBody>
      </p:sp>
      <p:sp>
        <p:nvSpPr>
          <p:cNvPr id="31" name="Text Placeholder 3">
            <a:extLst>
              <a:ext uri="{FF2B5EF4-FFF2-40B4-BE49-F238E27FC236}">
                <a16:creationId xmlns:a16="http://schemas.microsoft.com/office/drawing/2014/main" id="{AE6CE746-1703-63A8-BBD4-546AD104E27E}"/>
              </a:ext>
            </a:extLst>
          </p:cNvPr>
          <p:cNvSpPr>
            <a:spLocks noGrp="1"/>
          </p:cNvSpPr>
          <p:nvPr>
            <p:ph type="body" sz="half" idx="24" hasCustomPrompt="1"/>
          </p:nvPr>
        </p:nvSpPr>
        <p:spPr>
          <a:xfrm>
            <a:off x="3453661" y="2065259"/>
            <a:ext cx="2213372" cy="1691333"/>
          </a:xfrm>
        </p:spPr>
        <p:txBody>
          <a:bodyPr>
            <a:normAutofit/>
          </a:bodyPr>
          <a:lstStyle>
            <a:lvl1pPr marL="0" indent="0">
              <a:buNone/>
              <a:defRPr sz="1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marL="0" marR="0" lvl="0" indent="0" algn="l" defTabSz="685800" rtl="0" eaLnBrk="1" fontAlgn="auto" latinLnBrk="0" hangingPunct="1">
              <a:lnSpc>
                <a:spcPct val="90000"/>
              </a:lnSpc>
              <a:spcBef>
                <a:spcPts val="750"/>
              </a:spcBef>
              <a:spcAft>
                <a:spcPts val="0"/>
              </a:spcAft>
              <a:buClrTx/>
              <a:buSzTx/>
              <a:buFont typeface="Wingdings" pitchFamily="2" charset="2"/>
              <a:buNone/>
              <a:tabLst/>
              <a:defRPr/>
            </a:pPr>
            <a:r>
              <a:rPr lang="en-US" dirty="0"/>
              <a:t>Click to edit body copy</a:t>
            </a:r>
          </a:p>
        </p:txBody>
      </p:sp>
      <p:sp>
        <p:nvSpPr>
          <p:cNvPr id="33" name="Picture Placeholder 10">
            <a:extLst>
              <a:ext uri="{FF2B5EF4-FFF2-40B4-BE49-F238E27FC236}">
                <a16:creationId xmlns:a16="http://schemas.microsoft.com/office/drawing/2014/main" id="{53952BA5-2190-5106-0EBD-DA1D15EFBB9D}"/>
              </a:ext>
            </a:extLst>
          </p:cNvPr>
          <p:cNvSpPr>
            <a:spLocks noGrp="1"/>
          </p:cNvSpPr>
          <p:nvPr>
            <p:ph type="pic" sz="quarter" idx="12"/>
          </p:nvPr>
        </p:nvSpPr>
        <p:spPr>
          <a:xfrm>
            <a:off x="826264" y="4045822"/>
            <a:ext cx="2213372" cy="1555750"/>
          </a:xfrm>
        </p:spPr>
        <p:txBody>
          <a:bodyPr/>
          <a:lstStyle>
            <a:lvl1pPr marL="0" indent="0">
              <a:buNone/>
              <a:defRPr/>
            </a:lvl1pPr>
          </a:lstStyle>
          <a:p>
            <a:r>
              <a:rPr lang="en-US"/>
              <a:t>Click icon to add picture</a:t>
            </a:r>
            <a:endParaRPr lang="en-US" dirty="0"/>
          </a:p>
        </p:txBody>
      </p:sp>
      <p:sp>
        <p:nvSpPr>
          <p:cNvPr id="34" name="Picture Placeholder 10">
            <a:extLst>
              <a:ext uri="{FF2B5EF4-FFF2-40B4-BE49-F238E27FC236}">
                <a16:creationId xmlns:a16="http://schemas.microsoft.com/office/drawing/2014/main" id="{835FE666-CADC-4DB4-80A4-BFD9823DE051}"/>
              </a:ext>
            </a:extLst>
          </p:cNvPr>
          <p:cNvSpPr>
            <a:spLocks noGrp="1"/>
          </p:cNvSpPr>
          <p:nvPr>
            <p:ph type="pic" sz="quarter" idx="15"/>
          </p:nvPr>
        </p:nvSpPr>
        <p:spPr>
          <a:xfrm>
            <a:off x="3464597" y="4045822"/>
            <a:ext cx="2213372" cy="1555750"/>
          </a:xfrm>
        </p:spPr>
        <p:txBody>
          <a:bodyPr/>
          <a:lstStyle>
            <a:lvl1pPr marL="0" indent="0">
              <a:buNone/>
              <a:defRPr/>
            </a:lvl1pPr>
          </a:lstStyle>
          <a:p>
            <a:r>
              <a:rPr lang="en-US"/>
              <a:t>Click icon to add picture</a:t>
            </a:r>
            <a:endParaRPr lang="en-US" dirty="0"/>
          </a:p>
        </p:txBody>
      </p:sp>
      <p:sp>
        <p:nvSpPr>
          <p:cNvPr id="35" name="Picture Placeholder 10">
            <a:extLst>
              <a:ext uri="{FF2B5EF4-FFF2-40B4-BE49-F238E27FC236}">
                <a16:creationId xmlns:a16="http://schemas.microsoft.com/office/drawing/2014/main" id="{AECA5017-0E7C-4957-02B2-65FA6C1F6E5F}"/>
              </a:ext>
            </a:extLst>
          </p:cNvPr>
          <p:cNvSpPr>
            <a:spLocks noGrp="1"/>
          </p:cNvSpPr>
          <p:nvPr>
            <p:ph type="pic" sz="quarter" idx="18"/>
          </p:nvPr>
        </p:nvSpPr>
        <p:spPr>
          <a:xfrm>
            <a:off x="6102736" y="4043272"/>
            <a:ext cx="2213372" cy="1555750"/>
          </a:xfrm>
        </p:spPr>
        <p:txBody>
          <a:bodyPr/>
          <a:lstStyle>
            <a:lvl1pPr marL="0" indent="0">
              <a:buNone/>
              <a:defRPr b="1"/>
            </a:lvl1pPr>
          </a:lstStyle>
          <a:p>
            <a:r>
              <a:rPr lang="en-US"/>
              <a:t>Click icon to add picture</a:t>
            </a:r>
            <a:endParaRPr lang="en-US" dirty="0"/>
          </a:p>
        </p:txBody>
      </p:sp>
      <p:sp>
        <p:nvSpPr>
          <p:cNvPr id="36" name="Text Placeholder 3">
            <a:extLst>
              <a:ext uri="{FF2B5EF4-FFF2-40B4-BE49-F238E27FC236}">
                <a16:creationId xmlns:a16="http://schemas.microsoft.com/office/drawing/2014/main" id="{9F4CE92C-83FA-CA44-69CB-E6229E144199}"/>
              </a:ext>
            </a:extLst>
          </p:cNvPr>
          <p:cNvSpPr>
            <a:spLocks noGrp="1"/>
          </p:cNvSpPr>
          <p:nvPr>
            <p:ph type="body" sz="half" idx="25" hasCustomPrompt="1"/>
          </p:nvPr>
        </p:nvSpPr>
        <p:spPr>
          <a:xfrm>
            <a:off x="6097061" y="2071425"/>
            <a:ext cx="2213372" cy="1691333"/>
          </a:xfrm>
        </p:spPr>
        <p:txBody>
          <a:bodyPr>
            <a:normAutofit/>
          </a:bodyPr>
          <a:lstStyle>
            <a:lvl1pPr marL="0" indent="0">
              <a:buNone/>
              <a:defRPr sz="14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marL="0" marR="0" lvl="0" indent="0" algn="l" defTabSz="685800" rtl="0" eaLnBrk="1" fontAlgn="auto" latinLnBrk="0" hangingPunct="1">
              <a:lnSpc>
                <a:spcPct val="90000"/>
              </a:lnSpc>
              <a:spcBef>
                <a:spcPts val="750"/>
              </a:spcBef>
              <a:spcAft>
                <a:spcPts val="0"/>
              </a:spcAft>
              <a:buClrTx/>
              <a:buSzTx/>
              <a:buFont typeface="Wingdings" pitchFamily="2" charset="2"/>
              <a:buNone/>
              <a:tabLst/>
              <a:defRPr/>
            </a:pPr>
            <a:r>
              <a:rPr lang="en-US" dirty="0"/>
              <a:t>Click to edit body copy</a:t>
            </a:r>
          </a:p>
        </p:txBody>
      </p:sp>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p>
            <a:r>
              <a:rPr lang="en-US"/>
              <a:t>Click to edit Master title style</a:t>
            </a:r>
          </a:p>
        </p:txBody>
      </p:sp>
      <p:pic>
        <p:nvPicPr>
          <p:cNvPr id="2" name="Purdue Logo" descr="Purdue Logo">
            <a:extLst>
              <a:ext uri="{FF2B5EF4-FFF2-40B4-BE49-F238E27FC236}">
                <a16:creationId xmlns:a16="http://schemas.microsoft.com/office/drawing/2014/main" id="{16840224-B911-9DB4-12A7-EBDE3D447284}"/>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4" name="Slide Number Placeholder 3">
            <a:extLst>
              <a:ext uri="{FF2B5EF4-FFF2-40B4-BE49-F238E27FC236}">
                <a16:creationId xmlns:a16="http://schemas.microsoft.com/office/drawing/2014/main" id="{2A5A6FF5-B380-71E0-5A80-02C66128B9F0}"/>
              </a:ext>
            </a:extLst>
          </p:cNvPr>
          <p:cNvSpPr>
            <a:spLocks noGrp="1"/>
          </p:cNvSpPr>
          <p:nvPr>
            <p:ph type="sldNum" sz="quarter" idx="26"/>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838946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 5 Color Blocks">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2CAB310C-9DF2-C217-7A37-81705800EBE5}"/>
              </a:ext>
            </a:extLst>
          </p:cNvPr>
          <p:cNvSpPr>
            <a:spLocks noGrp="1"/>
          </p:cNvSpPr>
          <p:nvPr>
            <p:ph type="title"/>
          </p:nvPr>
        </p:nvSpPr>
        <p:spPr/>
        <p:txBody>
          <a:bodyPr/>
          <a:lstStyle/>
          <a:p>
            <a:r>
              <a:rPr lang="en-US"/>
              <a:t>Click to edit Master title style</a:t>
            </a:r>
          </a:p>
        </p:txBody>
      </p:sp>
      <p:sp>
        <p:nvSpPr>
          <p:cNvPr id="2" name="Rectangle 1">
            <a:extLst>
              <a:ext uri="{FF2B5EF4-FFF2-40B4-BE49-F238E27FC236}">
                <a16:creationId xmlns:a16="http://schemas.microsoft.com/office/drawing/2014/main" id="{C979A34A-6A6B-FC98-1EC8-8347FAB1A48F}"/>
              </a:ext>
            </a:extLst>
          </p:cNvPr>
          <p:cNvSpPr/>
          <p:nvPr userDrawn="1"/>
        </p:nvSpPr>
        <p:spPr>
          <a:xfrm>
            <a:off x="756438" y="1660596"/>
            <a:ext cx="1438515" cy="436418"/>
          </a:xfrm>
          <a:prstGeom prst="rect">
            <a:avLst/>
          </a:prstGeom>
          <a:solidFill>
            <a:schemeClr val="tx2"/>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dirty="0">
              <a:solidFill>
                <a:schemeClr val="bg1"/>
              </a:solidFill>
              <a:latin typeface="Franklin Gothic Medium" panose="020B0603020102020204" pitchFamily="34" charset="0"/>
            </a:endParaRPr>
          </a:p>
        </p:txBody>
      </p:sp>
      <p:sp>
        <p:nvSpPr>
          <p:cNvPr id="7" name="Rectangle 6">
            <a:extLst>
              <a:ext uri="{FF2B5EF4-FFF2-40B4-BE49-F238E27FC236}">
                <a16:creationId xmlns:a16="http://schemas.microsoft.com/office/drawing/2014/main" id="{3C3F2A76-73C1-7478-1C52-F70D9B50BC0A}"/>
              </a:ext>
            </a:extLst>
          </p:cNvPr>
          <p:cNvSpPr/>
          <p:nvPr userDrawn="1"/>
        </p:nvSpPr>
        <p:spPr>
          <a:xfrm>
            <a:off x="758505" y="2160555"/>
            <a:ext cx="1436449" cy="3233502"/>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dirty="0">
              <a:solidFill>
                <a:sysClr val="windowText" lastClr="000000"/>
              </a:solidFill>
              <a:latin typeface="Franklin Gothic Book" panose="020B0503020102020204" pitchFamily="34" charset="0"/>
              <a:cs typeface="Calibri Light" panose="020F0302020204030204" pitchFamily="34" charset="0"/>
            </a:endParaRPr>
          </a:p>
        </p:txBody>
      </p:sp>
      <p:sp>
        <p:nvSpPr>
          <p:cNvPr id="19" name="Rectangle 18">
            <a:extLst>
              <a:ext uri="{FF2B5EF4-FFF2-40B4-BE49-F238E27FC236}">
                <a16:creationId xmlns:a16="http://schemas.microsoft.com/office/drawing/2014/main" id="{3B6525D0-8078-E003-46A7-FFCB83C221E0}"/>
              </a:ext>
            </a:extLst>
          </p:cNvPr>
          <p:cNvSpPr/>
          <p:nvPr userDrawn="1"/>
        </p:nvSpPr>
        <p:spPr>
          <a:xfrm>
            <a:off x="2284078" y="1660596"/>
            <a:ext cx="1438515" cy="436418"/>
          </a:xfrm>
          <a:prstGeom prst="rect">
            <a:avLst/>
          </a:prstGeom>
          <a:solidFill>
            <a:schemeClr val="accent1">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dirty="0">
              <a:solidFill>
                <a:schemeClr val="bg1"/>
              </a:solidFill>
              <a:latin typeface="Franklin Gothic Medium" panose="020B0603020102020204" pitchFamily="34" charset="0"/>
            </a:endParaRPr>
          </a:p>
        </p:txBody>
      </p:sp>
      <p:sp>
        <p:nvSpPr>
          <p:cNvPr id="20" name="Rectangle 19">
            <a:extLst>
              <a:ext uri="{FF2B5EF4-FFF2-40B4-BE49-F238E27FC236}">
                <a16:creationId xmlns:a16="http://schemas.microsoft.com/office/drawing/2014/main" id="{AE6AD059-9160-4AE4-0F86-92FB0AAD082C}"/>
              </a:ext>
            </a:extLst>
          </p:cNvPr>
          <p:cNvSpPr/>
          <p:nvPr userDrawn="1"/>
        </p:nvSpPr>
        <p:spPr>
          <a:xfrm>
            <a:off x="2286144" y="2160555"/>
            <a:ext cx="1436449" cy="3233502"/>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dirty="0">
              <a:solidFill>
                <a:sysClr val="windowText" lastClr="000000"/>
              </a:solidFill>
              <a:latin typeface="Franklin Gothic Book" panose="020B0503020102020204" pitchFamily="34" charset="0"/>
              <a:cs typeface="Calibri Light" panose="020F0302020204030204" pitchFamily="34" charset="0"/>
            </a:endParaRPr>
          </a:p>
        </p:txBody>
      </p:sp>
      <p:sp>
        <p:nvSpPr>
          <p:cNvPr id="21" name="Rectangle 20">
            <a:extLst>
              <a:ext uri="{FF2B5EF4-FFF2-40B4-BE49-F238E27FC236}">
                <a16:creationId xmlns:a16="http://schemas.microsoft.com/office/drawing/2014/main" id="{E0F701C0-7A2F-0B95-E95C-07302A14CA56}"/>
              </a:ext>
            </a:extLst>
          </p:cNvPr>
          <p:cNvSpPr/>
          <p:nvPr userDrawn="1"/>
        </p:nvSpPr>
        <p:spPr>
          <a:xfrm>
            <a:off x="3811718" y="1660596"/>
            <a:ext cx="1438515" cy="436418"/>
          </a:xfrm>
          <a:prstGeom prst="rect">
            <a:avLst/>
          </a:prstGeom>
          <a:solidFill>
            <a:schemeClr val="bg2">
              <a:lumMod val="75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dirty="0">
              <a:solidFill>
                <a:schemeClr val="bg1"/>
              </a:solidFill>
              <a:latin typeface="Franklin Gothic Medium" panose="020B0603020102020204" pitchFamily="34" charset="0"/>
            </a:endParaRPr>
          </a:p>
        </p:txBody>
      </p:sp>
      <p:sp>
        <p:nvSpPr>
          <p:cNvPr id="23" name="Rectangle 22">
            <a:extLst>
              <a:ext uri="{FF2B5EF4-FFF2-40B4-BE49-F238E27FC236}">
                <a16:creationId xmlns:a16="http://schemas.microsoft.com/office/drawing/2014/main" id="{AD786ED8-9187-C7FB-F774-CE52A2971FFD}"/>
              </a:ext>
            </a:extLst>
          </p:cNvPr>
          <p:cNvSpPr/>
          <p:nvPr userDrawn="1"/>
        </p:nvSpPr>
        <p:spPr>
          <a:xfrm>
            <a:off x="3813784" y="2160555"/>
            <a:ext cx="1436449" cy="323350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dirty="0">
              <a:solidFill>
                <a:sysClr val="windowText" lastClr="000000"/>
              </a:solidFill>
              <a:latin typeface="Franklin Gothic Book" panose="020B0503020102020204" pitchFamily="34" charset="0"/>
              <a:cs typeface="Calibri Light" panose="020F0302020204030204" pitchFamily="34" charset="0"/>
            </a:endParaRPr>
          </a:p>
        </p:txBody>
      </p:sp>
      <p:sp>
        <p:nvSpPr>
          <p:cNvPr id="24" name="Rectangle 23">
            <a:extLst>
              <a:ext uri="{FF2B5EF4-FFF2-40B4-BE49-F238E27FC236}">
                <a16:creationId xmlns:a16="http://schemas.microsoft.com/office/drawing/2014/main" id="{9A6F5635-02F3-829F-B778-4A766D8D4A2D}"/>
              </a:ext>
            </a:extLst>
          </p:cNvPr>
          <p:cNvSpPr/>
          <p:nvPr userDrawn="1"/>
        </p:nvSpPr>
        <p:spPr>
          <a:xfrm>
            <a:off x="5339357" y="1660596"/>
            <a:ext cx="1438515" cy="436418"/>
          </a:xfrm>
          <a:prstGeom prst="rect">
            <a:avLst/>
          </a:prstGeom>
          <a:solidFill>
            <a:schemeClr val="accent6"/>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dirty="0">
              <a:solidFill>
                <a:schemeClr val="bg1"/>
              </a:solidFill>
              <a:latin typeface="Franklin Gothic Medium" panose="020B0603020102020204" pitchFamily="34" charset="0"/>
            </a:endParaRPr>
          </a:p>
        </p:txBody>
      </p:sp>
      <p:sp>
        <p:nvSpPr>
          <p:cNvPr id="25" name="Rectangle 24">
            <a:extLst>
              <a:ext uri="{FF2B5EF4-FFF2-40B4-BE49-F238E27FC236}">
                <a16:creationId xmlns:a16="http://schemas.microsoft.com/office/drawing/2014/main" id="{3CBD6A50-2E1C-FDDB-2F9B-D9101B8535C5}"/>
              </a:ext>
            </a:extLst>
          </p:cNvPr>
          <p:cNvSpPr/>
          <p:nvPr userDrawn="1"/>
        </p:nvSpPr>
        <p:spPr>
          <a:xfrm>
            <a:off x="5341424" y="2160555"/>
            <a:ext cx="1436449" cy="323350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dirty="0">
              <a:solidFill>
                <a:sysClr val="windowText" lastClr="000000"/>
              </a:solidFill>
              <a:latin typeface="Franklin Gothic Book" panose="020B0503020102020204" pitchFamily="34" charset="0"/>
              <a:cs typeface="Calibri Light" panose="020F0302020204030204" pitchFamily="34" charset="0"/>
            </a:endParaRPr>
          </a:p>
        </p:txBody>
      </p:sp>
      <p:sp>
        <p:nvSpPr>
          <p:cNvPr id="27" name="Rectangle 26">
            <a:extLst>
              <a:ext uri="{FF2B5EF4-FFF2-40B4-BE49-F238E27FC236}">
                <a16:creationId xmlns:a16="http://schemas.microsoft.com/office/drawing/2014/main" id="{B239B4FF-413F-3DBC-C6E4-087C951C5464}"/>
              </a:ext>
            </a:extLst>
          </p:cNvPr>
          <p:cNvSpPr/>
          <p:nvPr userDrawn="1"/>
        </p:nvSpPr>
        <p:spPr>
          <a:xfrm>
            <a:off x="6866999" y="1660596"/>
            <a:ext cx="1438515" cy="436418"/>
          </a:xfrm>
          <a:prstGeom prst="rect">
            <a:avLst/>
          </a:prstGeom>
          <a:solidFill>
            <a:schemeClr val="tx2">
              <a:lumMod val="60000"/>
              <a:lumOff val="40000"/>
            </a:schemeClr>
          </a:solidFill>
          <a:ln>
            <a:noFill/>
          </a:ln>
        </p:spPr>
        <p:style>
          <a:lnRef idx="0">
            <a:schemeClr val="accent1"/>
          </a:lnRef>
          <a:fillRef idx="1">
            <a:schemeClr val="accent1"/>
          </a:fillRef>
          <a:effectRef idx="0">
            <a:srgbClr val="000000"/>
          </a:effectRef>
          <a:fontRef idx="minor">
            <a:schemeClr val="lt1"/>
          </a:fontRef>
        </p:style>
        <p:txBody>
          <a:bodyPr rtlCol="0" anchor="ctr"/>
          <a:lstStyle/>
          <a:p>
            <a:pPr algn="ctr"/>
            <a:endParaRPr lang="de-DE" sz="825" dirty="0">
              <a:solidFill>
                <a:schemeClr val="bg1"/>
              </a:solidFill>
              <a:latin typeface="Franklin Gothic Medium" panose="020B0603020102020204" pitchFamily="34" charset="0"/>
            </a:endParaRPr>
          </a:p>
        </p:txBody>
      </p:sp>
      <p:sp>
        <p:nvSpPr>
          <p:cNvPr id="28" name="Rectangle 27">
            <a:extLst>
              <a:ext uri="{FF2B5EF4-FFF2-40B4-BE49-F238E27FC236}">
                <a16:creationId xmlns:a16="http://schemas.microsoft.com/office/drawing/2014/main" id="{8CB8434E-9F38-4592-327E-51A570C73E09}"/>
              </a:ext>
            </a:extLst>
          </p:cNvPr>
          <p:cNvSpPr/>
          <p:nvPr userDrawn="1"/>
        </p:nvSpPr>
        <p:spPr>
          <a:xfrm>
            <a:off x="6869065" y="2160555"/>
            <a:ext cx="1436449" cy="323350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685800" rtl="0" eaLnBrk="1" fontAlgn="auto" latinLnBrk="0" hangingPunct="1">
              <a:lnSpc>
                <a:spcPct val="100000"/>
              </a:lnSpc>
              <a:spcBef>
                <a:spcPts val="0"/>
              </a:spcBef>
              <a:spcAft>
                <a:spcPts val="750"/>
              </a:spcAft>
              <a:buClr>
                <a:schemeClr val="tx1">
                  <a:lumMod val="50000"/>
                  <a:lumOff val="50000"/>
                </a:schemeClr>
              </a:buClr>
              <a:buSzTx/>
              <a:buFontTx/>
              <a:buNone/>
              <a:tabLst/>
              <a:defRPr/>
            </a:pPr>
            <a:endParaRPr lang="en-GB" sz="900" kern="0" dirty="0">
              <a:solidFill>
                <a:sysClr val="windowText" lastClr="000000"/>
              </a:solidFill>
              <a:latin typeface="Franklin Gothic Book" panose="020B0503020102020204" pitchFamily="34" charset="0"/>
              <a:cs typeface="Calibri Light" panose="020F0302020204030204" pitchFamily="34" charset="0"/>
            </a:endParaRPr>
          </a:p>
        </p:txBody>
      </p:sp>
      <p:sp>
        <p:nvSpPr>
          <p:cNvPr id="44" name="Text Placeholder 6">
            <a:extLst>
              <a:ext uri="{FF2B5EF4-FFF2-40B4-BE49-F238E27FC236}">
                <a16:creationId xmlns:a16="http://schemas.microsoft.com/office/drawing/2014/main" id="{1BA8130D-B7F2-9815-5056-6F334D4BBAEF}"/>
              </a:ext>
            </a:extLst>
          </p:cNvPr>
          <p:cNvSpPr>
            <a:spLocks noGrp="1"/>
          </p:cNvSpPr>
          <p:nvPr>
            <p:ph type="body" sz="quarter" idx="10" hasCustomPrompt="1"/>
          </p:nvPr>
        </p:nvSpPr>
        <p:spPr>
          <a:xfrm>
            <a:off x="756438" y="1783909"/>
            <a:ext cx="1438514" cy="220506"/>
          </a:xfrm>
        </p:spPr>
        <p:txBody>
          <a:bodyPr>
            <a:noAutofit/>
          </a:bodyPr>
          <a:lstStyle>
            <a:lvl1pPr marL="0" indent="0" algn="ctr" fontAlgn="t">
              <a:spcBef>
                <a:spcPts val="0"/>
              </a:spcBef>
              <a:buFontTx/>
              <a:buNone/>
              <a:defRPr sz="1000" b="0" i="0" baseline="0">
                <a:solidFill>
                  <a:schemeClr val="bg1"/>
                </a:solidFill>
                <a:latin typeface="Franklin Gothic Medium Cond" panose="020B0606030402020204" pitchFamily="34" charset="0"/>
              </a:defRPr>
            </a:lvl1pPr>
          </a:lstStyle>
          <a:p>
            <a:pPr lvl="0"/>
            <a:r>
              <a:rPr lang="en-US" dirty="0"/>
              <a:t>Click to edit Subhead</a:t>
            </a:r>
          </a:p>
        </p:txBody>
      </p:sp>
      <p:sp>
        <p:nvSpPr>
          <p:cNvPr id="45" name="Text Placeholder 6">
            <a:extLst>
              <a:ext uri="{FF2B5EF4-FFF2-40B4-BE49-F238E27FC236}">
                <a16:creationId xmlns:a16="http://schemas.microsoft.com/office/drawing/2014/main" id="{A41A66E4-0B84-E1FB-88CD-3E0E6E80C49D}"/>
              </a:ext>
            </a:extLst>
          </p:cNvPr>
          <p:cNvSpPr>
            <a:spLocks noGrp="1"/>
          </p:cNvSpPr>
          <p:nvPr>
            <p:ph type="body" sz="quarter" idx="28" hasCustomPrompt="1"/>
          </p:nvPr>
        </p:nvSpPr>
        <p:spPr>
          <a:xfrm>
            <a:off x="2284078" y="1768552"/>
            <a:ext cx="1438514" cy="220506"/>
          </a:xfrm>
        </p:spPr>
        <p:txBody>
          <a:bodyPr>
            <a:noAutofit/>
          </a:bodyPr>
          <a:lstStyle>
            <a:lvl1pPr marL="0" indent="0" algn="ctr" fontAlgn="t">
              <a:spcBef>
                <a:spcPts val="0"/>
              </a:spcBef>
              <a:buFontTx/>
              <a:buNone/>
              <a:defRPr sz="1000" b="0" i="0" baseline="0">
                <a:solidFill>
                  <a:schemeClr val="bg1"/>
                </a:solidFill>
                <a:latin typeface="Franklin Gothic Medium Cond" panose="020B0606030402020204" pitchFamily="34" charset="0"/>
              </a:defRPr>
            </a:lvl1pPr>
          </a:lstStyle>
          <a:p>
            <a:pPr lvl="0"/>
            <a:r>
              <a:rPr lang="en-US" dirty="0"/>
              <a:t>Click to edit Subhead</a:t>
            </a:r>
          </a:p>
        </p:txBody>
      </p:sp>
      <p:sp>
        <p:nvSpPr>
          <p:cNvPr id="46" name="Text Placeholder 6">
            <a:extLst>
              <a:ext uri="{FF2B5EF4-FFF2-40B4-BE49-F238E27FC236}">
                <a16:creationId xmlns:a16="http://schemas.microsoft.com/office/drawing/2014/main" id="{235E5CE7-3D80-1BB5-DACD-8A63CA927E9A}"/>
              </a:ext>
            </a:extLst>
          </p:cNvPr>
          <p:cNvSpPr>
            <a:spLocks noGrp="1"/>
          </p:cNvSpPr>
          <p:nvPr>
            <p:ph type="body" sz="quarter" idx="29" hasCustomPrompt="1"/>
          </p:nvPr>
        </p:nvSpPr>
        <p:spPr>
          <a:xfrm>
            <a:off x="3811718" y="1768552"/>
            <a:ext cx="1438514" cy="220506"/>
          </a:xfrm>
        </p:spPr>
        <p:txBody>
          <a:bodyPr>
            <a:noAutofit/>
          </a:bodyPr>
          <a:lstStyle>
            <a:lvl1pPr marL="0" indent="0" algn="ctr" fontAlgn="t">
              <a:spcBef>
                <a:spcPts val="0"/>
              </a:spcBef>
              <a:buFontTx/>
              <a:buNone/>
              <a:defRPr sz="1000" b="0" i="0" baseline="0">
                <a:solidFill>
                  <a:schemeClr val="bg1"/>
                </a:solidFill>
                <a:latin typeface="Franklin Gothic Medium Cond" panose="020B0606030402020204" pitchFamily="34" charset="0"/>
              </a:defRPr>
            </a:lvl1pPr>
          </a:lstStyle>
          <a:p>
            <a:pPr lvl="0"/>
            <a:r>
              <a:rPr lang="en-US" dirty="0"/>
              <a:t>Click to edit Subhead</a:t>
            </a:r>
          </a:p>
        </p:txBody>
      </p:sp>
      <p:sp>
        <p:nvSpPr>
          <p:cNvPr id="47" name="Text Placeholder 6">
            <a:extLst>
              <a:ext uri="{FF2B5EF4-FFF2-40B4-BE49-F238E27FC236}">
                <a16:creationId xmlns:a16="http://schemas.microsoft.com/office/drawing/2014/main" id="{685C02D4-EA4F-4962-D397-F6439EC5C6E9}"/>
              </a:ext>
            </a:extLst>
          </p:cNvPr>
          <p:cNvSpPr>
            <a:spLocks noGrp="1"/>
          </p:cNvSpPr>
          <p:nvPr>
            <p:ph type="body" sz="quarter" idx="30" hasCustomPrompt="1"/>
          </p:nvPr>
        </p:nvSpPr>
        <p:spPr>
          <a:xfrm>
            <a:off x="5339358" y="1768552"/>
            <a:ext cx="1438514" cy="220506"/>
          </a:xfrm>
        </p:spPr>
        <p:txBody>
          <a:bodyPr>
            <a:noAutofit/>
          </a:bodyPr>
          <a:lstStyle>
            <a:lvl1pPr marL="0" indent="0" algn="ctr" fontAlgn="t">
              <a:spcBef>
                <a:spcPts val="0"/>
              </a:spcBef>
              <a:buFontTx/>
              <a:buNone/>
              <a:defRPr sz="1000" b="0" i="0" baseline="0">
                <a:solidFill>
                  <a:schemeClr val="bg1"/>
                </a:solidFill>
                <a:latin typeface="Franklin Gothic Medium Cond" panose="020B0606030402020204" pitchFamily="34" charset="0"/>
              </a:defRPr>
            </a:lvl1pPr>
          </a:lstStyle>
          <a:p>
            <a:pPr lvl="0"/>
            <a:r>
              <a:rPr lang="en-US" dirty="0"/>
              <a:t>Click to edit Subhead</a:t>
            </a:r>
          </a:p>
        </p:txBody>
      </p:sp>
      <p:sp>
        <p:nvSpPr>
          <p:cNvPr id="48" name="Text Placeholder 6">
            <a:extLst>
              <a:ext uri="{FF2B5EF4-FFF2-40B4-BE49-F238E27FC236}">
                <a16:creationId xmlns:a16="http://schemas.microsoft.com/office/drawing/2014/main" id="{1F46F0A7-55C4-6BAE-BCB0-157A86C91997}"/>
              </a:ext>
            </a:extLst>
          </p:cNvPr>
          <p:cNvSpPr>
            <a:spLocks noGrp="1"/>
          </p:cNvSpPr>
          <p:nvPr>
            <p:ph type="body" sz="quarter" idx="31" hasCustomPrompt="1"/>
          </p:nvPr>
        </p:nvSpPr>
        <p:spPr>
          <a:xfrm>
            <a:off x="6867000" y="1770870"/>
            <a:ext cx="1438514" cy="220506"/>
          </a:xfrm>
        </p:spPr>
        <p:txBody>
          <a:bodyPr>
            <a:noAutofit/>
          </a:bodyPr>
          <a:lstStyle>
            <a:lvl1pPr marL="0" indent="0" algn="ctr" fontAlgn="t">
              <a:spcBef>
                <a:spcPts val="0"/>
              </a:spcBef>
              <a:buFontTx/>
              <a:buNone/>
              <a:defRPr sz="1000" b="0" i="0" baseline="0">
                <a:solidFill>
                  <a:schemeClr val="bg1"/>
                </a:solidFill>
                <a:latin typeface="Franklin Gothic Medium Cond" panose="020B0606030402020204" pitchFamily="34" charset="0"/>
              </a:defRPr>
            </a:lvl1pPr>
          </a:lstStyle>
          <a:p>
            <a:pPr lvl="0"/>
            <a:r>
              <a:rPr lang="en-US" dirty="0"/>
              <a:t>Click to edit Subhead</a:t>
            </a:r>
          </a:p>
        </p:txBody>
      </p:sp>
      <p:sp>
        <p:nvSpPr>
          <p:cNvPr id="49" name="Text Placeholder 3">
            <a:extLst>
              <a:ext uri="{FF2B5EF4-FFF2-40B4-BE49-F238E27FC236}">
                <a16:creationId xmlns:a16="http://schemas.microsoft.com/office/drawing/2014/main" id="{9E69C3F7-0A3A-FAC2-6540-8BB750E9AA4C}"/>
              </a:ext>
            </a:extLst>
          </p:cNvPr>
          <p:cNvSpPr>
            <a:spLocks noGrp="1"/>
          </p:cNvSpPr>
          <p:nvPr>
            <p:ph type="body" sz="half" idx="2"/>
          </p:nvPr>
        </p:nvSpPr>
        <p:spPr>
          <a:xfrm>
            <a:off x="838487" y="2312717"/>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0" name="Text Placeholder 3">
            <a:extLst>
              <a:ext uri="{FF2B5EF4-FFF2-40B4-BE49-F238E27FC236}">
                <a16:creationId xmlns:a16="http://schemas.microsoft.com/office/drawing/2014/main" id="{040CB427-2320-1A81-037C-6D83BCA5B36F}"/>
              </a:ext>
            </a:extLst>
          </p:cNvPr>
          <p:cNvSpPr>
            <a:spLocks noGrp="1"/>
          </p:cNvSpPr>
          <p:nvPr>
            <p:ph type="body" sz="half" idx="32"/>
          </p:nvPr>
        </p:nvSpPr>
        <p:spPr>
          <a:xfrm>
            <a:off x="2381484" y="2299864"/>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1" name="Text Placeholder 3">
            <a:extLst>
              <a:ext uri="{FF2B5EF4-FFF2-40B4-BE49-F238E27FC236}">
                <a16:creationId xmlns:a16="http://schemas.microsoft.com/office/drawing/2014/main" id="{3144BCA8-7BD5-8323-CDAB-E5362D78AA68}"/>
              </a:ext>
            </a:extLst>
          </p:cNvPr>
          <p:cNvSpPr>
            <a:spLocks noGrp="1"/>
          </p:cNvSpPr>
          <p:nvPr>
            <p:ph type="body" sz="half" idx="33"/>
          </p:nvPr>
        </p:nvSpPr>
        <p:spPr>
          <a:xfrm>
            <a:off x="3909124" y="2298292"/>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2" name="Text Placeholder 3">
            <a:extLst>
              <a:ext uri="{FF2B5EF4-FFF2-40B4-BE49-F238E27FC236}">
                <a16:creationId xmlns:a16="http://schemas.microsoft.com/office/drawing/2014/main" id="{82EC0719-39BA-B2AB-F29D-3C947DC78925}"/>
              </a:ext>
            </a:extLst>
          </p:cNvPr>
          <p:cNvSpPr>
            <a:spLocks noGrp="1"/>
          </p:cNvSpPr>
          <p:nvPr>
            <p:ph type="body" sz="half" idx="34"/>
          </p:nvPr>
        </p:nvSpPr>
        <p:spPr>
          <a:xfrm>
            <a:off x="5436764" y="2298292"/>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3" name="Text Placeholder 3">
            <a:extLst>
              <a:ext uri="{FF2B5EF4-FFF2-40B4-BE49-F238E27FC236}">
                <a16:creationId xmlns:a16="http://schemas.microsoft.com/office/drawing/2014/main" id="{B939ED29-1A95-3771-8E52-C1F99F848ABD}"/>
              </a:ext>
            </a:extLst>
          </p:cNvPr>
          <p:cNvSpPr>
            <a:spLocks noGrp="1"/>
          </p:cNvSpPr>
          <p:nvPr>
            <p:ph type="body" sz="half" idx="35"/>
          </p:nvPr>
        </p:nvSpPr>
        <p:spPr>
          <a:xfrm>
            <a:off x="6964405" y="2312717"/>
            <a:ext cx="1243702" cy="2958028"/>
          </a:xfrm>
        </p:spPr>
        <p:txBody>
          <a:bodyPr>
            <a:normAutofit/>
          </a:bodyPr>
          <a:lstStyle>
            <a:lvl1pPr marL="0" indent="0">
              <a:buNone/>
              <a:defRPr sz="10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4" name="Text Placeholder 13">
            <a:extLst>
              <a:ext uri="{FF2B5EF4-FFF2-40B4-BE49-F238E27FC236}">
                <a16:creationId xmlns:a16="http://schemas.microsoft.com/office/drawing/2014/main" id="{F45DEB53-8B0A-80C6-DDED-B72344235087}"/>
              </a:ext>
            </a:extLst>
          </p:cNvPr>
          <p:cNvSpPr>
            <a:spLocks noGrp="1"/>
          </p:cNvSpPr>
          <p:nvPr>
            <p:ph type="body" sz="quarter" idx="15"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dirty="0"/>
              <a:t>Click to add subhead</a:t>
            </a:r>
          </a:p>
        </p:txBody>
      </p:sp>
      <p:pic>
        <p:nvPicPr>
          <p:cNvPr id="3" name="Purdue Logo" descr="Purdue Logo">
            <a:extLst>
              <a:ext uri="{FF2B5EF4-FFF2-40B4-BE49-F238E27FC236}">
                <a16:creationId xmlns:a16="http://schemas.microsoft.com/office/drawing/2014/main" id="{4A97DDBF-179C-94C6-3E37-D16A4C82E656}"/>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5" name="Slide Number Placeholder 4">
            <a:extLst>
              <a:ext uri="{FF2B5EF4-FFF2-40B4-BE49-F238E27FC236}">
                <a16:creationId xmlns:a16="http://schemas.microsoft.com/office/drawing/2014/main" id="{D08294F2-EC68-2D76-0903-15025DDF8C7C}"/>
              </a:ext>
            </a:extLst>
          </p:cNvPr>
          <p:cNvSpPr>
            <a:spLocks noGrp="1"/>
          </p:cNvSpPr>
          <p:nvPr>
            <p:ph type="sldNum" sz="quarter" idx="36"/>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3347540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with Caption - Black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4207789" y="-9524"/>
            <a:ext cx="4936211" cy="6882938"/>
          </a:xfrm>
          <a:ln>
            <a:noFill/>
          </a:ln>
        </p:spPr>
        <p:txBody>
          <a:bodyPr/>
          <a:lstStyle/>
          <a:p>
            <a:r>
              <a:rPr lang="en-US"/>
              <a:t>Click icon to add picture</a:t>
            </a:r>
          </a:p>
        </p:txBody>
      </p:sp>
      <p:sp>
        <p:nvSpPr>
          <p:cNvPr id="5" name="Rectangle 4">
            <a:extLst>
              <a:ext uri="{FF2B5EF4-FFF2-40B4-BE49-F238E27FC236}">
                <a16:creationId xmlns:a16="http://schemas.microsoft.com/office/drawing/2014/main" id="{3500C207-AC1E-087B-DE95-A55BC82CAF9A}"/>
              </a:ext>
            </a:extLst>
          </p:cNvPr>
          <p:cNvSpPr/>
          <p:nvPr userDrawn="1"/>
        </p:nvSpPr>
        <p:spPr>
          <a:xfrm>
            <a:off x="1" y="-9440"/>
            <a:ext cx="5463152"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B2696218-EA6F-DE53-DF14-6383AEA46217}"/>
              </a:ext>
            </a:extLst>
          </p:cNvPr>
          <p:cNvSpPr>
            <a:spLocks noGrp="1"/>
          </p:cNvSpPr>
          <p:nvPr>
            <p:ph type="title"/>
          </p:nvPr>
        </p:nvSpPr>
        <p:spPr>
          <a:xfrm>
            <a:off x="856504" y="891153"/>
            <a:ext cx="2949178" cy="1600200"/>
          </a:xfrm>
        </p:spPr>
        <p:txBody>
          <a:bodyPr anchor="b">
            <a:normAutofit/>
          </a:bodyPr>
          <a:lstStyle>
            <a:lvl1pPr>
              <a:defRPr sz="3200">
                <a:solidFill>
                  <a:schemeClr val="bg1"/>
                </a:solidFill>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856504" y="2491353"/>
            <a:ext cx="2949178" cy="3811588"/>
          </a:xfrm>
        </p:spPr>
        <p:txBody>
          <a:bodyPr>
            <a:normAutofit/>
          </a:bodyPr>
          <a:lstStyle>
            <a:lvl1pPr marL="0" indent="0">
              <a:buNone/>
              <a:defRPr sz="1800">
                <a:solidFill>
                  <a:schemeClr val="bg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Slide Number Placeholder 2">
            <a:extLst>
              <a:ext uri="{FF2B5EF4-FFF2-40B4-BE49-F238E27FC236}">
                <a16:creationId xmlns:a16="http://schemas.microsoft.com/office/drawing/2014/main" id="{4A8B21D0-9B37-861A-95D4-6F42A4AE2C9F}"/>
              </a:ext>
            </a:extLst>
          </p:cNvPr>
          <p:cNvSpPr>
            <a:spLocks noGrp="1"/>
          </p:cNvSpPr>
          <p:nvPr>
            <p:ph type="sldNum" sz="quarter" idx="12"/>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5463748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with Caption - White Diagonal">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4207789" y="-9524"/>
            <a:ext cx="4936211" cy="6867524"/>
          </a:xfrm>
          <a:ln>
            <a:noFill/>
          </a:ln>
        </p:spPr>
        <p:txBody>
          <a:bodyPr/>
          <a:lstStyle/>
          <a:p>
            <a:r>
              <a:rPr lang="en-US"/>
              <a:t>Click icon to add picture</a:t>
            </a:r>
          </a:p>
        </p:txBody>
      </p:sp>
      <p:sp>
        <p:nvSpPr>
          <p:cNvPr id="5" name="Rectangle 4">
            <a:extLst>
              <a:ext uri="{FF2B5EF4-FFF2-40B4-BE49-F238E27FC236}">
                <a16:creationId xmlns:a16="http://schemas.microsoft.com/office/drawing/2014/main" id="{3500C207-AC1E-087B-DE95-A55BC82CAF9A}"/>
              </a:ext>
            </a:extLst>
          </p:cNvPr>
          <p:cNvSpPr/>
          <p:nvPr userDrawn="1"/>
        </p:nvSpPr>
        <p:spPr>
          <a:xfrm>
            <a:off x="1" y="0"/>
            <a:ext cx="5463152" cy="6882938"/>
          </a:xfrm>
          <a:custGeom>
            <a:avLst/>
            <a:gdLst>
              <a:gd name="connsiteX0" fmla="*/ 0 w 7284203"/>
              <a:gd name="connsiteY0" fmla="*/ 0 h 6867440"/>
              <a:gd name="connsiteX1" fmla="*/ 7284203 w 7284203"/>
              <a:gd name="connsiteY1" fmla="*/ 0 h 6867440"/>
              <a:gd name="connsiteX2" fmla="*/ 7284203 w 7284203"/>
              <a:gd name="connsiteY2" fmla="*/ 6867440 h 6867440"/>
              <a:gd name="connsiteX3" fmla="*/ 0 w 7284203"/>
              <a:gd name="connsiteY3" fmla="*/ 6867440 h 6867440"/>
              <a:gd name="connsiteX4" fmla="*/ 0 w 7284203"/>
              <a:gd name="connsiteY4" fmla="*/ 0 h 6867440"/>
              <a:gd name="connsiteX0" fmla="*/ 0 w 7284203"/>
              <a:gd name="connsiteY0" fmla="*/ 0 h 6867440"/>
              <a:gd name="connsiteX1" fmla="*/ 7284203 w 7284203"/>
              <a:gd name="connsiteY1" fmla="*/ 0 h 6867440"/>
              <a:gd name="connsiteX2" fmla="*/ 5114441 w 7284203"/>
              <a:gd name="connsiteY2" fmla="*/ 6867440 h 6867440"/>
              <a:gd name="connsiteX3" fmla="*/ 0 w 7284203"/>
              <a:gd name="connsiteY3" fmla="*/ 6867440 h 6867440"/>
              <a:gd name="connsiteX4" fmla="*/ 0 w 7284203"/>
              <a:gd name="connsiteY4" fmla="*/ 0 h 6867440"/>
              <a:gd name="connsiteX0" fmla="*/ 0 w 7284203"/>
              <a:gd name="connsiteY0" fmla="*/ 0 h 6882938"/>
              <a:gd name="connsiteX1" fmla="*/ 7284203 w 7284203"/>
              <a:gd name="connsiteY1" fmla="*/ 0 h 6882938"/>
              <a:gd name="connsiteX2" fmla="*/ 5610386 w 7284203"/>
              <a:gd name="connsiteY2" fmla="*/ 6882938 h 6882938"/>
              <a:gd name="connsiteX3" fmla="*/ 0 w 7284203"/>
              <a:gd name="connsiteY3" fmla="*/ 6867440 h 6882938"/>
              <a:gd name="connsiteX4" fmla="*/ 0 w 7284203"/>
              <a:gd name="connsiteY4" fmla="*/ 0 h 688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84203" h="6882938">
                <a:moveTo>
                  <a:pt x="0" y="0"/>
                </a:moveTo>
                <a:lnTo>
                  <a:pt x="7284203" y="0"/>
                </a:lnTo>
                <a:lnTo>
                  <a:pt x="5610386" y="6882938"/>
                </a:lnTo>
                <a:lnTo>
                  <a:pt x="0" y="6867440"/>
                </a:lnTo>
                <a:lnTo>
                  <a:pt x="0" y="0"/>
                </a:lnTo>
                <a:close/>
              </a:path>
            </a:pathLst>
          </a:cu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11" name="Title 1">
            <a:extLst>
              <a:ext uri="{FF2B5EF4-FFF2-40B4-BE49-F238E27FC236}">
                <a16:creationId xmlns:a16="http://schemas.microsoft.com/office/drawing/2014/main" id="{B2696218-EA6F-DE53-DF14-6383AEA46217}"/>
              </a:ext>
            </a:extLst>
          </p:cNvPr>
          <p:cNvSpPr>
            <a:spLocks noGrp="1"/>
          </p:cNvSpPr>
          <p:nvPr>
            <p:ph type="title" hasCustomPrompt="1"/>
          </p:nvPr>
        </p:nvSpPr>
        <p:spPr>
          <a:xfrm>
            <a:off x="856504" y="891153"/>
            <a:ext cx="2949178" cy="1600200"/>
          </a:xfrm>
        </p:spPr>
        <p:txBody>
          <a:bodyPr anchor="b">
            <a:normAutofit/>
          </a:bodyPr>
          <a:lstStyle>
            <a:lvl1pPr>
              <a:defRPr sz="3200">
                <a:solidFill>
                  <a:schemeClr val="tx1"/>
                </a:solidFill>
              </a:defRPr>
            </a:lvl1pPr>
          </a:lstStyle>
          <a:p>
            <a:r>
              <a:rPr lang="en-US" dirty="0"/>
              <a:t>Click to add title</a:t>
            </a:r>
          </a:p>
        </p:txBody>
      </p:sp>
      <p:sp>
        <p:nvSpPr>
          <p:cNvPr id="12" name="Text Placeholder 3">
            <a:extLst>
              <a:ext uri="{FF2B5EF4-FFF2-40B4-BE49-F238E27FC236}">
                <a16:creationId xmlns:a16="http://schemas.microsoft.com/office/drawing/2014/main" id="{4B620EBE-30BB-D534-67D3-D8578AA6839B}"/>
              </a:ext>
            </a:extLst>
          </p:cNvPr>
          <p:cNvSpPr>
            <a:spLocks noGrp="1"/>
          </p:cNvSpPr>
          <p:nvPr>
            <p:ph type="body" sz="half" idx="2"/>
          </p:nvPr>
        </p:nvSpPr>
        <p:spPr>
          <a:xfrm>
            <a:off x="856504" y="2491353"/>
            <a:ext cx="2949178" cy="3811588"/>
          </a:xfrm>
        </p:spPr>
        <p:txBody>
          <a:bodyPr>
            <a:normAutofit/>
          </a:bodyPr>
          <a:lstStyle>
            <a:lvl1pPr marL="0" indent="0">
              <a:buNone/>
              <a:defRPr sz="1800">
                <a:solidFill>
                  <a:schemeClr val="tx1"/>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Slide Number Placeholder 2">
            <a:extLst>
              <a:ext uri="{FF2B5EF4-FFF2-40B4-BE49-F238E27FC236}">
                <a16:creationId xmlns:a16="http://schemas.microsoft.com/office/drawing/2014/main" id="{495C32A6-36FD-B92B-21F6-F198BD2441CC}"/>
              </a:ext>
            </a:extLst>
          </p:cNvPr>
          <p:cNvSpPr>
            <a:spLocks noGrp="1"/>
          </p:cNvSpPr>
          <p:nvPr>
            <p:ph type="sldNum" sz="quarter" idx="12"/>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39415020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nd Slide - Black">
    <p:bg>
      <p:bgPr>
        <a:solidFill>
          <a:schemeClr val="tx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6" name="Triangle 5">
            <a:extLst>
              <a:ext uri="{FF2B5EF4-FFF2-40B4-BE49-F238E27FC236}">
                <a16:creationId xmlns:a16="http://schemas.microsoft.com/office/drawing/2014/main" id="{47BD40D6-A6F9-8B8C-560F-0C7A97097E8F}"/>
              </a:ext>
            </a:extLst>
          </p:cNvPr>
          <p:cNvSpPr/>
          <p:nvPr userDrawn="1"/>
        </p:nvSpPr>
        <p:spPr>
          <a:xfrm>
            <a:off x="7466030" y="-9439"/>
            <a:ext cx="1685041" cy="6867440"/>
          </a:xfrm>
          <a:custGeom>
            <a:avLst/>
            <a:gdLst>
              <a:gd name="connsiteX0" fmla="*/ 0 w 2243579"/>
              <a:gd name="connsiteY0" fmla="*/ 0 h 6881568"/>
              <a:gd name="connsiteX1" fmla="*/ 2243579 w 2243579"/>
              <a:gd name="connsiteY1" fmla="*/ 0 h 6881568"/>
              <a:gd name="connsiteX2" fmla="*/ 2243579 w 2243579"/>
              <a:gd name="connsiteY2" fmla="*/ 6881568 h 6881568"/>
              <a:gd name="connsiteX3" fmla="*/ 0 w 2243579"/>
              <a:gd name="connsiteY3" fmla="*/ 6881568 h 6881568"/>
              <a:gd name="connsiteX4" fmla="*/ 0 w 2243579"/>
              <a:gd name="connsiteY4" fmla="*/ 0 h 6881568"/>
              <a:gd name="connsiteX0" fmla="*/ 1300899 w 2243579"/>
              <a:gd name="connsiteY0" fmla="*/ 565608 h 6881568"/>
              <a:gd name="connsiteX1" fmla="*/ 2243579 w 2243579"/>
              <a:gd name="connsiteY1" fmla="*/ 0 h 6881568"/>
              <a:gd name="connsiteX2" fmla="*/ 2243579 w 2243579"/>
              <a:gd name="connsiteY2" fmla="*/ 6881568 h 6881568"/>
              <a:gd name="connsiteX3" fmla="*/ 0 w 2243579"/>
              <a:gd name="connsiteY3" fmla="*/ 6881568 h 6881568"/>
              <a:gd name="connsiteX4" fmla="*/ 1300899 w 2243579"/>
              <a:gd name="connsiteY4" fmla="*/ 565608 h 6881568"/>
              <a:gd name="connsiteX0" fmla="*/ 1602557 w 2243579"/>
              <a:gd name="connsiteY0" fmla="*/ 18854 h 6881568"/>
              <a:gd name="connsiteX1" fmla="*/ 2243579 w 2243579"/>
              <a:gd name="connsiteY1" fmla="*/ 0 h 6881568"/>
              <a:gd name="connsiteX2" fmla="*/ 2243579 w 2243579"/>
              <a:gd name="connsiteY2" fmla="*/ 6881568 h 6881568"/>
              <a:gd name="connsiteX3" fmla="*/ 0 w 2243579"/>
              <a:gd name="connsiteY3" fmla="*/ 6881568 h 6881568"/>
              <a:gd name="connsiteX4" fmla="*/ 1602557 w 2243579"/>
              <a:gd name="connsiteY4" fmla="*/ 18854 h 6881568"/>
              <a:gd name="connsiteX0" fmla="*/ 1319753 w 1960775"/>
              <a:gd name="connsiteY0" fmla="*/ 18854 h 6881568"/>
              <a:gd name="connsiteX1" fmla="*/ 1960775 w 1960775"/>
              <a:gd name="connsiteY1" fmla="*/ 0 h 6881568"/>
              <a:gd name="connsiteX2" fmla="*/ 1960775 w 1960775"/>
              <a:gd name="connsiteY2" fmla="*/ 6881568 h 6881568"/>
              <a:gd name="connsiteX3" fmla="*/ 0 w 1960775"/>
              <a:gd name="connsiteY3" fmla="*/ 6806154 h 6881568"/>
              <a:gd name="connsiteX4" fmla="*/ 1319753 w 1960775"/>
              <a:gd name="connsiteY4" fmla="*/ 18854 h 6881568"/>
              <a:gd name="connsiteX0" fmla="*/ 1593130 w 2234152"/>
              <a:gd name="connsiteY0" fmla="*/ 18854 h 6881569"/>
              <a:gd name="connsiteX1" fmla="*/ 2234152 w 2234152"/>
              <a:gd name="connsiteY1" fmla="*/ 0 h 6881569"/>
              <a:gd name="connsiteX2" fmla="*/ 2234152 w 2234152"/>
              <a:gd name="connsiteY2" fmla="*/ 6881568 h 6881569"/>
              <a:gd name="connsiteX3" fmla="*/ 0 w 2234152"/>
              <a:gd name="connsiteY3" fmla="*/ 6881569 h 6881569"/>
              <a:gd name="connsiteX4" fmla="*/ 1593130 w 2234152"/>
              <a:gd name="connsiteY4" fmla="*/ 18854 h 6881569"/>
              <a:gd name="connsiteX0" fmla="*/ 1583717 w 2234152"/>
              <a:gd name="connsiteY0" fmla="*/ 9420 h 6881569"/>
              <a:gd name="connsiteX1" fmla="*/ 2234152 w 2234152"/>
              <a:gd name="connsiteY1" fmla="*/ 0 h 6881569"/>
              <a:gd name="connsiteX2" fmla="*/ 2234152 w 2234152"/>
              <a:gd name="connsiteY2" fmla="*/ 6881568 h 6881569"/>
              <a:gd name="connsiteX3" fmla="*/ 0 w 2234152"/>
              <a:gd name="connsiteY3" fmla="*/ 6881569 h 6881569"/>
              <a:gd name="connsiteX4" fmla="*/ 1583717 w 2234152"/>
              <a:gd name="connsiteY4" fmla="*/ 9420 h 6881569"/>
              <a:gd name="connsiteX0" fmla="*/ 1583717 w 2243566"/>
              <a:gd name="connsiteY0" fmla="*/ 0 h 6872149"/>
              <a:gd name="connsiteX1" fmla="*/ 2243566 w 2243566"/>
              <a:gd name="connsiteY1" fmla="*/ 12 h 6872149"/>
              <a:gd name="connsiteX2" fmla="*/ 2234152 w 2243566"/>
              <a:gd name="connsiteY2" fmla="*/ 6872148 h 6872149"/>
              <a:gd name="connsiteX3" fmla="*/ 0 w 2243566"/>
              <a:gd name="connsiteY3" fmla="*/ 6872149 h 6872149"/>
              <a:gd name="connsiteX4" fmla="*/ 1583717 w 2243566"/>
              <a:gd name="connsiteY4" fmla="*/ 0 h 6872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43566" h="6872149">
                <a:moveTo>
                  <a:pt x="1583717" y="0"/>
                </a:moveTo>
                <a:lnTo>
                  <a:pt x="2243566" y="12"/>
                </a:lnTo>
                <a:lnTo>
                  <a:pt x="2234152" y="6872148"/>
                </a:lnTo>
                <a:lnTo>
                  <a:pt x="0" y="6872149"/>
                </a:lnTo>
                <a:lnTo>
                  <a:pt x="1583717" y="0"/>
                </a:lnTo>
                <a:close/>
              </a:path>
            </a:pathLst>
          </a:custGeom>
          <a:solidFill>
            <a:srgbClr val="CFB9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Title 6">
            <a:extLst>
              <a:ext uri="{FF2B5EF4-FFF2-40B4-BE49-F238E27FC236}">
                <a16:creationId xmlns:a16="http://schemas.microsoft.com/office/drawing/2014/main" id="{11870E27-202E-F717-3FB6-D69451DF1391}"/>
              </a:ext>
            </a:extLst>
          </p:cNvPr>
          <p:cNvSpPr>
            <a:spLocks noGrp="1"/>
          </p:cNvSpPr>
          <p:nvPr>
            <p:ph type="title" hasCustomPrompt="1"/>
          </p:nvPr>
        </p:nvSpPr>
        <p:spPr>
          <a:xfrm>
            <a:off x="603803" y="2466281"/>
            <a:ext cx="5986234" cy="719757"/>
          </a:xfrm>
        </p:spPr>
        <p:txBody>
          <a:bodyPr>
            <a:noAutofit/>
          </a:bodyPr>
          <a:lstStyle>
            <a:lvl1pPr>
              <a:defRPr sz="7200" cap="none">
                <a:solidFill>
                  <a:schemeClr val="bg1"/>
                </a:solidFill>
              </a:defRPr>
            </a:lvl1pPr>
          </a:lstStyle>
          <a:p>
            <a:r>
              <a:rPr lang="en-US" dirty="0"/>
              <a:t>THANK YOU</a:t>
            </a:r>
          </a:p>
        </p:txBody>
      </p:sp>
      <p:sp>
        <p:nvSpPr>
          <p:cNvPr id="9" name="Text Placeholder 8">
            <a:extLst>
              <a:ext uri="{FF2B5EF4-FFF2-40B4-BE49-F238E27FC236}">
                <a16:creationId xmlns:a16="http://schemas.microsoft.com/office/drawing/2014/main" id="{3F3E966E-ACAB-E285-70D0-66AC08DF1386}"/>
              </a:ext>
            </a:extLst>
          </p:cNvPr>
          <p:cNvSpPr>
            <a:spLocks noGrp="1"/>
          </p:cNvSpPr>
          <p:nvPr>
            <p:ph type="body" sz="quarter" idx="10" hasCustomPrompt="1"/>
          </p:nvPr>
        </p:nvSpPr>
        <p:spPr>
          <a:xfrm>
            <a:off x="693255" y="3434011"/>
            <a:ext cx="5905925" cy="449263"/>
          </a:xfrm>
        </p:spPr>
        <p:txBody>
          <a:bodyPr>
            <a:normAutofit/>
          </a:bodyPr>
          <a:lstStyle>
            <a:lvl1pPr marL="0" indent="0">
              <a:buFontTx/>
              <a:buNone/>
              <a:defRPr sz="1800">
                <a:solidFill>
                  <a:schemeClr val="bg2"/>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contact info</a:t>
            </a:r>
          </a:p>
        </p:txBody>
      </p:sp>
      <p:pic>
        <p:nvPicPr>
          <p:cNvPr id="3" name="Purdue Logo" descr="Purdue Logo">
            <a:extLst>
              <a:ext uri="{FF2B5EF4-FFF2-40B4-BE49-F238E27FC236}">
                <a16:creationId xmlns:a16="http://schemas.microsoft.com/office/drawing/2014/main" id="{7C34ED6E-B67E-0025-71C7-DB53F4649689}"/>
              </a:ext>
            </a:extLst>
          </p:cNvPr>
          <p:cNvPicPr>
            <a:picLocks noChangeAspect="1"/>
          </p:cNvPicPr>
          <p:nvPr userDrawn="1"/>
        </p:nvPicPr>
        <p:blipFill>
          <a:blip r:embed="rId3"/>
          <a:stretch>
            <a:fillRect/>
          </a:stretch>
        </p:blipFill>
        <p:spPr>
          <a:xfrm>
            <a:off x="767443" y="5853639"/>
            <a:ext cx="2164600" cy="387457"/>
          </a:xfrm>
          <a:prstGeom prst="rect">
            <a:avLst/>
          </a:prstGeom>
        </p:spPr>
      </p:pic>
    </p:spTree>
    <p:extLst>
      <p:ext uri="{BB962C8B-B14F-4D97-AF65-F5344CB8AC3E}">
        <p14:creationId xmlns:p14="http://schemas.microsoft.com/office/powerpoint/2010/main" val="7036539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nd Slide - Gold">
    <p:bg>
      <p:bgPr>
        <a:solidFill>
          <a:schemeClr val="accent1"/>
        </a:solidFill>
        <a:effectLst/>
      </p:bgPr>
    </p:bg>
    <p:spTree>
      <p:nvGrpSpPr>
        <p:cNvPr id="1" name=""/>
        <p:cNvGrpSpPr/>
        <p:nvPr/>
      </p:nvGrpSpPr>
      <p:grpSpPr>
        <a:xfrm>
          <a:off x="0" y="0"/>
          <a:ext cx="0" cy="0"/>
          <a:chOff x="0" y="0"/>
          <a:chExt cx="0" cy="0"/>
        </a:xfrm>
      </p:grpSpPr>
      <p:pic>
        <p:nvPicPr>
          <p:cNvPr id="2" name="Black Triangle">
            <a:extLst>
              <a:ext uri="{FF2B5EF4-FFF2-40B4-BE49-F238E27FC236}">
                <a16:creationId xmlns:a16="http://schemas.microsoft.com/office/drawing/2014/main" id="{E6FF8326-7C7F-B6EE-5081-7AD19B61BF99}"/>
              </a:ext>
            </a:extLst>
          </p:cNvPr>
          <p:cNvPicPr>
            <a:picLocks noChangeAspect="1"/>
          </p:cNvPicPr>
          <p:nvPr userDrawn="1"/>
        </p:nvPicPr>
        <p:blipFill>
          <a:blip r:embed="rId2"/>
          <a:stretch>
            <a:fillRect/>
          </a:stretch>
        </p:blipFill>
        <p:spPr>
          <a:xfrm>
            <a:off x="7467600" y="0"/>
            <a:ext cx="1676400" cy="6858000"/>
          </a:xfrm>
          <a:prstGeom prst="rect">
            <a:avLst/>
          </a:prstGeom>
          <a:noFill/>
        </p:spPr>
      </p:pic>
      <p:sp>
        <p:nvSpPr>
          <p:cNvPr id="3" name="Title 6">
            <a:extLst>
              <a:ext uri="{FF2B5EF4-FFF2-40B4-BE49-F238E27FC236}">
                <a16:creationId xmlns:a16="http://schemas.microsoft.com/office/drawing/2014/main" id="{1648B145-A545-0D6D-AFF0-0F715C90759F}"/>
              </a:ext>
            </a:extLst>
          </p:cNvPr>
          <p:cNvSpPr>
            <a:spLocks noGrp="1"/>
          </p:cNvSpPr>
          <p:nvPr>
            <p:ph type="title" hasCustomPrompt="1"/>
          </p:nvPr>
        </p:nvSpPr>
        <p:spPr>
          <a:xfrm>
            <a:off x="603803" y="2466281"/>
            <a:ext cx="5986234" cy="719757"/>
          </a:xfrm>
        </p:spPr>
        <p:txBody>
          <a:bodyPr>
            <a:noAutofit/>
          </a:bodyPr>
          <a:lstStyle>
            <a:lvl1pPr>
              <a:defRPr sz="7200" cap="none">
                <a:solidFill>
                  <a:schemeClr val="tx1"/>
                </a:solidFill>
              </a:defRPr>
            </a:lvl1pPr>
          </a:lstStyle>
          <a:p>
            <a:r>
              <a:rPr lang="en-US" dirty="0"/>
              <a:t>THANK YOU</a:t>
            </a:r>
          </a:p>
        </p:txBody>
      </p:sp>
      <p:sp>
        <p:nvSpPr>
          <p:cNvPr id="5" name="Text Placeholder 8">
            <a:extLst>
              <a:ext uri="{FF2B5EF4-FFF2-40B4-BE49-F238E27FC236}">
                <a16:creationId xmlns:a16="http://schemas.microsoft.com/office/drawing/2014/main" id="{E3D40940-377F-6BBC-02CB-083B672BF56B}"/>
              </a:ext>
            </a:extLst>
          </p:cNvPr>
          <p:cNvSpPr>
            <a:spLocks noGrp="1"/>
          </p:cNvSpPr>
          <p:nvPr>
            <p:ph type="body" sz="quarter" idx="10" hasCustomPrompt="1"/>
          </p:nvPr>
        </p:nvSpPr>
        <p:spPr>
          <a:xfrm>
            <a:off x="693255" y="3434011"/>
            <a:ext cx="5905925" cy="449263"/>
          </a:xfrm>
        </p:spPr>
        <p:txBody>
          <a:bodyPr>
            <a:normAutofit/>
          </a:bodyPr>
          <a:lstStyle>
            <a:lvl1pPr marL="0" indent="0">
              <a:buFontTx/>
              <a:buNone/>
              <a:defRPr sz="1800">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add contact info</a:t>
            </a:r>
          </a:p>
        </p:txBody>
      </p:sp>
      <p:pic>
        <p:nvPicPr>
          <p:cNvPr id="6" name="Purdue Logo" descr="Purdue Logo">
            <a:extLst>
              <a:ext uri="{FF2B5EF4-FFF2-40B4-BE49-F238E27FC236}">
                <a16:creationId xmlns:a16="http://schemas.microsoft.com/office/drawing/2014/main" id="{0A142358-0FE4-9B97-6440-26990DA32966}"/>
              </a:ext>
            </a:extLst>
          </p:cNvPr>
          <p:cNvPicPr>
            <a:picLocks noChangeAspect="1"/>
          </p:cNvPicPr>
          <p:nvPr userDrawn="1"/>
        </p:nvPicPr>
        <p:blipFill>
          <a:blip r:embed="rId3"/>
          <a:stretch>
            <a:fillRect/>
          </a:stretch>
        </p:blipFill>
        <p:spPr>
          <a:xfrm>
            <a:off x="767443" y="5843190"/>
            <a:ext cx="2164600" cy="387458"/>
          </a:xfrm>
          <a:prstGeom prst="rect">
            <a:avLst/>
          </a:prstGeom>
        </p:spPr>
      </p:pic>
    </p:spTree>
    <p:extLst>
      <p:ext uri="{BB962C8B-B14F-4D97-AF65-F5344CB8AC3E}">
        <p14:creationId xmlns:p14="http://schemas.microsoft.com/office/powerpoint/2010/main" val="161802538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34176D92-8FAB-782E-E607-5D0C5CC9C2A2}"/>
              </a:ext>
            </a:extLst>
          </p:cNvPr>
          <p:cNvSpPr>
            <a:spLocks noGrp="1"/>
          </p:cNvSpPr>
          <p:nvPr>
            <p:ph type="pic" idx="1"/>
          </p:nvPr>
        </p:nvSpPr>
        <p:spPr>
          <a:xfrm>
            <a:off x="0" y="0"/>
            <a:ext cx="9144000" cy="6858000"/>
          </a:xfrm>
        </p:spPr>
        <p:txBody>
          <a:bodyPr>
            <a:normAutofit/>
          </a:bodyPr>
          <a:lstStyle>
            <a:lvl1pPr marL="0" indent="0">
              <a:buNone/>
              <a:defRPr sz="15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a:extLst>
              <a:ext uri="{FF2B5EF4-FFF2-40B4-BE49-F238E27FC236}">
                <a16:creationId xmlns:a16="http://schemas.microsoft.com/office/drawing/2014/main" id="{85FDAFB6-8BB6-ADBB-6574-5B0C25E7BDDF}"/>
              </a:ext>
            </a:extLst>
          </p:cNvPr>
          <p:cNvSpPr>
            <a:spLocks noGrp="1"/>
          </p:cNvSpPr>
          <p:nvPr>
            <p:ph type="title"/>
          </p:nvPr>
        </p:nvSpPr>
        <p:spPr>
          <a:xfrm>
            <a:off x="359229" y="5049077"/>
            <a:ext cx="8450036" cy="685801"/>
          </a:xfrm>
        </p:spPr>
        <p:txBody>
          <a:bodyPr>
            <a:normAutofit/>
          </a:bodyPr>
          <a:lstStyle>
            <a:lvl1pPr algn="ctr">
              <a:defRPr sz="4000"/>
            </a:lvl1pPr>
          </a:lstStyle>
          <a:p>
            <a:r>
              <a:rPr lang="en-US"/>
              <a:t>Click to edit Master title style</a:t>
            </a:r>
            <a:endParaRPr lang="en-US" dirty="0"/>
          </a:p>
        </p:txBody>
      </p:sp>
      <p:sp>
        <p:nvSpPr>
          <p:cNvPr id="6" name="Text Placeholder 8">
            <a:extLst>
              <a:ext uri="{FF2B5EF4-FFF2-40B4-BE49-F238E27FC236}">
                <a16:creationId xmlns:a16="http://schemas.microsoft.com/office/drawing/2014/main" id="{5FF931D0-D7E7-D9E1-3CCC-83299A09228A}"/>
              </a:ext>
            </a:extLst>
          </p:cNvPr>
          <p:cNvSpPr>
            <a:spLocks noGrp="1"/>
          </p:cNvSpPr>
          <p:nvPr>
            <p:ph type="body" sz="quarter" idx="10" hasCustomPrompt="1"/>
          </p:nvPr>
        </p:nvSpPr>
        <p:spPr>
          <a:xfrm>
            <a:off x="359229" y="5754757"/>
            <a:ext cx="8450036" cy="449263"/>
          </a:xfrm>
        </p:spPr>
        <p:txBody>
          <a:bodyPr>
            <a:noAutofit/>
          </a:bodyPr>
          <a:lstStyle>
            <a:lvl1pPr marL="0" indent="0" algn="ctr">
              <a:buFontTx/>
              <a:buNone/>
              <a:defRPr sz="2000" b="1">
                <a:solidFill>
                  <a:schemeClr val="tx1"/>
                </a:solidFill>
                <a:latin typeface="+mn-lt"/>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dirty="0"/>
              <a:t>Click to edit Subtitle style</a:t>
            </a:r>
          </a:p>
        </p:txBody>
      </p:sp>
      <p:sp>
        <p:nvSpPr>
          <p:cNvPr id="3" name="Slide Number Placeholder 2">
            <a:extLst>
              <a:ext uri="{FF2B5EF4-FFF2-40B4-BE49-F238E27FC236}">
                <a16:creationId xmlns:a16="http://schemas.microsoft.com/office/drawing/2014/main" id="{68D1B22C-85ED-0FDF-E153-688207C390D9}"/>
              </a:ext>
            </a:extLst>
          </p:cNvPr>
          <p:cNvSpPr>
            <a:spLocks noGrp="1"/>
          </p:cNvSpPr>
          <p:nvPr>
            <p:ph type="sldNum" sz="quarter" idx="11"/>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3586611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p:bg>
      <p:bgPr>
        <a:solidFill>
          <a:schemeClr val="bg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DC36684E-7DEE-F47A-FA01-89E8EC8104A0}"/>
              </a:ext>
            </a:extLst>
          </p:cNvPr>
          <p:cNvSpPr>
            <a:spLocks noGrp="1"/>
          </p:cNvSpPr>
          <p:nvPr>
            <p:ph type="pic" sz="quarter" idx="11"/>
          </p:nvPr>
        </p:nvSpPr>
        <p:spPr>
          <a:xfrm>
            <a:off x="0" y="-9525"/>
            <a:ext cx="9144000" cy="6892463"/>
          </a:xfrm>
          <a:ln>
            <a:noFill/>
          </a:ln>
        </p:spPr>
        <p:txBody>
          <a:bodyPr/>
          <a:lstStyle/>
          <a:p>
            <a:r>
              <a:rPr lang="en-US"/>
              <a:t>Click icon to add picture</a:t>
            </a:r>
          </a:p>
        </p:txBody>
      </p:sp>
    </p:spTree>
    <p:extLst>
      <p:ext uri="{BB962C8B-B14F-4D97-AF65-F5344CB8AC3E}">
        <p14:creationId xmlns:p14="http://schemas.microsoft.com/office/powerpoint/2010/main" val="260421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Copy">
    <p:spTree>
      <p:nvGrpSpPr>
        <p:cNvPr id="1" name=""/>
        <p:cNvGrpSpPr/>
        <p:nvPr/>
      </p:nvGrpSpPr>
      <p:grpSpPr>
        <a:xfrm>
          <a:off x="0" y="0"/>
          <a:ext cx="0" cy="0"/>
          <a:chOff x="0" y="0"/>
          <a:chExt cx="0" cy="0"/>
        </a:xfrm>
      </p:grpSpPr>
      <p:pic>
        <p:nvPicPr>
          <p:cNvPr id="3" name="Purdue Logo" descr="Purdue Logo">
            <a:extLst>
              <a:ext uri="{FF2B5EF4-FFF2-40B4-BE49-F238E27FC236}">
                <a16:creationId xmlns:a16="http://schemas.microsoft.com/office/drawing/2014/main" id="{0DA2E29B-51BD-9EF7-2A62-D2F86A01EE58}"/>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dirty="0"/>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42900" y="1543324"/>
            <a:ext cx="8450035" cy="4454706"/>
          </a:xfrm>
        </p:spPr>
        <p:txBody>
          <a:bodyPr numCol="1">
            <a:noAutofit/>
          </a:bodyPr>
          <a:lstStyle>
            <a:lvl1pPr marL="0" indent="0" algn="l" fontAlgn="t">
              <a:buFontTx/>
              <a:buNone/>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6ED1EDF2-6497-CC90-CFD1-1F7C473B2310}"/>
              </a:ext>
            </a:extLst>
          </p:cNvPr>
          <p:cNvSpPr>
            <a:spLocks noGrp="1"/>
          </p:cNvSpPr>
          <p:nvPr>
            <p:ph type="sldNum" sz="quarter" idx="12"/>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362843251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Copy - 2 Column">
    <p:spTree>
      <p:nvGrpSpPr>
        <p:cNvPr id="1" name=""/>
        <p:cNvGrpSpPr/>
        <p:nvPr/>
      </p:nvGrpSpPr>
      <p:grpSpPr>
        <a:xfrm>
          <a:off x="0" y="0"/>
          <a:ext cx="0" cy="0"/>
          <a:chOff x="0" y="0"/>
          <a:chExt cx="0" cy="0"/>
        </a:xfrm>
      </p:grpSpPr>
      <p:pic>
        <p:nvPicPr>
          <p:cNvPr id="3" name="Purdue Logo" descr="Purdue Logo">
            <a:extLst>
              <a:ext uri="{FF2B5EF4-FFF2-40B4-BE49-F238E27FC236}">
                <a16:creationId xmlns:a16="http://schemas.microsoft.com/office/drawing/2014/main" id="{0DA2E29B-51BD-9EF7-2A62-D2F86A01EE58}"/>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14" name="Text Placeholder 13">
            <a:extLst>
              <a:ext uri="{FF2B5EF4-FFF2-40B4-BE49-F238E27FC236}">
                <a16:creationId xmlns:a16="http://schemas.microsoft.com/office/drawing/2014/main" id="{EEA1DABA-769B-1407-1BFC-75930C1DE70F}"/>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dirty="0"/>
              <a:t>Click to add subhead</a:t>
            </a:r>
          </a:p>
        </p:txBody>
      </p:sp>
      <p:sp>
        <p:nvSpPr>
          <p:cNvPr id="13" name="Text Placeholder 11">
            <a:extLst>
              <a:ext uri="{FF2B5EF4-FFF2-40B4-BE49-F238E27FC236}">
                <a16:creationId xmlns:a16="http://schemas.microsoft.com/office/drawing/2014/main" id="{6A937CB7-FF71-AF7C-945C-0E285D7B2D54}"/>
              </a:ext>
            </a:extLst>
          </p:cNvPr>
          <p:cNvSpPr>
            <a:spLocks noGrp="1"/>
          </p:cNvSpPr>
          <p:nvPr>
            <p:ph type="body" sz="quarter" idx="10"/>
          </p:nvPr>
        </p:nvSpPr>
        <p:spPr>
          <a:xfrm>
            <a:off x="342900" y="1543324"/>
            <a:ext cx="8450035" cy="4454706"/>
          </a:xfrm>
        </p:spPr>
        <p:txBody>
          <a:bodyPr numCol="1">
            <a:noAutofit/>
          </a:bodyPr>
          <a:lstStyle>
            <a:lvl1pPr marL="0" indent="0" algn="l" fontAlgn="t">
              <a:buFontTx/>
              <a:buNone/>
              <a:defRPr sz="1800" baseline="0">
                <a:latin typeface="Franklin Gothic Book" panose="020B0503020102020204" pitchFamily="34" charset="0"/>
              </a:defRPr>
            </a:lvl1pPr>
            <a:lvl2pPr marL="342900" indent="0" algn="l">
              <a:buFontTx/>
              <a:buNone/>
              <a:defRPr sz="1350"/>
            </a:lvl2pPr>
            <a:lvl3pPr marL="685800" indent="0" algn="l">
              <a:buFontTx/>
              <a:buNone/>
              <a:defRPr sz="1350"/>
            </a:lvl3pPr>
            <a:lvl4pPr marL="1028700" indent="0" algn="l">
              <a:buFontTx/>
              <a:buNone/>
              <a:defRPr sz="1350"/>
            </a:lvl4pPr>
            <a:lvl5pPr marL="1371600" indent="0" algn="l">
              <a:buFontTx/>
              <a:buNone/>
              <a:defRPr sz="1350"/>
            </a:lvl5pPr>
          </a:lstStyle>
          <a:p>
            <a:pPr lvl="0"/>
            <a:r>
              <a:rPr lang="en-US"/>
              <a:t>Click to edit Master text styles</a:t>
            </a:r>
          </a:p>
        </p:txBody>
      </p:sp>
      <p:sp>
        <p:nvSpPr>
          <p:cNvPr id="7" name="Title 6">
            <a:extLst>
              <a:ext uri="{FF2B5EF4-FFF2-40B4-BE49-F238E27FC236}">
                <a16:creationId xmlns:a16="http://schemas.microsoft.com/office/drawing/2014/main" id="{99AF8687-CA4E-66EB-17A8-BE41F3023085}"/>
              </a:ext>
            </a:extLst>
          </p:cNvPr>
          <p:cNvSpPr>
            <a:spLocks noGrp="1"/>
          </p:cNvSpPr>
          <p:nvPr>
            <p:ph type="title"/>
          </p:nvPr>
        </p:nvSpPr>
        <p:spPr/>
        <p:txBody>
          <a:bodyPr/>
          <a:lstStyle/>
          <a:p>
            <a:r>
              <a:rPr lang="en-US"/>
              <a:t>Click to edit Master title style</a:t>
            </a:r>
            <a:endParaRPr lang="en-US" dirty="0"/>
          </a:p>
        </p:txBody>
      </p:sp>
      <p:sp>
        <p:nvSpPr>
          <p:cNvPr id="4" name="Slide Number Placeholder 3">
            <a:extLst>
              <a:ext uri="{FF2B5EF4-FFF2-40B4-BE49-F238E27FC236}">
                <a16:creationId xmlns:a16="http://schemas.microsoft.com/office/drawing/2014/main" id="{F784AF65-E927-86B0-FC60-81F49DC6187E}"/>
              </a:ext>
            </a:extLst>
          </p:cNvPr>
          <p:cNvSpPr>
            <a:spLocks noGrp="1"/>
          </p:cNvSpPr>
          <p:nvPr>
            <p:ph type="sldNum" sz="quarter" idx="12"/>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76587232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Content">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628D381-488B-4C1C-32F0-1D389C1FF7E3}"/>
              </a:ext>
            </a:extLst>
          </p:cNvPr>
          <p:cNvSpPr>
            <a:spLocks noGrp="1"/>
          </p:cNvSpPr>
          <p:nvPr>
            <p:ph idx="14"/>
          </p:nvPr>
        </p:nvSpPr>
        <p:spPr>
          <a:xfrm>
            <a:off x="351064" y="1543324"/>
            <a:ext cx="8450036" cy="4454706"/>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4" name="Title 3">
            <a:extLst>
              <a:ext uri="{FF2B5EF4-FFF2-40B4-BE49-F238E27FC236}">
                <a16:creationId xmlns:a16="http://schemas.microsoft.com/office/drawing/2014/main" id="{15EE0A7E-143D-2A83-397F-55801DA0663E}"/>
              </a:ext>
            </a:extLst>
          </p:cNvPr>
          <p:cNvSpPr>
            <a:spLocks noGrp="1"/>
          </p:cNvSpPr>
          <p:nvPr>
            <p:ph type="title"/>
          </p:nvPr>
        </p:nvSpPr>
        <p:spPr/>
        <p:txBody>
          <a:bodyPr/>
          <a:lstStyle/>
          <a:p>
            <a:r>
              <a:rPr lang="en-US"/>
              <a:t>Click to edit Master title style</a:t>
            </a:r>
            <a:endParaRPr lang="en-US" dirty="0"/>
          </a:p>
        </p:txBody>
      </p:sp>
      <p:sp>
        <p:nvSpPr>
          <p:cNvPr id="5" name="Text Placeholder 13">
            <a:extLst>
              <a:ext uri="{FF2B5EF4-FFF2-40B4-BE49-F238E27FC236}">
                <a16:creationId xmlns:a16="http://schemas.microsoft.com/office/drawing/2014/main" id="{65EE62C3-A7DA-7701-DE4B-C1A290C4FAE3}"/>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dirty="0"/>
              <a:t>Click to add subhead</a:t>
            </a:r>
          </a:p>
        </p:txBody>
      </p:sp>
      <p:pic>
        <p:nvPicPr>
          <p:cNvPr id="7" name="Purdue Logo" descr="Purdue Logo">
            <a:extLst>
              <a:ext uri="{FF2B5EF4-FFF2-40B4-BE49-F238E27FC236}">
                <a16:creationId xmlns:a16="http://schemas.microsoft.com/office/drawing/2014/main" id="{E5D3423E-06BB-9735-48C8-9AC2842045AB}"/>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3" name="Slide Number Placeholder 2">
            <a:extLst>
              <a:ext uri="{FF2B5EF4-FFF2-40B4-BE49-F238E27FC236}">
                <a16:creationId xmlns:a16="http://schemas.microsoft.com/office/drawing/2014/main" id="{E3AE2ED7-F46C-3808-A251-0EE750182D42}"/>
              </a:ext>
            </a:extLst>
          </p:cNvPr>
          <p:cNvSpPr>
            <a:spLocks noGrp="1"/>
          </p:cNvSpPr>
          <p:nvPr>
            <p:ph type="sldNum" sz="quarter" idx="15"/>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62690368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Content - 2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351065" y="1543324"/>
            <a:ext cx="4059877" cy="439033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0" name="Content Placeholder 2">
            <a:extLst>
              <a:ext uri="{FF2B5EF4-FFF2-40B4-BE49-F238E27FC236}">
                <a16:creationId xmlns:a16="http://schemas.microsoft.com/office/drawing/2014/main" id="{8F449F3F-4187-E891-E28D-ABAA40118134}"/>
              </a:ext>
            </a:extLst>
          </p:cNvPr>
          <p:cNvSpPr>
            <a:spLocks noGrp="1"/>
          </p:cNvSpPr>
          <p:nvPr>
            <p:ph idx="13"/>
          </p:nvPr>
        </p:nvSpPr>
        <p:spPr>
          <a:xfrm>
            <a:off x="4731868" y="1543324"/>
            <a:ext cx="4069232" cy="439033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3" name="Text Placeholder 13">
            <a:extLst>
              <a:ext uri="{FF2B5EF4-FFF2-40B4-BE49-F238E27FC236}">
                <a16:creationId xmlns:a16="http://schemas.microsoft.com/office/drawing/2014/main" id="{5FC4CE19-DA95-2729-993D-BB0D45B6B56B}"/>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dirty="0"/>
              <a:t>Click to add subhead</a:t>
            </a:r>
          </a:p>
        </p:txBody>
      </p:sp>
      <p:pic>
        <p:nvPicPr>
          <p:cNvPr id="4" name="Purdue Logo" descr="Purdue Logo">
            <a:extLst>
              <a:ext uri="{FF2B5EF4-FFF2-40B4-BE49-F238E27FC236}">
                <a16:creationId xmlns:a16="http://schemas.microsoft.com/office/drawing/2014/main" id="{EDABB844-3818-42EE-9372-04EA07390807}"/>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5" name="Slide Number Placeholder 4">
            <a:extLst>
              <a:ext uri="{FF2B5EF4-FFF2-40B4-BE49-F238E27FC236}">
                <a16:creationId xmlns:a16="http://schemas.microsoft.com/office/drawing/2014/main" id="{5189B2E1-CAD7-D7BC-B523-9F175D333686}"/>
              </a:ext>
            </a:extLst>
          </p:cNvPr>
          <p:cNvSpPr>
            <a:spLocks noGrp="1"/>
          </p:cNvSpPr>
          <p:nvPr>
            <p:ph type="sldNum" sz="quarter" idx="14"/>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3639963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Content -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742D-9D8E-3928-8B2A-C7202DA729E8}"/>
              </a:ext>
            </a:extLst>
          </p:cNvPr>
          <p:cNvSpPr>
            <a:spLocks noGrp="1"/>
          </p:cNvSpPr>
          <p:nvPr>
            <p:ph type="title"/>
          </p:nvPr>
        </p:nvSpPr>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2D59E3ED-7921-E7F3-A0A2-0467597EF7ED}"/>
              </a:ext>
            </a:extLst>
          </p:cNvPr>
          <p:cNvSpPr>
            <a:spLocks noGrp="1"/>
          </p:cNvSpPr>
          <p:nvPr>
            <p:ph idx="12"/>
          </p:nvPr>
        </p:nvSpPr>
        <p:spPr>
          <a:xfrm>
            <a:off x="351066" y="1543324"/>
            <a:ext cx="2630674" cy="4390338"/>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1" name="Content Placeholder 2">
            <a:extLst>
              <a:ext uri="{FF2B5EF4-FFF2-40B4-BE49-F238E27FC236}">
                <a16:creationId xmlns:a16="http://schemas.microsoft.com/office/drawing/2014/main" id="{66D77F14-E88B-D0A5-6F63-E4DA45A7CD6B}"/>
              </a:ext>
            </a:extLst>
          </p:cNvPr>
          <p:cNvSpPr>
            <a:spLocks noGrp="1"/>
          </p:cNvSpPr>
          <p:nvPr>
            <p:ph idx="17"/>
          </p:nvPr>
        </p:nvSpPr>
        <p:spPr>
          <a:xfrm>
            <a:off x="3256663" y="1543324"/>
            <a:ext cx="2630674" cy="4390337"/>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2" name="Content Placeholder 2">
            <a:extLst>
              <a:ext uri="{FF2B5EF4-FFF2-40B4-BE49-F238E27FC236}">
                <a16:creationId xmlns:a16="http://schemas.microsoft.com/office/drawing/2014/main" id="{5A95E987-1BAB-5DE6-3A52-75935C62985E}"/>
              </a:ext>
            </a:extLst>
          </p:cNvPr>
          <p:cNvSpPr>
            <a:spLocks noGrp="1"/>
          </p:cNvSpPr>
          <p:nvPr>
            <p:ph idx="18"/>
          </p:nvPr>
        </p:nvSpPr>
        <p:spPr>
          <a:xfrm>
            <a:off x="6182353" y="1543323"/>
            <a:ext cx="2630674" cy="4390337"/>
          </a:xfrm>
        </p:spPr>
        <p:txBody>
          <a:bodyPr>
            <a:normAutofit/>
          </a:bodyPr>
          <a:lstStyle>
            <a:lvl1pPr>
              <a:defRPr sz="1800"/>
            </a:lvl1pPr>
            <a:lvl2pPr>
              <a:defRPr sz="1700"/>
            </a:lvl2pPr>
            <a:lvl3pPr>
              <a:defRPr sz="1600"/>
            </a:lvl3pPr>
            <a:lvl4pPr>
              <a:defRPr sz="1125"/>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sp>
        <p:nvSpPr>
          <p:cNvPr id="13" name="Text Placeholder 13">
            <a:extLst>
              <a:ext uri="{FF2B5EF4-FFF2-40B4-BE49-F238E27FC236}">
                <a16:creationId xmlns:a16="http://schemas.microsoft.com/office/drawing/2014/main" id="{5CA31FF2-2F1A-7D0F-36B0-1773F6A9AB34}"/>
              </a:ext>
            </a:extLst>
          </p:cNvPr>
          <p:cNvSpPr>
            <a:spLocks noGrp="1"/>
          </p:cNvSpPr>
          <p:nvPr>
            <p:ph type="body" sz="quarter" idx="11" hasCustomPrompt="1"/>
          </p:nvPr>
        </p:nvSpPr>
        <p:spPr>
          <a:xfrm>
            <a:off x="342900" y="954291"/>
            <a:ext cx="8458200" cy="365760"/>
          </a:xfrm>
        </p:spPr>
        <p:txBody>
          <a:bodyPr>
            <a:noAutofit/>
          </a:bodyPr>
          <a:lstStyle>
            <a:lvl1pPr marL="0" indent="0" algn="l">
              <a:buNone/>
              <a:defRPr sz="2000" baseline="0">
                <a:solidFill>
                  <a:schemeClr val="accent4">
                    <a:lumMod val="65000"/>
                  </a:schemeClr>
                </a:solidFill>
                <a:latin typeface="Franklin Gothic Medium Cond" panose="020B0606030402020204" pitchFamily="34" charset="0"/>
              </a:defRPr>
            </a:lvl1pPr>
          </a:lstStyle>
          <a:p>
            <a:pPr lvl="0"/>
            <a:r>
              <a:rPr lang="en-US" dirty="0"/>
              <a:t>Click to add subhead</a:t>
            </a:r>
          </a:p>
        </p:txBody>
      </p:sp>
      <p:pic>
        <p:nvPicPr>
          <p:cNvPr id="5" name="Purdue Logo" descr="Purdue Logo">
            <a:extLst>
              <a:ext uri="{FF2B5EF4-FFF2-40B4-BE49-F238E27FC236}">
                <a16:creationId xmlns:a16="http://schemas.microsoft.com/office/drawing/2014/main" id="{ED36B521-DA27-439D-D385-E7825E54C24E}"/>
              </a:ext>
            </a:extLst>
          </p:cNvPr>
          <p:cNvPicPr>
            <a:picLocks noChangeAspect="1"/>
          </p:cNvPicPr>
          <p:nvPr userDrawn="1"/>
        </p:nvPicPr>
        <p:blipFill>
          <a:blip r:embed="rId2"/>
          <a:stretch>
            <a:fillRect/>
          </a:stretch>
        </p:blipFill>
        <p:spPr>
          <a:xfrm>
            <a:off x="342900" y="6269785"/>
            <a:ext cx="1722665" cy="308353"/>
          </a:xfrm>
          <a:prstGeom prst="rect">
            <a:avLst/>
          </a:prstGeom>
        </p:spPr>
      </p:pic>
      <p:sp>
        <p:nvSpPr>
          <p:cNvPr id="3" name="Slide Number Placeholder 2">
            <a:extLst>
              <a:ext uri="{FF2B5EF4-FFF2-40B4-BE49-F238E27FC236}">
                <a16:creationId xmlns:a16="http://schemas.microsoft.com/office/drawing/2014/main" id="{8D1B1CBC-6790-5C40-1FCC-1AF80EF7DE26}"/>
              </a:ext>
            </a:extLst>
          </p:cNvPr>
          <p:cNvSpPr>
            <a:spLocks noGrp="1"/>
          </p:cNvSpPr>
          <p:nvPr>
            <p:ph type="sldNum" sz="quarter" idx="19"/>
          </p:nvPr>
        </p:nvSpPr>
        <p:spPr/>
        <p:txBody>
          <a:bodyPr/>
          <a:lstStyle/>
          <a:p>
            <a:fld id="{346097E4-2930-9D48-A5CE-AF00B0E70697}" type="slidenum">
              <a:rPr lang="en-US" smtClean="0"/>
              <a:t>‹#›</a:t>
            </a:fld>
            <a:endParaRPr lang="en-US"/>
          </a:p>
        </p:txBody>
      </p:sp>
    </p:spTree>
    <p:extLst>
      <p:ext uri="{BB962C8B-B14F-4D97-AF65-F5344CB8AC3E}">
        <p14:creationId xmlns:p14="http://schemas.microsoft.com/office/powerpoint/2010/main" val="1681714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AF61CC-58D4-72CE-66CA-BFE87D085DCB}"/>
              </a:ext>
            </a:extLst>
          </p:cNvPr>
          <p:cNvSpPr>
            <a:spLocks noGrp="1"/>
          </p:cNvSpPr>
          <p:nvPr>
            <p:ph type="title"/>
          </p:nvPr>
        </p:nvSpPr>
        <p:spPr>
          <a:xfrm>
            <a:off x="351064" y="385004"/>
            <a:ext cx="8450036" cy="589032"/>
          </a:xfrm>
          <a:prstGeom prst="rect">
            <a:avLst/>
          </a:prstGeom>
        </p:spPr>
        <p:txBody>
          <a:bodyPr vert="horz" lIns="91440" tIns="45720" rIns="91440" bIns="45720" rtlCol="0" anchor="ctr">
            <a:normAutofit/>
          </a:bodyPr>
          <a:lstStyle/>
          <a:p>
            <a:r>
              <a:rPr lang="en-US" dirty="0"/>
              <a:t>Click to edit Master slide title</a:t>
            </a:r>
          </a:p>
        </p:txBody>
      </p:sp>
      <p:sp>
        <p:nvSpPr>
          <p:cNvPr id="3" name="Text Placeholder 2">
            <a:extLst>
              <a:ext uri="{FF2B5EF4-FFF2-40B4-BE49-F238E27FC236}">
                <a16:creationId xmlns:a16="http://schemas.microsoft.com/office/drawing/2014/main" id="{41FD4295-B2CD-F1FF-F99B-B267D1740FB9}"/>
              </a:ext>
            </a:extLst>
          </p:cNvPr>
          <p:cNvSpPr>
            <a:spLocks noGrp="1"/>
          </p:cNvSpPr>
          <p:nvPr>
            <p:ph type="body" idx="1"/>
          </p:nvPr>
        </p:nvSpPr>
        <p:spPr>
          <a:xfrm>
            <a:off x="351064" y="1192696"/>
            <a:ext cx="8450036" cy="483799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8" name="Slide Number Placeholder 5">
            <a:extLst>
              <a:ext uri="{FF2B5EF4-FFF2-40B4-BE49-F238E27FC236}">
                <a16:creationId xmlns:a16="http://schemas.microsoft.com/office/drawing/2014/main" id="{C510E42B-CA01-3C5C-40BB-5E88C5A09212}"/>
              </a:ext>
            </a:extLst>
          </p:cNvPr>
          <p:cNvSpPr>
            <a:spLocks noGrp="1"/>
          </p:cNvSpPr>
          <p:nvPr>
            <p:ph type="sldNum" sz="quarter" idx="4"/>
          </p:nvPr>
        </p:nvSpPr>
        <p:spPr>
          <a:xfrm>
            <a:off x="7700963" y="6290433"/>
            <a:ext cx="110013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097E4-2930-9D48-A5CE-AF00B0E70697}" type="slidenum">
              <a:rPr lang="en-US" smtClean="0"/>
              <a:t>‹#›</a:t>
            </a:fld>
            <a:endParaRPr lang="en-US"/>
          </a:p>
        </p:txBody>
      </p:sp>
    </p:spTree>
    <p:extLst>
      <p:ext uri="{BB962C8B-B14F-4D97-AF65-F5344CB8AC3E}">
        <p14:creationId xmlns:p14="http://schemas.microsoft.com/office/powerpoint/2010/main" val="3825614813"/>
      </p:ext>
    </p:extLst>
  </p:cSld>
  <p:clrMap bg1="lt1" tx1="dk1" bg2="lt2" tx2="dk2" accent1="accent1" accent2="accent2" accent3="accent3" accent4="accent4" accent5="accent5" accent6="accent6" hlink="hlink" folHlink="folHlink"/>
  <p:sldLayoutIdLst>
    <p:sldLayoutId id="2147483649" r:id="rId1"/>
    <p:sldLayoutId id="2147483686" r:id="rId2"/>
    <p:sldLayoutId id="2147483702" r:id="rId3"/>
    <p:sldLayoutId id="2147483708" r:id="rId4"/>
    <p:sldLayoutId id="2147483687" r:id="rId5"/>
    <p:sldLayoutId id="2147483714" r:id="rId6"/>
    <p:sldLayoutId id="2147483688" r:id="rId7"/>
    <p:sldLayoutId id="2147483650" r:id="rId8"/>
    <p:sldLayoutId id="2147483701" r:id="rId9"/>
    <p:sldLayoutId id="2147483711" r:id="rId10"/>
    <p:sldLayoutId id="2147483712" r:id="rId11"/>
    <p:sldLayoutId id="2147483656" r:id="rId12"/>
    <p:sldLayoutId id="2147483706" r:id="rId13"/>
    <p:sldLayoutId id="2147483705" r:id="rId14"/>
    <p:sldLayoutId id="2147483707" r:id="rId15"/>
    <p:sldLayoutId id="2147483713" r:id="rId16"/>
    <p:sldLayoutId id="2147483709" r:id="rId17"/>
    <p:sldLayoutId id="2147483710" r:id="rId18"/>
    <p:sldLayoutId id="2147483653" r:id="rId19"/>
    <p:sldLayoutId id="2147483690" r:id="rId20"/>
    <p:sldLayoutId id="2147483704" r:id="rId21"/>
    <p:sldLayoutId id="2147483692" r:id="rId22"/>
    <p:sldLayoutId id="2147483693" r:id="rId23"/>
    <p:sldLayoutId id="2147483691" r:id="rId24"/>
    <p:sldLayoutId id="2147483703" r:id="rId25"/>
  </p:sldLayoutIdLst>
  <p:hf hdr="0" ftr="0" dt="0"/>
  <p:txStyles>
    <p:titleStyle>
      <a:lvl1pPr algn="l" defTabSz="685800" rtl="0" eaLnBrk="1" fontAlgn="t" latinLnBrk="0" hangingPunct="1">
        <a:lnSpc>
          <a:spcPct val="90000"/>
        </a:lnSpc>
        <a:spcBef>
          <a:spcPct val="0"/>
        </a:spcBef>
        <a:buNone/>
        <a:defRPr lang="en-US" sz="3600" b="0" i="1" kern="1200" cap="none" baseline="0" dirty="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90000"/>
        </a:lnSpc>
        <a:spcBef>
          <a:spcPts val="750"/>
        </a:spcBef>
        <a:buFont typeface="Wingdings" pitchFamily="2" charset="2"/>
        <a:buChar char="§"/>
        <a:defRPr sz="1800" b="0" i="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pitchFamily="2" charset="2"/>
        <a:buChar char="§"/>
        <a:defRPr sz="1700" b="0" i="0" kern="1200" baseline="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itchFamily="2" charset="2"/>
        <a:buChar char="§"/>
        <a:defRPr sz="1600" b="0" i="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pitchFamily="2" charset="2"/>
        <a:buChar char="§"/>
        <a:defRPr sz="1200" b="0" i="0" kern="1200" baseline="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Wingdings" pitchFamily="2" charset="2"/>
        <a:buNone/>
        <a:defRPr sz="1050" b="0" i="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09A7-CF48-9701-322A-A0BBD1C2F6CD}"/>
              </a:ext>
            </a:extLst>
          </p:cNvPr>
          <p:cNvSpPr>
            <a:spLocks noGrp="1"/>
          </p:cNvSpPr>
          <p:nvPr>
            <p:ph type="title"/>
          </p:nvPr>
        </p:nvSpPr>
        <p:spPr/>
        <p:txBody>
          <a:bodyPr/>
          <a:lstStyle/>
          <a:p>
            <a:r>
              <a:rPr lang="en-US" dirty="0"/>
              <a:t>The Economic Effects of Flood Buyout Programs</a:t>
            </a:r>
          </a:p>
        </p:txBody>
      </p:sp>
      <p:sp>
        <p:nvSpPr>
          <p:cNvPr id="3" name="Text Placeholder 2">
            <a:extLst>
              <a:ext uri="{FF2B5EF4-FFF2-40B4-BE49-F238E27FC236}">
                <a16:creationId xmlns:a16="http://schemas.microsoft.com/office/drawing/2014/main" id="{5991BF94-59A9-105F-273E-B29E440F2501}"/>
              </a:ext>
            </a:extLst>
          </p:cNvPr>
          <p:cNvSpPr>
            <a:spLocks noGrp="1"/>
          </p:cNvSpPr>
          <p:nvPr>
            <p:ph type="body" sz="quarter" idx="10"/>
          </p:nvPr>
        </p:nvSpPr>
        <p:spPr>
          <a:xfrm>
            <a:off x="767441" y="3515459"/>
            <a:ext cx="7144105" cy="449263"/>
          </a:xfrm>
        </p:spPr>
        <p:txBody>
          <a:bodyPr/>
          <a:lstStyle/>
          <a:p>
            <a:r>
              <a:rPr lang="en-US" dirty="0"/>
              <a:t>Prospectus Chapter by Emma Donnelly</a:t>
            </a:r>
            <a:endParaRPr lang="en-US" dirty="0">
              <a:solidFill>
                <a:schemeClr val="bg2"/>
              </a:solidFill>
            </a:endParaRPr>
          </a:p>
        </p:txBody>
      </p:sp>
      <p:sp>
        <p:nvSpPr>
          <p:cNvPr id="4" name="Text Placeholder 3">
            <a:extLst>
              <a:ext uri="{FF2B5EF4-FFF2-40B4-BE49-F238E27FC236}">
                <a16:creationId xmlns:a16="http://schemas.microsoft.com/office/drawing/2014/main" id="{0C218A17-096C-AED1-C745-D58ECF2EFEFF}"/>
              </a:ext>
            </a:extLst>
          </p:cNvPr>
          <p:cNvSpPr>
            <a:spLocks noGrp="1"/>
          </p:cNvSpPr>
          <p:nvPr>
            <p:ph type="body" sz="quarter" idx="11"/>
          </p:nvPr>
        </p:nvSpPr>
        <p:spPr>
          <a:xfrm>
            <a:off x="767442" y="4224936"/>
            <a:ext cx="7144105" cy="449263"/>
          </a:xfrm>
        </p:spPr>
        <p:txBody>
          <a:bodyPr/>
          <a:lstStyle/>
          <a:p>
            <a:r>
              <a:rPr lang="en-US" dirty="0"/>
              <a:t>4/23/2025</a:t>
            </a:r>
          </a:p>
        </p:txBody>
      </p:sp>
    </p:spTree>
    <p:extLst>
      <p:ext uri="{BB962C8B-B14F-4D97-AF65-F5344CB8AC3E}">
        <p14:creationId xmlns:p14="http://schemas.microsoft.com/office/powerpoint/2010/main" val="4154997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318F955-BCF7-486D-9647-BC9F43493714}"/>
                  </a:ext>
                </a:extLst>
              </p:cNvPr>
              <p:cNvSpPr>
                <a:spLocks noGrp="1"/>
              </p:cNvSpPr>
              <p:nvPr>
                <p:ph type="body" sz="quarter" idx="10"/>
              </p:nvPr>
            </p:nvSpPr>
            <p:spPr>
              <a:xfrm>
                <a:off x="342900" y="1104900"/>
                <a:ext cx="8450035" cy="4893130"/>
              </a:xfrm>
            </p:spPr>
            <p:txBody>
              <a:bodyPr/>
              <a:lstStyle/>
              <a:p>
                <a:pPr marL="342900" indent="-342900">
                  <a:buFont typeface="Arial" panose="020B0604020202020204" pitchFamily="34" charset="0"/>
                  <a:buChar char="•"/>
                </a:pPr>
                <a:r>
                  <a:rPr lang="en-US" sz="2200" dirty="0"/>
                  <a:t>A household </a:t>
                </a:r>
                <a:r>
                  <a:rPr lang="en-US" sz="2200" i="1" dirty="0" err="1"/>
                  <a:t>i</a:t>
                </a:r>
                <a:r>
                  <a:rPr lang="en-US" sz="2200" i="1" dirty="0"/>
                  <a:t> </a:t>
                </a:r>
                <a:r>
                  <a:rPr lang="en-US" sz="2200" dirty="0"/>
                  <a:t>receives utility from choosing to move to block </a:t>
                </a:r>
                <a:r>
                  <a:rPr lang="en-US" sz="2200" i="1" dirty="0"/>
                  <a:t>j</a:t>
                </a:r>
                <a:r>
                  <a:rPr lang="en-US" sz="2200" dirty="0"/>
                  <a:t> at time </a:t>
                </a:r>
                <a:r>
                  <a:rPr lang="en-US" sz="2200" i="1" dirty="0"/>
                  <a:t>t</a:t>
                </a:r>
                <a:r>
                  <a:rPr lang="en-US" sz="2200" dirty="0"/>
                  <a:t>,</a:t>
                </a:r>
              </a:p>
              <a:p>
                <a:endParaRPr lang="en-US" sz="2400" dirty="0"/>
              </a:p>
              <a:p>
                <a:pPr marL="342900" indent="-342900">
                  <a:buAutoNum type="arabicParenBoth"/>
                </a:pP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𝑉</m:t>
                        </m:r>
                      </m:e>
                      <m:sub>
                        <m:r>
                          <a:rPr lang="en-US" sz="2400" b="0" i="1" smtClean="0">
                            <a:latin typeface="Cambria Math" panose="02040503050406030204" pitchFamily="18" charset="0"/>
                          </a:rPr>
                          <m:t>𝑖𝑗𝑡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rPr>
                          <m:t>𝑥</m:t>
                        </m:r>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1</m:t>
                        </m:r>
                        <m:r>
                          <a:rPr lang="en-US" sz="2400" b="0" i="1" smtClean="0">
                            <a:latin typeface="Cambria Math" panose="02040503050406030204" pitchFamily="18" charset="0"/>
                          </a:rPr>
                          <m:t>𝑗𝑡</m:t>
                        </m:r>
                      </m:sub>
                    </m:sSub>
                    <m:r>
                      <a:rPr lang="en-US" sz="2400" b="0" i="1" smtClean="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𝜶</m:t>
                        </m:r>
                      </m:e>
                      <m:sub>
                        <m:r>
                          <a:rPr lang="en-US" sz="2400" b="1" i="1" smtClean="0">
                            <a:latin typeface="Cambria Math" panose="02040503050406030204" pitchFamily="18" charset="0"/>
                            <a:ea typeface="Cambria Math" panose="02040503050406030204" pitchFamily="18" charset="0"/>
                          </a:rPr>
                          <m:t>𝒊</m:t>
                        </m:r>
                        <m:r>
                          <a:rPr lang="en-US" sz="2400" b="1" i="1" smtClean="0">
                            <a:latin typeface="Cambria Math" panose="02040503050406030204" pitchFamily="18" charset="0"/>
                            <a:ea typeface="Cambria Math" panose="02040503050406030204" pitchFamily="18" charset="0"/>
                          </a:rPr>
                          <m:t>,</m:t>
                        </m:r>
                        <m:r>
                          <a:rPr lang="en-US" sz="2400" b="1" i="1">
                            <a:latin typeface="Cambria Math" panose="02040503050406030204" pitchFamily="18" charset="0"/>
                          </a:rPr>
                          <m:t>𝒙</m:t>
                        </m:r>
                        <m:r>
                          <a:rPr lang="en-US" sz="2400" b="1" i="1" smtClean="0">
                            <a:latin typeface="Cambria Math" panose="02040503050406030204" pitchFamily="18" charset="0"/>
                          </a:rPr>
                          <m:t>𝟐</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𝑿</m:t>
                        </m:r>
                      </m:e>
                      <m:sub>
                        <m:r>
                          <a:rPr lang="en-US" sz="2400" b="1" i="1" smtClean="0">
                            <a:latin typeface="Cambria Math" panose="02040503050406030204" pitchFamily="18" charset="0"/>
                          </a:rPr>
                          <m:t>𝟐</m:t>
                        </m:r>
                        <m:r>
                          <a:rPr lang="en-US" sz="2400" b="1" i="1" smtClean="0">
                            <a:latin typeface="Cambria Math" panose="02040503050406030204" pitchFamily="18" charset="0"/>
                          </a:rPr>
                          <m:t>,</m:t>
                        </m:r>
                        <m:r>
                          <a:rPr lang="en-US" sz="2400" b="1" i="1">
                            <a:latin typeface="Cambria Math" panose="02040503050406030204" pitchFamily="18" charset="0"/>
                          </a:rPr>
                          <m:t>𝒋𝒕</m:t>
                        </m:r>
                      </m:sub>
                    </m:sSub>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rPr>
                          <m:t>𝑃</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𝑗𝑡</m:t>
                        </m:r>
                      </m:sub>
                    </m:sSub>
                    <m:r>
                      <a:rPr lang="en-US" sz="2400" b="0" i="1" smtClean="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𝜶</m:t>
                        </m:r>
                      </m:e>
                      <m:sub>
                        <m:r>
                          <a:rPr lang="en-US" sz="2400" b="1" i="1" smtClean="0">
                            <a:latin typeface="Cambria Math" panose="02040503050406030204" pitchFamily="18" charset="0"/>
                            <a:ea typeface="Cambria Math" panose="02040503050406030204" pitchFamily="18" charset="0"/>
                          </a:rPr>
                          <m:t>𝑩</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𝒊</m:t>
                        </m:r>
                      </m:sub>
                    </m:sSub>
                    <m:sSub>
                      <m:sSubPr>
                        <m:ctrlPr>
                          <a:rPr lang="en-US" sz="2400" b="1" i="1" smtClean="0">
                            <a:solidFill>
                              <a:srgbClr val="FF0000"/>
                            </a:solidFill>
                            <a:latin typeface="Cambria Math" panose="02040503050406030204" pitchFamily="18" charset="0"/>
                          </a:rPr>
                        </m:ctrlPr>
                      </m:sSubPr>
                      <m:e>
                        <m:r>
                          <a:rPr lang="en-US" sz="2400" b="1" i="1" smtClean="0">
                            <a:solidFill>
                              <a:srgbClr val="FF0000"/>
                            </a:solidFill>
                            <a:latin typeface="Cambria Math" panose="02040503050406030204" pitchFamily="18" charset="0"/>
                          </a:rPr>
                          <m:t>𝑩</m:t>
                        </m:r>
                      </m:e>
                      <m:sub>
                        <m:r>
                          <a:rPr lang="en-US" sz="2400" b="1" i="1">
                            <a:solidFill>
                              <a:srgbClr val="FF0000"/>
                            </a:solidFill>
                            <a:latin typeface="Cambria Math" panose="02040503050406030204" pitchFamily="18" charset="0"/>
                          </a:rPr>
                          <m:t>𝒋𝒕</m:t>
                        </m:r>
                      </m:sub>
                    </m:sSub>
                    <m:r>
                      <a:rPr lang="en-US" sz="2400" i="1">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𝜀</m:t>
                        </m:r>
                      </m:e>
                      <m:sub>
                        <m:r>
                          <a:rPr lang="en-US" sz="2400" b="0" i="1" smtClean="0">
                            <a:latin typeface="Cambria Math" panose="02040503050406030204" pitchFamily="18" charset="0"/>
                          </a:rPr>
                          <m:t>𝑗𝑡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𝜖</m:t>
                        </m:r>
                      </m:e>
                      <m:sub>
                        <m:r>
                          <a:rPr lang="en-US" sz="2400" b="0" i="1" smtClean="0">
                            <a:latin typeface="Cambria Math" panose="02040503050406030204" pitchFamily="18" charset="0"/>
                          </a:rPr>
                          <m:t>𝑖𝑗𝑡</m:t>
                        </m:r>
                      </m:sub>
                    </m:sSub>
                  </m:oMath>
                </a14:m>
                <a:r>
                  <a:rPr lang="en-US" sz="2400" dirty="0"/>
                  <a:t>.</a:t>
                </a:r>
              </a:p>
              <a:p>
                <a:endParaRPr lang="en-US" sz="2400" dirty="0"/>
              </a:p>
              <a:p>
                <a:pPr marL="342900" indent="-342900">
                  <a:buFont typeface="Arial" panose="020B0604020202020204" pitchFamily="34" charset="0"/>
                  <a:buChar char="•"/>
                </a:pPr>
                <a:r>
                  <a:rPr lang="en-US" sz="2200" dirty="0"/>
                  <a:t>Heterogeneous preferences</a:t>
                </a:r>
              </a:p>
              <a:p>
                <a:endParaRPr lang="en-US" sz="2200" dirty="0"/>
              </a:p>
              <a:p>
                <a:r>
                  <a:rPr lang="en-US" sz="2400" dirty="0"/>
                  <a:t>(2) </a:t>
                </a:r>
                <a14:m>
                  <m:oMath xmlns:m="http://schemas.openxmlformats.org/officeDocument/2006/math">
                    <m:sSub>
                      <m:sSubPr>
                        <m:ctrlP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𝛼</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𝑖𝑙</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𝛼</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0</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𝑙</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𝑙</m:t>
                        </m:r>
                      </m:sub>
                      <m:sup/>
                      <m:e>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𝑖𝑘</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𝛼</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𝑘𝑙</m:t>
                            </m:r>
                          </m:sub>
                        </m:sSub>
                      </m:e>
                    </m:nary>
                    <m:r>
                      <a:rPr lang="en-US" sz="2400" b="0" i="0"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1800" dirty="0">
                    <a:effectLst/>
                    <a:latin typeface="Times New Roman" panose="02020603050405020304" pitchFamily="18" charset="0"/>
                    <a:ea typeface="Times New Roman" panose="02020603050405020304" pitchFamily="18" charset="0"/>
                  </a:rPr>
                  <a:t> </a:t>
                </a:r>
                <a:r>
                  <a:rPr lang="en-US" dirty="0"/>
                  <a:t>for </a:t>
                </a:r>
                <a14:m>
                  <m:oMath xmlns:m="http://schemas.openxmlformats.org/officeDocument/2006/math">
                    <m:r>
                      <a:rPr lang="en-US" i="1">
                        <a:latin typeface="Cambria Math" panose="02040503050406030204" pitchFamily="18" charset="0"/>
                      </a:rPr>
                      <m:t>𝑙</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2</m:t>
                            </m:r>
                          </m:sub>
                        </m:sSub>
                        <m:r>
                          <a:rPr lang="en-US" i="1">
                            <a:latin typeface="Cambria Math" panose="02040503050406030204" pitchFamily="18" charset="0"/>
                          </a:rPr>
                          <m:t>, </m:t>
                        </m:r>
                        <m:r>
                          <a:rPr lang="en-US" i="1">
                            <a:latin typeface="Cambria Math" panose="02040503050406030204" pitchFamily="18" charset="0"/>
                          </a:rPr>
                          <m:t>𝐵</m:t>
                        </m:r>
                      </m:e>
                    </m:d>
                  </m:oMath>
                </a14:m>
                <a:r>
                  <a:rPr lang="en-US" dirty="0"/>
                  <a:t> ,  </a:t>
                </a:r>
                <a:r>
                  <a:rPr lang="en-US" dirty="0" err="1"/>
                  <a:t>Z_i</a:t>
                </a:r>
                <a:r>
                  <a:rPr lang="en-US" dirty="0"/>
                  <a:t> = income, race</a:t>
                </a:r>
                <a:endParaRPr lang="en-US" sz="2400" dirty="0"/>
              </a:p>
            </p:txBody>
          </p:sp>
        </mc:Choice>
        <mc:Fallback xmlns="">
          <p:sp>
            <p:nvSpPr>
              <p:cNvPr id="3" name="Text Placeholder 2">
                <a:extLst>
                  <a:ext uri="{FF2B5EF4-FFF2-40B4-BE49-F238E27FC236}">
                    <a16:creationId xmlns:a16="http://schemas.microsoft.com/office/drawing/2014/main" id="{0318F955-BCF7-486D-9647-BC9F43493714}"/>
                  </a:ext>
                </a:extLst>
              </p:cNvPr>
              <p:cNvSpPr>
                <a:spLocks noGrp="1" noRot="1" noChangeAspect="1" noMove="1" noResize="1" noEditPoints="1" noAdjustHandles="1" noChangeArrowheads="1" noChangeShapeType="1" noTextEdit="1"/>
              </p:cNvSpPr>
              <p:nvPr>
                <p:ph type="body" sz="quarter" idx="10"/>
              </p:nvPr>
            </p:nvSpPr>
            <p:spPr>
              <a:xfrm>
                <a:off x="342900" y="1104900"/>
                <a:ext cx="8450035" cy="4893130"/>
              </a:xfrm>
              <a:blipFill>
                <a:blip r:embed="rId3"/>
                <a:stretch>
                  <a:fillRect l="-1082" t="-1245"/>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43427934-DEA3-473B-9800-2A21F1D02D31}"/>
              </a:ext>
            </a:extLst>
          </p:cNvPr>
          <p:cNvSpPr>
            <a:spLocks noGrp="1"/>
          </p:cNvSpPr>
          <p:nvPr>
            <p:ph type="title"/>
          </p:nvPr>
        </p:nvSpPr>
        <p:spPr/>
        <p:txBody>
          <a:bodyPr>
            <a:normAutofit fontScale="90000"/>
          </a:bodyPr>
          <a:lstStyle/>
          <a:p>
            <a:r>
              <a:rPr lang="en-US" dirty="0"/>
              <a:t>Sorting Model</a:t>
            </a:r>
          </a:p>
        </p:txBody>
      </p:sp>
      <p:sp>
        <p:nvSpPr>
          <p:cNvPr id="5" name="Slide Number Placeholder 4">
            <a:extLst>
              <a:ext uri="{FF2B5EF4-FFF2-40B4-BE49-F238E27FC236}">
                <a16:creationId xmlns:a16="http://schemas.microsoft.com/office/drawing/2014/main" id="{4F453105-CA48-42B6-BD2E-B57BAC6A5A42}"/>
              </a:ext>
            </a:extLst>
          </p:cNvPr>
          <p:cNvSpPr>
            <a:spLocks noGrp="1"/>
          </p:cNvSpPr>
          <p:nvPr>
            <p:ph type="sldNum" sz="quarter" idx="12"/>
          </p:nvPr>
        </p:nvSpPr>
        <p:spPr/>
        <p:txBody>
          <a:bodyPr/>
          <a:lstStyle/>
          <a:p>
            <a:fld id="{346097E4-2930-9D48-A5CE-AF00B0E70697}" type="slidenum">
              <a:rPr lang="en-US" smtClean="0"/>
              <a:t>10</a:t>
            </a:fld>
            <a:endParaRPr lang="en-US"/>
          </a:p>
        </p:txBody>
      </p:sp>
    </p:spTree>
    <p:extLst>
      <p:ext uri="{BB962C8B-B14F-4D97-AF65-F5344CB8AC3E}">
        <p14:creationId xmlns:p14="http://schemas.microsoft.com/office/powerpoint/2010/main" val="204595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318F955-BCF7-486D-9647-BC9F43493714}"/>
                  </a:ext>
                </a:extLst>
              </p:cNvPr>
              <p:cNvSpPr>
                <a:spLocks noGrp="1"/>
              </p:cNvSpPr>
              <p:nvPr>
                <p:ph type="body" sz="quarter" idx="10"/>
              </p:nvPr>
            </p:nvSpPr>
            <p:spPr>
              <a:xfrm>
                <a:off x="342900" y="1104900"/>
                <a:ext cx="8450035" cy="4893130"/>
              </a:xfrm>
            </p:spPr>
            <p:txBody>
              <a:bodyPr/>
              <a:lstStyle/>
              <a:p>
                <a:pPr marL="342900" indent="-342900">
                  <a:buFont typeface="Arial" panose="020B0604020202020204" pitchFamily="34" charset="0"/>
                  <a:buChar char="•"/>
                </a:pPr>
                <a:r>
                  <a:rPr lang="en-US" sz="2200" dirty="0"/>
                  <a:t>Utility = mean utility + idiosyncratic component of utility</a:t>
                </a:r>
              </a:p>
              <a:p>
                <a:endParaRPr lang="en-US" sz="2200" dirty="0"/>
              </a:p>
              <a:p>
                <a:r>
                  <a:rPr lang="en-US" sz="2400" dirty="0"/>
                  <a:t>(3)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𝑉</m:t>
                        </m:r>
                      </m:e>
                      <m:sub>
                        <m:r>
                          <a:rPr lang="en-US" sz="2400" b="0" i="1" smtClean="0">
                            <a:latin typeface="Cambria Math" panose="02040503050406030204" pitchFamily="18" charset="0"/>
                          </a:rPr>
                          <m:t>𝑖𝑗𝑡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rPr>
                          <m:t>𝑗𝑡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𝜖</m:t>
                        </m:r>
                      </m:e>
                      <m:sub>
                        <m:r>
                          <a:rPr lang="en-US" sz="2400" b="0" i="1" smtClean="0">
                            <a:latin typeface="Cambria Math" panose="02040503050406030204" pitchFamily="18" charset="0"/>
                          </a:rPr>
                          <m:t>𝑖𝑗𝑡</m:t>
                        </m:r>
                      </m:sub>
                    </m:sSub>
                  </m:oMath>
                </a14:m>
                <a:r>
                  <a:rPr lang="en-US" sz="2400" dirty="0"/>
                  <a:t>, </a:t>
                </a:r>
              </a:p>
              <a:p>
                <a:endParaRPr lang="en-US" sz="2400" dirty="0"/>
              </a:p>
              <a:p>
                <a:pPr marL="342900" indent="-342900">
                  <a:buFont typeface="Arial" panose="020B0604020202020204" pitchFamily="34" charset="0"/>
                  <a:buChar char="•"/>
                </a:pPr>
                <a:r>
                  <a:rPr lang="en-US" sz="2400" dirty="0"/>
                  <a:t>Mean utility</a:t>
                </a:r>
              </a:p>
              <a:p>
                <a:endParaRPr lang="en-US" sz="2400" dirty="0"/>
              </a:p>
              <a:p>
                <a:r>
                  <a:rPr lang="en-US" sz="2400" b="0" dirty="0"/>
                  <a:t>(4)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𝛿</m:t>
                        </m:r>
                      </m:e>
                      <m:sub>
                        <m:r>
                          <a:rPr lang="en-US" sz="2400" b="0" i="1" smtClean="0">
                            <a:latin typeface="Cambria Math" panose="02040503050406030204" pitchFamily="18" charset="0"/>
                          </a:rPr>
                          <m:t>𝑗𝑡</m:t>
                        </m:r>
                      </m:sub>
                    </m:sSub>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rPr>
                          <m:t>𝑥</m:t>
                        </m:r>
                        <m:r>
                          <a:rPr lang="en-US"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1</m:t>
                        </m:r>
                        <m:r>
                          <a:rPr lang="en-US" sz="2400" i="1">
                            <a:latin typeface="Cambria Math" panose="02040503050406030204" pitchFamily="18" charset="0"/>
                          </a:rPr>
                          <m:t>𝑗𝑡</m:t>
                        </m:r>
                      </m:sub>
                    </m:sSub>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b="1"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𝜶</m:t>
                        </m:r>
                      </m:e>
                      <m:sub>
                        <m:r>
                          <a:rPr lang="en-US" sz="2400" b="1" i="1">
                            <a:latin typeface="Cambria Math" panose="02040503050406030204" pitchFamily="18" charset="0"/>
                          </a:rPr>
                          <m:t>𝒙</m:t>
                        </m:r>
                        <m:r>
                          <a:rPr lang="en-US" sz="2400" b="1" i="1" smtClean="0">
                            <a:latin typeface="Cambria Math" panose="02040503050406030204" pitchFamily="18" charset="0"/>
                          </a:rPr>
                          <m:t>𝟐</m:t>
                        </m:r>
                        <m:r>
                          <a:rPr lang="en-US" sz="2400" b="1" i="1" smtClean="0">
                            <a:latin typeface="Cambria Math" panose="02040503050406030204" pitchFamily="18" charset="0"/>
                          </a:rPr>
                          <m:t>,</m:t>
                        </m:r>
                        <m:r>
                          <a:rPr lang="en-US" sz="2400" b="1" i="1" smtClean="0">
                            <a:latin typeface="Cambria Math" panose="02040503050406030204" pitchFamily="18" charset="0"/>
                          </a:rPr>
                          <m:t>𝟎</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𝑿</m:t>
                        </m:r>
                      </m:e>
                      <m:sub>
                        <m:r>
                          <a:rPr lang="en-US" sz="2400" b="1" i="1" smtClean="0">
                            <a:latin typeface="Cambria Math" panose="02040503050406030204" pitchFamily="18" charset="0"/>
                          </a:rPr>
                          <m:t>𝟐</m:t>
                        </m:r>
                        <m:r>
                          <a:rPr lang="en-US" sz="2400" b="1" i="1" smtClean="0">
                            <a:latin typeface="Cambria Math" panose="02040503050406030204" pitchFamily="18" charset="0"/>
                          </a:rPr>
                          <m:t>,</m:t>
                        </m:r>
                        <m:r>
                          <a:rPr lang="en-US" sz="2400" b="1" i="1">
                            <a:latin typeface="Cambria Math" panose="02040503050406030204" pitchFamily="18" charset="0"/>
                          </a:rPr>
                          <m:t>𝒋𝒕</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rPr>
                          <m:t>𝑃</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𝑗𝑡</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𝜶</m:t>
                        </m:r>
                      </m:e>
                      <m:sub>
                        <m:r>
                          <a:rPr lang="en-US" sz="2400" b="1" i="1" smtClean="0">
                            <a:latin typeface="Cambria Math" panose="02040503050406030204" pitchFamily="18" charset="0"/>
                            <a:ea typeface="Cambria Math" panose="02040503050406030204" pitchFamily="18" charset="0"/>
                          </a:rPr>
                          <m:t>𝟎</m:t>
                        </m:r>
                        <m:r>
                          <a:rPr lang="en-US" sz="2400" b="1" i="1" smtClean="0">
                            <a:latin typeface="Cambria Math" panose="02040503050406030204" pitchFamily="18" charset="0"/>
                            <a:ea typeface="Cambria Math" panose="02040503050406030204" pitchFamily="18" charset="0"/>
                          </a:rPr>
                          <m:t>,</m:t>
                        </m:r>
                        <m:r>
                          <a:rPr lang="en-US" sz="2400" b="1" i="1">
                            <a:latin typeface="Cambria Math" panose="02040503050406030204" pitchFamily="18" charset="0"/>
                            <a:ea typeface="Cambria Math" panose="02040503050406030204" pitchFamily="18" charset="0"/>
                          </a:rPr>
                          <m:t>𝑩</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𝑩</m:t>
                        </m:r>
                      </m:e>
                      <m:sub>
                        <m:r>
                          <a:rPr lang="en-US" sz="2400" b="1" i="1">
                            <a:latin typeface="Cambria Math" panose="02040503050406030204" pitchFamily="18" charset="0"/>
                          </a:rPr>
                          <m:t>𝒋𝒕</m:t>
                        </m:r>
                      </m:sub>
                    </m:sSub>
                    <m:r>
                      <a:rPr lang="en-US" sz="2400" i="1">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𝑗𝑡</m:t>
                        </m:r>
                      </m:sub>
                    </m:sSub>
                  </m:oMath>
                </a14:m>
                <a:r>
                  <a:rPr lang="en-US" sz="2400" dirty="0"/>
                  <a:t>.</a:t>
                </a:r>
              </a:p>
              <a:p>
                <a:endParaRPr lang="en-US" sz="2400" dirty="0"/>
              </a:p>
              <a:p>
                <a:pPr marL="342900" indent="-342900">
                  <a:buFont typeface="Arial" panose="020B0604020202020204" pitchFamily="34" charset="0"/>
                  <a:buChar char="•"/>
                </a:pPr>
                <a:r>
                  <a:rPr lang="en-US" sz="2400" dirty="0"/>
                  <a:t>HH utility</a:t>
                </a:r>
              </a:p>
              <a:p>
                <a:endParaRPr lang="en-US" sz="2400" dirty="0"/>
              </a:p>
              <a:p>
                <a:r>
                  <a:rPr lang="en-US" sz="2400" dirty="0"/>
                  <a:t>(5) </a:t>
                </a:r>
                <a14:m>
                  <m:oMath xmlns:m="http://schemas.openxmlformats.org/officeDocument/2006/math">
                    <m:sSub>
                      <m:sSubPr>
                        <m:ctrlP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𝑖𝑗𝑡</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𝛿</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𝑗𝑡</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nary>
                          <m:naryPr>
                            <m:chr m:val="∑"/>
                            <m:limLoc m:val="undOvr"/>
                            <m:supHide m:val="on"/>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sub>
                          <m:sup/>
                          <m:e>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𝛼</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𝐵</m:t>
                                </m:r>
                              </m:sub>
                            </m:sSub>
                          </m:e>
                        </m:nary>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𝑖𝑘</m:t>
                            </m:r>
                          </m:sub>
                        </m:sSub>
                      </m:e>
                    </m:d>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𝑗𝑡</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nary>
                          <m:naryPr>
                            <m:chr m:val="∑"/>
                            <m:limLoc m:val="undOvr"/>
                            <m:supHide m:val="on"/>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sub>
                          <m:sup/>
                          <m:e>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𝛼</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sub>
                            </m:sSub>
                          </m:e>
                        </m:nary>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𝑖𝑘</m:t>
                            </m:r>
                          </m:sub>
                        </m:sSub>
                      </m:e>
                    </m:d>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𝑋</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2</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𝑗𝑡</m:t>
                        </m:r>
                      </m:sub>
                    </m:s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𝜖</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𝑖𝑗𝑡</m:t>
                        </m:r>
                      </m:sub>
                    </m:sSub>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mc:Choice>
        <mc:Fallback xmlns="">
          <p:sp>
            <p:nvSpPr>
              <p:cNvPr id="3" name="Text Placeholder 2">
                <a:extLst>
                  <a:ext uri="{FF2B5EF4-FFF2-40B4-BE49-F238E27FC236}">
                    <a16:creationId xmlns:a16="http://schemas.microsoft.com/office/drawing/2014/main" id="{0318F955-BCF7-486D-9647-BC9F43493714}"/>
                  </a:ext>
                </a:extLst>
              </p:cNvPr>
              <p:cNvSpPr>
                <a:spLocks noGrp="1" noRot="1" noChangeAspect="1" noMove="1" noResize="1" noEditPoints="1" noAdjustHandles="1" noChangeArrowheads="1" noChangeShapeType="1" noTextEdit="1"/>
              </p:cNvSpPr>
              <p:nvPr>
                <p:ph type="body" sz="quarter" idx="10"/>
              </p:nvPr>
            </p:nvSpPr>
            <p:spPr>
              <a:xfrm>
                <a:off x="342900" y="1104900"/>
                <a:ext cx="8450035" cy="4893130"/>
              </a:xfrm>
              <a:blipFill>
                <a:blip r:embed="rId3"/>
                <a:stretch>
                  <a:fillRect l="-1082" t="-1245"/>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43427934-DEA3-473B-9800-2A21F1D02D31}"/>
              </a:ext>
            </a:extLst>
          </p:cNvPr>
          <p:cNvSpPr>
            <a:spLocks noGrp="1"/>
          </p:cNvSpPr>
          <p:nvPr>
            <p:ph type="title"/>
          </p:nvPr>
        </p:nvSpPr>
        <p:spPr/>
        <p:txBody>
          <a:bodyPr>
            <a:normAutofit fontScale="90000"/>
          </a:bodyPr>
          <a:lstStyle/>
          <a:p>
            <a:r>
              <a:rPr lang="en-US" dirty="0"/>
              <a:t>Sorting Model</a:t>
            </a:r>
          </a:p>
        </p:txBody>
      </p:sp>
      <p:sp>
        <p:nvSpPr>
          <p:cNvPr id="5" name="Slide Number Placeholder 4">
            <a:extLst>
              <a:ext uri="{FF2B5EF4-FFF2-40B4-BE49-F238E27FC236}">
                <a16:creationId xmlns:a16="http://schemas.microsoft.com/office/drawing/2014/main" id="{4F453105-CA48-42B6-BD2E-B57BAC6A5A42}"/>
              </a:ext>
            </a:extLst>
          </p:cNvPr>
          <p:cNvSpPr>
            <a:spLocks noGrp="1"/>
          </p:cNvSpPr>
          <p:nvPr>
            <p:ph type="sldNum" sz="quarter" idx="12"/>
          </p:nvPr>
        </p:nvSpPr>
        <p:spPr/>
        <p:txBody>
          <a:bodyPr/>
          <a:lstStyle/>
          <a:p>
            <a:fld id="{346097E4-2930-9D48-A5CE-AF00B0E70697}" type="slidenum">
              <a:rPr lang="en-US" smtClean="0"/>
              <a:t>11</a:t>
            </a:fld>
            <a:endParaRPr lang="en-US"/>
          </a:p>
        </p:txBody>
      </p:sp>
    </p:spTree>
    <p:extLst>
      <p:ext uri="{BB962C8B-B14F-4D97-AF65-F5344CB8AC3E}">
        <p14:creationId xmlns:p14="http://schemas.microsoft.com/office/powerpoint/2010/main" val="34571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318F955-BCF7-486D-9647-BC9F43493714}"/>
                  </a:ext>
                </a:extLst>
              </p:cNvPr>
              <p:cNvSpPr>
                <a:spLocks noGrp="1"/>
              </p:cNvSpPr>
              <p:nvPr>
                <p:ph type="body" sz="quarter" idx="10"/>
              </p:nvPr>
            </p:nvSpPr>
            <p:spPr>
              <a:xfrm>
                <a:off x="342900" y="1104900"/>
                <a:ext cx="8450035" cy="4893130"/>
              </a:xfrm>
            </p:spPr>
            <p:txBody>
              <a:bodyPr/>
              <a:lstStyle/>
              <a:p>
                <a:pPr marL="285750" indent="-285750">
                  <a:buFont typeface="Arial" panose="020B0604020202020204" pitchFamily="34" charset="0"/>
                  <a:buChar char="•"/>
                </a:pPr>
                <a:r>
                  <a:rPr lang="en-US" sz="2000" dirty="0"/>
                  <a:t>Households maximize utility </a:t>
                </a:r>
              </a:p>
              <a:p>
                <a:endParaRPr lang="en-US" sz="2200" dirty="0"/>
              </a:p>
              <a:p>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3</m:t>
                        </m:r>
                      </m:e>
                    </m:d>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 </m:t>
                        </m:r>
                        <m:r>
                          <a:rPr lang="en-US" sz="2200" b="0" i="1" smtClean="0">
                            <a:latin typeface="Cambria Math" panose="02040503050406030204" pitchFamily="18" charset="0"/>
                          </a:rPr>
                          <m:t>𝑑</m:t>
                        </m:r>
                      </m:e>
                      <m:sub>
                        <m:r>
                          <a:rPr lang="en-US" sz="2200" b="0" i="1" smtClean="0">
                            <a:latin typeface="Cambria Math" panose="02040503050406030204" pitchFamily="18" charset="0"/>
                          </a:rPr>
                          <m:t>𝑖𝑡</m:t>
                        </m:r>
                      </m:sub>
                    </m:sSub>
                    <m:r>
                      <a:rPr lang="en-US" sz="2200" b="0" i="1" smtClean="0">
                        <a:latin typeface="Cambria Math" panose="02040503050406030204" pitchFamily="18" charset="0"/>
                      </a:rPr>
                      <m:t>=</m:t>
                    </m:r>
                    <m:r>
                      <a:rPr lang="en-US" sz="2200" b="0" i="1" smtClean="0">
                        <a:latin typeface="Cambria Math" panose="02040503050406030204" pitchFamily="18" charset="0"/>
                      </a:rPr>
                      <m:t>𝑗</m:t>
                    </m:r>
                  </m:oMath>
                </a14:m>
                <a:r>
                  <a:rPr lang="en-US" sz="2200" dirty="0"/>
                  <a:t> if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𝑉</m:t>
                        </m:r>
                      </m:e>
                      <m:sub>
                        <m:r>
                          <a:rPr lang="en-US" sz="2200" b="0" i="1" smtClean="0">
                            <a:latin typeface="Cambria Math" panose="02040503050406030204" pitchFamily="18" charset="0"/>
                          </a:rPr>
                          <m:t>𝑖𝑗𝑡</m:t>
                        </m:r>
                      </m:sub>
                    </m:sSub>
                    <m:r>
                      <a:rPr lang="en-US" sz="2200" i="1" smtClean="0">
                        <a:latin typeface="Cambria Math" panose="02040503050406030204" pitchFamily="18" charset="0"/>
                        <a:ea typeface="Cambria Math" panose="02040503050406030204" pitchFamily="18" charset="0"/>
                      </a:rPr>
                      <m:t>≥</m:t>
                    </m:r>
                  </m:oMath>
                </a14:m>
                <a:r>
                  <a:rPr lang="en-US" sz="2200" dirty="0"/>
                  <a:t> </a:t>
                </a:r>
                <a14:m>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𝑖</m:t>
                        </m:r>
                        <m:sSup>
                          <m:sSupPr>
                            <m:ctrlPr>
                              <a:rPr lang="en-US" sz="2200" b="0" i="1" smtClean="0">
                                <a:latin typeface="Cambria Math" panose="02040503050406030204" pitchFamily="18" charset="0"/>
                              </a:rPr>
                            </m:ctrlPr>
                          </m:sSupPr>
                          <m:e>
                            <m:r>
                              <a:rPr lang="en-US" sz="2200" i="1">
                                <a:latin typeface="Cambria Math" panose="02040503050406030204" pitchFamily="18" charset="0"/>
                              </a:rPr>
                              <m:t>𝑗</m:t>
                            </m:r>
                          </m:e>
                          <m:sup>
                            <m:r>
                              <a:rPr lang="en-US" sz="2200" b="0" i="1" smtClean="0">
                                <a:latin typeface="Cambria Math" panose="02040503050406030204" pitchFamily="18" charset="0"/>
                              </a:rPr>
                              <m:t>′</m:t>
                            </m:r>
                          </m:sup>
                        </m:sSup>
                        <m:r>
                          <a:rPr lang="en-US" sz="2200" i="1">
                            <a:latin typeface="Cambria Math" panose="02040503050406030204" pitchFamily="18" charset="0"/>
                          </a:rPr>
                          <m:t>𝑡</m:t>
                        </m:r>
                      </m:sub>
                    </m:sSub>
                    <m:r>
                      <a:rPr lang="en-US" sz="2200" b="0" i="1" smtClean="0">
                        <a:latin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 </m:t>
                    </m:r>
                    <m:r>
                      <a:rPr lang="en-US" sz="2200" b="0" i="1" smtClean="0">
                        <a:latin typeface="Cambria Math" panose="02040503050406030204" pitchFamily="18" charset="0"/>
                        <a:ea typeface="Cambria Math" panose="02040503050406030204" pitchFamily="18" charset="0"/>
                      </a:rPr>
                      <m:t>𝑗</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𝑗</m:t>
                    </m:r>
                  </m:oMath>
                </a14:m>
                <a:endParaRPr lang="en-US" sz="2200" dirty="0"/>
              </a:p>
              <a:p>
                <a:endParaRPr lang="en-US" sz="2200" dirty="0"/>
              </a:p>
              <a:p>
                <a:pPr marL="285750" indent="-285750">
                  <a:buFont typeface="Arial" panose="020B0604020202020204" pitchFamily="34" charset="0"/>
                  <a:buChar char="•"/>
                </a:pPr>
                <a:r>
                  <a:rPr lang="en-US" sz="2000" dirty="0"/>
                  <a:t>The probability that household 𝑖 chooses residence 𝑗 at time 𝑡 is:</a:t>
                </a:r>
              </a:p>
              <a:p>
                <a:endParaRPr lang="en-US" sz="2000" dirty="0"/>
              </a:p>
              <a:p>
                <a:r>
                  <a:rPr lang="en-US" sz="2200" dirty="0"/>
                  <a:t>(4)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𝑃𝑟</m:t>
                        </m:r>
                      </m:e>
                      <m:sub>
                        <m:r>
                          <a:rPr lang="en-US" sz="2200" b="0" i="1" smtClean="0">
                            <a:latin typeface="Cambria Math" panose="02040503050406030204" pitchFamily="18" charset="0"/>
                          </a:rPr>
                          <m:t>𝑖𝑗𝑡</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𝑖𝑗𝑡</m:t>
                                </m:r>
                              </m:sub>
                            </m:sSub>
                          </m:sup>
                        </m:sSup>
                      </m:num>
                      <m:den>
                        <m:nary>
                          <m:naryPr>
                            <m:chr m:val="∑"/>
                            <m:supHide m:val="on"/>
                            <m:ctrlPr>
                              <a:rPr lang="en-US" sz="2200" b="0" i="1" smtClean="0">
                                <a:latin typeface="Cambria Math" panose="02040503050406030204" pitchFamily="18" charset="0"/>
                              </a:rPr>
                            </m:ctrlPr>
                          </m:naryPr>
                          <m:sub>
                            <m:r>
                              <m:rPr>
                                <m:brk m:alnAt="7"/>
                              </m:rPr>
                              <a:rPr lang="en-US" sz="2200" b="0" i="1" smtClean="0">
                                <a:latin typeface="Cambria Math" panose="02040503050406030204" pitchFamily="18" charset="0"/>
                              </a:rPr>
                              <m:t>𝑗</m:t>
                            </m:r>
                            <m:r>
                              <a:rPr lang="en-US" sz="2200" b="0" i="1" smtClean="0">
                                <a:latin typeface="Cambria Math" panose="02040503050406030204" pitchFamily="18" charset="0"/>
                              </a:rPr>
                              <m:t>′</m:t>
                            </m:r>
                          </m:sub>
                          <m:sup/>
                          <m:e>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
                                  <m:sSubPr>
                                    <m:ctrlPr>
                                      <a:rPr lang="en-US" sz="2200" i="1">
                                        <a:latin typeface="Cambria Math" panose="02040503050406030204" pitchFamily="18" charset="0"/>
                                      </a:rPr>
                                    </m:ctrlPr>
                                  </m:sSubPr>
                                  <m:e>
                                    <m:r>
                                      <a:rPr lang="en-US" sz="2200" i="1">
                                        <a:latin typeface="Cambria Math" panose="02040503050406030204" pitchFamily="18" charset="0"/>
                                      </a:rPr>
                                      <m:t>𝑉</m:t>
                                    </m:r>
                                  </m:e>
                                  <m:sub>
                                    <m:r>
                                      <a:rPr lang="en-US" sz="2200" i="1">
                                        <a:latin typeface="Cambria Math" panose="02040503050406030204" pitchFamily="18" charset="0"/>
                                      </a:rPr>
                                      <m:t>𝑖𝑗</m:t>
                                    </m:r>
                                    <m:r>
                                      <a:rPr lang="en-US" sz="2200" b="0" i="1" smtClean="0">
                                        <a:latin typeface="Cambria Math" panose="02040503050406030204" pitchFamily="18" charset="0"/>
                                      </a:rPr>
                                      <m:t>′</m:t>
                                    </m:r>
                                    <m:r>
                                      <a:rPr lang="en-US" sz="2200" i="1">
                                        <a:latin typeface="Cambria Math" panose="02040503050406030204" pitchFamily="18" charset="0"/>
                                      </a:rPr>
                                      <m:t>𝑡</m:t>
                                    </m:r>
                                  </m:sub>
                                </m:sSub>
                              </m:sup>
                            </m:sSup>
                          </m:e>
                        </m:nary>
                      </m:den>
                    </m:f>
                  </m:oMath>
                </a14:m>
                <a:endParaRPr lang="en-US" sz="2200" dirty="0"/>
              </a:p>
              <a:p>
                <a:endParaRPr lang="en-US" sz="2200" dirty="0"/>
              </a:p>
              <a:p>
                <a:pPr marL="285750" indent="-285750">
                  <a:buFont typeface="Arial" panose="020B0604020202020204" pitchFamily="34" charset="0"/>
                  <a:buChar char="•"/>
                </a:pPr>
                <a:r>
                  <a:rPr lang="en-US" sz="2000" dirty="0"/>
                  <a:t>With</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 </m:t>
                        </m:r>
                        <m:r>
                          <a:rPr lang="en-US" sz="2000" b="0" i="1" smtClean="0">
                            <a:latin typeface="Cambria Math" panose="02040503050406030204" pitchFamily="18" charset="0"/>
                          </a:rPr>
                          <m:t>𝑁</m:t>
                        </m:r>
                      </m:e>
                      <m:sub>
                        <m:r>
                          <a:rPr lang="en-US" sz="2000" b="0" i="1" smtClean="0">
                            <a:latin typeface="Cambria Math" panose="02040503050406030204" pitchFamily="18" charset="0"/>
                          </a:rPr>
                          <m:t>𝑡</m:t>
                        </m:r>
                      </m:sub>
                    </m:sSub>
                    <m:r>
                      <a:rPr lang="en-US" sz="2000" b="0" i="1" smtClean="0">
                        <a:latin typeface="Cambria Math" panose="02040503050406030204" pitchFamily="18" charset="0"/>
                      </a:rPr>
                      <m:t> </m:t>
                    </m:r>
                  </m:oMath>
                </a14:m>
                <a:r>
                  <a:rPr lang="en-US" sz="2000" dirty="0"/>
                  <a:t>movers in period </a:t>
                </a:r>
                <a:r>
                  <a:rPr lang="en-US" sz="2000" i="1" dirty="0"/>
                  <a:t>t</a:t>
                </a:r>
                <a:r>
                  <a:rPr lang="en-US" sz="2000" dirty="0"/>
                  <a:t>, the predicted market share of block</a:t>
                </a:r>
                <a:r>
                  <a:rPr lang="en-US" sz="2000" i="1" dirty="0"/>
                  <a:t> j </a:t>
                </a:r>
                <a:r>
                  <a:rPr lang="en-US" sz="2000" dirty="0"/>
                  <a:t>is:</a:t>
                </a:r>
              </a:p>
              <a:p>
                <a:endParaRPr lang="en-US" sz="2000" dirty="0"/>
              </a:p>
              <a:p>
                <a14:m>
                  <m:oMath xmlns:m="http://schemas.openxmlformats.org/officeDocument/2006/math">
                    <m:d>
                      <m:dPr>
                        <m:ctrlPr>
                          <a:rPr lang="en-US" sz="2000" i="1" smtClean="0">
                            <a:latin typeface="Cambria Math" panose="02040503050406030204" pitchFamily="18" charset="0"/>
                          </a:rPr>
                        </m:ctrlPr>
                      </m:dPr>
                      <m:e>
                        <m:r>
                          <a:rPr lang="en-US" sz="2000" b="0" i="1" smtClean="0">
                            <a:latin typeface="Cambria Math" panose="02040503050406030204" pitchFamily="18" charset="0"/>
                          </a:rPr>
                          <m:t>5</m:t>
                        </m:r>
                      </m:e>
                    </m:d>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 </m:t>
                        </m:r>
                        <m:r>
                          <a:rPr lang="en-US" sz="2000" b="0" i="1" smtClean="0">
                            <a:latin typeface="Cambria Math" panose="02040503050406030204" pitchFamily="18" charset="0"/>
                          </a:rPr>
                          <m:t>𝑠</m:t>
                        </m:r>
                      </m:e>
                      <m:sub>
                        <m:r>
                          <a:rPr lang="en-US" sz="2000" b="0" i="1" smtClean="0">
                            <a:latin typeface="Cambria Math" panose="02040503050406030204" pitchFamily="18" charset="0"/>
                          </a:rPr>
                          <m:t>𝑗𝑡</m:t>
                        </m:r>
                      </m:sub>
                      <m:sup>
                        <m:r>
                          <a:rPr lang="en-US" sz="2000" b="0" i="1" smtClean="0">
                            <a:latin typeface="Cambria Math" panose="02040503050406030204" pitchFamily="18" charset="0"/>
                          </a:rPr>
                          <m:t>𝑝𝑟𝑒𝑑𝑖𝑐𝑡𝑒𝑑</m:t>
                        </m:r>
                      </m:sup>
                    </m:sSubSup>
                    <m:r>
                      <a:rPr lang="en-US" sz="2000" b="0" i="1" smtClean="0">
                        <a:latin typeface="Cambria Math" panose="02040503050406030204" pitchFamily="18" charset="0"/>
                      </a:rPr>
                      <m:t>=</m:t>
                    </m:r>
                  </m:oMath>
                </a14:m>
                <a:r>
                  <a:rPr lang="en-US" sz="2000" dirty="0"/>
                  <a:t> </a:t>
                </a:r>
                <a14:m>
                  <m:oMath xmlns:m="http://schemas.openxmlformats.org/officeDocument/2006/math">
                    <m:f>
                      <m:fPr>
                        <m:ctrlPr>
                          <a:rPr lang="en-US" sz="2000" i="1">
                            <a:latin typeface="Cambria Math" panose="02040503050406030204" pitchFamily="18" charset="0"/>
                          </a:rPr>
                        </m:ctrlPr>
                      </m:fPr>
                      <m:num>
                        <m:r>
                          <a:rPr lang="en-US" sz="2000" b="0" i="1" smtClean="0">
                            <a:latin typeface="Cambria Math" panose="02040503050406030204" pitchFamily="18" charset="0"/>
                          </a:rPr>
                          <m:t>1</m:t>
                        </m:r>
                      </m:num>
                      <m:den>
                        <m:sSub>
                          <m:sSubPr>
                            <m:ctrlPr>
                              <a:rPr lang="en-US" sz="2000" i="1">
                                <a:latin typeface="Cambria Math" panose="02040503050406030204" pitchFamily="18" charset="0"/>
                              </a:rPr>
                            </m:ctrlPr>
                          </m:sSubPr>
                          <m:e>
                            <m:r>
                              <a:rPr lang="en-US" sz="2000" b="0" i="1">
                                <a:latin typeface="Cambria Math" panose="02040503050406030204" pitchFamily="18" charset="0"/>
                              </a:rPr>
                              <m:t> </m:t>
                            </m:r>
                            <m:r>
                              <a:rPr lang="en-US" sz="2000" b="0" i="1">
                                <a:latin typeface="Cambria Math" panose="02040503050406030204" pitchFamily="18" charset="0"/>
                              </a:rPr>
                              <m:t>𝑁</m:t>
                            </m:r>
                          </m:e>
                          <m:sub>
                            <m:r>
                              <a:rPr lang="en-US" sz="2000" b="0" i="1">
                                <a:latin typeface="Cambria Math" panose="02040503050406030204" pitchFamily="18" charset="0"/>
                              </a:rPr>
                              <m:t>𝑡</m:t>
                            </m:r>
                          </m:sub>
                        </m:sSub>
                      </m:den>
                    </m:f>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sSub>
                          <m:sSubPr>
                            <m:ctrlPr>
                              <a:rPr lang="en-US" sz="2000" i="1">
                                <a:latin typeface="Cambria Math" panose="02040503050406030204" pitchFamily="18" charset="0"/>
                              </a:rPr>
                            </m:ctrlPr>
                          </m:sSubPr>
                          <m:e>
                            <m:r>
                              <a:rPr lang="en-US" sz="2000" b="0" i="1">
                                <a:latin typeface="Cambria Math" panose="02040503050406030204" pitchFamily="18" charset="0"/>
                              </a:rPr>
                              <m:t> </m:t>
                            </m:r>
                            <m:r>
                              <a:rPr lang="en-US" sz="2000" b="0" i="1">
                                <a:latin typeface="Cambria Math" panose="02040503050406030204" pitchFamily="18" charset="0"/>
                              </a:rPr>
                              <m:t>𝑁</m:t>
                            </m:r>
                          </m:e>
                          <m:sub>
                            <m:r>
                              <a:rPr lang="en-US" sz="2000" b="0" i="1">
                                <a:latin typeface="Cambria Math" panose="02040503050406030204" pitchFamily="18" charset="0"/>
                              </a:rPr>
                              <m:t>𝑡</m:t>
                            </m:r>
                          </m:sub>
                        </m:sSub>
                      </m:sup>
                      <m:e>
                        <m:sSub>
                          <m:sSubPr>
                            <m:ctrlPr>
                              <a:rPr lang="en-US" sz="2000" i="1">
                                <a:latin typeface="Cambria Math" panose="02040503050406030204" pitchFamily="18" charset="0"/>
                              </a:rPr>
                            </m:ctrlPr>
                          </m:sSubPr>
                          <m:e>
                            <m:r>
                              <a:rPr lang="en-US" sz="2000" b="0" i="1">
                                <a:latin typeface="Cambria Math" panose="02040503050406030204" pitchFamily="18" charset="0"/>
                              </a:rPr>
                              <m:t>𝑃𝑟</m:t>
                            </m:r>
                          </m:e>
                          <m:sub>
                            <m:r>
                              <a:rPr lang="en-US" sz="2000" b="0" i="1">
                                <a:latin typeface="Cambria Math" panose="02040503050406030204" pitchFamily="18" charset="0"/>
                              </a:rPr>
                              <m:t>𝑖𝑗𝑡</m:t>
                            </m:r>
                          </m:sub>
                        </m:sSub>
                      </m:e>
                    </m:nary>
                  </m:oMath>
                </a14:m>
                <a:endParaRPr lang="en-US" sz="2200" dirty="0"/>
              </a:p>
            </p:txBody>
          </p:sp>
        </mc:Choice>
        <mc:Fallback xmlns="">
          <p:sp>
            <p:nvSpPr>
              <p:cNvPr id="3" name="Text Placeholder 2">
                <a:extLst>
                  <a:ext uri="{FF2B5EF4-FFF2-40B4-BE49-F238E27FC236}">
                    <a16:creationId xmlns:a16="http://schemas.microsoft.com/office/drawing/2014/main" id="{0318F955-BCF7-486D-9647-BC9F43493714}"/>
                  </a:ext>
                </a:extLst>
              </p:cNvPr>
              <p:cNvSpPr>
                <a:spLocks noGrp="1" noRot="1" noChangeAspect="1" noMove="1" noResize="1" noEditPoints="1" noAdjustHandles="1" noChangeArrowheads="1" noChangeShapeType="1" noTextEdit="1"/>
              </p:cNvSpPr>
              <p:nvPr>
                <p:ph type="body" sz="quarter" idx="10"/>
              </p:nvPr>
            </p:nvSpPr>
            <p:spPr>
              <a:xfrm>
                <a:off x="342900" y="1104900"/>
                <a:ext cx="8450035" cy="4893130"/>
              </a:xfrm>
              <a:blipFill>
                <a:blip r:embed="rId3"/>
                <a:stretch>
                  <a:fillRect l="-938" t="-1121"/>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43427934-DEA3-473B-9800-2A21F1D02D31}"/>
              </a:ext>
            </a:extLst>
          </p:cNvPr>
          <p:cNvSpPr>
            <a:spLocks noGrp="1"/>
          </p:cNvSpPr>
          <p:nvPr>
            <p:ph type="title"/>
          </p:nvPr>
        </p:nvSpPr>
        <p:spPr/>
        <p:txBody>
          <a:bodyPr>
            <a:normAutofit fontScale="90000"/>
          </a:bodyPr>
          <a:lstStyle/>
          <a:p>
            <a:r>
              <a:rPr lang="en-US" dirty="0"/>
              <a:t>Sorting Model</a:t>
            </a:r>
          </a:p>
        </p:txBody>
      </p:sp>
      <p:sp>
        <p:nvSpPr>
          <p:cNvPr id="5" name="Slide Number Placeholder 4">
            <a:extLst>
              <a:ext uri="{FF2B5EF4-FFF2-40B4-BE49-F238E27FC236}">
                <a16:creationId xmlns:a16="http://schemas.microsoft.com/office/drawing/2014/main" id="{4F453105-CA48-42B6-BD2E-B57BAC6A5A42}"/>
              </a:ext>
            </a:extLst>
          </p:cNvPr>
          <p:cNvSpPr>
            <a:spLocks noGrp="1"/>
          </p:cNvSpPr>
          <p:nvPr>
            <p:ph type="sldNum" sz="quarter" idx="12"/>
          </p:nvPr>
        </p:nvSpPr>
        <p:spPr/>
        <p:txBody>
          <a:bodyPr/>
          <a:lstStyle/>
          <a:p>
            <a:fld id="{346097E4-2930-9D48-A5CE-AF00B0E70697}" type="slidenum">
              <a:rPr lang="en-US" smtClean="0"/>
              <a:t>12</a:t>
            </a:fld>
            <a:endParaRPr lang="en-US"/>
          </a:p>
        </p:txBody>
      </p:sp>
    </p:spTree>
    <p:extLst>
      <p:ext uri="{BB962C8B-B14F-4D97-AF65-F5344CB8AC3E}">
        <p14:creationId xmlns:p14="http://schemas.microsoft.com/office/powerpoint/2010/main" val="251878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AE27E0-2D72-4655-87A2-D658B5838155}"/>
              </a:ext>
            </a:extLst>
          </p:cNvPr>
          <p:cNvSpPr>
            <a:spLocks noGrp="1"/>
          </p:cNvSpPr>
          <p:nvPr>
            <p:ph type="body" sz="quarter" idx="11"/>
          </p:nvPr>
        </p:nvSpPr>
        <p:spPr/>
        <p:txBody>
          <a:bodyPr/>
          <a:lstStyle/>
          <a:p>
            <a:r>
              <a:rPr lang="en-US" dirty="0"/>
              <a:t>Stage 1</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546BC47D-C689-4269-ACCF-A1E98433E7CE}"/>
                  </a:ext>
                </a:extLst>
              </p:cNvPr>
              <p:cNvSpPr>
                <a:spLocks noGrp="1"/>
              </p:cNvSpPr>
              <p:nvPr>
                <p:ph type="body" sz="quarter" idx="10"/>
              </p:nvPr>
            </p:nvSpPr>
            <p:spPr/>
            <p:txBody>
              <a:bodyPr/>
              <a:lstStyle/>
              <a:p>
                <a:pPr marL="342900" indent="-342900">
                  <a:buFont typeface="Arial" panose="020B0604020202020204" pitchFamily="34" charset="0"/>
                  <a:buChar char="•"/>
                </a:pPr>
                <a:r>
                  <a:rPr lang="en-US" sz="2500" dirty="0"/>
                  <a:t>Estimate mean utilities </a:t>
                </a:r>
                <a14:m>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ea typeface="Cambria Math" panose="02040503050406030204" pitchFamily="18" charset="0"/>
                          </a:rPr>
                          <m:t>𝛿</m:t>
                        </m:r>
                      </m:e>
                      <m:sub>
                        <m:r>
                          <a:rPr lang="en-US" sz="2500" b="0" i="1" smtClean="0">
                            <a:latin typeface="Cambria Math" panose="02040503050406030204" pitchFamily="18" charset="0"/>
                          </a:rPr>
                          <m:t>𝑗𝑡</m:t>
                        </m:r>
                      </m:sub>
                    </m:sSub>
                  </m:oMath>
                </a14:m>
                <a:r>
                  <a:rPr lang="en-US" sz="2500" dirty="0"/>
                  <a:t> and preference parameters (</a:t>
                </a:r>
                <a14:m>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𝛼</m:t>
                        </m:r>
                      </m:e>
                      <m:sub>
                        <m:r>
                          <a:rPr lang="en-US" sz="2500" i="1">
                            <a:latin typeface="Cambria Math" panose="02040503050406030204" pitchFamily="18" charset="0"/>
                          </a:rPr>
                          <m:t>𝑋</m:t>
                        </m:r>
                      </m:sub>
                    </m:sSub>
                    <m:r>
                      <a:rPr lang="en-US" sz="2500" i="1">
                        <a:latin typeface="Cambria Math" panose="02040503050406030204" pitchFamily="18" charset="0"/>
                      </a:rPr>
                      <m:t>, </m:t>
                    </m:r>
                    <m:sSub>
                      <m:sSubPr>
                        <m:ctrlPr>
                          <a:rPr lang="en-US" sz="2500" i="1">
                            <a:latin typeface="Cambria Math" panose="02040503050406030204" pitchFamily="18" charset="0"/>
                          </a:rPr>
                        </m:ctrlPr>
                      </m:sSubPr>
                      <m:e>
                        <m:r>
                          <a:rPr lang="en-US" sz="2500" i="1">
                            <a:latin typeface="Cambria Math" panose="02040503050406030204" pitchFamily="18" charset="0"/>
                          </a:rPr>
                          <m:t>𝛼</m:t>
                        </m:r>
                      </m:e>
                      <m:sub>
                        <m:r>
                          <a:rPr lang="en-US" sz="2500" i="1">
                            <a:latin typeface="Cambria Math" panose="02040503050406030204" pitchFamily="18" charset="0"/>
                          </a:rPr>
                          <m:t>𝑃</m:t>
                        </m:r>
                      </m:sub>
                    </m:sSub>
                    <m:r>
                      <a:rPr lang="en-US" sz="2500" i="1">
                        <a:latin typeface="Cambria Math" panose="02040503050406030204" pitchFamily="18" charset="0"/>
                      </a:rPr>
                      <m:t>, </m:t>
                    </m:r>
                    <m:sSub>
                      <m:sSubPr>
                        <m:ctrlPr>
                          <a:rPr lang="en-US" sz="2500" i="1">
                            <a:latin typeface="Cambria Math" panose="02040503050406030204" pitchFamily="18" charset="0"/>
                          </a:rPr>
                        </m:ctrlPr>
                      </m:sSubPr>
                      <m:e>
                        <m:r>
                          <a:rPr lang="en-US" sz="2500" i="1">
                            <a:latin typeface="Cambria Math" panose="02040503050406030204" pitchFamily="18" charset="0"/>
                          </a:rPr>
                          <m:t>𝛼</m:t>
                        </m:r>
                      </m:e>
                      <m:sub>
                        <m:r>
                          <a:rPr lang="en-US" sz="2500" i="1">
                            <a:latin typeface="Cambria Math" panose="02040503050406030204" pitchFamily="18" charset="0"/>
                          </a:rPr>
                          <m:t>𝐵</m:t>
                        </m:r>
                      </m:sub>
                    </m:sSub>
                  </m:oMath>
                </a14:m>
                <a:r>
                  <a:rPr lang="en-US" sz="2500" dirty="0"/>
                  <a:t>).</a:t>
                </a:r>
              </a:p>
              <a:p>
                <a:endParaRPr lang="en-US" sz="2500" dirty="0"/>
              </a:p>
              <a:p>
                <a:pPr marL="342900" indent="-342900">
                  <a:buFont typeface="Arial" panose="020B0604020202020204" pitchFamily="34" charset="0"/>
                  <a:buChar char="•"/>
                </a:pPr>
                <a:r>
                  <a:rPr lang="en-US" sz="2500" dirty="0"/>
                  <a:t>Maximum Likelihood Estimation following Berry (1994) contraction mapping.</a:t>
                </a:r>
              </a:p>
              <a:p>
                <a:endParaRPr lang="en-US" sz="2500" dirty="0"/>
              </a:p>
              <a:p>
                <a:endParaRPr lang="en-US" sz="2500" dirty="0"/>
              </a:p>
              <a:p>
                <a:pPr algn="ctr"/>
                <a:r>
                  <a:rPr lang="en-US" sz="2500" dirty="0"/>
                  <a:t> </a:t>
                </a:r>
                <a14:m>
                  <m:oMath xmlns:m="http://schemas.openxmlformats.org/officeDocument/2006/math">
                    <m:sSubSup>
                      <m:sSubSupPr>
                        <m:ctrlPr>
                          <a:rPr lang="en-US" sz="2500" i="1" smtClean="0">
                            <a:latin typeface="Cambria Math" panose="02040503050406030204" pitchFamily="18" charset="0"/>
                          </a:rPr>
                        </m:ctrlPr>
                      </m:sSubSupPr>
                      <m:e>
                        <m:r>
                          <a:rPr lang="en-US" sz="2500" b="0" i="1" smtClean="0">
                            <a:latin typeface="Cambria Math" panose="02040503050406030204" pitchFamily="18" charset="0"/>
                          </a:rPr>
                          <m:t>𝑠</m:t>
                        </m:r>
                      </m:e>
                      <m:sub>
                        <m:r>
                          <a:rPr lang="en-US" sz="2500" b="0" i="1" smtClean="0">
                            <a:latin typeface="Cambria Math" panose="02040503050406030204" pitchFamily="18" charset="0"/>
                          </a:rPr>
                          <m:t>𝑗𝑡</m:t>
                        </m:r>
                      </m:sub>
                      <m:sup>
                        <m:r>
                          <a:rPr lang="en-US" sz="2500" b="0" i="1" smtClean="0">
                            <a:latin typeface="Cambria Math" panose="02040503050406030204" pitchFamily="18" charset="0"/>
                          </a:rPr>
                          <m:t>𝑝𝑟𝑒𝑑𝑖𝑐𝑡𝑒𝑑</m:t>
                        </m:r>
                      </m:sup>
                    </m:sSubSup>
                    <m:d>
                      <m:dPr>
                        <m:ctrlPr>
                          <a:rPr lang="en-US" sz="2500" b="0" i="1" smtClean="0">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ea typeface="Cambria Math" panose="02040503050406030204" pitchFamily="18" charset="0"/>
                              </a:rPr>
                              <m:t>𝛿</m:t>
                            </m:r>
                          </m:e>
                          <m:sub>
                            <m:r>
                              <a:rPr lang="en-US" sz="2500" i="1">
                                <a:latin typeface="Cambria Math" panose="02040503050406030204" pitchFamily="18" charset="0"/>
                              </a:rPr>
                              <m:t>𝑗𝑡</m:t>
                            </m:r>
                          </m:sub>
                        </m:sSub>
                      </m:e>
                    </m:d>
                  </m:oMath>
                </a14:m>
                <a:r>
                  <a:rPr lang="en-US" sz="2500" dirty="0"/>
                  <a:t>= </a:t>
                </a:r>
                <a14:m>
                  <m:oMath xmlns:m="http://schemas.openxmlformats.org/officeDocument/2006/math">
                    <m:sSubSup>
                      <m:sSubSupPr>
                        <m:ctrlPr>
                          <a:rPr lang="en-US" sz="2500" i="1">
                            <a:latin typeface="Cambria Math" panose="02040503050406030204" pitchFamily="18" charset="0"/>
                          </a:rPr>
                        </m:ctrlPr>
                      </m:sSubSupPr>
                      <m:e>
                        <m:r>
                          <a:rPr lang="en-US" sz="2500" i="1">
                            <a:latin typeface="Cambria Math" panose="02040503050406030204" pitchFamily="18" charset="0"/>
                          </a:rPr>
                          <m:t>𝑠</m:t>
                        </m:r>
                      </m:e>
                      <m:sub>
                        <m:r>
                          <a:rPr lang="en-US" sz="2500" i="1">
                            <a:latin typeface="Cambria Math" panose="02040503050406030204" pitchFamily="18" charset="0"/>
                          </a:rPr>
                          <m:t>𝑗𝑡</m:t>
                        </m:r>
                      </m:sub>
                      <m:sup>
                        <m:r>
                          <a:rPr lang="en-US" sz="2500" b="0" i="1" smtClean="0">
                            <a:latin typeface="Cambria Math" panose="02040503050406030204" pitchFamily="18" charset="0"/>
                          </a:rPr>
                          <m:t>𝑜𝑏𝑠𝑒𝑟𝑣𝑒𝑑</m:t>
                        </m:r>
                      </m:sup>
                    </m:sSubSup>
                    <m:d>
                      <m:dPr>
                        <m:ctrlPr>
                          <a:rPr lang="en-US" sz="2500" i="1">
                            <a:latin typeface="Cambria Math" panose="02040503050406030204" pitchFamily="18" charset="0"/>
                          </a:rPr>
                        </m:ctrlPr>
                      </m:dPr>
                      <m:e>
                        <m:sSub>
                          <m:sSubPr>
                            <m:ctrlPr>
                              <a:rPr lang="en-US" sz="2500" i="1">
                                <a:latin typeface="Cambria Math" panose="02040503050406030204" pitchFamily="18" charset="0"/>
                              </a:rPr>
                            </m:ctrlPr>
                          </m:sSubPr>
                          <m:e>
                            <m:r>
                              <a:rPr lang="en-US" sz="2500" i="1">
                                <a:latin typeface="Cambria Math" panose="02040503050406030204" pitchFamily="18" charset="0"/>
                                <a:ea typeface="Cambria Math" panose="02040503050406030204" pitchFamily="18" charset="0"/>
                              </a:rPr>
                              <m:t>𝛿</m:t>
                            </m:r>
                          </m:e>
                          <m:sub>
                            <m:r>
                              <a:rPr lang="en-US" sz="2500" i="1">
                                <a:latin typeface="Cambria Math" panose="02040503050406030204" pitchFamily="18" charset="0"/>
                              </a:rPr>
                              <m:t>𝑗𝑡</m:t>
                            </m:r>
                          </m:sub>
                        </m:sSub>
                      </m:e>
                    </m:d>
                  </m:oMath>
                </a14:m>
                <a:endParaRPr lang="en-US" sz="2500" dirty="0"/>
              </a:p>
              <a:p>
                <a:endParaRPr lang="en-US" dirty="0"/>
              </a:p>
            </p:txBody>
          </p:sp>
        </mc:Choice>
        <mc:Fallback xmlns="">
          <p:sp>
            <p:nvSpPr>
              <p:cNvPr id="3" name="Text Placeholder 2">
                <a:extLst>
                  <a:ext uri="{FF2B5EF4-FFF2-40B4-BE49-F238E27FC236}">
                    <a16:creationId xmlns:a16="http://schemas.microsoft.com/office/drawing/2014/main" id="{546BC47D-C689-4269-ACCF-A1E98433E7CE}"/>
                  </a:ext>
                </a:extLst>
              </p:cNvPr>
              <p:cNvSpPr>
                <a:spLocks noGrp="1" noRot="1" noChangeAspect="1" noMove="1" noResize="1" noEditPoints="1" noAdjustHandles="1" noChangeArrowheads="1" noChangeShapeType="1" noTextEdit="1"/>
              </p:cNvSpPr>
              <p:nvPr>
                <p:ph type="body" sz="quarter" idx="10"/>
              </p:nvPr>
            </p:nvSpPr>
            <p:spPr>
              <a:blipFill>
                <a:blip r:embed="rId3"/>
                <a:stretch>
                  <a:fillRect l="-1010" t="-1778"/>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1555BF6A-7DD4-405D-AF32-5E7F023425BD}"/>
              </a:ext>
            </a:extLst>
          </p:cNvPr>
          <p:cNvSpPr>
            <a:spLocks noGrp="1"/>
          </p:cNvSpPr>
          <p:nvPr>
            <p:ph type="title"/>
          </p:nvPr>
        </p:nvSpPr>
        <p:spPr/>
        <p:txBody>
          <a:bodyPr>
            <a:normAutofit fontScale="90000"/>
          </a:bodyPr>
          <a:lstStyle/>
          <a:p>
            <a:r>
              <a:rPr lang="en-US" dirty="0"/>
              <a:t>Estimation</a:t>
            </a:r>
          </a:p>
        </p:txBody>
      </p:sp>
      <p:sp>
        <p:nvSpPr>
          <p:cNvPr id="5" name="Slide Number Placeholder 4">
            <a:extLst>
              <a:ext uri="{FF2B5EF4-FFF2-40B4-BE49-F238E27FC236}">
                <a16:creationId xmlns:a16="http://schemas.microsoft.com/office/drawing/2014/main" id="{D55ACA80-D9D2-4B1F-A44C-C8F6C5AB32E4}"/>
              </a:ext>
            </a:extLst>
          </p:cNvPr>
          <p:cNvSpPr>
            <a:spLocks noGrp="1"/>
          </p:cNvSpPr>
          <p:nvPr>
            <p:ph type="sldNum" sz="quarter" idx="12"/>
          </p:nvPr>
        </p:nvSpPr>
        <p:spPr/>
        <p:txBody>
          <a:bodyPr/>
          <a:lstStyle/>
          <a:p>
            <a:fld id="{346097E4-2930-9D48-A5CE-AF00B0E70697}" type="slidenum">
              <a:rPr lang="en-US" smtClean="0"/>
              <a:t>13</a:t>
            </a:fld>
            <a:endParaRPr lang="en-US"/>
          </a:p>
        </p:txBody>
      </p:sp>
    </p:spTree>
    <p:extLst>
      <p:ext uri="{BB962C8B-B14F-4D97-AF65-F5344CB8AC3E}">
        <p14:creationId xmlns:p14="http://schemas.microsoft.com/office/powerpoint/2010/main" val="1822712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309A26E0-A4B3-4232-9CAB-F79F20F128CA}"/>
                  </a:ext>
                </a:extLst>
              </p:cNvPr>
              <p:cNvSpPr>
                <a:spLocks noGrp="1"/>
              </p:cNvSpPr>
              <p:nvPr>
                <p:ph type="body" sz="quarter" idx="10"/>
              </p:nvPr>
            </p:nvSpPr>
            <p:spPr>
              <a:xfrm>
                <a:off x="342900" y="1543322"/>
                <a:ext cx="8450035" cy="4454707"/>
              </a:xfrm>
            </p:spPr>
            <p:txBody>
              <a:bodyPr/>
              <a:lstStyle/>
              <a:p>
                <a:r>
                  <a:rPr lang="en-US" sz="2400" dirty="0"/>
                  <a:t>2SLS</a:t>
                </a:r>
              </a:p>
              <a:p>
                <a:endParaRPr lang="en-US" sz="2400" dirty="0"/>
              </a:p>
              <a:p>
                <a:r>
                  <a:rPr lang="en-US" sz="2400" dirty="0"/>
                  <a:t>(7)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𝛿</m:t>
                            </m:r>
                          </m:e>
                        </m:acc>
                      </m:e>
                      <m:sub>
                        <m:r>
                          <a:rPr lang="en-US" sz="2400" b="0" i="1" smtClean="0">
                            <a:latin typeface="Cambria Math" panose="02040503050406030204" pitchFamily="18" charset="0"/>
                          </a:rPr>
                          <m:t>𝑗𝑡</m:t>
                        </m:r>
                      </m:sub>
                    </m:sSub>
                    <m:r>
                      <a:rPr lang="en-US" sz="2400" b="0" i="1" smtClean="0">
                        <a:latin typeface="Cambria Math" panose="02040503050406030204" pitchFamily="18" charset="0"/>
                      </a:rPr>
                      <m:t>+</m:t>
                    </m:r>
                    <m:sSubSup>
                      <m:sSubSupPr>
                        <m:ctrlPr>
                          <a:rPr lang="en-US" sz="2400" b="1" i="1" smtClean="0">
                            <a:latin typeface="Cambria Math" panose="02040503050406030204" pitchFamily="18" charset="0"/>
                          </a:rPr>
                        </m:ctrlPr>
                      </m:sSubSupPr>
                      <m:e>
                        <m:r>
                          <a:rPr lang="en-US" sz="2400" b="1" i="1" smtClean="0">
                            <a:latin typeface="Cambria Math" panose="02040503050406030204" pitchFamily="18" charset="0"/>
                            <a:ea typeface="Cambria Math" panose="02040503050406030204" pitchFamily="18" charset="0"/>
                          </a:rPr>
                          <m:t>𝜶</m:t>
                        </m:r>
                      </m:e>
                      <m:sub>
                        <m:r>
                          <a:rPr lang="en-US" sz="2400" b="1" i="1" smtClean="0">
                            <a:latin typeface="Cambria Math" panose="02040503050406030204" pitchFamily="18" charset="0"/>
                          </a:rPr>
                          <m:t>𝒑</m:t>
                        </m:r>
                      </m:sub>
                      <m:sup>
                        <m:r>
                          <a:rPr lang="en-US" sz="2400" b="1" i="1" smtClean="0">
                            <a:latin typeface="Cambria Math" panose="02040503050406030204" pitchFamily="18" charset="0"/>
                          </a:rPr>
                          <m:t>𝟎</m:t>
                        </m:r>
                      </m:sup>
                    </m:sSubSup>
                    <m:sSub>
                      <m:sSubPr>
                        <m:ctrlPr>
                          <a:rPr lang="en-US" sz="2400" b="1" i="1">
                            <a:latin typeface="Cambria Math" panose="02040503050406030204" pitchFamily="18" charset="0"/>
                          </a:rPr>
                        </m:ctrlPr>
                      </m:sSubPr>
                      <m:e>
                        <m:r>
                          <a:rPr lang="en-US" sz="2400" b="1" i="1">
                            <a:latin typeface="Cambria Math" panose="02040503050406030204" pitchFamily="18" charset="0"/>
                          </a:rPr>
                          <m:t>𝑷</m:t>
                        </m:r>
                      </m:e>
                      <m:sub>
                        <m:r>
                          <a:rPr lang="en-US" sz="2400" b="1" i="1">
                            <a:latin typeface="Cambria Math" panose="02040503050406030204" pitchFamily="18" charset="0"/>
                          </a:rPr>
                          <m:t>𝒋𝒕</m:t>
                        </m:r>
                      </m:sub>
                    </m:sSub>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rPr>
                          <m:t>𝑥</m:t>
                        </m:r>
                        <m:r>
                          <a:rPr lang="en-US"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1,</m:t>
                        </m:r>
                        <m:r>
                          <a:rPr lang="en-US" sz="2400" i="1">
                            <a:latin typeface="Cambria Math" panose="02040503050406030204" pitchFamily="18" charset="0"/>
                          </a:rPr>
                          <m:t>𝑗𝑡</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rPr>
                          <m:t>𝑥</m:t>
                        </m:r>
                        <m:r>
                          <a:rPr lang="en-US" sz="2400" b="0" i="1" smtClean="0">
                            <a:latin typeface="Cambria Math" panose="02040503050406030204" pitchFamily="18" charset="0"/>
                          </a:rPr>
                          <m:t>2,0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r>
                          <a:rPr lang="en-US" sz="2400" i="1">
                            <a:latin typeface="Cambria Math" panose="02040503050406030204" pitchFamily="18" charset="0"/>
                          </a:rPr>
                          <m:t>,</m:t>
                        </m:r>
                        <m:r>
                          <a:rPr lang="en-US" sz="2400" i="1">
                            <a:latin typeface="Cambria Math" panose="02040503050406030204" pitchFamily="18" charset="0"/>
                          </a:rPr>
                          <m:t>𝑗𝑡</m:t>
                        </m:r>
                      </m:sub>
                    </m:sSub>
                  </m:oMath>
                </a14:m>
                <a:r>
                  <a:rPr lang="en-US" sz="2400" dirty="0"/>
                  <a:t>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𝑗𝑡</m:t>
                        </m:r>
                      </m:sub>
                    </m:sSub>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ea typeface="Cambria Math" panose="02040503050406030204" pitchFamily="18" charset="0"/>
                          </a:rPr>
                          <m:t>𝜶</m:t>
                        </m:r>
                      </m:e>
                      <m:sub>
                        <m:acc>
                          <m:accPr>
                            <m:chr m:val="̃"/>
                            <m:ctrlPr>
                              <a:rPr lang="en-US" sz="2400" b="1" i="1" smtClean="0">
                                <a:latin typeface="Cambria Math" panose="02040503050406030204" pitchFamily="18" charset="0"/>
                                <a:ea typeface="Cambria Math" panose="02040503050406030204" pitchFamily="18" charset="0"/>
                              </a:rPr>
                            </m:ctrlPr>
                          </m:accPr>
                          <m:e>
                            <m:r>
                              <a:rPr lang="en-US" sz="2400" b="1" i="1" smtClean="0">
                                <a:latin typeface="Cambria Math" panose="02040503050406030204" pitchFamily="18" charset="0"/>
                                <a:ea typeface="Cambria Math" panose="02040503050406030204" pitchFamily="18" charset="0"/>
                              </a:rPr>
                              <m:t>𝑼</m:t>
                            </m:r>
                          </m:e>
                        </m:acc>
                      </m:sub>
                    </m:sSub>
                    <m:sSub>
                      <m:sSubPr>
                        <m:ctrlPr>
                          <a:rPr lang="en-US" sz="2400" b="1" i="1">
                            <a:latin typeface="Cambria Math" panose="02040503050406030204" pitchFamily="18" charset="0"/>
                          </a:rPr>
                        </m:ctrlPr>
                      </m:sSubPr>
                      <m:e>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𝑼</m:t>
                            </m:r>
                          </m:e>
                        </m:acc>
                      </m:e>
                      <m:sub>
                        <m:r>
                          <a:rPr lang="en-US" sz="2400" b="1" i="1">
                            <a:latin typeface="Cambria Math" panose="02040503050406030204" pitchFamily="18" charset="0"/>
                          </a:rPr>
                          <m:t>𝒋𝒕</m:t>
                        </m:r>
                      </m:sub>
                    </m:sSub>
                    <m:r>
                      <a:rPr lang="en-US" sz="2400" i="1">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𝑗𝑡</m:t>
                        </m:r>
                      </m:sub>
                    </m:sSub>
                  </m:oMath>
                </a14:m>
                <a:endParaRPr lang="en-US" sz="2400" dirty="0"/>
              </a:p>
              <a:p>
                <a:r>
                  <a:rPr lang="en-US" sz="2400" dirty="0"/>
                  <a:t>(8)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𝛿</m:t>
                            </m:r>
                          </m:e>
                        </m:acc>
                      </m:e>
                      <m:sub>
                        <m:r>
                          <a:rPr lang="en-US" sz="2400" b="0" i="1" smtClean="0">
                            <a:latin typeface="Cambria Math" panose="02040503050406030204" pitchFamily="18" charset="0"/>
                          </a:rPr>
                          <m:t>𝑗𝑡</m:t>
                        </m:r>
                      </m:sub>
                    </m:sSub>
                    <m:r>
                      <a:rPr lang="en-US" sz="2400" b="0" i="1" smtClean="0">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rPr>
                          <m:t>𝑥</m:t>
                        </m:r>
                        <m:r>
                          <a:rPr lang="en-US"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1,</m:t>
                        </m:r>
                        <m:r>
                          <a:rPr lang="en-US" sz="2400" i="1">
                            <a:latin typeface="Cambria Math" panose="02040503050406030204" pitchFamily="18" charset="0"/>
                          </a:rPr>
                          <m:t>𝑗𝑡</m:t>
                        </m:r>
                      </m:sub>
                    </m:sSub>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rPr>
                          <m:t>𝑥</m:t>
                        </m:r>
                        <m:r>
                          <a:rPr lang="en-US" sz="2400" b="0" i="1" smtClean="0">
                            <a:latin typeface="Cambria Math" panose="02040503050406030204" pitchFamily="18" charset="0"/>
                          </a:rPr>
                          <m:t>2,0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b="0" i="1" smtClean="0">
                            <a:latin typeface="Cambria Math" panose="02040503050406030204" pitchFamily="18" charset="0"/>
                          </a:rPr>
                          <m:t>2</m:t>
                        </m:r>
                        <m:r>
                          <a:rPr lang="en-US" sz="2400" i="1">
                            <a:latin typeface="Cambria Math" panose="02040503050406030204" pitchFamily="18" charset="0"/>
                          </a:rPr>
                          <m:t>,</m:t>
                        </m:r>
                        <m:r>
                          <a:rPr lang="en-US" sz="2400" i="1">
                            <a:latin typeface="Cambria Math" panose="02040503050406030204" pitchFamily="18" charset="0"/>
                          </a:rPr>
                          <m:t>𝑗𝑡</m:t>
                        </m:r>
                      </m:sub>
                    </m:sSub>
                  </m:oMath>
                </a14:m>
                <a:r>
                  <a:rPr lang="en-US" sz="2400" dirty="0"/>
                  <a:t> </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𝛼</m:t>
                        </m:r>
                      </m:e>
                      <m:sub>
                        <m:r>
                          <a:rPr lang="en-US" sz="2400" i="1">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,0</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𝑗𝑡</m:t>
                        </m:r>
                      </m:sub>
                    </m:sSub>
                    <m:r>
                      <a:rPr lang="en-US" sz="2400" b="1" i="1" smtClean="0">
                        <a:latin typeface="Cambria Math" panose="02040503050406030204" pitchFamily="18" charset="0"/>
                      </a:rPr>
                      <m:t>−</m:t>
                    </m:r>
                    <m:sSub>
                      <m:sSubPr>
                        <m:ctrlPr>
                          <a:rPr lang="en-US" sz="2400" i="1">
                            <a:latin typeface="Cambria Math" panose="02040503050406030204" pitchFamily="18" charset="0"/>
                          </a:rPr>
                        </m:ctrlPr>
                      </m:sSubPr>
                      <m:e>
                        <m:sSub>
                          <m:sSubPr>
                            <m:ctrlPr>
                              <a:rPr lang="en-US" sz="2400" i="1">
                                <a:latin typeface="Cambria Math" panose="02040503050406030204" pitchFamily="18" charset="0"/>
                              </a:rPr>
                            </m:ctrlPr>
                          </m:sSubPr>
                          <m:e>
                            <m:r>
                              <a:rPr lang="en-US" sz="2400" b="0" i="1">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ea typeface="Cambria Math" panose="02040503050406030204" pitchFamily="18" charset="0"/>
                              </a:rPr>
                              <m:t>𝑃</m:t>
                            </m:r>
                          </m:sub>
                        </m:sSub>
                        <m:r>
                          <a:rPr lang="en-US" sz="2400" b="0" i="1">
                            <a:latin typeface="Cambria Math" panose="02040503050406030204" pitchFamily="18" charset="0"/>
                          </a:rPr>
                          <m:t>𝑃</m:t>
                        </m:r>
                      </m:e>
                      <m:sub>
                        <m:r>
                          <a:rPr lang="en-US" sz="2400" b="0" i="1">
                            <a:latin typeface="Cambria Math" panose="02040503050406030204" pitchFamily="18" charset="0"/>
                          </a:rPr>
                          <m:t>𝑗𝑡</m:t>
                        </m:r>
                      </m:sub>
                    </m:sSub>
                    <m:r>
                      <a:rPr lang="en-US" sz="2400" i="1">
                        <a:latin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𝜀</m:t>
                        </m:r>
                      </m:e>
                      <m:sub>
                        <m:r>
                          <a:rPr lang="en-US" sz="2400" i="1">
                            <a:latin typeface="Cambria Math" panose="02040503050406030204" pitchFamily="18" charset="0"/>
                          </a:rPr>
                          <m:t>𝑗𝑡</m:t>
                        </m:r>
                      </m:sub>
                    </m:sSub>
                  </m:oMath>
                </a14:m>
                <a:endParaRPr lang="en-US" sz="2400" dirty="0"/>
              </a:p>
              <a:p>
                <a:endParaRPr lang="en-US" sz="2400" dirty="0"/>
              </a:p>
              <a:p>
                <a:pPr marL="342900" indent="-342900">
                  <a:buFontTx/>
                  <a:buChar char="-"/>
                </a:pPr>
                <a:r>
                  <a:rPr lang="en-US" sz="2400" dirty="0"/>
                  <a:t>Instrument for </a:t>
                </a: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𝑃</m:t>
                        </m:r>
                      </m:e>
                      <m:sub>
                        <m:r>
                          <a:rPr lang="en-US" sz="2400" i="1">
                            <a:latin typeface="Cambria Math" panose="02040503050406030204" pitchFamily="18" charset="0"/>
                          </a:rPr>
                          <m:t>𝑗𝑡</m:t>
                        </m:r>
                      </m:sub>
                    </m:sSub>
                  </m:oMath>
                </a14:m>
                <a:r>
                  <a:rPr lang="en-US" sz="2400" dirty="0"/>
                  <a:t> using undeveloped land in 3–5 km buffer</a:t>
                </a:r>
              </a:p>
              <a:p>
                <a:pPr marL="342900" indent="-342900">
                  <a:buFontTx/>
                  <a:buChar char="-"/>
                </a:pPr>
                <a:r>
                  <a:rPr lang="en-US" sz="2400" dirty="0"/>
                  <a:t>Time fixed effects </a:t>
                </a:r>
              </a:p>
              <a:p>
                <a:pPr marL="342900" indent="-342900">
                  <a:buFontTx/>
                  <a:buChar char="-"/>
                </a:pPr>
                <a:r>
                  <a:rPr lang="en-US" sz="2400" dirty="0"/>
                  <a:t>Distance bins</a:t>
                </a:r>
              </a:p>
            </p:txBody>
          </p:sp>
        </mc:Choice>
        <mc:Fallback>
          <p:sp>
            <p:nvSpPr>
              <p:cNvPr id="3" name="Text Placeholder 2">
                <a:extLst>
                  <a:ext uri="{FF2B5EF4-FFF2-40B4-BE49-F238E27FC236}">
                    <a16:creationId xmlns:a16="http://schemas.microsoft.com/office/drawing/2014/main" id="{309A26E0-A4B3-4232-9CAB-F79F20F128CA}"/>
                  </a:ext>
                </a:extLst>
              </p:cNvPr>
              <p:cNvSpPr>
                <a:spLocks noGrp="1" noRot="1" noChangeAspect="1" noMove="1" noResize="1" noEditPoints="1" noAdjustHandles="1" noChangeArrowheads="1" noChangeShapeType="1" noTextEdit="1"/>
              </p:cNvSpPr>
              <p:nvPr>
                <p:ph type="body" sz="quarter" idx="10"/>
              </p:nvPr>
            </p:nvSpPr>
            <p:spPr>
              <a:xfrm>
                <a:off x="342900" y="1543322"/>
                <a:ext cx="8450035" cy="4454707"/>
              </a:xfrm>
              <a:blipFill>
                <a:blip r:embed="rId3"/>
                <a:stretch>
                  <a:fillRect l="-1082" t="-1778"/>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FBF7398A-3952-4CCB-9D8C-9F9E3C7C47C2}"/>
              </a:ext>
            </a:extLst>
          </p:cNvPr>
          <p:cNvSpPr>
            <a:spLocks noGrp="1"/>
          </p:cNvSpPr>
          <p:nvPr>
            <p:ph type="title"/>
          </p:nvPr>
        </p:nvSpPr>
        <p:spPr/>
        <p:txBody>
          <a:bodyPr>
            <a:normAutofit fontScale="90000"/>
          </a:bodyPr>
          <a:lstStyle/>
          <a:p>
            <a:r>
              <a:rPr lang="en-US" dirty="0"/>
              <a:t>Estimation</a:t>
            </a:r>
          </a:p>
        </p:txBody>
      </p:sp>
      <p:sp>
        <p:nvSpPr>
          <p:cNvPr id="5" name="Slide Number Placeholder 4">
            <a:extLst>
              <a:ext uri="{FF2B5EF4-FFF2-40B4-BE49-F238E27FC236}">
                <a16:creationId xmlns:a16="http://schemas.microsoft.com/office/drawing/2014/main" id="{5F852FE1-E9E8-4B7A-AB71-DD8556660C6C}"/>
              </a:ext>
            </a:extLst>
          </p:cNvPr>
          <p:cNvSpPr>
            <a:spLocks noGrp="1"/>
          </p:cNvSpPr>
          <p:nvPr>
            <p:ph type="sldNum" sz="quarter" idx="12"/>
          </p:nvPr>
        </p:nvSpPr>
        <p:spPr/>
        <p:txBody>
          <a:bodyPr/>
          <a:lstStyle/>
          <a:p>
            <a:fld id="{346097E4-2930-9D48-A5CE-AF00B0E70697}" type="slidenum">
              <a:rPr lang="en-US" smtClean="0"/>
              <a:t>14</a:t>
            </a:fld>
            <a:endParaRPr lang="en-US"/>
          </a:p>
        </p:txBody>
      </p:sp>
      <p:sp>
        <p:nvSpPr>
          <p:cNvPr id="6" name="Text Placeholder 1">
            <a:extLst>
              <a:ext uri="{FF2B5EF4-FFF2-40B4-BE49-F238E27FC236}">
                <a16:creationId xmlns:a16="http://schemas.microsoft.com/office/drawing/2014/main" id="{CFB9AC82-A195-466E-BACE-3E6E2169D6F2}"/>
              </a:ext>
            </a:extLst>
          </p:cNvPr>
          <p:cNvSpPr>
            <a:spLocks noGrp="1"/>
          </p:cNvSpPr>
          <p:nvPr>
            <p:ph type="body" sz="quarter" idx="11"/>
          </p:nvPr>
        </p:nvSpPr>
        <p:spPr>
          <a:xfrm>
            <a:off x="342900" y="954291"/>
            <a:ext cx="8458200" cy="365760"/>
          </a:xfrm>
        </p:spPr>
        <p:txBody>
          <a:bodyPr/>
          <a:lstStyle/>
          <a:p>
            <a:r>
              <a:rPr lang="en-US" dirty="0"/>
              <a:t>Stage 2</a:t>
            </a:r>
          </a:p>
        </p:txBody>
      </p:sp>
    </p:spTree>
    <p:extLst>
      <p:ext uri="{BB962C8B-B14F-4D97-AF65-F5344CB8AC3E}">
        <p14:creationId xmlns:p14="http://schemas.microsoft.com/office/powerpoint/2010/main" val="3769733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4FD33E-5551-4EDA-9734-0DF5F758D7F8}"/>
              </a:ext>
            </a:extLst>
          </p:cNvPr>
          <p:cNvSpPr>
            <a:spLocks noGrp="1"/>
          </p:cNvSpPr>
          <p:nvPr>
            <p:ph type="body" sz="quarter" idx="11"/>
          </p:nvPr>
        </p:nvSpPr>
        <p:spPr/>
        <p:txBody>
          <a:bodyPr/>
          <a:lstStyle/>
          <a:p>
            <a:r>
              <a:rPr lang="en-US" dirty="0"/>
              <a:t>Stage 2: Homogeneous parameter estimates</a:t>
            </a:r>
          </a:p>
        </p:txBody>
      </p:sp>
      <p:sp>
        <p:nvSpPr>
          <p:cNvPr id="4" name="Title 3">
            <a:extLst>
              <a:ext uri="{FF2B5EF4-FFF2-40B4-BE49-F238E27FC236}">
                <a16:creationId xmlns:a16="http://schemas.microsoft.com/office/drawing/2014/main" id="{B9561029-F353-441A-ABA3-578DC8AA69F4}"/>
              </a:ext>
            </a:extLst>
          </p:cNvPr>
          <p:cNvSpPr>
            <a:spLocks noGrp="1"/>
          </p:cNvSpPr>
          <p:nvPr>
            <p:ph type="title"/>
          </p:nvPr>
        </p:nvSpPr>
        <p:spPr/>
        <p:txBody>
          <a:bodyPr>
            <a:normAutofit fontScale="90000"/>
          </a:bodyPr>
          <a:lstStyle/>
          <a:p>
            <a:r>
              <a:rPr lang="en-US" dirty="0"/>
              <a:t>Expected Results</a:t>
            </a:r>
          </a:p>
        </p:txBody>
      </p:sp>
      <p:sp>
        <p:nvSpPr>
          <p:cNvPr id="5" name="Slide Number Placeholder 4">
            <a:extLst>
              <a:ext uri="{FF2B5EF4-FFF2-40B4-BE49-F238E27FC236}">
                <a16:creationId xmlns:a16="http://schemas.microsoft.com/office/drawing/2014/main" id="{6A6E6171-B260-41F7-8E43-AC7D7C838AE9}"/>
              </a:ext>
            </a:extLst>
          </p:cNvPr>
          <p:cNvSpPr>
            <a:spLocks noGrp="1"/>
          </p:cNvSpPr>
          <p:nvPr>
            <p:ph type="sldNum" sz="quarter" idx="12"/>
          </p:nvPr>
        </p:nvSpPr>
        <p:spPr/>
        <p:txBody>
          <a:bodyPr/>
          <a:lstStyle/>
          <a:p>
            <a:fld id="{346097E4-2930-9D48-A5CE-AF00B0E70697}" type="slidenum">
              <a:rPr lang="en-US" smtClean="0"/>
              <a:t>15</a:t>
            </a:fld>
            <a:endParaRPr lang="en-US"/>
          </a:p>
        </p:txBody>
      </p:sp>
      <mc:AlternateContent xmlns:mc="http://schemas.openxmlformats.org/markup-compatibility/2006">
        <mc:Choice xmlns:a14="http://schemas.microsoft.com/office/drawing/2010/main" Requires="a14">
          <p:graphicFrame>
            <p:nvGraphicFramePr>
              <p:cNvPr id="8" name="Table 8">
                <a:extLst>
                  <a:ext uri="{FF2B5EF4-FFF2-40B4-BE49-F238E27FC236}">
                    <a16:creationId xmlns:a16="http://schemas.microsoft.com/office/drawing/2014/main" id="{7F705897-D8F6-476C-9EE5-5ACD8BF32B28}"/>
                  </a:ext>
                </a:extLst>
              </p:cNvPr>
              <p:cNvGraphicFramePr>
                <a:graphicFrameLocks noGrp="1"/>
              </p:cNvGraphicFramePr>
              <p:nvPr>
                <p:extLst>
                  <p:ext uri="{D42A27DB-BD31-4B8C-83A1-F6EECF244321}">
                    <p14:modId xmlns:p14="http://schemas.microsoft.com/office/powerpoint/2010/main" val="152232"/>
                  </p:ext>
                </p:extLst>
              </p:nvPr>
            </p:nvGraphicFramePr>
            <p:xfrm>
              <a:off x="786641" y="2696914"/>
              <a:ext cx="6914322" cy="2007744"/>
            </p:xfrm>
            <a:graphic>
              <a:graphicData uri="http://schemas.openxmlformats.org/drawingml/2006/table">
                <a:tbl>
                  <a:tblPr firstRow="1" bandRow="1">
                    <a:tableStyleId>{5C22544A-7EE6-4342-B048-85BDC9FD1C3A}</a:tableStyleId>
                  </a:tblPr>
                  <a:tblGrid>
                    <a:gridCol w="4294947">
                      <a:extLst>
                        <a:ext uri="{9D8B030D-6E8A-4147-A177-3AD203B41FA5}">
                          <a16:colId xmlns:a16="http://schemas.microsoft.com/office/drawing/2014/main" val="3988576989"/>
                        </a:ext>
                      </a:extLst>
                    </a:gridCol>
                    <a:gridCol w="2619375">
                      <a:extLst>
                        <a:ext uri="{9D8B030D-6E8A-4147-A177-3AD203B41FA5}">
                          <a16:colId xmlns:a16="http://schemas.microsoft.com/office/drawing/2014/main" val="3731148291"/>
                        </a:ext>
                      </a:extLst>
                    </a:gridCol>
                  </a:tblGrid>
                  <a:tr h="370840">
                    <a:tc>
                      <a:txBody>
                        <a:bodyPr/>
                        <a:lstStyle/>
                        <a:p>
                          <a:r>
                            <a:rPr lang="en-US" sz="2000" dirty="0"/>
                            <a:t>Homogeneous Preference Parameter</a:t>
                          </a:r>
                        </a:p>
                      </a:txBody>
                      <a:tcPr/>
                    </a:tc>
                    <a:tc>
                      <a:txBody>
                        <a:bodyPr/>
                        <a:lstStyle/>
                        <a:p>
                          <a:r>
                            <a:rPr lang="en-US" sz="2000" dirty="0"/>
                            <a:t>Expected Sign</a:t>
                          </a:r>
                        </a:p>
                      </a:txBody>
                      <a:tcPr/>
                    </a:tc>
                    <a:extLst>
                      <a:ext uri="{0D108BD9-81ED-4DB2-BD59-A6C34878D82A}">
                        <a16:rowId xmlns:a16="http://schemas.microsoft.com/office/drawing/2014/main" val="4014770014"/>
                      </a:ext>
                    </a:extLst>
                  </a:tr>
                  <a:tr h="370840">
                    <a:tc>
                      <a:txBody>
                        <a:bodyPr/>
                        <a:lstStyle/>
                        <a:p>
                          <a:r>
                            <a:rPr lang="en-US" sz="2000" i="1" dirty="0"/>
                            <a:t>Annual location price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ea typeface="Cambria Math" panose="02040503050406030204" pitchFamily="18" charset="0"/>
                                    </a:rPr>
                                    <m:t>𝑃</m:t>
                                  </m:r>
                                </m:sub>
                              </m:sSub>
                            </m:oMath>
                          </a14:m>
                          <a:endParaRPr lang="en-US" sz="2000" i="1" dirty="0"/>
                        </a:p>
                      </a:txBody>
                      <a:tcPr/>
                    </a:tc>
                    <a:tc>
                      <a:txBody>
                        <a:bodyPr/>
                        <a:lstStyle/>
                        <a:p>
                          <a:r>
                            <a:rPr lang="en-US" sz="2000" dirty="0"/>
                            <a:t>Negative</a:t>
                          </a:r>
                        </a:p>
                      </a:txBody>
                      <a:tcPr/>
                    </a:tc>
                    <a:extLst>
                      <a:ext uri="{0D108BD9-81ED-4DB2-BD59-A6C34878D82A}">
                        <a16:rowId xmlns:a16="http://schemas.microsoft.com/office/drawing/2014/main" val="454874240"/>
                      </a:ext>
                    </a:extLst>
                  </a:tr>
                  <a:tr h="370840">
                    <a:tc>
                      <a:txBody>
                        <a:bodyPr/>
                        <a:lstStyle/>
                        <a:p>
                          <a:r>
                            <a:rPr lang="en-US" sz="2000" i="1" dirty="0"/>
                            <a:t>Near/part</a:t>
                          </a:r>
                          <a:r>
                            <a:rPr lang="en-US" sz="2000" i="1" baseline="0" dirty="0"/>
                            <a:t> of</a:t>
                          </a:r>
                          <a:r>
                            <a:rPr lang="en-US" sz="2000" i="1" dirty="0"/>
                            <a:t> a buyout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ea typeface="Cambria Math" panose="02040503050406030204" pitchFamily="18" charset="0"/>
                                    </a:rPr>
                                    <m:t>𝐵</m:t>
                                  </m:r>
                                  <m:r>
                                    <a:rPr lang="en-US" sz="2000" b="0" i="1" smtClean="0">
                                      <a:latin typeface="Cambria Math" panose="02040503050406030204" pitchFamily="18" charset="0"/>
                                      <a:ea typeface="Cambria Math" panose="02040503050406030204" pitchFamily="18" charset="0"/>
                                    </a:rPr>
                                    <m:t>,0</m:t>
                                  </m:r>
                                </m:sub>
                              </m:sSub>
                            </m:oMath>
                          </a14:m>
                          <a:endParaRPr lang="en-US" sz="2000" i="1" dirty="0"/>
                        </a:p>
                      </a:txBody>
                      <a:tcPr/>
                    </a:tc>
                    <a:tc>
                      <a:txBody>
                        <a:bodyPr/>
                        <a:lstStyle/>
                        <a:p>
                          <a:r>
                            <a:rPr lang="en-US" sz="2000" dirty="0"/>
                            <a:t>Negative/positive</a:t>
                          </a:r>
                        </a:p>
                      </a:txBody>
                      <a:tcPr/>
                    </a:tc>
                    <a:extLst>
                      <a:ext uri="{0D108BD9-81ED-4DB2-BD59-A6C34878D82A}">
                        <a16:rowId xmlns:a16="http://schemas.microsoft.com/office/drawing/2014/main" val="3331082285"/>
                      </a:ext>
                    </a:extLst>
                  </a:tr>
                  <a:tr h="370840">
                    <a:tc>
                      <a:txBody>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𝛼</m:t>
                                    </m:r>
                                  </m:e>
                                  <m:sub>
                                    <m:r>
                                      <a:rPr lang="en-US" sz="2000" i="1" smtClean="0">
                                        <a:latin typeface="Cambria Math" panose="02040503050406030204" pitchFamily="18" charset="0"/>
                                      </a:rPr>
                                      <m:t>𝑥</m:t>
                                    </m:r>
                                    <m:r>
                                      <a:rPr lang="en-US" sz="2000" b="0" i="1" smtClean="0">
                                        <a:latin typeface="Cambria Math" panose="02040503050406030204" pitchFamily="18" charset="0"/>
                                      </a:rPr>
                                      <m:t>1</m:t>
                                    </m:r>
                                  </m:sub>
                                </m:sSub>
                              </m:oMath>
                            </m:oMathPara>
                          </a14:m>
                          <a:endParaRPr lang="en-US" sz="2000" i="1" dirty="0"/>
                        </a:p>
                      </a:txBody>
                      <a:tcPr/>
                    </a:tc>
                    <a:tc>
                      <a:txBody>
                        <a:bodyPr/>
                        <a:lstStyle/>
                        <a:p>
                          <a:endParaRPr lang="en-US" sz="2000" dirty="0"/>
                        </a:p>
                      </a:txBody>
                      <a:tcPr/>
                    </a:tc>
                    <a:extLst>
                      <a:ext uri="{0D108BD9-81ED-4DB2-BD59-A6C34878D82A}">
                        <a16:rowId xmlns:a16="http://schemas.microsoft.com/office/drawing/2014/main" val="2510584851"/>
                      </a:ext>
                    </a:extLst>
                  </a:tr>
                  <a:tr h="370840">
                    <a:tc>
                      <a:txBody>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𝛼</m:t>
                                    </m:r>
                                  </m:e>
                                  <m:sub>
                                    <m:r>
                                      <a:rPr lang="en-US" sz="2000" i="1" smtClean="0">
                                        <a:latin typeface="Cambria Math" panose="02040503050406030204" pitchFamily="18" charset="0"/>
                                      </a:rPr>
                                      <m:t>𝑥</m:t>
                                    </m:r>
                                    <m:r>
                                      <a:rPr lang="en-US" sz="2000" b="0" i="1" smtClean="0">
                                        <a:latin typeface="Cambria Math" panose="02040503050406030204" pitchFamily="18" charset="0"/>
                                      </a:rPr>
                                      <m:t>2,0</m:t>
                                    </m:r>
                                  </m:sub>
                                </m:sSub>
                              </m:oMath>
                            </m:oMathPara>
                          </a14:m>
                          <a:endParaRPr lang="en-US" sz="2000" i="1" dirty="0"/>
                        </a:p>
                      </a:txBody>
                      <a:tcPr/>
                    </a:tc>
                    <a:tc>
                      <a:txBody>
                        <a:bodyPr/>
                        <a:lstStyle/>
                        <a:p>
                          <a:endParaRPr lang="en-US" sz="2000" dirty="0"/>
                        </a:p>
                      </a:txBody>
                      <a:tcPr/>
                    </a:tc>
                    <a:extLst>
                      <a:ext uri="{0D108BD9-81ED-4DB2-BD59-A6C34878D82A}">
                        <a16:rowId xmlns:a16="http://schemas.microsoft.com/office/drawing/2014/main" val="1930313477"/>
                      </a:ext>
                    </a:extLst>
                  </a:tr>
                </a:tbl>
              </a:graphicData>
            </a:graphic>
          </p:graphicFrame>
        </mc:Choice>
        <mc:Fallback>
          <p:graphicFrame>
            <p:nvGraphicFramePr>
              <p:cNvPr id="8" name="Table 8">
                <a:extLst>
                  <a:ext uri="{FF2B5EF4-FFF2-40B4-BE49-F238E27FC236}">
                    <a16:creationId xmlns:a16="http://schemas.microsoft.com/office/drawing/2014/main" id="{7F705897-D8F6-476C-9EE5-5ACD8BF32B28}"/>
                  </a:ext>
                </a:extLst>
              </p:cNvPr>
              <p:cNvGraphicFramePr>
                <a:graphicFrameLocks noGrp="1"/>
              </p:cNvGraphicFramePr>
              <p:nvPr>
                <p:extLst>
                  <p:ext uri="{D42A27DB-BD31-4B8C-83A1-F6EECF244321}">
                    <p14:modId xmlns:p14="http://schemas.microsoft.com/office/powerpoint/2010/main" val="152232"/>
                  </p:ext>
                </p:extLst>
              </p:nvPr>
            </p:nvGraphicFramePr>
            <p:xfrm>
              <a:off x="786641" y="2696914"/>
              <a:ext cx="6914322" cy="2007744"/>
            </p:xfrm>
            <a:graphic>
              <a:graphicData uri="http://schemas.openxmlformats.org/drawingml/2006/table">
                <a:tbl>
                  <a:tblPr firstRow="1" bandRow="1">
                    <a:tableStyleId>{5C22544A-7EE6-4342-B048-85BDC9FD1C3A}</a:tableStyleId>
                  </a:tblPr>
                  <a:tblGrid>
                    <a:gridCol w="4294947">
                      <a:extLst>
                        <a:ext uri="{9D8B030D-6E8A-4147-A177-3AD203B41FA5}">
                          <a16:colId xmlns:a16="http://schemas.microsoft.com/office/drawing/2014/main" val="3988576989"/>
                        </a:ext>
                      </a:extLst>
                    </a:gridCol>
                    <a:gridCol w="2619375">
                      <a:extLst>
                        <a:ext uri="{9D8B030D-6E8A-4147-A177-3AD203B41FA5}">
                          <a16:colId xmlns:a16="http://schemas.microsoft.com/office/drawing/2014/main" val="3731148291"/>
                        </a:ext>
                      </a:extLst>
                    </a:gridCol>
                  </a:tblGrid>
                  <a:tr h="396240">
                    <a:tc>
                      <a:txBody>
                        <a:bodyPr/>
                        <a:lstStyle/>
                        <a:p>
                          <a:r>
                            <a:rPr lang="en-US" sz="2000" dirty="0"/>
                            <a:t>Homogeneous Preference Parameter</a:t>
                          </a:r>
                        </a:p>
                      </a:txBody>
                      <a:tcPr/>
                    </a:tc>
                    <a:tc>
                      <a:txBody>
                        <a:bodyPr/>
                        <a:lstStyle/>
                        <a:p>
                          <a:r>
                            <a:rPr lang="en-US" sz="2000" dirty="0"/>
                            <a:t>Expected Sign</a:t>
                          </a:r>
                        </a:p>
                      </a:txBody>
                      <a:tcPr/>
                    </a:tc>
                    <a:extLst>
                      <a:ext uri="{0D108BD9-81ED-4DB2-BD59-A6C34878D82A}">
                        <a16:rowId xmlns:a16="http://schemas.microsoft.com/office/drawing/2014/main" val="4014770014"/>
                      </a:ext>
                    </a:extLst>
                  </a:tr>
                  <a:tr h="396240">
                    <a:tc>
                      <a:txBody>
                        <a:bodyPr/>
                        <a:lstStyle/>
                        <a:p>
                          <a:endParaRPr lang="en-US"/>
                        </a:p>
                      </a:txBody>
                      <a:tcPr>
                        <a:blipFill>
                          <a:blip r:embed="rId2"/>
                          <a:stretch>
                            <a:fillRect l="-142" t="-107692" r="-61560" b="-310769"/>
                          </a:stretch>
                        </a:blipFill>
                      </a:tcPr>
                    </a:tc>
                    <a:tc>
                      <a:txBody>
                        <a:bodyPr/>
                        <a:lstStyle/>
                        <a:p>
                          <a:r>
                            <a:rPr lang="en-US" sz="2000" dirty="0"/>
                            <a:t>Negative</a:t>
                          </a:r>
                        </a:p>
                      </a:txBody>
                      <a:tcPr/>
                    </a:tc>
                    <a:extLst>
                      <a:ext uri="{0D108BD9-81ED-4DB2-BD59-A6C34878D82A}">
                        <a16:rowId xmlns:a16="http://schemas.microsoft.com/office/drawing/2014/main" val="454874240"/>
                      </a:ext>
                    </a:extLst>
                  </a:tr>
                  <a:tr h="409512">
                    <a:tc>
                      <a:txBody>
                        <a:bodyPr/>
                        <a:lstStyle/>
                        <a:p>
                          <a:endParaRPr lang="en-US"/>
                        </a:p>
                      </a:txBody>
                      <a:tcPr>
                        <a:blipFill>
                          <a:blip r:embed="rId2"/>
                          <a:stretch>
                            <a:fillRect l="-142" t="-198529" r="-61560" b="-197059"/>
                          </a:stretch>
                        </a:blipFill>
                      </a:tcPr>
                    </a:tc>
                    <a:tc>
                      <a:txBody>
                        <a:bodyPr/>
                        <a:lstStyle/>
                        <a:p>
                          <a:r>
                            <a:rPr lang="en-US" sz="2000" dirty="0"/>
                            <a:t>Negative/positive</a:t>
                          </a:r>
                        </a:p>
                      </a:txBody>
                      <a:tcPr/>
                    </a:tc>
                    <a:extLst>
                      <a:ext uri="{0D108BD9-81ED-4DB2-BD59-A6C34878D82A}">
                        <a16:rowId xmlns:a16="http://schemas.microsoft.com/office/drawing/2014/main" val="3331082285"/>
                      </a:ext>
                    </a:extLst>
                  </a:tr>
                  <a:tr h="396240">
                    <a:tc>
                      <a:txBody>
                        <a:bodyPr/>
                        <a:lstStyle/>
                        <a:p>
                          <a:endParaRPr lang="en-US"/>
                        </a:p>
                      </a:txBody>
                      <a:tcPr>
                        <a:blipFill>
                          <a:blip r:embed="rId2"/>
                          <a:stretch>
                            <a:fillRect l="-142" t="-312308" r="-61560" b="-106154"/>
                          </a:stretch>
                        </a:blipFill>
                      </a:tcPr>
                    </a:tc>
                    <a:tc>
                      <a:txBody>
                        <a:bodyPr/>
                        <a:lstStyle/>
                        <a:p>
                          <a:endParaRPr lang="en-US" sz="2000" dirty="0"/>
                        </a:p>
                      </a:txBody>
                      <a:tcPr/>
                    </a:tc>
                    <a:extLst>
                      <a:ext uri="{0D108BD9-81ED-4DB2-BD59-A6C34878D82A}">
                        <a16:rowId xmlns:a16="http://schemas.microsoft.com/office/drawing/2014/main" val="2510584851"/>
                      </a:ext>
                    </a:extLst>
                  </a:tr>
                  <a:tr h="409512">
                    <a:tc>
                      <a:txBody>
                        <a:bodyPr/>
                        <a:lstStyle/>
                        <a:p>
                          <a:endParaRPr lang="en-US"/>
                        </a:p>
                      </a:txBody>
                      <a:tcPr>
                        <a:blipFill>
                          <a:blip r:embed="rId2"/>
                          <a:stretch>
                            <a:fillRect l="-142" t="-400000" r="-61560" b="-2985"/>
                          </a:stretch>
                        </a:blipFill>
                      </a:tcPr>
                    </a:tc>
                    <a:tc>
                      <a:txBody>
                        <a:bodyPr/>
                        <a:lstStyle/>
                        <a:p>
                          <a:endParaRPr lang="en-US" sz="2000" dirty="0"/>
                        </a:p>
                      </a:txBody>
                      <a:tcPr/>
                    </a:tc>
                    <a:extLst>
                      <a:ext uri="{0D108BD9-81ED-4DB2-BD59-A6C34878D82A}">
                        <a16:rowId xmlns:a16="http://schemas.microsoft.com/office/drawing/2014/main" val="1930313477"/>
                      </a:ext>
                    </a:extLst>
                  </a:tr>
                </a:tbl>
              </a:graphicData>
            </a:graphic>
          </p:graphicFrame>
        </mc:Fallback>
      </mc:AlternateContent>
      <p:pic>
        <p:nvPicPr>
          <p:cNvPr id="6" name="Picture 5">
            <a:extLst>
              <a:ext uri="{FF2B5EF4-FFF2-40B4-BE49-F238E27FC236}">
                <a16:creationId xmlns:a16="http://schemas.microsoft.com/office/drawing/2014/main" id="{F7E4DF55-ECCA-4180-8779-FC78F4FE7A24}"/>
              </a:ext>
            </a:extLst>
          </p:cNvPr>
          <p:cNvPicPr>
            <a:picLocks noChangeAspect="1"/>
          </p:cNvPicPr>
          <p:nvPr/>
        </p:nvPicPr>
        <p:blipFill rotWithShape="1">
          <a:blip r:embed="rId3"/>
          <a:srcRect l="7404"/>
          <a:stretch/>
        </p:blipFill>
        <p:spPr>
          <a:xfrm>
            <a:off x="786641" y="1584495"/>
            <a:ext cx="6439385" cy="609685"/>
          </a:xfrm>
          <a:prstGeom prst="rect">
            <a:avLst/>
          </a:prstGeom>
        </p:spPr>
      </p:pic>
    </p:spTree>
    <p:extLst>
      <p:ext uri="{BB962C8B-B14F-4D97-AF65-F5344CB8AC3E}">
        <p14:creationId xmlns:p14="http://schemas.microsoft.com/office/powerpoint/2010/main" val="29051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4FD33E-5551-4EDA-9734-0DF5F758D7F8}"/>
              </a:ext>
            </a:extLst>
          </p:cNvPr>
          <p:cNvSpPr>
            <a:spLocks noGrp="1"/>
          </p:cNvSpPr>
          <p:nvPr>
            <p:ph type="body" sz="quarter" idx="11"/>
          </p:nvPr>
        </p:nvSpPr>
        <p:spPr/>
        <p:txBody>
          <a:bodyPr/>
          <a:lstStyle/>
          <a:p>
            <a:r>
              <a:rPr lang="en-US" dirty="0"/>
              <a:t>Stage 1: Heterogeneous parameter estimates</a:t>
            </a:r>
          </a:p>
        </p:txBody>
      </p:sp>
      <p:sp>
        <p:nvSpPr>
          <p:cNvPr id="4" name="Title 3">
            <a:extLst>
              <a:ext uri="{FF2B5EF4-FFF2-40B4-BE49-F238E27FC236}">
                <a16:creationId xmlns:a16="http://schemas.microsoft.com/office/drawing/2014/main" id="{B9561029-F353-441A-ABA3-578DC8AA69F4}"/>
              </a:ext>
            </a:extLst>
          </p:cNvPr>
          <p:cNvSpPr>
            <a:spLocks noGrp="1"/>
          </p:cNvSpPr>
          <p:nvPr>
            <p:ph type="title"/>
          </p:nvPr>
        </p:nvSpPr>
        <p:spPr/>
        <p:txBody>
          <a:bodyPr>
            <a:normAutofit fontScale="90000"/>
          </a:bodyPr>
          <a:lstStyle/>
          <a:p>
            <a:r>
              <a:rPr lang="en-US" dirty="0"/>
              <a:t>Expected Results</a:t>
            </a:r>
          </a:p>
        </p:txBody>
      </p:sp>
      <p:sp>
        <p:nvSpPr>
          <p:cNvPr id="5" name="Slide Number Placeholder 4">
            <a:extLst>
              <a:ext uri="{FF2B5EF4-FFF2-40B4-BE49-F238E27FC236}">
                <a16:creationId xmlns:a16="http://schemas.microsoft.com/office/drawing/2014/main" id="{6A6E6171-B260-41F7-8E43-AC7D7C838AE9}"/>
              </a:ext>
            </a:extLst>
          </p:cNvPr>
          <p:cNvSpPr>
            <a:spLocks noGrp="1"/>
          </p:cNvSpPr>
          <p:nvPr>
            <p:ph type="sldNum" sz="quarter" idx="12"/>
          </p:nvPr>
        </p:nvSpPr>
        <p:spPr/>
        <p:txBody>
          <a:bodyPr/>
          <a:lstStyle/>
          <a:p>
            <a:fld id="{346097E4-2930-9D48-A5CE-AF00B0E70697}" type="slidenum">
              <a:rPr lang="en-US" smtClean="0"/>
              <a:t>16</a:t>
            </a:fld>
            <a:endParaRPr lang="en-US"/>
          </a:p>
        </p:txBody>
      </p:sp>
      <p:graphicFrame>
        <p:nvGraphicFramePr>
          <p:cNvPr id="8" name="Table 8">
            <a:extLst>
              <a:ext uri="{FF2B5EF4-FFF2-40B4-BE49-F238E27FC236}">
                <a16:creationId xmlns:a16="http://schemas.microsoft.com/office/drawing/2014/main" id="{7F705897-D8F6-476C-9EE5-5ACD8BF32B28}"/>
              </a:ext>
            </a:extLst>
          </p:cNvPr>
          <p:cNvGraphicFramePr>
            <a:graphicFrameLocks noGrp="1"/>
          </p:cNvGraphicFramePr>
          <p:nvPr>
            <p:extLst>
              <p:ext uri="{D42A27DB-BD31-4B8C-83A1-F6EECF244321}">
                <p14:modId xmlns:p14="http://schemas.microsoft.com/office/powerpoint/2010/main" val="1597197292"/>
              </p:ext>
            </p:extLst>
          </p:nvPr>
        </p:nvGraphicFramePr>
        <p:xfrm>
          <a:off x="1511647" y="2049076"/>
          <a:ext cx="5395084" cy="3977640"/>
        </p:xfrm>
        <a:graphic>
          <a:graphicData uri="http://schemas.openxmlformats.org/drawingml/2006/table">
            <a:tbl>
              <a:tblPr firstRow="1" bandRow="1">
                <a:tableStyleId>{5C22544A-7EE6-4342-B048-85BDC9FD1C3A}</a:tableStyleId>
              </a:tblPr>
              <a:tblGrid>
                <a:gridCol w="3203228">
                  <a:extLst>
                    <a:ext uri="{9D8B030D-6E8A-4147-A177-3AD203B41FA5}">
                      <a16:colId xmlns:a16="http://schemas.microsoft.com/office/drawing/2014/main" val="3988576989"/>
                    </a:ext>
                  </a:extLst>
                </a:gridCol>
                <a:gridCol w="2191856">
                  <a:extLst>
                    <a:ext uri="{9D8B030D-6E8A-4147-A177-3AD203B41FA5}">
                      <a16:colId xmlns:a16="http://schemas.microsoft.com/office/drawing/2014/main" val="3731148291"/>
                    </a:ext>
                  </a:extLst>
                </a:gridCol>
              </a:tblGrid>
              <a:tr h="193744">
                <a:tc>
                  <a:txBody>
                    <a:bodyPr/>
                    <a:lstStyle/>
                    <a:p>
                      <a:r>
                        <a:rPr lang="en-US" sz="1800" dirty="0"/>
                        <a:t>Heterogeneous Preference Parameter</a:t>
                      </a:r>
                    </a:p>
                  </a:txBody>
                  <a:tcPr/>
                </a:tc>
                <a:tc>
                  <a:txBody>
                    <a:bodyPr/>
                    <a:lstStyle/>
                    <a:p>
                      <a:r>
                        <a:rPr lang="en-US" sz="1800" dirty="0"/>
                        <a:t>Expected Sign</a:t>
                      </a:r>
                    </a:p>
                  </a:txBody>
                  <a:tcPr/>
                </a:tc>
                <a:extLst>
                  <a:ext uri="{0D108BD9-81ED-4DB2-BD59-A6C34878D82A}">
                    <a16:rowId xmlns:a16="http://schemas.microsoft.com/office/drawing/2014/main" val="4014770014"/>
                  </a:ext>
                </a:extLst>
              </a:tr>
              <a:tr h="370840">
                <a:tc>
                  <a:txBody>
                    <a:bodyPr/>
                    <a:lstStyle/>
                    <a:p>
                      <a:pPr algn="l"/>
                      <a:r>
                        <a:rPr lang="en-US" sz="1800" i="0" u="sng" dirty="0"/>
                        <a:t>Base Group</a:t>
                      </a:r>
                    </a:p>
                  </a:txBody>
                  <a:tcPr/>
                </a:tc>
                <a:tc>
                  <a:txBody>
                    <a:bodyPr/>
                    <a:lstStyle/>
                    <a:p>
                      <a:endParaRPr lang="en-US" sz="1800" dirty="0"/>
                    </a:p>
                  </a:txBody>
                  <a:tcPr/>
                </a:tc>
                <a:extLst>
                  <a:ext uri="{0D108BD9-81ED-4DB2-BD59-A6C34878D82A}">
                    <a16:rowId xmlns:a16="http://schemas.microsoft.com/office/drawing/2014/main" val="1605725225"/>
                  </a:ext>
                </a:extLst>
              </a:tr>
              <a:tr h="370840">
                <a:tc>
                  <a:txBody>
                    <a:bodyPr/>
                    <a:lstStyle/>
                    <a:p>
                      <a:pPr algn="l"/>
                      <a:r>
                        <a:rPr lang="en-US" sz="1800" i="1" dirty="0"/>
                        <a:t>White/Asian, Income quintile 1</a:t>
                      </a:r>
                    </a:p>
                  </a:txBody>
                  <a:tcPr/>
                </a:tc>
                <a:tc>
                  <a:txBody>
                    <a:bodyPr/>
                    <a:lstStyle/>
                    <a:p>
                      <a:r>
                        <a:rPr lang="en-US" sz="1800" dirty="0"/>
                        <a:t>Positive</a:t>
                      </a:r>
                    </a:p>
                  </a:txBody>
                  <a:tcPr/>
                </a:tc>
                <a:extLst>
                  <a:ext uri="{0D108BD9-81ED-4DB2-BD59-A6C34878D82A}">
                    <a16:rowId xmlns:a16="http://schemas.microsoft.com/office/drawing/2014/main" val="2998208921"/>
                  </a:ext>
                </a:extLst>
              </a:tr>
              <a:tr h="370840">
                <a:tc>
                  <a:txBody>
                    <a:bodyPr/>
                    <a:lstStyle/>
                    <a:p>
                      <a:pPr algn="l"/>
                      <a:r>
                        <a:rPr lang="en-US" sz="1800" i="0" u="sng" dirty="0"/>
                        <a:t>Relative to Base Group</a:t>
                      </a:r>
                    </a:p>
                  </a:txBody>
                  <a:tcPr/>
                </a:tc>
                <a:tc>
                  <a:txBody>
                    <a:bodyPr/>
                    <a:lstStyle/>
                    <a:p>
                      <a:endParaRPr lang="en-US" sz="1800" dirty="0"/>
                    </a:p>
                  </a:txBody>
                  <a:tcPr/>
                </a:tc>
                <a:extLst>
                  <a:ext uri="{0D108BD9-81ED-4DB2-BD59-A6C34878D82A}">
                    <a16:rowId xmlns:a16="http://schemas.microsoft.com/office/drawing/2014/main" val="385471978"/>
                  </a:ext>
                </a:extLst>
              </a:tr>
              <a:tr h="370840">
                <a:tc>
                  <a:txBody>
                    <a:bodyPr/>
                    <a:lstStyle/>
                    <a:p>
                      <a:pPr algn="l"/>
                      <a:r>
                        <a:rPr lang="en-US" sz="1800" i="1" dirty="0"/>
                        <a:t>x Black</a:t>
                      </a:r>
                    </a:p>
                  </a:txBody>
                  <a:tcPr/>
                </a:tc>
                <a:tc>
                  <a:txBody>
                    <a:bodyPr/>
                    <a:lstStyle/>
                    <a:p>
                      <a:r>
                        <a:rPr lang="en-US" sz="1800" dirty="0"/>
                        <a:t>Negative</a:t>
                      </a:r>
                    </a:p>
                  </a:txBody>
                  <a:tcPr/>
                </a:tc>
                <a:extLst>
                  <a:ext uri="{0D108BD9-81ED-4DB2-BD59-A6C34878D82A}">
                    <a16:rowId xmlns:a16="http://schemas.microsoft.com/office/drawing/2014/main" val="209951238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i="1" dirty="0"/>
                        <a:t>x Hispanic</a:t>
                      </a:r>
                    </a:p>
                  </a:txBody>
                  <a:tcPr/>
                </a:tc>
                <a:tc>
                  <a:txBody>
                    <a:bodyPr/>
                    <a:lstStyle/>
                    <a:p>
                      <a:r>
                        <a:rPr lang="en-US" sz="1800" dirty="0"/>
                        <a:t>Negative</a:t>
                      </a:r>
                    </a:p>
                  </a:txBody>
                  <a:tcPr/>
                </a:tc>
                <a:extLst>
                  <a:ext uri="{0D108BD9-81ED-4DB2-BD59-A6C34878D82A}">
                    <a16:rowId xmlns:a16="http://schemas.microsoft.com/office/drawing/2014/main" val="1281453718"/>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i="1" dirty="0"/>
                        <a:t>x Income quintile 2 </a:t>
                      </a:r>
                    </a:p>
                  </a:txBody>
                  <a:tcPr/>
                </a:tc>
                <a:tc>
                  <a:txBody>
                    <a:bodyPr/>
                    <a:lstStyle/>
                    <a:p>
                      <a:r>
                        <a:rPr lang="en-US" sz="1800" dirty="0"/>
                        <a:t>Positive</a:t>
                      </a:r>
                    </a:p>
                  </a:txBody>
                  <a:tcPr/>
                </a:tc>
                <a:extLst>
                  <a:ext uri="{0D108BD9-81ED-4DB2-BD59-A6C34878D82A}">
                    <a16:rowId xmlns:a16="http://schemas.microsoft.com/office/drawing/2014/main" val="1954903129"/>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i="1" dirty="0"/>
                        <a:t>x Income quintile 3 </a:t>
                      </a:r>
                    </a:p>
                  </a:txBody>
                  <a:tcPr/>
                </a:tc>
                <a:tc>
                  <a:txBody>
                    <a:bodyPr/>
                    <a:lstStyle/>
                    <a:p>
                      <a:r>
                        <a:rPr lang="en-US" sz="1800" dirty="0"/>
                        <a:t>…</a:t>
                      </a:r>
                    </a:p>
                  </a:txBody>
                  <a:tcPr/>
                </a:tc>
                <a:extLst>
                  <a:ext uri="{0D108BD9-81ED-4DB2-BD59-A6C34878D82A}">
                    <a16:rowId xmlns:a16="http://schemas.microsoft.com/office/drawing/2014/main" val="2554873245"/>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i="1" dirty="0"/>
                        <a:t>x Income quintile 4 </a:t>
                      </a:r>
                    </a:p>
                  </a:txBody>
                  <a:tcPr/>
                </a:tc>
                <a:tc>
                  <a:txBody>
                    <a:bodyPr/>
                    <a:lstStyle/>
                    <a:p>
                      <a:r>
                        <a:rPr lang="en-US" sz="1800" dirty="0"/>
                        <a:t>…</a:t>
                      </a:r>
                    </a:p>
                  </a:txBody>
                  <a:tcPr/>
                </a:tc>
                <a:extLst>
                  <a:ext uri="{0D108BD9-81ED-4DB2-BD59-A6C34878D82A}">
                    <a16:rowId xmlns:a16="http://schemas.microsoft.com/office/drawing/2014/main" val="3989758495"/>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i="1" dirty="0"/>
                        <a:t>x Income quintile 5</a:t>
                      </a:r>
                    </a:p>
                  </a:txBody>
                  <a:tcPr/>
                </a:tc>
                <a:tc>
                  <a:txBody>
                    <a:bodyPr/>
                    <a:lstStyle/>
                    <a:p>
                      <a:r>
                        <a:rPr lang="en-US" sz="1800" dirty="0" err="1"/>
                        <a:t>Positve</a:t>
                      </a:r>
                      <a:endParaRPr lang="en-US" sz="1800" dirty="0"/>
                    </a:p>
                  </a:txBody>
                  <a:tcPr/>
                </a:tc>
                <a:extLst>
                  <a:ext uri="{0D108BD9-81ED-4DB2-BD59-A6C34878D82A}">
                    <a16:rowId xmlns:a16="http://schemas.microsoft.com/office/drawing/2014/main" val="2542733448"/>
                  </a:ext>
                </a:extLst>
              </a:tr>
            </a:tbl>
          </a:graphicData>
        </a:graphic>
      </p:graphicFrame>
      <p:pic>
        <p:nvPicPr>
          <p:cNvPr id="7" name="Picture 6">
            <a:extLst>
              <a:ext uri="{FF2B5EF4-FFF2-40B4-BE49-F238E27FC236}">
                <a16:creationId xmlns:a16="http://schemas.microsoft.com/office/drawing/2014/main" id="{667AC2B8-DFDE-48F8-88C2-8334EC45DD42}"/>
              </a:ext>
            </a:extLst>
          </p:cNvPr>
          <p:cNvPicPr>
            <a:picLocks noChangeAspect="1"/>
          </p:cNvPicPr>
          <p:nvPr/>
        </p:nvPicPr>
        <p:blipFill>
          <a:blip r:embed="rId2"/>
          <a:stretch>
            <a:fillRect/>
          </a:stretch>
        </p:blipFill>
        <p:spPr>
          <a:xfrm>
            <a:off x="990100" y="1365390"/>
            <a:ext cx="7163800" cy="523948"/>
          </a:xfrm>
          <a:prstGeom prst="rect">
            <a:avLst/>
          </a:prstGeom>
        </p:spPr>
      </p:pic>
    </p:spTree>
    <p:extLst>
      <p:ext uri="{BB962C8B-B14F-4D97-AF65-F5344CB8AC3E}">
        <p14:creationId xmlns:p14="http://schemas.microsoft.com/office/powerpoint/2010/main" val="100486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2CBA-026F-7E96-546F-23B8813A83DA}"/>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CE8FBDCD-BC38-D4A8-A210-EA02F2610057}"/>
              </a:ext>
            </a:extLst>
          </p:cNvPr>
          <p:cNvSpPr>
            <a:spLocks noGrp="1"/>
          </p:cNvSpPr>
          <p:nvPr>
            <p:ph type="body" sz="quarter" idx="10"/>
          </p:nvPr>
        </p:nvSpPr>
        <p:spPr/>
        <p:txBody>
          <a:bodyPr>
            <a:normAutofit/>
          </a:bodyPr>
          <a:lstStyle/>
          <a:p>
            <a:r>
              <a:rPr lang="en-US" dirty="0"/>
              <a:t>donnel26@purdue.edu</a:t>
            </a:r>
          </a:p>
        </p:txBody>
      </p:sp>
    </p:spTree>
    <p:extLst>
      <p:ext uri="{BB962C8B-B14F-4D97-AF65-F5344CB8AC3E}">
        <p14:creationId xmlns:p14="http://schemas.microsoft.com/office/powerpoint/2010/main" val="3555266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5D22D-5AC0-4127-B546-0F1C341C383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D56939D-81F3-4D2E-8747-6F4834FA842C}"/>
              </a:ext>
            </a:extLst>
          </p:cNvPr>
          <p:cNvSpPr>
            <a:spLocks noGrp="1"/>
          </p:cNvSpPr>
          <p:nvPr>
            <p:ph type="body" sz="quarter" idx="10"/>
          </p:nvPr>
        </p:nvSpPr>
        <p:spPr/>
        <p:txBody>
          <a:bodyPr/>
          <a:lstStyle/>
          <a:p>
            <a:endParaRPr lang="en-US"/>
          </a:p>
        </p:txBody>
      </p:sp>
      <p:pic>
        <p:nvPicPr>
          <p:cNvPr id="5" name="Picture 4">
            <a:extLst>
              <a:ext uri="{FF2B5EF4-FFF2-40B4-BE49-F238E27FC236}">
                <a16:creationId xmlns:a16="http://schemas.microsoft.com/office/drawing/2014/main" id="{E8D0ED44-1DC8-459E-877D-8504CA5D1221}"/>
              </a:ext>
            </a:extLst>
          </p:cNvPr>
          <p:cNvPicPr>
            <a:picLocks noChangeAspect="1"/>
          </p:cNvPicPr>
          <p:nvPr/>
        </p:nvPicPr>
        <p:blipFill>
          <a:blip r:embed="rId2"/>
          <a:stretch>
            <a:fillRect/>
          </a:stretch>
        </p:blipFill>
        <p:spPr>
          <a:xfrm>
            <a:off x="361362" y="1638050"/>
            <a:ext cx="8421275" cy="3581900"/>
          </a:xfrm>
          <a:prstGeom prst="rect">
            <a:avLst/>
          </a:prstGeom>
        </p:spPr>
      </p:pic>
    </p:spTree>
    <p:extLst>
      <p:ext uri="{BB962C8B-B14F-4D97-AF65-F5344CB8AC3E}">
        <p14:creationId xmlns:p14="http://schemas.microsoft.com/office/powerpoint/2010/main" val="1766660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534FFB-8B40-41D3-AF3F-4D6CEBECD591}"/>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C1C3BB0E-AEB0-4224-AA42-8F5E06914755}"/>
              </a:ext>
            </a:extLst>
          </p:cNvPr>
          <p:cNvSpPr>
            <a:spLocks noGrp="1"/>
          </p:cNvSpPr>
          <p:nvPr>
            <p:ph type="body" sz="quarter" idx="10"/>
          </p:nvPr>
        </p:nvSpPr>
        <p:spPr/>
        <p:txBody>
          <a:bodyPr/>
          <a:lstStyle/>
          <a:p>
            <a:r>
              <a:rPr lang="en-US" dirty="0"/>
              <a:t>From the book chapter </a:t>
            </a:r>
            <a:r>
              <a:rPr lang="en-US" i="1" dirty="0"/>
              <a:t>Equilibrium Sorting Models of Land Use and Residential Choice </a:t>
            </a:r>
            <a:r>
              <a:rPr lang="en-US" dirty="0"/>
              <a:t>by </a:t>
            </a:r>
            <a:r>
              <a:rPr lang="de-DE" dirty="0"/>
              <a:t>H. Allen Klaiber, Nicolai V. Kuminoff</a:t>
            </a:r>
            <a:endParaRPr lang="en-US" i="1" dirty="0"/>
          </a:p>
        </p:txBody>
      </p:sp>
      <p:sp>
        <p:nvSpPr>
          <p:cNvPr id="4" name="Title 3">
            <a:extLst>
              <a:ext uri="{FF2B5EF4-FFF2-40B4-BE49-F238E27FC236}">
                <a16:creationId xmlns:a16="http://schemas.microsoft.com/office/drawing/2014/main" id="{2725BABB-175D-4C29-80BD-CA47AA382C47}"/>
              </a:ext>
            </a:extLst>
          </p:cNvPr>
          <p:cNvSpPr>
            <a:spLocks noGrp="1"/>
          </p:cNvSpPr>
          <p:nvPr>
            <p:ph type="title"/>
          </p:nvPr>
        </p:nvSpPr>
        <p:spPr/>
        <p:txBody>
          <a:bodyPr>
            <a:normAutofit fontScale="90000"/>
          </a:bodyPr>
          <a:lstStyle/>
          <a:p>
            <a:r>
              <a:rPr lang="en-US" dirty="0"/>
              <a:t>Contribution</a:t>
            </a:r>
          </a:p>
        </p:txBody>
      </p:sp>
      <p:sp>
        <p:nvSpPr>
          <p:cNvPr id="5" name="Slide Number Placeholder 4">
            <a:extLst>
              <a:ext uri="{FF2B5EF4-FFF2-40B4-BE49-F238E27FC236}">
                <a16:creationId xmlns:a16="http://schemas.microsoft.com/office/drawing/2014/main" id="{9CB6CB76-C390-461D-A665-472ECD37BE63}"/>
              </a:ext>
            </a:extLst>
          </p:cNvPr>
          <p:cNvSpPr>
            <a:spLocks noGrp="1"/>
          </p:cNvSpPr>
          <p:nvPr>
            <p:ph type="sldNum" sz="quarter" idx="12"/>
          </p:nvPr>
        </p:nvSpPr>
        <p:spPr/>
        <p:txBody>
          <a:bodyPr/>
          <a:lstStyle/>
          <a:p>
            <a:fld id="{346097E4-2930-9D48-A5CE-AF00B0E70697}" type="slidenum">
              <a:rPr lang="en-US" smtClean="0"/>
              <a:t>19</a:t>
            </a:fld>
            <a:endParaRPr lang="en-US"/>
          </a:p>
        </p:txBody>
      </p:sp>
      <p:pic>
        <p:nvPicPr>
          <p:cNvPr id="7" name="Picture 6">
            <a:extLst>
              <a:ext uri="{FF2B5EF4-FFF2-40B4-BE49-F238E27FC236}">
                <a16:creationId xmlns:a16="http://schemas.microsoft.com/office/drawing/2014/main" id="{CFF41270-92C4-4294-87B4-630426A2E428}"/>
              </a:ext>
            </a:extLst>
          </p:cNvPr>
          <p:cNvPicPr>
            <a:picLocks noChangeAspect="1"/>
          </p:cNvPicPr>
          <p:nvPr/>
        </p:nvPicPr>
        <p:blipFill>
          <a:blip r:embed="rId2"/>
          <a:stretch>
            <a:fillRect/>
          </a:stretch>
        </p:blipFill>
        <p:spPr>
          <a:xfrm>
            <a:off x="544231" y="2093976"/>
            <a:ext cx="6264946" cy="3546780"/>
          </a:xfrm>
          <a:prstGeom prst="rect">
            <a:avLst/>
          </a:prstGeom>
        </p:spPr>
      </p:pic>
    </p:spTree>
    <p:extLst>
      <p:ext uri="{BB962C8B-B14F-4D97-AF65-F5344CB8AC3E}">
        <p14:creationId xmlns:p14="http://schemas.microsoft.com/office/powerpoint/2010/main" val="1133067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F905B7-3B2C-5359-2574-A43F5DDCABC6}"/>
              </a:ext>
            </a:extLst>
          </p:cNvPr>
          <p:cNvSpPr>
            <a:spLocks noGrp="1"/>
          </p:cNvSpPr>
          <p:nvPr>
            <p:ph type="body" sz="quarter" idx="11"/>
          </p:nvPr>
        </p:nvSpPr>
        <p:spPr/>
        <p:txBody>
          <a:bodyPr/>
          <a:lstStyle/>
          <a:p>
            <a:r>
              <a:rPr lang="en-US" dirty="0"/>
              <a:t>Flooding is one of the most damaging and costly natural disasters, and is expected to increase with  climate change.</a:t>
            </a:r>
          </a:p>
        </p:txBody>
      </p:sp>
      <p:sp>
        <p:nvSpPr>
          <p:cNvPr id="4" name="Title 3">
            <a:extLst>
              <a:ext uri="{FF2B5EF4-FFF2-40B4-BE49-F238E27FC236}">
                <a16:creationId xmlns:a16="http://schemas.microsoft.com/office/drawing/2014/main" id="{9444A935-5D27-DC29-64F8-92DAB8DA486D}"/>
              </a:ext>
            </a:extLst>
          </p:cNvPr>
          <p:cNvSpPr>
            <a:spLocks noGrp="1"/>
          </p:cNvSpPr>
          <p:nvPr>
            <p:ph type="title"/>
          </p:nvPr>
        </p:nvSpPr>
        <p:spPr/>
        <p:txBody>
          <a:bodyPr>
            <a:normAutofit fontScale="90000"/>
          </a:bodyPr>
          <a:lstStyle/>
          <a:p>
            <a:r>
              <a:rPr lang="en-US" dirty="0"/>
              <a:t>Motivation</a:t>
            </a:r>
          </a:p>
        </p:txBody>
      </p:sp>
      <p:sp>
        <p:nvSpPr>
          <p:cNvPr id="5" name="Slide Number Placeholder 4">
            <a:extLst>
              <a:ext uri="{FF2B5EF4-FFF2-40B4-BE49-F238E27FC236}">
                <a16:creationId xmlns:a16="http://schemas.microsoft.com/office/drawing/2014/main" id="{22938842-36FA-041C-13F7-CCF2B3551C20}"/>
              </a:ext>
            </a:extLst>
          </p:cNvPr>
          <p:cNvSpPr>
            <a:spLocks noGrp="1"/>
          </p:cNvSpPr>
          <p:nvPr>
            <p:ph type="sldNum" sz="quarter" idx="12"/>
          </p:nvPr>
        </p:nvSpPr>
        <p:spPr/>
        <p:txBody>
          <a:bodyPr/>
          <a:lstStyle/>
          <a:p>
            <a:fld id="{346097E4-2930-9D48-A5CE-AF00B0E70697}" type="slidenum">
              <a:rPr lang="en-US" smtClean="0"/>
              <a:t>2</a:t>
            </a:fld>
            <a:endParaRPr lang="en-US"/>
          </a:p>
        </p:txBody>
      </p:sp>
      <p:pic>
        <p:nvPicPr>
          <p:cNvPr id="7" name="Picture 6">
            <a:extLst>
              <a:ext uri="{FF2B5EF4-FFF2-40B4-BE49-F238E27FC236}">
                <a16:creationId xmlns:a16="http://schemas.microsoft.com/office/drawing/2014/main" id="{11741663-3503-8491-4523-2F78310B58B2}"/>
              </a:ext>
            </a:extLst>
          </p:cNvPr>
          <p:cNvPicPr>
            <a:picLocks noChangeAspect="1"/>
          </p:cNvPicPr>
          <p:nvPr/>
        </p:nvPicPr>
        <p:blipFill>
          <a:blip r:embed="rId3"/>
          <a:stretch>
            <a:fillRect/>
          </a:stretch>
        </p:blipFill>
        <p:spPr>
          <a:xfrm>
            <a:off x="1442505" y="1627810"/>
            <a:ext cx="6258458" cy="3813341"/>
          </a:xfrm>
          <a:prstGeom prst="rect">
            <a:avLst/>
          </a:prstGeom>
        </p:spPr>
      </p:pic>
      <p:pic>
        <p:nvPicPr>
          <p:cNvPr id="8" name="Picture 7">
            <a:extLst>
              <a:ext uri="{FF2B5EF4-FFF2-40B4-BE49-F238E27FC236}">
                <a16:creationId xmlns:a16="http://schemas.microsoft.com/office/drawing/2014/main" id="{DA34804A-FF2E-44E2-891B-1706EA6D6191}"/>
              </a:ext>
            </a:extLst>
          </p:cNvPr>
          <p:cNvPicPr>
            <a:picLocks noChangeAspect="1"/>
          </p:cNvPicPr>
          <p:nvPr/>
        </p:nvPicPr>
        <p:blipFill>
          <a:blip r:embed="rId4"/>
          <a:stretch>
            <a:fillRect/>
          </a:stretch>
        </p:blipFill>
        <p:spPr>
          <a:xfrm>
            <a:off x="2216426" y="5548220"/>
            <a:ext cx="6674754" cy="1000269"/>
          </a:xfrm>
          <a:prstGeom prst="rect">
            <a:avLst/>
          </a:prstGeom>
        </p:spPr>
      </p:pic>
    </p:spTree>
    <p:extLst>
      <p:ext uri="{BB962C8B-B14F-4D97-AF65-F5344CB8AC3E}">
        <p14:creationId xmlns:p14="http://schemas.microsoft.com/office/powerpoint/2010/main" val="1949448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514DC-26E0-A8C6-E824-283EC0B2237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413D606-7A8F-D333-0252-C9C249F4D223}"/>
              </a:ext>
            </a:extLst>
          </p:cNvPr>
          <p:cNvSpPr>
            <a:spLocks noGrp="1"/>
          </p:cNvSpPr>
          <p:nvPr>
            <p:ph type="body" sz="quarter" idx="11"/>
          </p:nvPr>
        </p:nvSpPr>
        <p:spPr/>
        <p:txBody>
          <a:bodyPr/>
          <a:lstStyle/>
          <a:p>
            <a:r>
              <a:rPr lang="en-US" dirty="0"/>
              <a:t>Why is a sorting model more appropriate than other models?</a:t>
            </a:r>
          </a:p>
        </p:txBody>
      </p:sp>
      <p:sp>
        <p:nvSpPr>
          <p:cNvPr id="3" name="Text Placeholder 2">
            <a:extLst>
              <a:ext uri="{FF2B5EF4-FFF2-40B4-BE49-F238E27FC236}">
                <a16:creationId xmlns:a16="http://schemas.microsoft.com/office/drawing/2014/main" id="{37B059A3-E21A-26F5-CE84-32082DCA0F41}"/>
              </a:ext>
            </a:extLst>
          </p:cNvPr>
          <p:cNvSpPr>
            <a:spLocks noGrp="1"/>
          </p:cNvSpPr>
          <p:nvPr>
            <p:ph type="body" sz="quarter" idx="10"/>
          </p:nvPr>
        </p:nvSpPr>
        <p:spPr>
          <a:xfrm>
            <a:off x="342900" y="1476375"/>
            <a:ext cx="8450035" cy="4521655"/>
          </a:xfrm>
        </p:spPr>
        <p:txBody>
          <a:bodyPr/>
          <a:lstStyle/>
          <a:p>
            <a:r>
              <a:rPr lang="en-US" sz="2000" dirty="0"/>
              <a:t>Brief history of residential sorting models</a:t>
            </a:r>
          </a:p>
          <a:p>
            <a:pPr marL="285750" indent="-285750">
              <a:buFont typeface="Arial" panose="020B0604020202020204" pitchFamily="34" charset="0"/>
              <a:buChar char="•"/>
            </a:pPr>
            <a:r>
              <a:rPr lang="en-US" sz="2000" dirty="0"/>
              <a:t> Tiebout (1956): proposed that people "vote with their feet" by choosing communities that best match their preferences for public goods (like schools, parks, etc.).</a:t>
            </a:r>
          </a:p>
          <a:p>
            <a:pPr marL="285750" indent="-285750">
              <a:buFont typeface="Arial" panose="020B0604020202020204" pitchFamily="34" charset="0"/>
              <a:buChar char="•"/>
            </a:pPr>
            <a:r>
              <a:rPr lang="en-US" sz="2000" dirty="0"/>
              <a:t>1960s-1970s: Urban economics papers focused on how housing prices vary with distance to jobs, using aggregated data.</a:t>
            </a:r>
          </a:p>
          <a:p>
            <a:pPr marL="285750" indent="-285750">
              <a:buFont typeface="Arial" panose="020B0604020202020204" pitchFamily="34" charset="0"/>
              <a:buChar char="•"/>
            </a:pPr>
            <a:r>
              <a:rPr lang="en-US" sz="2000" dirty="0"/>
              <a:t>1970s-1990s: Discrete Choice &amp; Random Utility Models</a:t>
            </a:r>
          </a:p>
          <a:p>
            <a:pPr marL="285750" indent="-285750">
              <a:buFont typeface="Arial" panose="020B0604020202020204" pitchFamily="34" charset="0"/>
              <a:buChar char="•"/>
            </a:pPr>
            <a:r>
              <a:rPr lang="en-US" sz="2000" dirty="0"/>
              <a:t>2000s-Today: Bayer, McMillan, and Rueben (2004) </a:t>
            </a:r>
          </a:p>
        </p:txBody>
      </p:sp>
      <p:sp>
        <p:nvSpPr>
          <p:cNvPr id="4" name="Title 3">
            <a:extLst>
              <a:ext uri="{FF2B5EF4-FFF2-40B4-BE49-F238E27FC236}">
                <a16:creationId xmlns:a16="http://schemas.microsoft.com/office/drawing/2014/main" id="{C9D89EDE-5E1A-8B2E-663D-0EF26AE74DFE}"/>
              </a:ext>
            </a:extLst>
          </p:cNvPr>
          <p:cNvSpPr>
            <a:spLocks noGrp="1"/>
          </p:cNvSpPr>
          <p:nvPr>
            <p:ph type="title"/>
          </p:nvPr>
        </p:nvSpPr>
        <p:spPr/>
        <p:txBody>
          <a:bodyPr>
            <a:normAutofit fontScale="90000"/>
          </a:bodyPr>
          <a:lstStyle/>
          <a:p>
            <a:r>
              <a:rPr lang="en-US" dirty="0"/>
              <a:t>Contribution</a:t>
            </a:r>
          </a:p>
        </p:txBody>
      </p:sp>
      <p:sp>
        <p:nvSpPr>
          <p:cNvPr id="5" name="Slide Number Placeholder 4">
            <a:extLst>
              <a:ext uri="{FF2B5EF4-FFF2-40B4-BE49-F238E27FC236}">
                <a16:creationId xmlns:a16="http://schemas.microsoft.com/office/drawing/2014/main" id="{161A889F-B741-ACD9-ACCB-6D7E3074F14B}"/>
              </a:ext>
            </a:extLst>
          </p:cNvPr>
          <p:cNvSpPr>
            <a:spLocks noGrp="1"/>
          </p:cNvSpPr>
          <p:nvPr>
            <p:ph type="sldNum" sz="quarter" idx="12"/>
          </p:nvPr>
        </p:nvSpPr>
        <p:spPr/>
        <p:txBody>
          <a:bodyPr/>
          <a:lstStyle/>
          <a:p>
            <a:fld id="{346097E4-2930-9D48-A5CE-AF00B0E70697}" type="slidenum">
              <a:rPr lang="en-US" smtClean="0"/>
              <a:t>20</a:t>
            </a:fld>
            <a:endParaRPr lang="en-US"/>
          </a:p>
        </p:txBody>
      </p:sp>
    </p:spTree>
    <p:extLst>
      <p:ext uri="{BB962C8B-B14F-4D97-AF65-F5344CB8AC3E}">
        <p14:creationId xmlns:p14="http://schemas.microsoft.com/office/powerpoint/2010/main" val="721024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70AA2-3D5E-DBD3-293A-6E16409403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13BFC5B-1CB0-3F57-51C6-839F90460128}"/>
              </a:ext>
            </a:extLst>
          </p:cNvPr>
          <p:cNvSpPr>
            <a:spLocks noGrp="1"/>
          </p:cNvSpPr>
          <p:nvPr>
            <p:ph type="body" sz="quarter" idx="11"/>
          </p:nvPr>
        </p:nvSpPr>
        <p:spPr/>
        <p:txBody>
          <a:bodyPr/>
          <a:lstStyle/>
          <a:p>
            <a:r>
              <a:rPr lang="en-US" dirty="0"/>
              <a:t>Why is a sorting model more appropriate than other models?</a:t>
            </a:r>
          </a:p>
        </p:txBody>
      </p:sp>
      <p:sp>
        <p:nvSpPr>
          <p:cNvPr id="3" name="Text Placeholder 2">
            <a:extLst>
              <a:ext uri="{FF2B5EF4-FFF2-40B4-BE49-F238E27FC236}">
                <a16:creationId xmlns:a16="http://schemas.microsoft.com/office/drawing/2014/main" id="{EDC8D76F-BC2D-5EA4-ED33-6100261AE28E}"/>
              </a:ext>
            </a:extLst>
          </p:cNvPr>
          <p:cNvSpPr>
            <a:spLocks noGrp="1"/>
          </p:cNvSpPr>
          <p:nvPr>
            <p:ph type="body" sz="quarter" idx="10"/>
          </p:nvPr>
        </p:nvSpPr>
        <p:spPr>
          <a:xfrm>
            <a:off x="342900" y="1476375"/>
            <a:ext cx="8450035" cy="4521655"/>
          </a:xfrm>
        </p:spPr>
        <p:txBody>
          <a:bodyPr/>
          <a:lstStyle/>
          <a:p>
            <a:r>
              <a:rPr lang="en-US" sz="2000" dirty="0"/>
              <a:t>What is a </a:t>
            </a:r>
            <a:r>
              <a:rPr lang="en-US" sz="2000" b="1" dirty="0"/>
              <a:t>sorting model</a:t>
            </a:r>
            <a:r>
              <a:rPr lang="en-US" sz="2000" dirty="0"/>
              <a:t>?</a:t>
            </a:r>
          </a:p>
          <a:p>
            <a:pPr marL="457200" indent="-457200">
              <a:buAutoNum type="arabicPeriod"/>
            </a:pPr>
            <a:r>
              <a:rPr lang="en-US" sz="2000" dirty="0"/>
              <a:t>The first step of a sorting model is to describe the landscape and structure of household preferences</a:t>
            </a:r>
          </a:p>
          <a:p>
            <a:pPr marL="800100" lvl="1" indent="-457200">
              <a:buFont typeface="Arial" panose="020B0604020202020204" pitchFamily="34" charset="0"/>
              <a:buChar char="•"/>
            </a:pPr>
            <a:r>
              <a:rPr lang="en-US" sz="1550" dirty="0"/>
              <a:t>A household chooses the residence that maximizes their utility out of a set of alternative residences. Utility is a function of observable household characteristics, houses, and communities. </a:t>
            </a:r>
          </a:p>
          <a:p>
            <a:pPr marL="457200" indent="-457200">
              <a:buAutoNum type="arabicPeriod"/>
            </a:pPr>
            <a:r>
              <a:rPr lang="en-US" sz="2000" dirty="0"/>
              <a:t>A</a:t>
            </a:r>
          </a:p>
        </p:txBody>
      </p:sp>
      <p:sp>
        <p:nvSpPr>
          <p:cNvPr id="4" name="Title 3">
            <a:extLst>
              <a:ext uri="{FF2B5EF4-FFF2-40B4-BE49-F238E27FC236}">
                <a16:creationId xmlns:a16="http://schemas.microsoft.com/office/drawing/2014/main" id="{F0D53751-A56A-AC55-BD9E-606CC397BB19}"/>
              </a:ext>
            </a:extLst>
          </p:cNvPr>
          <p:cNvSpPr>
            <a:spLocks noGrp="1"/>
          </p:cNvSpPr>
          <p:nvPr>
            <p:ph type="title"/>
          </p:nvPr>
        </p:nvSpPr>
        <p:spPr/>
        <p:txBody>
          <a:bodyPr>
            <a:normAutofit fontScale="90000"/>
          </a:bodyPr>
          <a:lstStyle/>
          <a:p>
            <a:r>
              <a:rPr lang="en-US" dirty="0"/>
              <a:t>Contribution</a:t>
            </a:r>
          </a:p>
        </p:txBody>
      </p:sp>
      <p:sp>
        <p:nvSpPr>
          <p:cNvPr id="5" name="Slide Number Placeholder 4">
            <a:extLst>
              <a:ext uri="{FF2B5EF4-FFF2-40B4-BE49-F238E27FC236}">
                <a16:creationId xmlns:a16="http://schemas.microsoft.com/office/drawing/2014/main" id="{655BF0AC-372A-D346-BFBA-0CB6C7444E89}"/>
              </a:ext>
            </a:extLst>
          </p:cNvPr>
          <p:cNvSpPr>
            <a:spLocks noGrp="1"/>
          </p:cNvSpPr>
          <p:nvPr>
            <p:ph type="sldNum" sz="quarter" idx="12"/>
          </p:nvPr>
        </p:nvSpPr>
        <p:spPr/>
        <p:txBody>
          <a:bodyPr/>
          <a:lstStyle/>
          <a:p>
            <a:fld id="{346097E4-2930-9D48-A5CE-AF00B0E70697}" type="slidenum">
              <a:rPr lang="en-US" smtClean="0"/>
              <a:t>21</a:t>
            </a:fld>
            <a:endParaRPr lang="en-US"/>
          </a:p>
        </p:txBody>
      </p:sp>
    </p:spTree>
    <p:extLst>
      <p:ext uri="{BB962C8B-B14F-4D97-AF65-F5344CB8AC3E}">
        <p14:creationId xmlns:p14="http://schemas.microsoft.com/office/powerpoint/2010/main" val="3815593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A9AB33-FA3F-46B9-9E21-1C5A367EBF11}"/>
              </a:ext>
            </a:extLst>
          </p:cNvPr>
          <p:cNvSpPr>
            <a:spLocks noGrp="1"/>
          </p:cNvSpPr>
          <p:nvPr>
            <p:ph type="body" sz="quarter" idx="11"/>
          </p:nvPr>
        </p:nvSpPr>
        <p:spPr/>
        <p:txBody>
          <a:bodyPr/>
          <a:lstStyle/>
          <a:p>
            <a:r>
              <a:rPr lang="en-US" dirty="0"/>
              <a:t>Harris County Voluntary and Mandatory Flood Buyout Program</a:t>
            </a:r>
          </a:p>
        </p:txBody>
      </p:sp>
      <p:sp>
        <p:nvSpPr>
          <p:cNvPr id="3" name="Text Placeholder 2">
            <a:extLst>
              <a:ext uri="{FF2B5EF4-FFF2-40B4-BE49-F238E27FC236}">
                <a16:creationId xmlns:a16="http://schemas.microsoft.com/office/drawing/2014/main" id="{57DEFF41-168B-434F-BDE6-9EDF9964F6B6}"/>
              </a:ext>
            </a:extLst>
          </p:cNvPr>
          <p:cNvSpPr>
            <a:spLocks noGrp="1"/>
          </p:cNvSpPr>
          <p:nvPr>
            <p:ph type="body" sz="quarter" idx="10"/>
          </p:nvPr>
        </p:nvSpPr>
        <p:spPr/>
        <p:txBody>
          <a:bodyPr/>
          <a:lstStyle/>
          <a:p>
            <a:pPr marL="285750" indent="-285750">
              <a:buFont typeface="Arial" panose="020B0604020202020204" pitchFamily="34" charset="0"/>
              <a:buChar char="•"/>
            </a:pPr>
            <a:r>
              <a:rPr lang="en-US" dirty="0"/>
              <a:t>Project Recovery (Mandatory) Buyout Program started in 2020 in response to 2017 Hurricane Harvey</a:t>
            </a:r>
          </a:p>
        </p:txBody>
      </p:sp>
      <p:sp>
        <p:nvSpPr>
          <p:cNvPr id="4" name="Title 3">
            <a:extLst>
              <a:ext uri="{FF2B5EF4-FFF2-40B4-BE49-F238E27FC236}">
                <a16:creationId xmlns:a16="http://schemas.microsoft.com/office/drawing/2014/main" id="{2CB1A4F9-E42F-4DD5-A8B2-19192D21FDE3}"/>
              </a:ext>
            </a:extLst>
          </p:cNvPr>
          <p:cNvSpPr>
            <a:spLocks noGrp="1"/>
          </p:cNvSpPr>
          <p:nvPr>
            <p:ph type="title"/>
          </p:nvPr>
        </p:nvSpPr>
        <p:spPr/>
        <p:txBody>
          <a:bodyPr>
            <a:normAutofit fontScale="90000"/>
          </a:bodyPr>
          <a:lstStyle/>
          <a:p>
            <a:r>
              <a:rPr lang="en-US" dirty="0"/>
              <a:t>Setting</a:t>
            </a:r>
          </a:p>
        </p:txBody>
      </p:sp>
      <p:sp>
        <p:nvSpPr>
          <p:cNvPr id="5" name="Slide Number Placeholder 4">
            <a:extLst>
              <a:ext uri="{FF2B5EF4-FFF2-40B4-BE49-F238E27FC236}">
                <a16:creationId xmlns:a16="http://schemas.microsoft.com/office/drawing/2014/main" id="{99E3612E-0F78-4638-B317-6FA95EB4EA09}"/>
              </a:ext>
            </a:extLst>
          </p:cNvPr>
          <p:cNvSpPr>
            <a:spLocks noGrp="1"/>
          </p:cNvSpPr>
          <p:nvPr>
            <p:ph type="sldNum" sz="quarter" idx="12"/>
          </p:nvPr>
        </p:nvSpPr>
        <p:spPr/>
        <p:txBody>
          <a:bodyPr/>
          <a:lstStyle/>
          <a:p>
            <a:fld id="{346097E4-2930-9D48-A5CE-AF00B0E70697}" type="slidenum">
              <a:rPr lang="en-US" smtClean="0"/>
              <a:t>22</a:t>
            </a:fld>
            <a:endParaRPr lang="en-US"/>
          </a:p>
        </p:txBody>
      </p:sp>
      <p:pic>
        <p:nvPicPr>
          <p:cNvPr id="7" name="Picture 6">
            <a:extLst>
              <a:ext uri="{FF2B5EF4-FFF2-40B4-BE49-F238E27FC236}">
                <a16:creationId xmlns:a16="http://schemas.microsoft.com/office/drawing/2014/main" id="{966D1582-EEB4-4EB2-B035-6834FAC85837}"/>
              </a:ext>
            </a:extLst>
          </p:cNvPr>
          <p:cNvPicPr>
            <a:picLocks noChangeAspect="1"/>
          </p:cNvPicPr>
          <p:nvPr/>
        </p:nvPicPr>
        <p:blipFill>
          <a:blip r:embed="rId2"/>
          <a:stretch>
            <a:fillRect/>
          </a:stretch>
        </p:blipFill>
        <p:spPr>
          <a:xfrm>
            <a:off x="-4083" y="2183404"/>
            <a:ext cx="9144000" cy="3653242"/>
          </a:xfrm>
          <a:prstGeom prst="rect">
            <a:avLst/>
          </a:prstGeom>
        </p:spPr>
      </p:pic>
    </p:spTree>
    <p:extLst>
      <p:ext uri="{BB962C8B-B14F-4D97-AF65-F5344CB8AC3E}">
        <p14:creationId xmlns:p14="http://schemas.microsoft.com/office/powerpoint/2010/main" val="1639347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70AA2-3D5E-DBD3-293A-6E16409403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13BFC5B-1CB0-3F57-51C6-839F90460128}"/>
              </a:ext>
            </a:extLst>
          </p:cNvPr>
          <p:cNvSpPr>
            <a:spLocks noGrp="1"/>
          </p:cNvSpPr>
          <p:nvPr>
            <p:ph type="body" sz="quarter" idx="11"/>
          </p:nvPr>
        </p:nvSpPr>
        <p:spPr/>
        <p:txBody>
          <a:bodyPr/>
          <a:lstStyle/>
          <a:p>
            <a:r>
              <a:rPr lang="en-US" dirty="0"/>
              <a:t>Why is a sorting model more appropriate than other models?</a:t>
            </a:r>
          </a:p>
        </p:txBody>
      </p:sp>
      <p:sp>
        <p:nvSpPr>
          <p:cNvPr id="3" name="Text Placeholder 2">
            <a:extLst>
              <a:ext uri="{FF2B5EF4-FFF2-40B4-BE49-F238E27FC236}">
                <a16:creationId xmlns:a16="http://schemas.microsoft.com/office/drawing/2014/main" id="{EDC8D76F-BC2D-5EA4-ED33-6100261AE28E}"/>
              </a:ext>
            </a:extLst>
          </p:cNvPr>
          <p:cNvSpPr>
            <a:spLocks noGrp="1"/>
          </p:cNvSpPr>
          <p:nvPr>
            <p:ph type="body" sz="quarter" idx="10"/>
          </p:nvPr>
        </p:nvSpPr>
        <p:spPr>
          <a:xfrm>
            <a:off x="342900" y="1476375"/>
            <a:ext cx="7923275" cy="4521655"/>
          </a:xfrm>
        </p:spPr>
        <p:txBody>
          <a:bodyPr/>
          <a:lstStyle/>
          <a:p>
            <a:r>
              <a:rPr lang="en-US" dirty="0"/>
              <a:t>2. Sorting models are better suited for estimating benefits from nonmarginal changes.</a:t>
            </a:r>
          </a:p>
          <a:p>
            <a:pPr marL="342900" indent="-342900">
              <a:buFont typeface="Arial" panose="020B0604020202020204" pitchFamily="34" charset="0"/>
              <a:buChar char="•"/>
            </a:pPr>
            <a:r>
              <a:rPr lang="en-US" dirty="0"/>
              <a:t>Hedonic models assume market conditions are fixed and don’t account for feedback loops and interactions.</a:t>
            </a:r>
          </a:p>
          <a:p>
            <a:pPr marL="342900" indent="-342900">
              <a:buFont typeface="Arial" panose="020B0604020202020204" pitchFamily="34" charset="0"/>
              <a:buChar char="•"/>
            </a:pPr>
            <a:r>
              <a:rPr lang="en-US" dirty="0"/>
              <a:t>This makes it challenging to use them to estimate the effects of large-scale policy changes that could cause people to relocate, prices to adjust, and amenities to change. </a:t>
            </a:r>
          </a:p>
          <a:p>
            <a:pPr marL="342900" indent="-342900">
              <a:buFont typeface="Arial" panose="020B0604020202020204" pitchFamily="34" charset="0"/>
              <a:buChar char="•"/>
            </a:pPr>
            <a:r>
              <a:rPr lang="en-US" dirty="0"/>
              <a:t>Sorting models account for how households’ preferences and choices interact with the broader economic landscape, including how policies affect housing prices, location choices, and amenities.</a:t>
            </a:r>
          </a:p>
          <a:p>
            <a:pPr marL="685800" lvl="1" indent="-342900">
              <a:buFont typeface="Arial" panose="020B0604020202020204" pitchFamily="34" charset="0"/>
              <a:buChar char="•"/>
            </a:pPr>
            <a:r>
              <a:rPr lang="en-US" sz="1800" dirty="0" err="1"/>
              <a:t>Sieg</a:t>
            </a:r>
            <a:r>
              <a:rPr lang="en-US" sz="1800" dirty="0"/>
              <a:t> et al. (2004) show that while average MWTP estimates for marginal air quality changes in Los Angeles and Ventura are similar, estimated welfare gains from actual policy-induced ozone reductions differ by up to 800% once sorting and general equilibrium effects are included.</a:t>
            </a:r>
            <a:endParaRPr lang="en-US" dirty="0"/>
          </a:p>
          <a:p>
            <a:pPr marL="342900" indent="-34290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F0D53751-A56A-AC55-BD9E-606CC397BB19}"/>
              </a:ext>
            </a:extLst>
          </p:cNvPr>
          <p:cNvSpPr>
            <a:spLocks noGrp="1"/>
          </p:cNvSpPr>
          <p:nvPr>
            <p:ph type="title"/>
          </p:nvPr>
        </p:nvSpPr>
        <p:spPr/>
        <p:txBody>
          <a:bodyPr>
            <a:normAutofit fontScale="90000"/>
          </a:bodyPr>
          <a:lstStyle/>
          <a:p>
            <a:r>
              <a:rPr lang="en-US" dirty="0"/>
              <a:t>Contribution</a:t>
            </a:r>
          </a:p>
        </p:txBody>
      </p:sp>
      <p:sp>
        <p:nvSpPr>
          <p:cNvPr id="5" name="Slide Number Placeholder 4">
            <a:extLst>
              <a:ext uri="{FF2B5EF4-FFF2-40B4-BE49-F238E27FC236}">
                <a16:creationId xmlns:a16="http://schemas.microsoft.com/office/drawing/2014/main" id="{655BF0AC-372A-D346-BFBA-0CB6C7444E89}"/>
              </a:ext>
            </a:extLst>
          </p:cNvPr>
          <p:cNvSpPr>
            <a:spLocks noGrp="1"/>
          </p:cNvSpPr>
          <p:nvPr>
            <p:ph type="sldNum" sz="quarter" idx="12"/>
          </p:nvPr>
        </p:nvSpPr>
        <p:spPr/>
        <p:txBody>
          <a:bodyPr/>
          <a:lstStyle/>
          <a:p>
            <a:fld id="{346097E4-2930-9D48-A5CE-AF00B0E70697}" type="slidenum">
              <a:rPr lang="en-US" smtClean="0"/>
              <a:t>23</a:t>
            </a:fld>
            <a:endParaRPr lang="en-US"/>
          </a:p>
        </p:txBody>
      </p:sp>
    </p:spTree>
    <p:extLst>
      <p:ext uri="{BB962C8B-B14F-4D97-AF65-F5344CB8AC3E}">
        <p14:creationId xmlns:p14="http://schemas.microsoft.com/office/powerpoint/2010/main" val="3560079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70AA2-3D5E-DBD3-293A-6E16409403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13BFC5B-1CB0-3F57-51C6-839F90460128}"/>
              </a:ext>
            </a:extLst>
          </p:cNvPr>
          <p:cNvSpPr>
            <a:spLocks noGrp="1"/>
          </p:cNvSpPr>
          <p:nvPr>
            <p:ph type="body" sz="quarter" idx="11"/>
          </p:nvPr>
        </p:nvSpPr>
        <p:spPr/>
        <p:txBody>
          <a:bodyPr/>
          <a:lstStyle/>
          <a:p>
            <a:r>
              <a:rPr lang="en-US" dirty="0"/>
              <a:t>Why is a sorting model more appropriate than other models?</a:t>
            </a:r>
          </a:p>
        </p:txBody>
      </p:sp>
      <p:sp>
        <p:nvSpPr>
          <p:cNvPr id="3" name="Text Placeholder 2">
            <a:extLst>
              <a:ext uri="{FF2B5EF4-FFF2-40B4-BE49-F238E27FC236}">
                <a16:creationId xmlns:a16="http://schemas.microsoft.com/office/drawing/2014/main" id="{EDC8D76F-BC2D-5EA4-ED33-6100261AE28E}"/>
              </a:ext>
            </a:extLst>
          </p:cNvPr>
          <p:cNvSpPr>
            <a:spLocks noGrp="1"/>
          </p:cNvSpPr>
          <p:nvPr>
            <p:ph type="body" sz="quarter" idx="10"/>
          </p:nvPr>
        </p:nvSpPr>
        <p:spPr>
          <a:xfrm>
            <a:off x="342900" y="1476375"/>
            <a:ext cx="7923275" cy="4521655"/>
          </a:xfrm>
        </p:spPr>
        <p:txBody>
          <a:bodyPr/>
          <a:lstStyle/>
          <a:p>
            <a:r>
              <a:rPr lang="en-US" sz="2000" dirty="0"/>
              <a:t>3. Sorting models allow researcher to disaggregate welfare estimates across different demographic or socioeconomic groups, which is crucial for evaluating the equity impacts of public policy. </a:t>
            </a:r>
          </a:p>
          <a:p>
            <a:pPr marL="342900" indent="-342900">
              <a:buFont typeface="Arial" panose="020B0604020202020204" pitchFamily="34" charset="0"/>
              <a:buChar char="•"/>
            </a:pPr>
            <a:r>
              <a:rPr lang="en-US" sz="2000" dirty="0"/>
              <a:t>How much different income groups are willing to pay for a change in environmental quality</a:t>
            </a:r>
          </a:p>
          <a:p>
            <a:pPr marL="342900" indent="-342900">
              <a:buFont typeface="Arial" panose="020B0604020202020204" pitchFamily="34" charset="0"/>
              <a:buChar char="•"/>
            </a:pPr>
            <a:r>
              <a:rPr lang="en-US" sz="2000" dirty="0"/>
              <a:t>How racial or ethnic sorting patterns respond to changes in public goods or neighborhood characteristics</a:t>
            </a:r>
          </a:p>
          <a:p>
            <a:pPr marL="342900" indent="-342900">
              <a:buFont typeface="Arial" panose="020B0604020202020204" pitchFamily="34" charset="0"/>
              <a:buChar char="•"/>
            </a:pPr>
            <a:r>
              <a:rPr lang="en-US" sz="2000" dirty="0"/>
              <a:t>How renters and owners experience different benefits (though many current models treat households as renters for simplicity)</a:t>
            </a:r>
          </a:p>
        </p:txBody>
      </p:sp>
      <p:sp>
        <p:nvSpPr>
          <p:cNvPr id="4" name="Title 3">
            <a:extLst>
              <a:ext uri="{FF2B5EF4-FFF2-40B4-BE49-F238E27FC236}">
                <a16:creationId xmlns:a16="http://schemas.microsoft.com/office/drawing/2014/main" id="{F0D53751-A56A-AC55-BD9E-606CC397BB19}"/>
              </a:ext>
            </a:extLst>
          </p:cNvPr>
          <p:cNvSpPr>
            <a:spLocks noGrp="1"/>
          </p:cNvSpPr>
          <p:nvPr>
            <p:ph type="title"/>
          </p:nvPr>
        </p:nvSpPr>
        <p:spPr/>
        <p:txBody>
          <a:bodyPr>
            <a:normAutofit fontScale="90000"/>
          </a:bodyPr>
          <a:lstStyle/>
          <a:p>
            <a:r>
              <a:rPr lang="en-US" dirty="0"/>
              <a:t>Contribution</a:t>
            </a:r>
          </a:p>
        </p:txBody>
      </p:sp>
      <p:sp>
        <p:nvSpPr>
          <p:cNvPr id="5" name="Slide Number Placeholder 4">
            <a:extLst>
              <a:ext uri="{FF2B5EF4-FFF2-40B4-BE49-F238E27FC236}">
                <a16:creationId xmlns:a16="http://schemas.microsoft.com/office/drawing/2014/main" id="{655BF0AC-372A-D346-BFBA-0CB6C7444E89}"/>
              </a:ext>
            </a:extLst>
          </p:cNvPr>
          <p:cNvSpPr>
            <a:spLocks noGrp="1"/>
          </p:cNvSpPr>
          <p:nvPr>
            <p:ph type="sldNum" sz="quarter" idx="12"/>
          </p:nvPr>
        </p:nvSpPr>
        <p:spPr/>
        <p:txBody>
          <a:bodyPr/>
          <a:lstStyle/>
          <a:p>
            <a:fld id="{346097E4-2930-9D48-A5CE-AF00B0E70697}" type="slidenum">
              <a:rPr lang="en-US" smtClean="0"/>
              <a:t>24</a:t>
            </a:fld>
            <a:endParaRPr lang="en-US"/>
          </a:p>
        </p:txBody>
      </p:sp>
    </p:spTree>
    <p:extLst>
      <p:ext uri="{BB962C8B-B14F-4D97-AF65-F5344CB8AC3E}">
        <p14:creationId xmlns:p14="http://schemas.microsoft.com/office/powerpoint/2010/main" val="2803458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70AA2-3D5E-DBD3-293A-6E16409403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13BFC5B-1CB0-3F57-51C6-839F90460128}"/>
              </a:ext>
            </a:extLst>
          </p:cNvPr>
          <p:cNvSpPr>
            <a:spLocks noGrp="1"/>
          </p:cNvSpPr>
          <p:nvPr>
            <p:ph type="body" sz="quarter" idx="11"/>
          </p:nvPr>
        </p:nvSpPr>
        <p:spPr/>
        <p:txBody>
          <a:bodyPr/>
          <a:lstStyle/>
          <a:p>
            <a:r>
              <a:rPr lang="en-US" dirty="0"/>
              <a:t>Why is a sorting model more appropriate than other models?</a:t>
            </a:r>
          </a:p>
        </p:txBody>
      </p:sp>
      <p:sp>
        <p:nvSpPr>
          <p:cNvPr id="3" name="Text Placeholder 2">
            <a:extLst>
              <a:ext uri="{FF2B5EF4-FFF2-40B4-BE49-F238E27FC236}">
                <a16:creationId xmlns:a16="http://schemas.microsoft.com/office/drawing/2014/main" id="{EDC8D76F-BC2D-5EA4-ED33-6100261AE28E}"/>
              </a:ext>
            </a:extLst>
          </p:cNvPr>
          <p:cNvSpPr>
            <a:spLocks noGrp="1"/>
          </p:cNvSpPr>
          <p:nvPr>
            <p:ph type="body" sz="quarter" idx="10"/>
          </p:nvPr>
        </p:nvSpPr>
        <p:spPr>
          <a:xfrm>
            <a:off x="342900" y="1476375"/>
            <a:ext cx="7923275" cy="4521655"/>
          </a:xfrm>
        </p:spPr>
        <p:txBody>
          <a:bodyPr/>
          <a:lstStyle/>
          <a:p>
            <a:r>
              <a:rPr lang="en-US" sz="2000" dirty="0"/>
              <a:t>4. Sorting models are better for estimating WTP.</a:t>
            </a:r>
          </a:p>
          <a:p>
            <a:pPr marL="342900" indent="-342900">
              <a:buFont typeface="Arial" panose="020B0604020202020204" pitchFamily="34" charset="0"/>
              <a:buChar char="•"/>
            </a:pPr>
            <a:r>
              <a:rPr lang="en-US" sz="2000" dirty="0"/>
              <a:t>Capitalization effects measure how much an amenity is reflected in housing prices after a policy change or shock.</a:t>
            </a:r>
          </a:p>
          <a:p>
            <a:pPr marL="342900" indent="-342900">
              <a:buFont typeface="Arial" panose="020B0604020202020204" pitchFamily="34" charset="0"/>
              <a:buChar char="•"/>
            </a:pPr>
            <a:r>
              <a:rPr lang="en-US" sz="2000" dirty="0"/>
              <a:t>Capitalization ≠ WTP (unless perfectly elastic demand, no sorting adjustments or endogenous amenities, no feedback effects)</a:t>
            </a:r>
          </a:p>
          <a:p>
            <a:pPr marL="342900" indent="-342900">
              <a:buFont typeface="Arial" panose="020B0604020202020204" pitchFamily="34" charset="0"/>
              <a:buChar char="•"/>
            </a:pPr>
            <a:r>
              <a:rPr lang="en-US" sz="2000" dirty="0"/>
              <a:t>A wedge arises between capitalization and WTP as households re-sort, preferences and incomes shift, and amenities adjust endogenously.</a:t>
            </a:r>
          </a:p>
          <a:p>
            <a:pPr marL="342900" indent="-342900">
              <a:buFont typeface="Arial" panose="020B0604020202020204" pitchFamily="34" charset="0"/>
              <a:buChar char="•"/>
            </a:pPr>
            <a:r>
              <a:rPr lang="en-US" sz="2000" dirty="0"/>
              <a:t>Sorting models account for these dynamics, so they produce more credible estimates of WTP than those based solely on capitalization from hedonic models.</a:t>
            </a:r>
          </a:p>
        </p:txBody>
      </p:sp>
      <p:sp>
        <p:nvSpPr>
          <p:cNvPr id="4" name="Title 3">
            <a:extLst>
              <a:ext uri="{FF2B5EF4-FFF2-40B4-BE49-F238E27FC236}">
                <a16:creationId xmlns:a16="http://schemas.microsoft.com/office/drawing/2014/main" id="{F0D53751-A56A-AC55-BD9E-606CC397BB19}"/>
              </a:ext>
            </a:extLst>
          </p:cNvPr>
          <p:cNvSpPr>
            <a:spLocks noGrp="1"/>
          </p:cNvSpPr>
          <p:nvPr>
            <p:ph type="title"/>
          </p:nvPr>
        </p:nvSpPr>
        <p:spPr/>
        <p:txBody>
          <a:bodyPr>
            <a:normAutofit fontScale="90000"/>
          </a:bodyPr>
          <a:lstStyle/>
          <a:p>
            <a:r>
              <a:rPr lang="en-US" dirty="0"/>
              <a:t>Contribution</a:t>
            </a:r>
          </a:p>
        </p:txBody>
      </p:sp>
      <p:sp>
        <p:nvSpPr>
          <p:cNvPr id="5" name="Slide Number Placeholder 4">
            <a:extLst>
              <a:ext uri="{FF2B5EF4-FFF2-40B4-BE49-F238E27FC236}">
                <a16:creationId xmlns:a16="http://schemas.microsoft.com/office/drawing/2014/main" id="{655BF0AC-372A-D346-BFBA-0CB6C7444E89}"/>
              </a:ext>
            </a:extLst>
          </p:cNvPr>
          <p:cNvSpPr>
            <a:spLocks noGrp="1"/>
          </p:cNvSpPr>
          <p:nvPr>
            <p:ph type="sldNum" sz="quarter" idx="12"/>
          </p:nvPr>
        </p:nvSpPr>
        <p:spPr/>
        <p:txBody>
          <a:bodyPr/>
          <a:lstStyle/>
          <a:p>
            <a:fld id="{346097E4-2930-9D48-A5CE-AF00B0E70697}" type="slidenum">
              <a:rPr lang="en-US" smtClean="0"/>
              <a:t>25</a:t>
            </a:fld>
            <a:endParaRPr lang="en-US"/>
          </a:p>
        </p:txBody>
      </p:sp>
    </p:spTree>
    <p:extLst>
      <p:ext uri="{BB962C8B-B14F-4D97-AF65-F5344CB8AC3E}">
        <p14:creationId xmlns:p14="http://schemas.microsoft.com/office/powerpoint/2010/main" val="2020056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6FCAA53-7D04-40C9-9F70-7D97DCB4DDCF}"/>
                  </a:ext>
                </a:extLst>
              </p:cNvPr>
              <p:cNvSpPr>
                <a:spLocks noGrp="1"/>
              </p:cNvSpPr>
              <p:nvPr>
                <p:ph type="body" sz="quarter" idx="10"/>
              </p:nvPr>
            </p:nvSpPr>
            <p:spPr>
              <a:xfrm>
                <a:off x="342900" y="1247775"/>
                <a:ext cx="8450035" cy="4750255"/>
              </a:xfrm>
            </p:spPr>
            <p:txBody>
              <a:bodyPr/>
              <a:lstStyle/>
              <a:p>
                <a:pPr marL="285750" indent="-285750">
                  <a:lnSpc>
                    <a:spcPct val="150000"/>
                  </a:lnSpc>
                  <a:buFont typeface="Arial" panose="020B0604020202020204" pitchFamily="34" charset="0"/>
                  <a:buChar char="•"/>
                </a:pPr>
                <a:r>
                  <a:rPr lang="en-US" sz="2500" dirty="0"/>
                  <a:t>Household </a:t>
                </a:r>
                <a:r>
                  <a:rPr lang="en-US" sz="2500" i="1" dirty="0"/>
                  <a:t>i</a:t>
                </a:r>
                <a:r>
                  <a:rPr lang="en-US" sz="2500" dirty="0"/>
                  <a:t>’s choice of census block </a:t>
                </a:r>
                <a:r>
                  <a:rPr lang="en-US" sz="2500" i="1" dirty="0"/>
                  <a:t>j</a:t>
                </a:r>
                <a:r>
                  <a:rPr lang="en-US" sz="2500" dirty="0"/>
                  <a:t> at time</a:t>
                </a:r>
                <a:r>
                  <a:rPr lang="en-US" sz="2500" i="1" dirty="0"/>
                  <a:t> t </a:t>
                </a:r>
                <a:r>
                  <a:rPr lang="en-US" sz="2500" dirty="0"/>
                  <a:t>depends on…</a:t>
                </a:r>
              </a:p>
              <a:p>
                <a:pPr marL="628650" lvl="1" indent="-285750">
                  <a:lnSpc>
                    <a:spcPct val="150000"/>
                  </a:lnSpc>
                  <a:buFont typeface="Arial" panose="020B0604020202020204" pitchFamily="34" charset="0"/>
                  <a:buChar char="•"/>
                </a:pPr>
                <a14:m>
                  <m:oMath xmlns:m="http://schemas.openxmlformats.org/officeDocument/2006/math">
                    <m:sSub>
                      <m:sSubPr>
                        <m:ctrlPr>
                          <a:rPr lang="en-US" sz="2500" b="1" i="1">
                            <a:latin typeface="Cambria Math" panose="02040503050406030204" pitchFamily="18" charset="0"/>
                          </a:rPr>
                        </m:ctrlPr>
                      </m:sSubPr>
                      <m:e>
                        <m:r>
                          <a:rPr lang="en-US" sz="2500" b="1" i="1">
                            <a:latin typeface="Cambria Math" panose="02040503050406030204" pitchFamily="18" charset="0"/>
                          </a:rPr>
                          <m:t>𝑿</m:t>
                        </m:r>
                      </m:e>
                      <m:sub>
                        <m:r>
                          <a:rPr lang="en-US" sz="2500" b="1" i="1">
                            <a:latin typeface="Cambria Math" panose="02040503050406030204" pitchFamily="18" charset="0"/>
                          </a:rPr>
                          <m:t>𝒋𝒕</m:t>
                        </m:r>
                      </m:sub>
                    </m:sSub>
                  </m:oMath>
                </a14:m>
                <a:r>
                  <a:rPr lang="en-US" sz="2500" dirty="0"/>
                  <a:t>: observable attributes </a:t>
                </a:r>
              </a:p>
              <a:p>
                <a:pPr marL="628650" lvl="1" indent="-285750">
                  <a:lnSpc>
                    <a:spcPct val="150000"/>
                  </a:lnSpc>
                  <a:buFont typeface="Arial" panose="020B0604020202020204" pitchFamily="34" charset="0"/>
                  <a:buChar char="•"/>
                </a:pPr>
                <a14:m>
                  <m:oMath xmlns:m="http://schemas.openxmlformats.org/officeDocument/2006/math">
                    <m:sSub>
                      <m:sSubPr>
                        <m:ctrlPr>
                          <a:rPr lang="en-US" sz="2500" b="1" i="1">
                            <a:latin typeface="Cambria Math" panose="02040503050406030204" pitchFamily="18" charset="0"/>
                          </a:rPr>
                        </m:ctrlPr>
                      </m:sSubPr>
                      <m:e>
                        <m:r>
                          <m:rPr>
                            <m:nor/>
                          </m:rPr>
                          <a:rPr lang="el-GR" sz="2500" b="1">
                            <a:ea typeface="Cambria Math" panose="02040503050406030204" pitchFamily="18" charset="0"/>
                          </a:rPr>
                          <m:t>ε</m:t>
                        </m:r>
                      </m:e>
                      <m:sub>
                        <m:r>
                          <a:rPr lang="en-US" sz="2500" b="1" i="1">
                            <a:latin typeface="Cambria Math" panose="02040503050406030204" pitchFamily="18" charset="0"/>
                          </a:rPr>
                          <m:t>𝒋𝒕</m:t>
                        </m:r>
                      </m:sub>
                    </m:sSub>
                  </m:oMath>
                </a14:m>
                <a:r>
                  <a:rPr lang="en-US" sz="2500" dirty="0"/>
                  <a:t>: </a:t>
                </a:r>
                <a:r>
                  <a:rPr lang="fr-FR" sz="2500" dirty="0"/>
                  <a:t>non-observable </a:t>
                </a:r>
                <a:r>
                  <a:rPr lang="fr-FR" sz="2500" dirty="0" err="1"/>
                  <a:t>attributes</a:t>
                </a:r>
                <a:endParaRPr lang="en-US" sz="2500" dirty="0"/>
              </a:p>
              <a:p>
                <a:pPr marL="285750" indent="-285750">
                  <a:lnSpc>
                    <a:spcPct val="150000"/>
                  </a:lnSpc>
                  <a:buFont typeface="Arial" panose="020B0604020202020204" pitchFamily="34" charset="0"/>
                  <a:buChar char="•"/>
                </a:pPr>
                <a:r>
                  <a:rPr lang="en-US" sz="2500" dirty="0"/>
                  <a:t>HHs trade off attributes and price </a:t>
                </a:r>
                <a14:m>
                  <m:oMath xmlns:m="http://schemas.openxmlformats.org/officeDocument/2006/math">
                    <m:sSub>
                      <m:sSubPr>
                        <m:ctrlPr>
                          <a:rPr lang="en-US" sz="2500" b="1" i="1" smtClean="0">
                            <a:latin typeface="Cambria Math" panose="02040503050406030204" pitchFamily="18" charset="0"/>
                          </a:rPr>
                        </m:ctrlPr>
                      </m:sSubPr>
                      <m:e>
                        <m:r>
                          <a:rPr lang="en-US" sz="2500" b="1" i="1" smtClean="0">
                            <a:latin typeface="Cambria Math" panose="02040503050406030204" pitchFamily="18" charset="0"/>
                          </a:rPr>
                          <m:t>𝑷</m:t>
                        </m:r>
                      </m:e>
                      <m:sub>
                        <m:r>
                          <a:rPr lang="en-US" sz="2500" b="1" i="1">
                            <a:latin typeface="Cambria Math" panose="02040503050406030204" pitchFamily="18" charset="0"/>
                          </a:rPr>
                          <m:t>𝒋𝒕</m:t>
                        </m:r>
                      </m:sub>
                    </m:sSub>
                  </m:oMath>
                </a14:m>
                <a:r>
                  <a:rPr lang="en-US" sz="2500" dirty="0"/>
                  <a:t>.</a:t>
                </a:r>
              </a:p>
            </p:txBody>
          </p:sp>
        </mc:Choice>
        <mc:Fallback xmlns="">
          <p:sp>
            <p:nvSpPr>
              <p:cNvPr id="3" name="Text Placeholder 2">
                <a:extLst>
                  <a:ext uri="{FF2B5EF4-FFF2-40B4-BE49-F238E27FC236}">
                    <a16:creationId xmlns:a16="http://schemas.microsoft.com/office/drawing/2014/main" id="{16FCAA53-7D04-40C9-9F70-7D97DCB4DDCF}"/>
                  </a:ext>
                </a:extLst>
              </p:cNvPr>
              <p:cNvSpPr>
                <a:spLocks noGrp="1" noRot="1" noChangeAspect="1" noMove="1" noResize="1" noEditPoints="1" noAdjustHandles="1" noChangeArrowheads="1" noChangeShapeType="1" noTextEdit="1"/>
              </p:cNvSpPr>
              <p:nvPr>
                <p:ph type="body" sz="quarter" idx="10"/>
              </p:nvPr>
            </p:nvSpPr>
            <p:spPr>
              <a:xfrm>
                <a:off x="342900" y="1247775"/>
                <a:ext cx="8450035" cy="4750255"/>
              </a:xfrm>
              <a:blipFill>
                <a:blip r:embed="rId3"/>
                <a:stretch>
                  <a:fillRect l="-1010"/>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9FD4C6FF-8556-4BCF-88F4-38DE698024F2}"/>
              </a:ext>
            </a:extLst>
          </p:cNvPr>
          <p:cNvSpPr>
            <a:spLocks noGrp="1"/>
          </p:cNvSpPr>
          <p:nvPr>
            <p:ph type="title"/>
          </p:nvPr>
        </p:nvSpPr>
        <p:spPr/>
        <p:txBody>
          <a:bodyPr>
            <a:normAutofit fontScale="90000"/>
          </a:bodyPr>
          <a:lstStyle/>
          <a:p>
            <a:r>
              <a:rPr lang="en-US" dirty="0"/>
              <a:t>Sorting Model</a:t>
            </a:r>
          </a:p>
        </p:txBody>
      </p:sp>
      <p:sp>
        <p:nvSpPr>
          <p:cNvPr id="5" name="Slide Number Placeholder 4">
            <a:extLst>
              <a:ext uri="{FF2B5EF4-FFF2-40B4-BE49-F238E27FC236}">
                <a16:creationId xmlns:a16="http://schemas.microsoft.com/office/drawing/2014/main" id="{CF89C0C8-1F2E-4C08-A93B-4B23684BB2E6}"/>
              </a:ext>
            </a:extLst>
          </p:cNvPr>
          <p:cNvSpPr>
            <a:spLocks noGrp="1"/>
          </p:cNvSpPr>
          <p:nvPr>
            <p:ph type="sldNum" sz="quarter" idx="12"/>
          </p:nvPr>
        </p:nvSpPr>
        <p:spPr/>
        <p:txBody>
          <a:bodyPr/>
          <a:lstStyle/>
          <a:p>
            <a:fld id="{346097E4-2930-9D48-A5CE-AF00B0E70697}" type="slidenum">
              <a:rPr lang="en-US" smtClean="0"/>
              <a:t>26</a:t>
            </a:fld>
            <a:endParaRPr lang="en-US"/>
          </a:p>
        </p:txBody>
      </p:sp>
    </p:spTree>
    <p:extLst>
      <p:ext uri="{BB962C8B-B14F-4D97-AF65-F5344CB8AC3E}">
        <p14:creationId xmlns:p14="http://schemas.microsoft.com/office/powerpoint/2010/main" val="3600770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09A26E0-A4B3-4232-9CAB-F79F20F128CA}"/>
                  </a:ext>
                </a:extLst>
              </p:cNvPr>
              <p:cNvSpPr>
                <a:spLocks noGrp="1"/>
              </p:cNvSpPr>
              <p:nvPr>
                <p:ph type="body" sz="quarter" idx="10"/>
              </p:nvPr>
            </p:nvSpPr>
            <p:spPr>
              <a:xfrm>
                <a:off x="342900" y="1497496"/>
                <a:ext cx="8450035" cy="4500534"/>
              </a:xfrm>
            </p:spPr>
            <p:txBody>
              <a:bodyPr/>
              <a:lstStyle/>
              <a:p>
                <a:r>
                  <a:rPr lang="en-US" sz="2000" dirty="0"/>
                  <a:t>We assume that the predicted share of each residence matches the </a:t>
                </a:r>
                <a:r>
                  <a:rPr lang="en-US" sz="2000" b="1" dirty="0"/>
                  <a:t>observed share</a:t>
                </a:r>
                <a:r>
                  <a:rPr lang="en-US" sz="2000" dirty="0"/>
                  <a:t> in the data:</a:t>
                </a:r>
              </a:p>
              <a:p>
                <a:endParaRPr lang="en-US" sz="2000" dirty="0"/>
              </a:p>
              <a:p>
                <a:r>
                  <a:rPr lang="en-US" sz="2000" dirty="0"/>
                  <a:t>(6) </a:t>
                </a:r>
                <a14:m>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𝑠</m:t>
                        </m:r>
                      </m:e>
                      <m:sub>
                        <m:r>
                          <a:rPr lang="en-US" sz="2000" b="0" i="1" smtClean="0">
                            <a:latin typeface="Cambria Math" panose="02040503050406030204" pitchFamily="18" charset="0"/>
                          </a:rPr>
                          <m:t>𝑗𝑡</m:t>
                        </m:r>
                      </m:sub>
                      <m:sup>
                        <m:r>
                          <a:rPr lang="en-US" sz="2000" b="0" i="1" smtClean="0">
                            <a:latin typeface="Cambria Math" panose="02040503050406030204" pitchFamily="18" charset="0"/>
                          </a:rPr>
                          <m:t>𝑝𝑟𝑒𝑑𝑖𝑐𝑡𝑒𝑑</m:t>
                        </m:r>
                      </m:sup>
                    </m:sSubSup>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𝛿</m:t>
                            </m:r>
                          </m:e>
                          <m:sub>
                            <m:r>
                              <a:rPr lang="en-US" sz="2000" i="1">
                                <a:latin typeface="Cambria Math" panose="02040503050406030204" pitchFamily="18" charset="0"/>
                              </a:rPr>
                              <m:t>𝑗𝑡</m:t>
                            </m:r>
                          </m:sub>
                        </m:sSub>
                      </m:e>
                    </m:d>
                  </m:oMath>
                </a14:m>
                <a:r>
                  <a:rPr lang="en-US" sz="2000" dirty="0"/>
                  <a:t>= </a:t>
                </a:r>
                <a14:m>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𝑠</m:t>
                        </m:r>
                      </m:e>
                      <m:sub>
                        <m:r>
                          <a:rPr lang="en-US" sz="2000" i="1">
                            <a:latin typeface="Cambria Math" panose="02040503050406030204" pitchFamily="18" charset="0"/>
                          </a:rPr>
                          <m:t>𝑗𝑡</m:t>
                        </m:r>
                      </m:sub>
                      <m:sup>
                        <m:r>
                          <a:rPr lang="en-US" sz="2000" b="0" i="1" smtClean="0">
                            <a:latin typeface="Cambria Math" panose="02040503050406030204" pitchFamily="18" charset="0"/>
                          </a:rPr>
                          <m:t>𝑜𝑏𝑠𝑒𝑟𝑣𝑒𝑑</m:t>
                        </m:r>
                      </m:sup>
                    </m:sSub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𝛿</m:t>
                            </m:r>
                          </m:e>
                          <m:sub>
                            <m:r>
                              <a:rPr lang="en-US" sz="2000" i="1">
                                <a:latin typeface="Cambria Math" panose="02040503050406030204" pitchFamily="18" charset="0"/>
                              </a:rPr>
                              <m:t>𝑗𝑡</m:t>
                            </m:r>
                          </m:sub>
                        </m:sSub>
                      </m:e>
                    </m:d>
                  </m:oMath>
                </a14:m>
                <a:endParaRPr lang="en-US" sz="2000" dirty="0"/>
              </a:p>
              <a:p>
                <a:endParaRPr lang="en-US" sz="2000" dirty="0"/>
              </a:p>
              <a:p>
                <a:r>
                  <a:rPr lang="en-US" sz="2000" dirty="0"/>
                  <a:t>Given this equality and the logit functional form, we can recover the mean utility via:</a:t>
                </a:r>
              </a:p>
              <a:p>
                <a:endParaRPr lang="en-US" sz="2000" dirty="0"/>
              </a:p>
              <a:p>
                <a:r>
                  <a:rPr lang="en-US" sz="2000" dirty="0"/>
                  <a:t>(7) </a:t>
                </a:r>
                <a14:m>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𝛿</m:t>
                        </m:r>
                      </m:e>
                      <m:sub>
                        <m:r>
                          <a:rPr lang="en-US" sz="2000" i="1">
                            <a:latin typeface="Cambria Math" panose="02040503050406030204" pitchFamily="18" charset="0"/>
                          </a:rPr>
                          <m:t>𝑗𝑡</m:t>
                        </m:r>
                      </m:sub>
                    </m:sSub>
                    <m:r>
                      <a:rPr lang="en-US" sz="2000" b="0" i="1" smtClean="0">
                        <a:latin typeface="Cambria Math" panose="02040503050406030204" pitchFamily="18" charset="0"/>
                      </a:rPr>
                      <m:t>=</m:t>
                    </m:r>
                    <m:r>
                      <a:rPr lang="en-US" sz="2000" b="0" i="1" smtClean="0">
                        <a:latin typeface="Cambria Math" panose="02040503050406030204" pitchFamily="18" charset="0"/>
                      </a:rPr>
                      <m:t>𝑙𝑜𝑔</m:t>
                    </m:r>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rPr>
                              <m:t>𝑠</m:t>
                            </m:r>
                          </m:e>
                          <m:sub>
                            <m:r>
                              <a:rPr lang="en-US" sz="2000" i="1">
                                <a:latin typeface="Cambria Math" panose="02040503050406030204" pitchFamily="18" charset="0"/>
                              </a:rPr>
                              <m:t>𝑗𝑡</m:t>
                            </m:r>
                          </m:sub>
                          <m:sup>
                            <m:r>
                              <a:rPr lang="en-US" sz="2000" i="1">
                                <a:latin typeface="Cambria Math" panose="02040503050406030204" pitchFamily="18" charset="0"/>
                              </a:rPr>
                              <m:t>𝑜𝑏𝑠𝑒𝑟𝑣𝑒𝑑</m:t>
                            </m:r>
                          </m:sup>
                        </m:sSubSup>
                      </m:e>
                    </m:d>
                    <m:r>
                      <a:rPr lang="en-US" sz="2000" i="1">
                        <a:latin typeface="Cambria Math" panose="02040503050406030204" pitchFamily="18" charset="0"/>
                      </a:rPr>
                      <m:t>−</m:t>
                    </m:r>
                    <m:r>
                      <a:rPr lang="en-US" sz="2000" i="1">
                        <a:latin typeface="Cambria Math" panose="02040503050406030204" pitchFamily="18" charset="0"/>
                      </a:rPr>
                      <m:t>𝑙𝑜𝑔</m:t>
                    </m:r>
                    <m:r>
                      <a:rPr lang="en-US" sz="2000" i="1">
                        <a:latin typeface="Cambria Math" panose="02040503050406030204" pitchFamily="18" charset="0"/>
                      </a:rPr>
                      <m:t> </m:t>
                    </m:r>
                    <m:d>
                      <m:dPr>
                        <m:ctrlPr>
                          <a:rPr lang="en-US" sz="2000" i="1">
                            <a:latin typeface="Cambria Math" panose="02040503050406030204" pitchFamily="18" charset="0"/>
                          </a:rPr>
                        </m:ctrlPr>
                      </m:d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0</m:t>
                            </m:r>
                            <m:r>
                              <a:rPr lang="en-US" sz="2000" b="0" i="1" smtClean="0">
                                <a:latin typeface="Cambria Math" panose="02040503050406030204" pitchFamily="18" charset="0"/>
                              </a:rPr>
                              <m:t>𝑡</m:t>
                            </m:r>
                          </m:sub>
                        </m:sSub>
                      </m:e>
                    </m:d>
                  </m:oMath>
                </a14:m>
                <a:endParaRPr lang="en-US" sz="2000" dirty="0"/>
              </a:p>
              <a:p>
                <a:endParaRPr lang="en-US" sz="2000" dirty="0"/>
              </a:p>
              <a:p>
                <a:r>
                  <a:rPr lang="en-US" sz="2000" dirty="0"/>
                  <a:t>Where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0</m:t>
                        </m:r>
                        <m:r>
                          <a:rPr lang="en-US" sz="2000" b="0" i="1" smtClean="0">
                            <a:latin typeface="Cambria Math" panose="02040503050406030204" pitchFamily="18" charset="0"/>
                          </a:rPr>
                          <m:t>𝑡</m:t>
                        </m:r>
                      </m:sub>
                    </m:sSub>
                  </m:oMath>
                </a14:m>
                <a:r>
                  <a:rPr lang="en-US" sz="2000" dirty="0"/>
                  <a:t>is the observed share of the outside option (e.g., not moving into any residence in the dataset). If the outside option is normalized or excluded, we interpret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𝛿</m:t>
                        </m:r>
                      </m:e>
                      <m:sub>
                        <m:r>
                          <a:rPr lang="en-US" sz="2000" i="1">
                            <a:latin typeface="Cambria Math" panose="02040503050406030204" pitchFamily="18" charset="0"/>
                          </a:rPr>
                          <m:t>𝑗𝑡</m:t>
                        </m:r>
                      </m:sub>
                    </m:sSub>
                  </m:oMath>
                </a14:m>
                <a:r>
                  <a:rPr lang="en-US" sz="2000" dirty="0"/>
                  <a:t> relative to a baseline.</a:t>
                </a:r>
              </a:p>
              <a:p>
                <a:endParaRPr lang="en-US" sz="2000" dirty="0"/>
              </a:p>
            </p:txBody>
          </p:sp>
        </mc:Choice>
        <mc:Fallback xmlns="">
          <p:sp>
            <p:nvSpPr>
              <p:cNvPr id="3" name="Text Placeholder 2">
                <a:extLst>
                  <a:ext uri="{FF2B5EF4-FFF2-40B4-BE49-F238E27FC236}">
                    <a16:creationId xmlns:a16="http://schemas.microsoft.com/office/drawing/2014/main" id="{309A26E0-A4B3-4232-9CAB-F79F20F128CA}"/>
                  </a:ext>
                </a:extLst>
              </p:cNvPr>
              <p:cNvSpPr>
                <a:spLocks noGrp="1" noRot="1" noChangeAspect="1" noMove="1" noResize="1" noEditPoints="1" noAdjustHandles="1" noChangeArrowheads="1" noChangeShapeType="1" noTextEdit="1"/>
              </p:cNvSpPr>
              <p:nvPr>
                <p:ph type="body" sz="quarter" idx="10"/>
              </p:nvPr>
            </p:nvSpPr>
            <p:spPr>
              <a:xfrm>
                <a:off x="342900" y="1497496"/>
                <a:ext cx="8450035" cy="4500534"/>
              </a:xfrm>
              <a:blipFill>
                <a:blip r:embed="rId2"/>
                <a:stretch>
                  <a:fillRect l="-722" t="-1355" r="-1010" b="-5285"/>
                </a:stretch>
              </a:blipFill>
            </p:spPr>
            <p:txBody>
              <a:bodyPr/>
              <a:lstStyle/>
              <a:p>
                <a:r>
                  <a:rPr lang="en-US">
                    <a:noFill/>
                  </a:rPr>
                  <a:t> </a:t>
                </a:r>
              </a:p>
            </p:txBody>
          </p:sp>
        </mc:Fallback>
      </mc:AlternateContent>
      <p:sp>
        <p:nvSpPr>
          <p:cNvPr id="4" name="Title 3">
            <a:extLst>
              <a:ext uri="{FF2B5EF4-FFF2-40B4-BE49-F238E27FC236}">
                <a16:creationId xmlns:a16="http://schemas.microsoft.com/office/drawing/2014/main" id="{FBF7398A-3952-4CCB-9D8C-9F9E3C7C47C2}"/>
              </a:ext>
            </a:extLst>
          </p:cNvPr>
          <p:cNvSpPr>
            <a:spLocks noGrp="1"/>
          </p:cNvSpPr>
          <p:nvPr>
            <p:ph type="title"/>
          </p:nvPr>
        </p:nvSpPr>
        <p:spPr/>
        <p:txBody>
          <a:bodyPr>
            <a:normAutofit fontScale="90000"/>
          </a:bodyPr>
          <a:lstStyle/>
          <a:p>
            <a:r>
              <a:rPr lang="en-US" dirty="0"/>
              <a:t>Estimation</a:t>
            </a:r>
          </a:p>
        </p:txBody>
      </p:sp>
      <p:sp>
        <p:nvSpPr>
          <p:cNvPr id="5" name="Slide Number Placeholder 4">
            <a:extLst>
              <a:ext uri="{FF2B5EF4-FFF2-40B4-BE49-F238E27FC236}">
                <a16:creationId xmlns:a16="http://schemas.microsoft.com/office/drawing/2014/main" id="{5F852FE1-E9E8-4B7A-AB71-DD8556660C6C}"/>
              </a:ext>
            </a:extLst>
          </p:cNvPr>
          <p:cNvSpPr>
            <a:spLocks noGrp="1"/>
          </p:cNvSpPr>
          <p:nvPr>
            <p:ph type="sldNum" sz="quarter" idx="12"/>
          </p:nvPr>
        </p:nvSpPr>
        <p:spPr/>
        <p:txBody>
          <a:bodyPr/>
          <a:lstStyle/>
          <a:p>
            <a:fld id="{346097E4-2930-9D48-A5CE-AF00B0E70697}" type="slidenum">
              <a:rPr lang="en-US" smtClean="0"/>
              <a:t>27</a:t>
            </a:fld>
            <a:endParaRPr lang="en-US"/>
          </a:p>
        </p:txBody>
      </p:sp>
      <p:sp>
        <p:nvSpPr>
          <p:cNvPr id="6" name="Text Placeholder 1">
            <a:extLst>
              <a:ext uri="{FF2B5EF4-FFF2-40B4-BE49-F238E27FC236}">
                <a16:creationId xmlns:a16="http://schemas.microsoft.com/office/drawing/2014/main" id="{1F38A694-9828-432A-9E3F-5876E67BF9CB}"/>
              </a:ext>
            </a:extLst>
          </p:cNvPr>
          <p:cNvSpPr>
            <a:spLocks noGrp="1"/>
          </p:cNvSpPr>
          <p:nvPr>
            <p:ph type="body" sz="quarter" idx="11"/>
          </p:nvPr>
        </p:nvSpPr>
        <p:spPr>
          <a:xfrm>
            <a:off x="342900" y="954291"/>
            <a:ext cx="8458200" cy="365760"/>
          </a:xfrm>
        </p:spPr>
        <p:txBody>
          <a:bodyPr/>
          <a:lstStyle/>
          <a:p>
            <a:r>
              <a:rPr lang="en-US" dirty="0"/>
              <a:t>Stage 1</a:t>
            </a:r>
          </a:p>
        </p:txBody>
      </p:sp>
    </p:spTree>
    <p:extLst>
      <p:ext uri="{BB962C8B-B14F-4D97-AF65-F5344CB8AC3E}">
        <p14:creationId xmlns:p14="http://schemas.microsoft.com/office/powerpoint/2010/main" val="4229682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B1A4F9-E42F-4DD5-A8B2-19192D21FDE3}"/>
              </a:ext>
            </a:extLst>
          </p:cNvPr>
          <p:cNvSpPr>
            <a:spLocks noGrp="1"/>
          </p:cNvSpPr>
          <p:nvPr>
            <p:ph type="title"/>
          </p:nvPr>
        </p:nvSpPr>
        <p:spPr>
          <a:xfrm>
            <a:off x="351064" y="385004"/>
            <a:ext cx="1553936" cy="394380"/>
          </a:xfrm>
        </p:spPr>
        <p:txBody>
          <a:bodyPr>
            <a:normAutofit fontScale="90000"/>
          </a:bodyPr>
          <a:lstStyle/>
          <a:p>
            <a:r>
              <a:rPr lang="en-US" dirty="0"/>
              <a:t>Setting</a:t>
            </a:r>
          </a:p>
        </p:txBody>
      </p:sp>
      <p:sp>
        <p:nvSpPr>
          <p:cNvPr id="5" name="Slide Number Placeholder 4">
            <a:extLst>
              <a:ext uri="{FF2B5EF4-FFF2-40B4-BE49-F238E27FC236}">
                <a16:creationId xmlns:a16="http://schemas.microsoft.com/office/drawing/2014/main" id="{99E3612E-0F78-4638-B317-6FA95EB4EA09}"/>
              </a:ext>
            </a:extLst>
          </p:cNvPr>
          <p:cNvSpPr>
            <a:spLocks noGrp="1"/>
          </p:cNvSpPr>
          <p:nvPr>
            <p:ph type="sldNum" sz="quarter" idx="12"/>
          </p:nvPr>
        </p:nvSpPr>
        <p:spPr/>
        <p:txBody>
          <a:bodyPr/>
          <a:lstStyle/>
          <a:p>
            <a:fld id="{346097E4-2930-9D48-A5CE-AF00B0E70697}" type="slidenum">
              <a:rPr lang="en-US" smtClean="0"/>
              <a:t>28</a:t>
            </a:fld>
            <a:endParaRPr lang="en-US"/>
          </a:p>
        </p:txBody>
      </p:sp>
      <p:pic>
        <p:nvPicPr>
          <p:cNvPr id="19" name="Picture 18">
            <a:extLst>
              <a:ext uri="{FF2B5EF4-FFF2-40B4-BE49-F238E27FC236}">
                <a16:creationId xmlns:a16="http://schemas.microsoft.com/office/drawing/2014/main" id="{FEBEADEC-953D-422F-9FEA-E9247F4734C7}"/>
              </a:ext>
            </a:extLst>
          </p:cNvPr>
          <p:cNvPicPr>
            <a:picLocks noChangeAspect="1"/>
          </p:cNvPicPr>
          <p:nvPr/>
        </p:nvPicPr>
        <p:blipFill>
          <a:blip r:embed="rId2"/>
          <a:stretch>
            <a:fillRect/>
          </a:stretch>
        </p:blipFill>
        <p:spPr>
          <a:xfrm>
            <a:off x="351064" y="1007984"/>
            <a:ext cx="3946833" cy="3144915"/>
          </a:xfrm>
          <a:prstGeom prst="rect">
            <a:avLst/>
          </a:prstGeom>
        </p:spPr>
      </p:pic>
      <p:pic>
        <p:nvPicPr>
          <p:cNvPr id="32" name="Picture 31">
            <a:extLst>
              <a:ext uri="{FF2B5EF4-FFF2-40B4-BE49-F238E27FC236}">
                <a16:creationId xmlns:a16="http://schemas.microsoft.com/office/drawing/2014/main" id="{4C99996A-EA5D-4CF1-8778-78612D935722}"/>
              </a:ext>
            </a:extLst>
          </p:cNvPr>
          <p:cNvPicPr>
            <a:picLocks noChangeAspect="1"/>
          </p:cNvPicPr>
          <p:nvPr/>
        </p:nvPicPr>
        <p:blipFill>
          <a:blip r:embed="rId3"/>
          <a:stretch>
            <a:fillRect/>
          </a:stretch>
        </p:blipFill>
        <p:spPr>
          <a:xfrm>
            <a:off x="4466915" y="250067"/>
            <a:ext cx="4439270" cy="5106113"/>
          </a:xfrm>
          <a:prstGeom prst="rect">
            <a:avLst/>
          </a:prstGeom>
        </p:spPr>
      </p:pic>
    </p:spTree>
    <p:extLst>
      <p:ext uri="{BB962C8B-B14F-4D97-AF65-F5344CB8AC3E}">
        <p14:creationId xmlns:p14="http://schemas.microsoft.com/office/powerpoint/2010/main" val="902675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nfographic -- Mach et. al. &lt;i&gt;Sciences Advances&lt;/i&gt;, October 9, 2019">
            <a:extLst>
              <a:ext uri="{FF2B5EF4-FFF2-40B4-BE49-F238E27FC236}">
                <a16:creationId xmlns:a16="http://schemas.microsoft.com/office/drawing/2014/main" id="{7F242DC0-589A-AB8C-CFDA-BDE21FD68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425" y="1357724"/>
            <a:ext cx="8087149" cy="4549021"/>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D480BA24-0067-37E3-7B2C-586E46B5D2CD}"/>
              </a:ext>
            </a:extLst>
          </p:cNvPr>
          <p:cNvSpPr>
            <a:spLocks noGrp="1"/>
          </p:cNvSpPr>
          <p:nvPr>
            <p:ph type="body" sz="quarter" idx="11"/>
          </p:nvPr>
        </p:nvSpPr>
        <p:spPr>
          <a:xfrm>
            <a:off x="342900" y="996565"/>
            <a:ext cx="7147318" cy="323486"/>
          </a:xfrm>
        </p:spPr>
        <p:txBody>
          <a:bodyPr/>
          <a:lstStyle/>
          <a:p>
            <a:r>
              <a:rPr lang="en-US" dirty="0"/>
              <a:t>Governments have turned to managed retreat as a strategy to reduce long-term damage.</a:t>
            </a:r>
          </a:p>
        </p:txBody>
      </p:sp>
      <p:sp>
        <p:nvSpPr>
          <p:cNvPr id="4" name="Title 3">
            <a:extLst>
              <a:ext uri="{FF2B5EF4-FFF2-40B4-BE49-F238E27FC236}">
                <a16:creationId xmlns:a16="http://schemas.microsoft.com/office/drawing/2014/main" id="{B434CC8F-9A4F-4697-282A-E30B9D1E8CA4}"/>
              </a:ext>
            </a:extLst>
          </p:cNvPr>
          <p:cNvSpPr>
            <a:spLocks noGrp="1"/>
          </p:cNvSpPr>
          <p:nvPr>
            <p:ph type="title"/>
          </p:nvPr>
        </p:nvSpPr>
        <p:spPr/>
        <p:txBody>
          <a:bodyPr>
            <a:normAutofit fontScale="90000"/>
          </a:bodyPr>
          <a:lstStyle/>
          <a:p>
            <a:r>
              <a:rPr lang="en-US" dirty="0"/>
              <a:t>Motivation</a:t>
            </a:r>
          </a:p>
        </p:txBody>
      </p:sp>
      <p:sp>
        <p:nvSpPr>
          <p:cNvPr id="5" name="Slide Number Placeholder 4">
            <a:extLst>
              <a:ext uri="{FF2B5EF4-FFF2-40B4-BE49-F238E27FC236}">
                <a16:creationId xmlns:a16="http://schemas.microsoft.com/office/drawing/2014/main" id="{B71F3340-ACE9-C663-C060-31057255E2A6}"/>
              </a:ext>
            </a:extLst>
          </p:cNvPr>
          <p:cNvSpPr>
            <a:spLocks noGrp="1"/>
          </p:cNvSpPr>
          <p:nvPr>
            <p:ph type="sldNum" sz="quarter" idx="12"/>
          </p:nvPr>
        </p:nvSpPr>
        <p:spPr/>
        <p:txBody>
          <a:bodyPr/>
          <a:lstStyle/>
          <a:p>
            <a:fld id="{346097E4-2930-9D48-A5CE-AF00B0E70697}" type="slidenum">
              <a:rPr lang="en-US" smtClean="0"/>
              <a:t>3</a:t>
            </a:fld>
            <a:endParaRPr lang="en-US"/>
          </a:p>
        </p:txBody>
      </p:sp>
    </p:spTree>
    <p:extLst>
      <p:ext uri="{BB962C8B-B14F-4D97-AF65-F5344CB8AC3E}">
        <p14:creationId xmlns:p14="http://schemas.microsoft.com/office/powerpoint/2010/main" val="1884199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579E48-1DCB-4CE0-BAD7-C4D2B9ECB0E0}"/>
              </a:ext>
            </a:extLst>
          </p:cNvPr>
          <p:cNvSpPr>
            <a:spLocks noGrp="1"/>
          </p:cNvSpPr>
          <p:nvPr>
            <p:ph type="body" sz="quarter" idx="10"/>
          </p:nvPr>
        </p:nvSpPr>
        <p:spPr>
          <a:xfrm>
            <a:off x="342900" y="1190625"/>
            <a:ext cx="8450035" cy="4807405"/>
          </a:xfrm>
        </p:spPr>
        <p:txBody>
          <a:bodyPr/>
          <a:lstStyle/>
          <a:p>
            <a:r>
              <a:rPr lang="en-US" sz="3000" u="sng" dirty="0"/>
              <a:t>Question:</a:t>
            </a:r>
            <a:r>
              <a:rPr lang="en-US" sz="3000" dirty="0"/>
              <a:t> </a:t>
            </a:r>
            <a:r>
              <a:rPr lang="en-US" sz="3000" i="1" dirty="0"/>
              <a:t>What are people willing to pay to avoid flood risk through participating in flood buyout programs? Is WTP different for different race/income groups? </a:t>
            </a:r>
          </a:p>
          <a:p>
            <a:endParaRPr lang="en-US" sz="3000" i="1" dirty="0"/>
          </a:p>
          <a:p>
            <a:r>
              <a:rPr lang="en-US" sz="3000" u="sng" dirty="0"/>
              <a:t>Hypothesis</a:t>
            </a:r>
            <a:r>
              <a:rPr lang="en-US" sz="3000" dirty="0"/>
              <a:t>: WTP to avoid flood risk is positive and significant. Yes, WTP is lower for minority race, lower income groups relative to base group.</a:t>
            </a:r>
          </a:p>
          <a:p>
            <a:endParaRPr lang="en-US" sz="3000" dirty="0"/>
          </a:p>
          <a:p>
            <a:r>
              <a:rPr lang="en-US" sz="3000" u="sng" dirty="0"/>
              <a:t>Methodology</a:t>
            </a:r>
            <a:r>
              <a:rPr lang="en-US" sz="3000" dirty="0"/>
              <a:t>: Residential Sorting Model</a:t>
            </a:r>
          </a:p>
        </p:txBody>
      </p:sp>
      <p:sp>
        <p:nvSpPr>
          <p:cNvPr id="4" name="Title 3">
            <a:extLst>
              <a:ext uri="{FF2B5EF4-FFF2-40B4-BE49-F238E27FC236}">
                <a16:creationId xmlns:a16="http://schemas.microsoft.com/office/drawing/2014/main" id="{2F9F8A46-0317-406B-9D8D-CE099F828723}"/>
              </a:ext>
            </a:extLst>
          </p:cNvPr>
          <p:cNvSpPr>
            <a:spLocks noGrp="1"/>
          </p:cNvSpPr>
          <p:nvPr>
            <p:ph type="title"/>
          </p:nvPr>
        </p:nvSpPr>
        <p:spPr/>
        <p:txBody>
          <a:bodyPr>
            <a:normAutofit fontScale="90000"/>
          </a:bodyPr>
          <a:lstStyle/>
          <a:p>
            <a:r>
              <a:rPr lang="en-US" dirty="0"/>
              <a:t>Research Question &amp; Hypothesis</a:t>
            </a:r>
          </a:p>
        </p:txBody>
      </p:sp>
      <p:sp>
        <p:nvSpPr>
          <p:cNvPr id="5" name="Slide Number Placeholder 4">
            <a:extLst>
              <a:ext uri="{FF2B5EF4-FFF2-40B4-BE49-F238E27FC236}">
                <a16:creationId xmlns:a16="http://schemas.microsoft.com/office/drawing/2014/main" id="{A6B04BE7-A8AD-445F-A334-42AA4AA1A830}"/>
              </a:ext>
            </a:extLst>
          </p:cNvPr>
          <p:cNvSpPr>
            <a:spLocks noGrp="1"/>
          </p:cNvSpPr>
          <p:nvPr>
            <p:ph type="sldNum" sz="quarter" idx="12"/>
          </p:nvPr>
        </p:nvSpPr>
        <p:spPr/>
        <p:txBody>
          <a:bodyPr/>
          <a:lstStyle/>
          <a:p>
            <a:fld id="{346097E4-2930-9D48-A5CE-AF00B0E70697}" type="slidenum">
              <a:rPr lang="en-US" smtClean="0"/>
              <a:t>4</a:t>
            </a:fld>
            <a:endParaRPr lang="en-US"/>
          </a:p>
        </p:txBody>
      </p:sp>
    </p:spTree>
    <p:extLst>
      <p:ext uri="{BB962C8B-B14F-4D97-AF65-F5344CB8AC3E}">
        <p14:creationId xmlns:p14="http://schemas.microsoft.com/office/powerpoint/2010/main" val="486268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93A31-59EC-60AD-CCF3-EB05446D7A4D}"/>
              </a:ext>
            </a:extLst>
          </p:cNvPr>
          <p:cNvSpPr>
            <a:spLocks noGrp="1"/>
          </p:cNvSpPr>
          <p:nvPr>
            <p:ph type="body" sz="quarter" idx="11"/>
          </p:nvPr>
        </p:nvSpPr>
        <p:spPr>
          <a:xfrm>
            <a:off x="2324160" y="154736"/>
            <a:ext cx="6692228" cy="365760"/>
          </a:xfrm>
        </p:spPr>
        <p:txBody>
          <a:bodyPr/>
          <a:lstStyle/>
          <a:p>
            <a:r>
              <a:rPr lang="en-US" sz="1800" dirty="0"/>
              <a:t>First study to use a sorting model to estimate WTP to avoid flood risk through FBP.</a:t>
            </a:r>
          </a:p>
        </p:txBody>
      </p:sp>
      <p:sp>
        <p:nvSpPr>
          <p:cNvPr id="4" name="Title 3">
            <a:extLst>
              <a:ext uri="{FF2B5EF4-FFF2-40B4-BE49-F238E27FC236}">
                <a16:creationId xmlns:a16="http://schemas.microsoft.com/office/drawing/2014/main" id="{2EDF0C97-96E0-8D8E-6E02-18E996A2B3CC}"/>
              </a:ext>
            </a:extLst>
          </p:cNvPr>
          <p:cNvSpPr>
            <a:spLocks noGrp="1"/>
          </p:cNvSpPr>
          <p:nvPr>
            <p:ph type="title"/>
          </p:nvPr>
        </p:nvSpPr>
        <p:spPr>
          <a:xfrm>
            <a:off x="221855" y="202442"/>
            <a:ext cx="8450036" cy="589032"/>
          </a:xfrm>
        </p:spPr>
        <p:txBody>
          <a:bodyPr>
            <a:normAutofit fontScale="90000"/>
          </a:bodyPr>
          <a:lstStyle/>
          <a:p>
            <a:r>
              <a:rPr lang="en-US" dirty="0"/>
              <a:t>Contribution</a:t>
            </a:r>
          </a:p>
        </p:txBody>
      </p:sp>
      <p:sp>
        <p:nvSpPr>
          <p:cNvPr id="5" name="Slide Number Placeholder 4">
            <a:extLst>
              <a:ext uri="{FF2B5EF4-FFF2-40B4-BE49-F238E27FC236}">
                <a16:creationId xmlns:a16="http://schemas.microsoft.com/office/drawing/2014/main" id="{09456C24-8C3E-D7C6-E1FB-0EE565784E9B}"/>
              </a:ext>
            </a:extLst>
          </p:cNvPr>
          <p:cNvSpPr>
            <a:spLocks noGrp="1"/>
          </p:cNvSpPr>
          <p:nvPr>
            <p:ph type="sldNum" sz="quarter" idx="12"/>
          </p:nvPr>
        </p:nvSpPr>
        <p:spPr/>
        <p:txBody>
          <a:bodyPr/>
          <a:lstStyle/>
          <a:p>
            <a:fld id="{346097E4-2930-9D48-A5CE-AF00B0E70697}" type="slidenum">
              <a:rPr lang="en-US" smtClean="0"/>
              <a:t>5</a:t>
            </a:fld>
            <a:endParaRPr lang="en-US"/>
          </a:p>
        </p:txBody>
      </p:sp>
      <p:graphicFrame>
        <p:nvGraphicFramePr>
          <p:cNvPr id="6" name="Table 5">
            <a:extLst>
              <a:ext uri="{FF2B5EF4-FFF2-40B4-BE49-F238E27FC236}">
                <a16:creationId xmlns:a16="http://schemas.microsoft.com/office/drawing/2014/main" id="{13EF99C3-1DDF-736C-101D-378293E77EEC}"/>
              </a:ext>
            </a:extLst>
          </p:cNvPr>
          <p:cNvGraphicFramePr>
            <a:graphicFrameLocks noGrp="1"/>
          </p:cNvGraphicFramePr>
          <p:nvPr>
            <p:extLst>
              <p:ext uri="{D42A27DB-BD31-4B8C-83A1-F6EECF244321}">
                <p14:modId xmlns:p14="http://schemas.microsoft.com/office/powerpoint/2010/main" val="1010122471"/>
              </p:ext>
            </p:extLst>
          </p:nvPr>
        </p:nvGraphicFramePr>
        <p:xfrm>
          <a:off x="127611" y="791474"/>
          <a:ext cx="8888777" cy="5798169"/>
        </p:xfrm>
        <a:graphic>
          <a:graphicData uri="http://schemas.openxmlformats.org/drawingml/2006/table">
            <a:tbl>
              <a:tblPr firstRow="1" bandRow="1">
                <a:tableStyleId>{5C22544A-7EE6-4342-B048-85BDC9FD1C3A}</a:tableStyleId>
              </a:tblPr>
              <a:tblGrid>
                <a:gridCol w="1124719">
                  <a:extLst>
                    <a:ext uri="{9D8B030D-6E8A-4147-A177-3AD203B41FA5}">
                      <a16:colId xmlns:a16="http://schemas.microsoft.com/office/drawing/2014/main" val="1178844156"/>
                    </a:ext>
                  </a:extLst>
                </a:gridCol>
                <a:gridCol w="1610140">
                  <a:extLst>
                    <a:ext uri="{9D8B030D-6E8A-4147-A177-3AD203B41FA5}">
                      <a16:colId xmlns:a16="http://schemas.microsoft.com/office/drawing/2014/main" val="2617555571"/>
                    </a:ext>
                  </a:extLst>
                </a:gridCol>
                <a:gridCol w="1063487">
                  <a:extLst>
                    <a:ext uri="{9D8B030D-6E8A-4147-A177-3AD203B41FA5}">
                      <a16:colId xmlns:a16="http://schemas.microsoft.com/office/drawing/2014/main" val="8390809"/>
                    </a:ext>
                  </a:extLst>
                </a:gridCol>
                <a:gridCol w="2315817">
                  <a:extLst>
                    <a:ext uri="{9D8B030D-6E8A-4147-A177-3AD203B41FA5}">
                      <a16:colId xmlns:a16="http://schemas.microsoft.com/office/drawing/2014/main" val="1277626435"/>
                    </a:ext>
                  </a:extLst>
                </a:gridCol>
                <a:gridCol w="685800">
                  <a:extLst>
                    <a:ext uri="{9D8B030D-6E8A-4147-A177-3AD203B41FA5}">
                      <a16:colId xmlns:a16="http://schemas.microsoft.com/office/drawing/2014/main" val="591649407"/>
                    </a:ext>
                  </a:extLst>
                </a:gridCol>
                <a:gridCol w="844826">
                  <a:extLst>
                    <a:ext uri="{9D8B030D-6E8A-4147-A177-3AD203B41FA5}">
                      <a16:colId xmlns:a16="http://schemas.microsoft.com/office/drawing/2014/main" val="2393713212"/>
                    </a:ext>
                  </a:extLst>
                </a:gridCol>
                <a:gridCol w="540986">
                  <a:extLst>
                    <a:ext uri="{9D8B030D-6E8A-4147-A177-3AD203B41FA5}">
                      <a16:colId xmlns:a16="http://schemas.microsoft.com/office/drawing/2014/main" val="3111045061"/>
                    </a:ext>
                  </a:extLst>
                </a:gridCol>
                <a:gridCol w="703002">
                  <a:extLst>
                    <a:ext uri="{9D8B030D-6E8A-4147-A177-3AD203B41FA5}">
                      <a16:colId xmlns:a16="http://schemas.microsoft.com/office/drawing/2014/main" val="3783375876"/>
                    </a:ext>
                  </a:extLst>
                </a:gridCol>
              </a:tblGrid>
              <a:tr h="327212">
                <a:tc>
                  <a:txBody>
                    <a:bodyPr/>
                    <a:lstStyle/>
                    <a:p>
                      <a:r>
                        <a:rPr lang="en-US" sz="1300" dirty="0"/>
                        <a:t>Authors</a:t>
                      </a:r>
                    </a:p>
                  </a:txBody>
                  <a:tcPr/>
                </a:tc>
                <a:tc>
                  <a:txBody>
                    <a:bodyPr/>
                    <a:lstStyle/>
                    <a:p>
                      <a:r>
                        <a:rPr lang="en-US" sz="1300" dirty="0"/>
                        <a:t>Buyout program</a:t>
                      </a:r>
                    </a:p>
                  </a:txBody>
                  <a:tcPr/>
                </a:tc>
                <a:tc>
                  <a:txBody>
                    <a:bodyPr/>
                    <a:lstStyle/>
                    <a:p>
                      <a:r>
                        <a:rPr lang="en-US" sz="1300" dirty="0"/>
                        <a:t>Method</a:t>
                      </a:r>
                    </a:p>
                  </a:txBody>
                  <a:tcPr/>
                </a:tc>
                <a:tc>
                  <a:txBody>
                    <a:bodyPr/>
                    <a:lstStyle/>
                    <a:p>
                      <a:r>
                        <a:rPr lang="en-US" sz="1300" dirty="0"/>
                        <a:t>Value estimated</a:t>
                      </a:r>
                    </a:p>
                  </a:txBody>
                  <a:tcPr/>
                </a:tc>
                <a:tc>
                  <a:txBody>
                    <a:bodyPr/>
                    <a:lstStyle/>
                    <a:p>
                      <a:r>
                        <a:rPr lang="en-US" sz="1300" dirty="0"/>
                        <a:t>Spatial</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00" dirty="0"/>
                        <a:t>Temporal </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00" dirty="0"/>
                        <a:t>Race</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00" dirty="0"/>
                        <a:t>Income</a:t>
                      </a:r>
                    </a:p>
                  </a:txBody>
                  <a:tcPr/>
                </a:tc>
                <a:extLst>
                  <a:ext uri="{0D108BD9-81ED-4DB2-BD59-A6C34878D82A}">
                    <a16:rowId xmlns:a16="http://schemas.microsoft.com/office/drawing/2014/main" val="3556374786"/>
                  </a:ext>
                </a:extLst>
              </a:tr>
              <a:tr h="671193">
                <a:tc>
                  <a:txBody>
                    <a:bodyPr/>
                    <a:lstStyle/>
                    <a:p>
                      <a:r>
                        <a:rPr lang="en-US" sz="1300" dirty="0"/>
                        <a:t>Guo et al., (2023)</a:t>
                      </a:r>
                    </a:p>
                  </a:txBody>
                  <a:tcPr/>
                </a:tc>
                <a:tc>
                  <a:txBody>
                    <a:bodyPr/>
                    <a:lstStyle/>
                    <a:p>
                      <a:r>
                        <a:rPr lang="en-US" sz="1300" dirty="0"/>
                        <a:t>Hurricane Sandy acquisition and buyout program</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00" dirty="0"/>
                        <a:t>Hedonic (RP)</a:t>
                      </a:r>
                    </a:p>
                  </a:txBody>
                  <a:tcPr/>
                </a:tc>
                <a:tc>
                  <a:txBody>
                    <a:bodyPr/>
                    <a:lstStyle/>
                    <a:p>
                      <a:r>
                        <a:rPr lang="en-US" sz="1300" dirty="0"/>
                        <a:t>Property values, enhanced resilience, and job creation,</a:t>
                      </a:r>
                    </a:p>
                  </a:txBody>
                  <a:tcPr/>
                </a:tc>
                <a:tc>
                  <a:txBody>
                    <a:bodyPr/>
                    <a:lstStyle/>
                    <a:p>
                      <a:r>
                        <a:rPr lang="en-US" sz="1300" dirty="0"/>
                        <a:t>Yes</a:t>
                      </a:r>
                    </a:p>
                  </a:txBody>
                  <a:tcPr/>
                </a:tc>
                <a:tc>
                  <a:txBody>
                    <a:bodyPr/>
                    <a:lstStyle/>
                    <a:p>
                      <a:r>
                        <a:rPr lang="en-US" sz="1300" dirty="0"/>
                        <a:t>Yes</a:t>
                      </a:r>
                    </a:p>
                  </a:txBody>
                  <a:tcPr/>
                </a:tc>
                <a:tc>
                  <a:txBody>
                    <a:bodyPr/>
                    <a:lstStyle/>
                    <a:p>
                      <a:r>
                        <a:rPr lang="en-US" sz="1300" dirty="0"/>
                        <a:t>No</a:t>
                      </a:r>
                    </a:p>
                  </a:txBody>
                  <a:tcPr/>
                </a:tc>
                <a:tc>
                  <a:txBody>
                    <a:bodyPr/>
                    <a:lstStyle/>
                    <a:p>
                      <a:r>
                        <a:rPr lang="en-US" sz="1300" dirty="0"/>
                        <a:t>No</a:t>
                      </a:r>
                    </a:p>
                  </a:txBody>
                  <a:tcPr/>
                </a:tc>
                <a:extLst>
                  <a:ext uri="{0D108BD9-81ED-4DB2-BD59-A6C34878D82A}">
                    <a16:rowId xmlns:a16="http://schemas.microsoft.com/office/drawing/2014/main" val="637767603"/>
                  </a:ext>
                </a:extLst>
              </a:tr>
              <a:tr h="795295">
                <a:tc>
                  <a:txBody>
                    <a:bodyPr/>
                    <a:lstStyle/>
                    <a:p>
                      <a:r>
                        <a:rPr lang="en-US" sz="1300" dirty="0"/>
                        <a:t>Nelson &amp; Camp (2020)</a:t>
                      </a:r>
                    </a:p>
                  </a:txBody>
                  <a:tcPr/>
                </a:tc>
                <a:tc>
                  <a:txBody>
                    <a:bodyPr/>
                    <a:lstStyle/>
                    <a:p>
                      <a:r>
                        <a:rPr lang="en-US" sz="1300" dirty="0"/>
                        <a:t>Tennessee buyout</a:t>
                      </a:r>
                    </a:p>
                  </a:txBody>
                  <a:tcPr/>
                </a:tc>
                <a:tc>
                  <a:txBody>
                    <a:bodyPr/>
                    <a:lstStyle/>
                    <a:p>
                      <a:r>
                        <a:rPr lang="en-US" sz="1300" dirty="0"/>
                        <a:t>FEMA algorithm</a:t>
                      </a:r>
                    </a:p>
                  </a:txBody>
                  <a:tcPr/>
                </a:tc>
                <a:tc>
                  <a:txBody>
                    <a:bodyPr/>
                    <a:lstStyle/>
                    <a:p>
                      <a:r>
                        <a:rPr lang="en-US" sz="1300" dirty="0"/>
                        <a:t>Avoided structural damages plus relocation costs and volunteer labor,</a:t>
                      </a:r>
                    </a:p>
                  </a:txBody>
                  <a:tcPr/>
                </a:tc>
                <a:tc>
                  <a:txBody>
                    <a:bodyPr/>
                    <a:lstStyle/>
                    <a:p>
                      <a:r>
                        <a:rPr lang="en-US" sz="1300" dirty="0"/>
                        <a:t>No</a:t>
                      </a:r>
                    </a:p>
                  </a:txBody>
                  <a:tcPr/>
                </a:tc>
                <a:tc>
                  <a:txBody>
                    <a:bodyPr/>
                    <a:lstStyle/>
                    <a:p>
                      <a:r>
                        <a:rPr lang="en-US" sz="1300" dirty="0"/>
                        <a:t>No</a:t>
                      </a:r>
                    </a:p>
                  </a:txBody>
                  <a:tcPr/>
                </a:tc>
                <a:tc>
                  <a:txBody>
                    <a:bodyPr/>
                    <a:lstStyle/>
                    <a:p>
                      <a:r>
                        <a:rPr lang="en-US" sz="1300" dirty="0"/>
                        <a:t>No</a:t>
                      </a:r>
                    </a:p>
                  </a:txBody>
                  <a:tcPr/>
                </a:tc>
                <a:tc>
                  <a:txBody>
                    <a:bodyPr/>
                    <a:lstStyle/>
                    <a:p>
                      <a:r>
                        <a:rPr lang="en-US" sz="1300" dirty="0"/>
                        <a:t>No</a:t>
                      </a:r>
                    </a:p>
                  </a:txBody>
                  <a:tcPr/>
                </a:tc>
                <a:extLst>
                  <a:ext uri="{0D108BD9-81ED-4DB2-BD59-A6C34878D82A}">
                    <a16:rowId xmlns:a16="http://schemas.microsoft.com/office/drawing/2014/main" val="1289389194"/>
                  </a:ext>
                </a:extLst>
              </a:tr>
              <a:tr h="671193">
                <a:tc>
                  <a:txBody>
                    <a:bodyPr/>
                    <a:lstStyle/>
                    <a:p>
                      <a:r>
                        <a:rPr lang="en-US" sz="1300" dirty="0"/>
                        <a:t>Ando &amp; Reeser (2022)</a:t>
                      </a:r>
                    </a:p>
                  </a:txBody>
                  <a:tcPr/>
                </a:tc>
                <a:tc>
                  <a:txBody>
                    <a:bodyPr/>
                    <a:lstStyle/>
                    <a:p>
                      <a:r>
                        <a:rPr lang="en-US" sz="1300" dirty="0"/>
                        <a:t>Hypothetical program</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00" kern="1200" dirty="0">
                          <a:solidFill>
                            <a:schemeClr val="dk1"/>
                          </a:solidFill>
                          <a:effectLst/>
                          <a:latin typeface="+mn-lt"/>
                          <a:ea typeface="+mn-ea"/>
                          <a:cs typeface="+mn-cs"/>
                        </a:rPr>
                        <a:t>CVM (SP)</a:t>
                      </a:r>
                      <a:endParaRPr lang="en-US" sz="13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300" dirty="0"/>
                        <a:t>WTP for hypothetical pre-flood contract for post-flood buyout.</a:t>
                      </a:r>
                    </a:p>
                  </a:txBody>
                  <a:tcPr/>
                </a:tc>
                <a:tc>
                  <a:txBody>
                    <a:bodyPr/>
                    <a:lstStyle/>
                    <a:p>
                      <a:r>
                        <a:rPr lang="en-US" sz="1300" dirty="0"/>
                        <a:t>No </a:t>
                      </a:r>
                    </a:p>
                  </a:txBody>
                  <a:tcPr/>
                </a:tc>
                <a:tc>
                  <a:txBody>
                    <a:bodyPr/>
                    <a:lstStyle/>
                    <a:p>
                      <a:r>
                        <a:rPr lang="en-US" sz="1300" dirty="0"/>
                        <a:t>No</a:t>
                      </a:r>
                    </a:p>
                  </a:txBody>
                  <a:tcPr/>
                </a:tc>
                <a:tc>
                  <a:txBody>
                    <a:bodyPr/>
                    <a:lstStyle/>
                    <a:p>
                      <a:r>
                        <a:rPr lang="en-US" sz="1300" dirty="0"/>
                        <a:t>Yes</a:t>
                      </a:r>
                    </a:p>
                  </a:txBody>
                  <a:tcPr/>
                </a:tc>
                <a:tc>
                  <a:txBody>
                    <a:bodyPr/>
                    <a:lstStyle/>
                    <a:p>
                      <a:r>
                        <a:rPr lang="en-US" sz="1300" dirty="0"/>
                        <a:t>Yes</a:t>
                      </a:r>
                    </a:p>
                  </a:txBody>
                  <a:tcPr/>
                </a:tc>
                <a:extLst>
                  <a:ext uri="{0D108BD9-81ED-4DB2-BD59-A6C34878D82A}">
                    <a16:rowId xmlns:a16="http://schemas.microsoft.com/office/drawing/2014/main" val="1091643511"/>
                  </a:ext>
                </a:extLst>
              </a:tr>
              <a:tr h="795295">
                <a:tc>
                  <a:txBody>
                    <a:bodyPr/>
                    <a:lstStyle/>
                    <a:p>
                      <a:r>
                        <a:rPr lang="en-US" sz="1300" dirty="0"/>
                        <a:t>Jowers et al. (2023)</a:t>
                      </a:r>
                    </a:p>
                  </a:txBody>
                  <a:tcPr/>
                </a:tc>
                <a:tc>
                  <a:txBody>
                    <a:bodyPr/>
                    <a:lstStyle/>
                    <a:p>
                      <a:r>
                        <a:rPr lang="en-US" sz="1300" dirty="0"/>
                        <a:t>Various programs between 1989 and 2017</a:t>
                      </a:r>
                    </a:p>
                  </a:txBody>
                  <a:tcPr/>
                </a:tc>
                <a:tc>
                  <a:txBody>
                    <a:bodyPr/>
                    <a:lstStyle/>
                    <a:p>
                      <a:r>
                        <a:rPr lang="en-US" sz="1300" dirty="0"/>
                        <a:t>Hedonic (RP)</a:t>
                      </a:r>
                    </a:p>
                  </a:txBody>
                  <a:tcPr/>
                </a:tc>
                <a:tc>
                  <a:txBody>
                    <a:bodyPr/>
                    <a:lstStyle/>
                    <a:p>
                      <a:r>
                        <a:rPr lang="en-US" sz="1300" dirty="0"/>
                        <a:t>Difference between FMV and buyout value for White, Black, and Hispanic owners,</a:t>
                      </a:r>
                    </a:p>
                  </a:txBody>
                  <a:tcPr/>
                </a:tc>
                <a:tc>
                  <a:txBody>
                    <a:bodyPr/>
                    <a:lstStyle/>
                    <a:p>
                      <a:r>
                        <a:rPr lang="en-US" sz="1300" dirty="0"/>
                        <a:t>No</a:t>
                      </a:r>
                    </a:p>
                  </a:txBody>
                  <a:tcPr/>
                </a:tc>
                <a:tc>
                  <a:txBody>
                    <a:bodyPr/>
                    <a:lstStyle/>
                    <a:p>
                      <a:r>
                        <a:rPr lang="en-US" sz="1300" dirty="0"/>
                        <a:t>No</a:t>
                      </a:r>
                    </a:p>
                  </a:txBody>
                  <a:tcPr/>
                </a:tc>
                <a:tc>
                  <a:txBody>
                    <a:bodyPr/>
                    <a:lstStyle/>
                    <a:p>
                      <a:r>
                        <a:rPr lang="en-US" sz="1300" dirty="0"/>
                        <a:t>Yes</a:t>
                      </a:r>
                    </a:p>
                  </a:txBody>
                  <a:tcPr/>
                </a:tc>
                <a:tc>
                  <a:txBody>
                    <a:bodyPr/>
                    <a:lstStyle/>
                    <a:p>
                      <a:r>
                        <a:rPr lang="en-US" sz="1300" dirty="0"/>
                        <a:t>No</a:t>
                      </a:r>
                    </a:p>
                  </a:txBody>
                  <a:tcPr/>
                </a:tc>
                <a:extLst>
                  <a:ext uri="{0D108BD9-81ED-4DB2-BD59-A6C34878D82A}">
                    <a16:rowId xmlns:a16="http://schemas.microsoft.com/office/drawing/2014/main" val="4069986141"/>
                  </a:ext>
                </a:extLst>
              </a:tr>
              <a:tr h="777912">
                <a:tc>
                  <a:txBody>
                    <a:bodyPr/>
                    <a:lstStyle/>
                    <a:p>
                      <a:r>
                        <a:rPr lang="en-US" sz="1300" dirty="0"/>
                        <a:t>Schoder (2024)</a:t>
                      </a:r>
                    </a:p>
                  </a:txBody>
                  <a:tcPr/>
                </a:tc>
                <a:tc>
                  <a:txBody>
                    <a:bodyPr/>
                    <a:lstStyle/>
                    <a:p>
                      <a:r>
                        <a:rPr lang="en-US" sz="1300" kern="1200" dirty="0">
                          <a:solidFill>
                            <a:schemeClr val="dk1"/>
                          </a:solidFill>
                          <a:effectLst/>
                          <a:latin typeface="+mn-lt"/>
                          <a:ea typeface="+mn-ea"/>
                          <a:cs typeface="+mn-cs"/>
                        </a:rPr>
                        <a:t>Various programs between 1989 and 2017</a:t>
                      </a:r>
                      <a:endParaRPr lang="en-US" sz="1300" dirty="0"/>
                    </a:p>
                  </a:txBody>
                  <a:tcPr/>
                </a:tc>
                <a:tc>
                  <a:txBody>
                    <a:bodyPr/>
                    <a:lstStyle/>
                    <a:p>
                      <a:r>
                        <a:rPr lang="en-US" sz="1300" dirty="0"/>
                        <a:t>Hedonic (RP)</a:t>
                      </a:r>
                    </a:p>
                  </a:txBody>
                  <a:tcPr/>
                </a:tc>
                <a:tc>
                  <a:txBody>
                    <a:bodyPr/>
                    <a:lstStyle/>
                    <a:p>
                      <a:r>
                        <a:rPr lang="en-US" sz="1300" dirty="0"/>
                        <a:t>Property value increase</a:t>
                      </a:r>
                    </a:p>
                  </a:txBody>
                  <a:tcPr/>
                </a:tc>
                <a:tc>
                  <a:txBody>
                    <a:bodyPr/>
                    <a:lstStyle/>
                    <a:p>
                      <a:r>
                        <a:rPr lang="en-US" sz="1300" dirty="0"/>
                        <a:t>No</a:t>
                      </a:r>
                    </a:p>
                  </a:txBody>
                  <a:tcPr/>
                </a:tc>
                <a:tc>
                  <a:txBody>
                    <a:bodyPr/>
                    <a:lstStyle/>
                    <a:p>
                      <a:r>
                        <a:rPr lang="en-US" sz="1300" dirty="0"/>
                        <a:t>No</a:t>
                      </a:r>
                    </a:p>
                  </a:txBody>
                  <a:tcPr/>
                </a:tc>
                <a:tc>
                  <a:txBody>
                    <a:bodyPr/>
                    <a:lstStyle/>
                    <a:p>
                      <a:r>
                        <a:rPr lang="en-US" sz="1300" dirty="0"/>
                        <a:t>Yes</a:t>
                      </a:r>
                    </a:p>
                  </a:txBody>
                  <a:tcPr/>
                </a:tc>
                <a:tc>
                  <a:txBody>
                    <a:bodyPr/>
                    <a:lstStyle/>
                    <a:p>
                      <a:r>
                        <a:rPr lang="en-US" sz="1300" dirty="0"/>
                        <a:t>Yes</a:t>
                      </a:r>
                    </a:p>
                  </a:txBody>
                  <a:tcPr/>
                </a:tc>
                <a:extLst>
                  <a:ext uri="{0D108BD9-81ED-4DB2-BD59-A6C34878D82A}">
                    <a16:rowId xmlns:a16="http://schemas.microsoft.com/office/drawing/2014/main" val="3007794082"/>
                  </a:ext>
                </a:extLst>
              </a:tr>
              <a:tr h="777912">
                <a:tc>
                  <a:txBody>
                    <a:bodyPr/>
                    <a:lstStyle/>
                    <a:p>
                      <a:r>
                        <a:rPr lang="en-US" sz="1300" kern="1200" dirty="0">
                          <a:solidFill>
                            <a:schemeClr val="dk1"/>
                          </a:solidFill>
                          <a:effectLst/>
                          <a:latin typeface="+mn-lt"/>
                          <a:ea typeface="+mn-ea"/>
                          <a:cs typeface="+mn-cs"/>
                        </a:rPr>
                        <a:t>Holloway, </a:t>
                      </a:r>
                      <a:r>
                        <a:rPr lang="en-US" sz="1300" kern="1200" dirty="0" err="1">
                          <a:solidFill>
                            <a:schemeClr val="dk1"/>
                          </a:solidFill>
                          <a:effectLst/>
                          <a:latin typeface="+mn-lt"/>
                          <a:ea typeface="+mn-ea"/>
                          <a:cs typeface="+mn-cs"/>
                        </a:rPr>
                        <a:t>BenDor</a:t>
                      </a:r>
                      <a:r>
                        <a:rPr lang="en-US" sz="1300" kern="1200" dirty="0">
                          <a:solidFill>
                            <a:schemeClr val="dk1"/>
                          </a:solidFill>
                          <a:effectLst/>
                          <a:latin typeface="+mn-lt"/>
                          <a:ea typeface="+mn-ea"/>
                          <a:cs typeface="+mn-cs"/>
                        </a:rPr>
                        <a:t> (2023)</a:t>
                      </a:r>
                      <a:endParaRPr lang="en-US" sz="1300" dirty="0"/>
                    </a:p>
                  </a:txBody>
                  <a:tcPr/>
                </a:tc>
                <a:tc>
                  <a:txBody>
                    <a:bodyPr/>
                    <a:lstStyle/>
                    <a:p>
                      <a:r>
                        <a:rPr lang="en-US" sz="1300" dirty="0"/>
                        <a:t>Mecklenburg County, NC buyout program</a:t>
                      </a:r>
                    </a:p>
                  </a:txBody>
                  <a:tcPr/>
                </a:tc>
                <a:tc>
                  <a:txBody>
                    <a:bodyPr/>
                    <a:lstStyle/>
                    <a:p>
                      <a:r>
                        <a:rPr lang="en-US" sz="1300" dirty="0"/>
                        <a:t>Hedonic (RP)</a:t>
                      </a:r>
                    </a:p>
                  </a:txBody>
                  <a:tcPr/>
                </a:tc>
                <a:tc>
                  <a:txBody>
                    <a:bodyPr/>
                    <a:lstStyle/>
                    <a:p>
                      <a:r>
                        <a:rPr lang="en-US" sz="1300" dirty="0"/>
                        <a:t>Property value increase</a:t>
                      </a:r>
                    </a:p>
                  </a:txBody>
                  <a:tcPr/>
                </a:tc>
                <a:tc>
                  <a:txBody>
                    <a:bodyPr/>
                    <a:lstStyle/>
                    <a:p>
                      <a:r>
                        <a:rPr lang="en-US" sz="1300" dirty="0"/>
                        <a:t>Yes</a:t>
                      </a:r>
                    </a:p>
                  </a:txBody>
                  <a:tcPr/>
                </a:tc>
                <a:tc>
                  <a:txBody>
                    <a:bodyPr/>
                    <a:lstStyle/>
                    <a:p>
                      <a:r>
                        <a:rPr lang="en-US" sz="1300" dirty="0"/>
                        <a:t>Yes</a:t>
                      </a:r>
                    </a:p>
                  </a:txBody>
                  <a:tcPr/>
                </a:tc>
                <a:tc>
                  <a:txBody>
                    <a:bodyPr/>
                    <a:lstStyle/>
                    <a:p>
                      <a:r>
                        <a:rPr lang="en-US" sz="1300" dirty="0"/>
                        <a:t>No </a:t>
                      </a:r>
                    </a:p>
                  </a:txBody>
                  <a:tcPr/>
                </a:tc>
                <a:tc>
                  <a:txBody>
                    <a:bodyPr/>
                    <a:lstStyle/>
                    <a:p>
                      <a:r>
                        <a:rPr lang="en-US" sz="1300" dirty="0"/>
                        <a:t>No</a:t>
                      </a:r>
                    </a:p>
                  </a:txBody>
                  <a:tcPr/>
                </a:tc>
                <a:extLst>
                  <a:ext uri="{0D108BD9-81ED-4DB2-BD59-A6C34878D82A}">
                    <a16:rowId xmlns:a16="http://schemas.microsoft.com/office/drawing/2014/main" val="1463020278"/>
                  </a:ext>
                </a:extLst>
              </a:tr>
              <a:tr h="952943">
                <a:tc>
                  <a:txBody>
                    <a:bodyPr/>
                    <a:lstStyle/>
                    <a:p>
                      <a:r>
                        <a:rPr lang="en-US" sz="1300" kern="1200" dirty="0" err="1">
                          <a:solidFill>
                            <a:schemeClr val="dk1"/>
                          </a:solidFill>
                          <a:effectLst/>
                          <a:latin typeface="+mn-lt"/>
                          <a:ea typeface="+mn-ea"/>
                          <a:cs typeface="+mn-cs"/>
                        </a:rPr>
                        <a:t>Hashida</a:t>
                      </a:r>
                      <a:r>
                        <a:rPr lang="en-US" sz="1300" kern="1200" dirty="0">
                          <a:solidFill>
                            <a:schemeClr val="dk1"/>
                          </a:solidFill>
                          <a:effectLst/>
                          <a:latin typeface="+mn-lt"/>
                          <a:ea typeface="+mn-ea"/>
                          <a:cs typeface="+mn-cs"/>
                        </a:rPr>
                        <a:t> &amp; Dundas (2023)</a:t>
                      </a:r>
                      <a:endParaRPr lang="en-US" sz="1300" dirty="0"/>
                    </a:p>
                  </a:txBody>
                  <a:tcPr/>
                </a:tc>
                <a:tc>
                  <a:txBody>
                    <a:bodyPr/>
                    <a:lstStyle/>
                    <a:p>
                      <a:r>
                        <a:rPr lang="en-US" sz="1300" dirty="0"/>
                        <a:t>New York Rising Buyout and Acquisition Program</a:t>
                      </a:r>
                    </a:p>
                  </a:txBody>
                  <a:tcPr/>
                </a:tc>
                <a:tc>
                  <a:txBody>
                    <a:bodyPr/>
                    <a:lstStyle/>
                    <a:p>
                      <a:r>
                        <a:rPr lang="en-US" sz="1300" dirty="0"/>
                        <a:t>Hedonic (RP)</a:t>
                      </a:r>
                    </a:p>
                  </a:txBody>
                  <a:tcPr/>
                </a:tc>
                <a:tc>
                  <a:txBody>
                    <a:bodyPr/>
                    <a:lstStyle/>
                    <a:p>
                      <a:r>
                        <a:rPr lang="en-US" sz="1300" dirty="0"/>
                        <a:t>Property values</a:t>
                      </a:r>
                    </a:p>
                  </a:txBody>
                  <a:tcPr/>
                </a:tc>
                <a:tc>
                  <a:txBody>
                    <a:bodyPr/>
                    <a:lstStyle/>
                    <a:p>
                      <a:r>
                        <a:rPr lang="en-US" sz="1300" dirty="0"/>
                        <a:t>Yes</a:t>
                      </a:r>
                    </a:p>
                  </a:txBody>
                  <a:tcPr/>
                </a:tc>
                <a:tc>
                  <a:txBody>
                    <a:bodyPr/>
                    <a:lstStyle/>
                    <a:p>
                      <a:r>
                        <a:rPr lang="en-US" sz="1300" dirty="0"/>
                        <a:t>Yes</a:t>
                      </a:r>
                    </a:p>
                  </a:txBody>
                  <a:tcPr/>
                </a:tc>
                <a:tc>
                  <a:txBody>
                    <a:bodyPr/>
                    <a:lstStyle/>
                    <a:p>
                      <a:r>
                        <a:rPr lang="en-US" sz="1300" dirty="0"/>
                        <a:t>No </a:t>
                      </a:r>
                    </a:p>
                  </a:txBody>
                  <a:tcPr/>
                </a:tc>
                <a:tc>
                  <a:txBody>
                    <a:bodyPr/>
                    <a:lstStyle/>
                    <a:p>
                      <a:r>
                        <a:rPr lang="en-US" sz="1300" dirty="0"/>
                        <a:t>No</a:t>
                      </a:r>
                    </a:p>
                  </a:txBody>
                  <a:tcPr/>
                </a:tc>
                <a:extLst>
                  <a:ext uri="{0D108BD9-81ED-4DB2-BD59-A6C34878D82A}">
                    <a16:rowId xmlns:a16="http://schemas.microsoft.com/office/drawing/2014/main" val="3003988034"/>
                  </a:ext>
                </a:extLst>
              </a:tr>
            </a:tbl>
          </a:graphicData>
        </a:graphic>
      </p:graphicFrame>
    </p:spTree>
    <p:extLst>
      <p:ext uri="{BB962C8B-B14F-4D97-AF65-F5344CB8AC3E}">
        <p14:creationId xmlns:p14="http://schemas.microsoft.com/office/powerpoint/2010/main" val="214201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70AA2-3D5E-DBD3-293A-6E16409403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13BFC5B-1CB0-3F57-51C6-839F90460128}"/>
              </a:ext>
            </a:extLst>
          </p:cNvPr>
          <p:cNvSpPr>
            <a:spLocks noGrp="1"/>
          </p:cNvSpPr>
          <p:nvPr>
            <p:ph type="body" sz="quarter" idx="11"/>
          </p:nvPr>
        </p:nvSpPr>
        <p:spPr/>
        <p:txBody>
          <a:bodyPr/>
          <a:lstStyle/>
          <a:p>
            <a:r>
              <a:rPr lang="en-US" dirty="0"/>
              <a:t>Why is a sorting model more appropriate than other models?</a:t>
            </a:r>
          </a:p>
        </p:txBody>
      </p:sp>
      <p:sp>
        <p:nvSpPr>
          <p:cNvPr id="3" name="Text Placeholder 2">
            <a:extLst>
              <a:ext uri="{FF2B5EF4-FFF2-40B4-BE49-F238E27FC236}">
                <a16:creationId xmlns:a16="http://schemas.microsoft.com/office/drawing/2014/main" id="{EDC8D76F-BC2D-5EA4-ED33-6100261AE28E}"/>
              </a:ext>
            </a:extLst>
          </p:cNvPr>
          <p:cNvSpPr>
            <a:spLocks noGrp="1"/>
          </p:cNvSpPr>
          <p:nvPr>
            <p:ph type="body" sz="quarter" idx="10"/>
          </p:nvPr>
        </p:nvSpPr>
        <p:spPr>
          <a:xfrm>
            <a:off x="342900" y="1476375"/>
            <a:ext cx="8289036" cy="4656068"/>
          </a:xfrm>
          <a:solidFill>
            <a:schemeClr val="accent5">
              <a:lumMod val="20000"/>
              <a:lumOff val="80000"/>
            </a:schemeClr>
          </a:solidFill>
          <a:ln w="28575">
            <a:solidFill>
              <a:schemeClr val="accent4">
                <a:lumMod val="75000"/>
              </a:schemeClr>
            </a:solidFill>
          </a:ln>
        </p:spPr>
        <p:txBody>
          <a:bodyPr/>
          <a:lstStyle/>
          <a:p>
            <a:pPr marL="457200" indent="-457200">
              <a:lnSpc>
                <a:spcPct val="150000"/>
              </a:lnSpc>
              <a:buFont typeface="+mj-lt"/>
              <a:buAutoNum type="arabicPeriod"/>
            </a:pPr>
            <a:r>
              <a:rPr lang="en-US" sz="2200" b="1" dirty="0"/>
              <a:t>Capture Heterogeneity</a:t>
            </a:r>
            <a:r>
              <a:rPr lang="en-US" sz="2200" dirty="0"/>
              <a:t>: Account for differences in household preferences, constraints, and choices.</a:t>
            </a:r>
          </a:p>
          <a:p>
            <a:pPr marL="457200" indent="-457200">
              <a:lnSpc>
                <a:spcPct val="150000"/>
              </a:lnSpc>
              <a:buFont typeface="+mj-lt"/>
              <a:buAutoNum type="arabicPeriod"/>
            </a:pPr>
            <a:r>
              <a:rPr lang="en-US" sz="2200" b="1" dirty="0"/>
              <a:t>Nonmarginal Policy Analysis: </a:t>
            </a:r>
            <a:r>
              <a:rPr lang="en-US" sz="2200" dirty="0"/>
              <a:t>Better suited for estimating impacts of large or structural policy changes.</a:t>
            </a:r>
          </a:p>
          <a:p>
            <a:pPr marL="457200" indent="-457200">
              <a:lnSpc>
                <a:spcPct val="150000"/>
              </a:lnSpc>
              <a:buFont typeface="+mj-lt"/>
              <a:buAutoNum type="arabicPeriod"/>
            </a:pPr>
            <a:r>
              <a:rPr lang="en-US" sz="2200" b="1" dirty="0"/>
              <a:t>Equity Evaluation: </a:t>
            </a:r>
            <a:r>
              <a:rPr lang="en-US" sz="2200" dirty="0"/>
              <a:t>Allow for analysis of distributional effects across diverse populations.</a:t>
            </a:r>
          </a:p>
          <a:p>
            <a:pPr marL="457200" indent="-457200">
              <a:lnSpc>
                <a:spcPct val="150000"/>
              </a:lnSpc>
              <a:buFont typeface="+mj-lt"/>
              <a:buAutoNum type="arabicPeriod"/>
            </a:pPr>
            <a:r>
              <a:rPr lang="en-US" sz="2200" b="1" dirty="0"/>
              <a:t>WTP Estimation: </a:t>
            </a:r>
            <a:r>
              <a:rPr lang="en-US" sz="2200" dirty="0"/>
              <a:t>Provide more accurate estimates of willingness to pay by modeling endogenous amenities and feedback.</a:t>
            </a:r>
          </a:p>
          <a:p>
            <a:pPr marL="457200" indent="-457200">
              <a:lnSpc>
                <a:spcPct val="150000"/>
              </a:lnSpc>
              <a:buFont typeface="+mj-lt"/>
              <a:buAutoNum type="arabicPeriod"/>
            </a:pPr>
            <a:endParaRPr lang="en-US" sz="2200" dirty="0"/>
          </a:p>
          <a:p>
            <a:pPr marL="342900" indent="-342900">
              <a:lnSpc>
                <a:spcPct val="150000"/>
              </a:lnSpc>
              <a:buFont typeface="Arial" panose="020B0604020202020204" pitchFamily="34" charset="0"/>
              <a:buChar char="•"/>
            </a:pPr>
            <a:endParaRPr lang="en-US" sz="2200" dirty="0"/>
          </a:p>
        </p:txBody>
      </p:sp>
      <p:sp>
        <p:nvSpPr>
          <p:cNvPr id="4" name="Title 3">
            <a:extLst>
              <a:ext uri="{FF2B5EF4-FFF2-40B4-BE49-F238E27FC236}">
                <a16:creationId xmlns:a16="http://schemas.microsoft.com/office/drawing/2014/main" id="{F0D53751-A56A-AC55-BD9E-606CC397BB19}"/>
              </a:ext>
            </a:extLst>
          </p:cNvPr>
          <p:cNvSpPr>
            <a:spLocks noGrp="1"/>
          </p:cNvSpPr>
          <p:nvPr>
            <p:ph type="title"/>
          </p:nvPr>
        </p:nvSpPr>
        <p:spPr/>
        <p:txBody>
          <a:bodyPr>
            <a:normAutofit fontScale="90000"/>
          </a:bodyPr>
          <a:lstStyle/>
          <a:p>
            <a:r>
              <a:rPr lang="en-US" dirty="0"/>
              <a:t>Contribution</a:t>
            </a:r>
          </a:p>
        </p:txBody>
      </p:sp>
      <p:sp>
        <p:nvSpPr>
          <p:cNvPr id="5" name="Slide Number Placeholder 4">
            <a:extLst>
              <a:ext uri="{FF2B5EF4-FFF2-40B4-BE49-F238E27FC236}">
                <a16:creationId xmlns:a16="http://schemas.microsoft.com/office/drawing/2014/main" id="{655BF0AC-372A-D346-BFBA-0CB6C7444E89}"/>
              </a:ext>
            </a:extLst>
          </p:cNvPr>
          <p:cNvSpPr>
            <a:spLocks noGrp="1"/>
          </p:cNvSpPr>
          <p:nvPr>
            <p:ph type="sldNum" sz="quarter" idx="12"/>
          </p:nvPr>
        </p:nvSpPr>
        <p:spPr/>
        <p:txBody>
          <a:bodyPr/>
          <a:lstStyle/>
          <a:p>
            <a:fld id="{346097E4-2930-9D48-A5CE-AF00B0E70697}" type="slidenum">
              <a:rPr lang="en-US" smtClean="0"/>
              <a:t>6</a:t>
            </a:fld>
            <a:endParaRPr lang="en-US"/>
          </a:p>
        </p:txBody>
      </p:sp>
      <p:pic>
        <p:nvPicPr>
          <p:cNvPr id="7" name="Picture 6">
            <a:extLst>
              <a:ext uri="{FF2B5EF4-FFF2-40B4-BE49-F238E27FC236}">
                <a16:creationId xmlns:a16="http://schemas.microsoft.com/office/drawing/2014/main" id="{26081E17-16B1-43FB-928F-72CBC131C2B0}"/>
              </a:ext>
            </a:extLst>
          </p:cNvPr>
          <p:cNvPicPr>
            <a:picLocks noChangeAspect="1"/>
          </p:cNvPicPr>
          <p:nvPr/>
        </p:nvPicPr>
        <p:blipFill>
          <a:blip r:embed="rId3"/>
          <a:stretch>
            <a:fillRect/>
          </a:stretch>
        </p:blipFill>
        <p:spPr>
          <a:xfrm>
            <a:off x="3763300" y="241315"/>
            <a:ext cx="4868636" cy="663196"/>
          </a:xfrm>
          <a:prstGeom prst="rect">
            <a:avLst/>
          </a:prstGeom>
          <a:ln w="38100">
            <a:solidFill>
              <a:srgbClr val="DDB945"/>
            </a:solidFill>
          </a:ln>
        </p:spPr>
      </p:pic>
    </p:spTree>
    <p:extLst>
      <p:ext uri="{BB962C8B-B14F-4D97-AF65-F5344CB8AC3E}">
        <p14:creationId xmlns:p14="http://schemas.microsoft.com/office/powerpoint/2010/main" val="371157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7DEFF41-168B-434F-BDE6-9EDF9964F6B6}"/>
              </a:ext>
            </a:extLst>
          </p:cNvPr>
          <p:cNvSpPr>
            <a:spLocks noGrp="1"/>
          </p:cNvSpPr>
          <p:nvPr>
            <p:ph type="body" sz="quarter" idx="10"/>
          </p:nvPr>
        </p:nvSpPr>
        <p:spPr/>
        <p:txBody>
          <a:bodyPr/>
          <a:lstStyle/>
          <a:p>
            <a:pPr marL="285750" indent="-285750">
              <a:buFont typeface="Arial" panose="020B0604020202020204" pitchFamily="34" charset="0"/>
              <a:buChar char="•"/>
            </a:pPr>
            <a:endParaRPr lang="en-US" dirty="0"/>
          </a:p>
        </p:txBody>
      </p:sp>
      <p:sp>
        <p:nvSpPr>
          <p:cNvPr id="4" name="Title 3">
            <a:extLst>
              <a:ext uri="{FF2B5EF4-FFF2-40B4-BE49-F238E27FC236}">
                <a16:creationId xmlns:a16="http://schemas.microsoft.com/office/drawing/2014/main" id="{2CB1A4F9-E42F-4DD5-A8B2-19192D21FDE3}"/>
              </a:ext>
            </a:extLst>
          </p:cNvPr>
          <p:cNvSpPr>
            <a:spLocks noGrp="1"/>
          </p:cNvSpPr>
          <p:nvPr>
            <p:ph type="title"/>
          </p:nvPr>
        </p:nvSpPr>
        <p:spPr/>
        <p:txBody>
          <a:bodyPr>
            <a:normAutofit fontScale="90000"/>
          </a:bodyPr>
          <a:lstStyle/>
          <a:p>
            <a:r>
              <a:rPr lang="en-US" dirty="0"/>
              <a:t>Setting</a:t>
            </a:r>
          </a:p>
        </p:txBody>
      </p:sp>
      <p:sp>
        <p:nvSpPr>
          <p:cNvPr id="5" name="Slide Number Placeholder 4">
            <a:extLst>
              <a:ext uri="{FF2B5EF4-FFF2-40B4-BE49-F238E27FC236}">
                <a16:creationId xmlns:a16="http://schemas.microsoft.com/office/drawing/2014/main" id="{99E3612E-0F78-4638-B317-6FA95EB4EA09}"/>
              </a:ext>
            </a:extLst>
          </p:cNvPr>
          <p:cNvSpPr>
            <a:spLocks noGrp="1"/>
          </p:cNvSpPr>
          <p:nvPr>
            <p:ph type="sldNum" sz="quarter" idx="12"/>
          </p:nvPr>
        </p:nvSpPr>
        <p:spPr/>
        <p:txBody>
          <a:bodyPr/>
          <a:lstStyle/>
          <a:p>
            <a:fld id="{346097E4-2930-9D48-A5CE-AF00B0E70697}" type="slidenum">
              <a:rPr lang="en-US" smtClean="0"/>
              <a:t>7</a:t>
            </a:fld>
            <a:endParaRPr lang="en-US"/>
          </a:p>
        </p:txBody>
      </p:sp>
      <p:pic>
        <p:nvPicPr>
          <p:cNvPr id="7" name="Picture 6">
            <a:extLst>
              <a:ext uri="{FF2B5EF4-FFF2-40B4-BE49-F238E27FC236}">
                <a16:creationId xmlns:a16="http://schemas.microsoft.com/office/drawing/2014/main" id="{383BF818-6096-4048-A7EF-33BE64189C21}"/>
              </a:ext>
            </a:extLst>
          </p:cNvPr>
          <p:cNvPicPr>
            <a:picLocks noChangeAspect="1"/>
          </p:cNvPicPr>
          <p:nvPr/>
        </p:nvPicPr>
        <p:blipFill>
          <a:blip r:embed="rId3"/>
          <a:stretch>
            <a:fillRect/>
          </a:stretch>
        </p:blipFill>
        <p:spPr>
          <a:xfrm>
            <a:off x="328827" y="880036"/>
            <a:ext cx="8367498" cy="5812849"/>
          </a:xfrm>
          <a:prstGeom prst="rect">
            <a:avLst/>
          </a:prstGeom>
        </p:spPr>
      </p:pic>
      <p:pic>
        <p:nvPicPr>
          <p:cNvPr id="8" name="Picture 7">
            <a:extLst>
              <a:ext uri="{FF2B5EF4-FFF2-40B4-BE49-F238E27FC236}">
                <a16:creationId xmlns:a16="http://schemas.microsoft.com/office/drawing/2014/main" id="{79F848E5-8BFF-474C-B774-5FD7A785A157}"/>
              </a:ext>
            </a:extLst>
          </p:cNvPr>
          <p:cNvPicPr>
            <a:picLocks noChangeAspect="1"/>
          </p:cNvPicPr>
          <p:nvPr/>
        </p:nvPicPr>
        <p:blipFill>
          <a:blip r:embed="rId4"/>
          <a:stretch>
            <a:fillRect/>
          </a:stretch>
        </p:blipFill>
        <p:spPr>
          <a:xfrm>
            <a:off x="5900411" y="165115"/>
            <a:ext cx="3077004" cy="676369"/>
          </a:xfrm>
          <a:prstGeom prst="rect">
            <a:avLst/>
          </a:prstGeom>
        </p:spPr>
      </p:pic>
    </p:spTree>
    <p:extLst>
      <p:ext uri="{BB962C8B-B14F-4D97-AF65-F5344CB8AC3E}">
        <p14:creationId xmlns:p14="http://schemas.microsoft.com/office/powerpoint/2010/main" val="59429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55E1E66-EFD2-46DC-93B7-653A61066C8F}"/>
              </a:ext>
            </a:extLst>
          </p:cNvPr>
          <p:cNvSpPr>
            <a:spLocks noGrp="1"/>
          </p:cNvSpPr>
          <p:nvPr>
            <p:ph type="body" sz="quarter" idx="10"/>
          </p:nvPr>
        </p:nvSpPr>
        <p:spPr>
          <a:xfrm>
            <a:off x="342900" y="974036"/>
            <a:ext cx="8450035" cy="5023994"/>
          </a:xfrm>
        </p:spPr>
        <p:txBody>
          <a:bodyPr/>
          <a:lstStyle/>
          <a:p>
            <a:pPr marL="342900" indent="-342900">
              <a:buAutoNum type="arabicPeriod"/>
            </a:pPr>
            <a:r>
              <a:rPr lang="en-US" sz="2000" dirty="0"/>
              <a:t>Housing transactions for all sales in Harris County between [Year 1] and [Year 2]</a:t>
            </a:r>
            <a:r>
              <a:rPr lang="en-US" dirty="0"/>
              <a:t>	</a:t>
            </a:r>
          </a:p>
          <a:p>
            <a:pPr marL="685800" lvl="1" indent="-342900">
              <a:buFont typeface="Arial" panose="020B0604020202020204" pitchFamily="34" charset="0"/>
              <a:buChar char="•"/>
            </a:pPr>
            <a:r>
              <a:rPr lang="en-US" sz="1800" dirty="0"/>
              <a:t>Household structural characteristics</a:t>
            </a:r>
          </a:p>
          <a:p>
            <a:pPr marL="342900" indent="-342900">
              <a:buAutoNum type="arabicPeriod"/>
            </a:pPr>
            <a:r>
              <a:rPr lang="en-US" sz="2000" dirty="0"/>
              <a:t> Flood buyout data from the Harris County Flood Control District</a:t>
            </a:r>
          </a:p>
          <a:p>
            <a:pPr marL="685800" lvl="1" indent="-342900">
              <a:buFont typeface="Arial" panose="020B0604020202020204" pitchFamily="34" charset="0"/>
              <a:buChar char="•"/>
            </a:pPr>
            <a:r>
              <a:rPr lang="en-US" sz="1800" dirty="0"/>
              <a:t>Binary indicator for whether the property was part of a flood buyout</a:t>
            </a:r>
          </a:p>
          <a:p>
            <a:pPr marL="342900" indent="-342900">
              <a:buAutoNum type="arabicPeriod"/>
            </a:pPr>
            <a:r>
              <a:rPr lang="en-US" sz="2000" dirty="0"/>
              <a:t>Household demographic attributes from the Home Mortgage Disclosure Act (HMDA) database</a:t>
            </a:r>
          </a:p>
          <a:p>
            <a:pPr marL="685800" lvl="1" indent="-342900">
              <a:buFont typeface="Arial" panose="020B0604020202020204" pitchFamily="34" charset="0"/>
              <a:buChar char="•"/>
            </a:pPr>
            <a:r>
              <a:rPr lang="en-US" sz="1800" dirty="0"/>
              <a:t>Lang and </a:t>
            </a:r>
            <a:r>
              <a:rPr lang="en-US" sz="1800" dirty="0" err="1"/>
              <a:t>VanCeylon</a:t>
            </a:r>
            <a:r>
              <a:rPr lang="en-US" sz="1800" dirty="0"/>
              <a:t> (2025) match HMDA records to property transactions using sale year, loan amount, and Census tract.</a:t>
            </a:r>
          </a:p>
          <a:p>
            <a:pPr marL="342900" indent="-342900">
              <a:buAutoNum type="arabicPeriod"/>
            </a:pPr>
            <a:r>
              <a:rPr lang="en-US" sz="2000" dirty="0"/>
              <a:t>Neighborhood characteristics</a:t>
            </a:r>
          </a:p>
          <a:p>
            <a:pPr marL="685800" lvl="1" indent="-342900">
              <a:buFont typeface="Arial" panose="020B0604020202020204" pitchFamily="34" charset="0"/>
              <a:buChar char="•"/>
            </a:pPr>
            <a:r>
              <a:rPr lang="en-US" sz="1800" dirty="0"/>
              <a:t>HCFCD shapefiles to link each property to localized flood risk indicators</a:t>
            </a:r>
          </a:p>
          <a:p>
            <a:pPr marL="685800" lvl="1" indent="-342900">
              <a:buFont typeface="Arial" panose="020B0604020202020204" pitchFamily="34" charset="0"/>
              <a:buChar char="•"/>
            </a:pPr>
            <a:r>
              <a:rPr lang="en-US" sz="1800" dirty="0"/>
              <a:t>Census block level demographics (race, income, tenure, and language), local crime rates, proximity to amenities (e.g., parks, libraries), and school quality measures</a:t>
            </a:r>
          </a:p>
          <a:p>
            <a:pPr marL="685800" lvl="1" indent="-342900">
              <a:buFont typeface="Arial" panose="020B0604020202020204" pitchFamily="34" charset="0"/>
              <a:buChar char="•"/>
            </a:pPr>
            <a:r>
              <a:rPr lang="en-US" sz="1800" dirty="0"/>
              <a:t>Distance to coast</a:t>
            </a:r>
          </a:p>
        </p:txBody>
      </p:sp>
      <p:sp>
        <p:nvSpPr>
          <p:cNvPr id="4" name="Title 3">
            <a:extLst>
              <a:ext uri="{FF2B5EF4-FFF2-40B4-BE49-F238E27FC236}">
                <a16:creationId xmlns:a16="http://schemas.microsoft.com/office/drawing/2014/main" id="{C86384AA-B7DA-4556-B769-9E194C47F3B1}"/>
              </a:ext>
            </a:extLst>
          </p:cNvPr>
          <p:cNvSpPr>
            <a:spLocks noGrp="1"/>
          </p:cNvSpPr>
          <p:nvPr>
            <p:ph type="title"/>
          </p:nvPr>
        </p:nvSpPr>
        <p:spPr/>
        <p:txBody>
          <a:bodyPr>
            <a:normAutofit fontScale="90000"/>
          </a:bodyPr>
          <a:lstStyle/>
          <a:p>
            <a:r>
              <a:rPr lang="en-US" dirty="0"/>
              <a:t>Data</a:t>
            </a:r>
          </a:p>
        </p:txBody>
      </p:sp>
      <p:sp>
        <p:nvSpPr>
          <p:cNvPr id="5" name="Slide Number Placeholder 4">
            <a:extLst>
              <a:ext uri="{FF2B5EF4-FFF2-40B4-BE49-F238E27FC236}">
                <a16:creationId xmlns:a16="http://schemas.microsoft.com/office/drawing/2014/main" id="{438916B2-06E3-4EB8-AFBE-71F2EF8DD7EA}"/>
              </a:ext>
            </a:extLst>
          </p:cNvPr>
          <p:cNvSpPr>
            <a:spLocks noGrp="1"/>
          </p:cNvSpPr>
          <p:nvPr>
            <p:ph type="sldNum" sz="quarter" idx="12"/>
          </p:nvPr>
        </p:nvSpPr>
        <p:spPr/>
        <p:txBody>
          <a:bodyPr/>
          <a:lstStyle/>
          <a:p>
            <a:fld id="{346097E4-2930-9D48-A5CE-AF00B0E70697}" type="slidenum">
              <a:rPr lang="en-US" smtClean="0"/>
              <a:t>8</a:t>
            </a:fld>
            <a:endParaRPr lang="en-US"/>
          </a:p>
        </p:txBody>
      </p:sp>
    </p:spTree>
    <p:extLst>
      <p:ext uri="{BB962C8B-B14F-4D97-AF65-F5344CB8AC3E}">
        <p14:creationId xmlns:p14="http://schemas.microsoft.com/office/powerpoint/2010/main" val="132383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70AA2-3D5E-DBD3-293A-6E164094035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DC8D76F-BC2D-5EA4-ED33-6100261AE28E}"/>
              </a:ext>
            </a:extLst>
          </p:cNvPr>
          <p:cNvSpPr>
            <a:spLocks noGrp="1"/>
          </p:cNvSpPr>
          <p:nvPr>
            <p:ph type="body" sz="quarter" idx="10"/>
          </p:nvPr>
        </p:nvSpPr>
        <p:spPr>
          <a:xfrm>
            <a:off x="351065" y="1543323"/>
            <a:ext cx="8450035" cy="4039776"/>
          </a:xfrm>
        </p:spPr>
        <p:txBody>
          <a:bodyPr/>
          <a:lstStyle/>
          <a:p>
            <a:pPr marL="342900" indent="-342900">
              <a:lnSpc>
                <a:spcPct val="150000"/>
              </a:lnSpc>
              <a:buFont typeface="Arial" panose="020B0604020202020204" pitchFamily="34" charset="0"/>
              <a:buChar char="•"/>
            </a:pPr>
            <a:r>
              <a:rPr lang="en-US" sz="2500" dirty="0" err="1"/>
              <a:t>Tiebout</a:t>
            </a:r>
            <a:r>
              <a:rPr lang="en-US" sz="2500" dirty="0"/>
              <a:t> (1956) – Households "vote with their feet"</a:t>
            </a:r>
          </a:p>
          <a:p>
            <a:pPr marL="342900" indent="-342900">
              <a:lnSpc>
                <a:spcPct val="150000"/>
              </a:lnSpc>
              <a:buFont typeface="Arial" panose="020B0604020202020204" pitchFamily="34" charset="0"/>
              <a:buChar char="•"/>
            </a:pPr>
            <a:r>
              <a:rPr lang="en-US" sz="2500" dirty="0"/>
              <a:t>Utility = Amenities – Price</a:t>
            </a:r>
          </a:p>
          <a:p>
            <a:pPr marL="342900" indent="-342900">
              <a:lnSpc>
                <a:spcPct val="150000"/>
              </a:lnSpc>
              <a:buFont typeface="Arial" panose="020B0604020202020204" pitchFamily="34" charset="0"/>
              <a:buChar char="•"/>
            </a:pPr>
            <a:r>
              <a:rPr lang="en-US" sz="2500" dirty="0"/>
              <a:t>Location choice reveals preferences</a:t>
            </a:r>
          </a:p>
          <a:p>
            <a:pPr marL="342900" indent="-342900">
              <a:lnSpc>
                <a:spcPct val="150000"/>
              </a:lnSpc>
              <a:buFont typeface="Arial" panose="020B0604020202020204" pitchFamily="34" charset="0"/>
              <a:buChar char="•"/>
            </a:pPr>
            <a:r>
              <a:rPr lang="en-US" sz="2500" dirty="0"/>
              <a:t>Heterogeneous sorting → affects housing prices and supply of amenities</a:t>
            </a:r>
          </a:p>
        </p:txBody>
      </p:sp>
      <p:sp>
        <p:nvSpPr>
          <p:cNvPr id="4" name="Title 3">
            <a:extLst>
              <a:ext uri="{FF2B5EF4-FFF2-40B4-BE49-F238E27FC236}">
                <a16:creationId xmlns:a16="http://schemas.microsoft.com/office/drawing/2014/main" id="{F0D53751-A56A-AC55-BD9E-606CC397BB19}"/>
              </a:ext>
            </a:extLst>
          </p:cNvPr>
          <p:cNvSpPr>
            <a:spLocks noGrp="1"/>
          </p:cNvSpPr>
          <p:nvPr>
            <p:ph type="title"/>
          </p:nvPr>
        </p:nvSpPr>
        <p:spPr/>
        <p:txBody>
          <a:bodyPr>
            <a:normAutofit fontScale="90000"/>
          </a:bodyPr>
          <a:lstStyle/>
          <a:p>
            <a:r>
              <a:rPr lang="en-US" dirty="0"/>
              <a:t>Sorting Model</a:t>
            </a:r>
          </a:p>
        </p:txBody>
      </p:sp>
      <p:sp>
        <p:nvSpPr>
          <p:cNvPr id="5" name="Slide Number Placeholder 4">
            <a:extLst>
              <a:ext uri="{FF2B5EF4-FFF2-40B4-BE49-F238E27FC236}">
                <a16:creationId xmlns:a16="http://schemas.microsoft.com/office/drawing/2014/main" id="{655BF0AC-372A-D346-BFBA-0CB6C7444E89}"/>
              </a:ext>
            </a:extLst>
          </p:cNvPr>
          <p:cNvSpPr>
            <a:spLocks noGrp="1"/>
          </p:cNvSpPr>
          <p:nvPr>
            <p:ph type="sldNum" sz="quarter" idx="12"/>
          </p:nvPr>
        </p:nvSpPr>
        <p:spPr/>
        <p:txBody>
          <a:bodyPr/>
          <a:lstStyle/>
          <a:p>
            <a:fld id="{346097E4-2930-9D48-A5CE-AF00B0E70697}" type="slidenum">
              <a:rPr lang="en-US" smtClean="0"/>
              <a:t>9</a:t>
            </a:fld>
            <a:endParaRPr lang="en-US"/>
          </a:p>
        </p:txBody>
      </p:sp>
      <p:sp>
        <p:nvSpPr>
          <p:cNvPr id="7" name="Text Placeholder 6">
            <a:extLst>
              <a:ext uri="{FF2B5EF4-FFF2-40B4-BE49-F238E27FC236}">
                <a16:creationId xmlns:a16="http://schemas.microsoft.com/office/drawing/2014/main" id="{40836BE1-5562-4E35-AB08-CCF13A6E0901}"/>
              </a:ext>
            </a:extLst>
          </p:cNvPr>
          <p:cNvSpPr>
            <a:spLocks noGrp="1"/>
          </p:cNvSpPr>
          <p:nvPr>
            <p:ph type="body" sz="quarter" idx="11"/>
          </p:nvPr>
        </p:nvSpPr>
        <p:spPr/>
        <p:txBody>
          <a:bodyPr/>
          <a:lstStyle/>
          <a:p>
            <a:r>
              <a:rPr lang="en-US" sz="2000" dirty="0"/>
              <a:t>What is a </a:t>
            </a:r>
            <a:r>
              <a:rPr lang="en-US" sz="2000" b="1" dirty="0"/>
              <a:t>sorting model</a:t>
            </a:r>
            <a:r>
              <a:rPr lang="en-US" sz="2000" dirty="0"/>
              <a:t>?</a:t>
            </a:r>
          </a:p>
          <a:p>
            <a:endParaRPr lang="en-US" dirty="0"/>
          </a:p>
        </p:txBody>
      </p:sp>
    </p:spTree>
    <p:extLst>
      <p:ext uri="{BB962C8B-B14F-4D97-AF65-F5344CB8AC3E}">
        <p14:creationId xmlns:p14="http://schemas.microsoft.com/office/powerpoint/2010/main" val="3715552556"/>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EFFFF"/>
      </a:lt1>
      <a:dk2>
        <a:srgbClr val="55585F"/>
      </a:dk2>
      <a:lt2>
        <a:srgbClr val="CECACB"/>
      </a:lt2>
      <a:accent1>
        <a:srgbClr val="CFB891"/>
      </a:accent1>
      <a:accent2>
        <a:srgbClr val="555960"/>
      </a:accent2>
      <a:accent3>
        <a:srgbClr val="8D6F3D"/>
      </a:accent3>
      <a:accent4>
        <a:srgbClr val="FFFFFF"/>
      </a:accent4>
      <a:accent5>
        <a:srgbClr val="DAAA00"/>
      </a:accent5>
      <a:accent6>
        <a:srgbClr val="9D9694"/>
      </a:accent6>
      <a:hlink>
        <a:srgbClr val="000000"/>
      </a:hlink>
      <a:folHlink>
        <a:srgbClr val="FEFFFF"/>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dk1">
            <a:shade val="50000"/>
          </a:schemeClr>
        </a:lnRef>
        <a:fillRef idx="1">
          <a:schemeClr val="dk1"/>
        </a:fillRef>
        <a:effectRef idx="0">
          <a:schemeClr val="dk1"/>
        </a:effectRef>
        <a:fontRef idx="minor">
          <a:schemeClr val="lt1"/>
        </a:fontRef>
      </a:style>
    </a:spDef>
  </a:objectDefaults>
  <a:extraClrSchemeLst/>
  <a:extLst>
    <a:ext uri="{05A4C25C-085E-4340-85A3-A5531E510DB2}">
      <thm15:themeFamily xmlns:thm15="http://schemas.microsoft.com/office/thememl/2012/main" name="MM-23-645083-Purdue-Alt-Standard-20231110" id="{E5D3F0C0-A362-8446-BA20-55FDC9E2A9C9}" vid="{A286A61B-3BE2-F74D-8ABA-43CBE7F55A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E202481DC1CB46AA011D949D311478" ma:contentTypeVersion="14" ma:contentTypeDescription="Create a new document." ma:contentTypeScope="" ma:versionID="525164dac9297210c095a5bd80287f9a">
  <xsd:schema xmlns:xsd="http://www.w3.org/2001/XMLSchema" xmlns:xs="http://www.w3.org/2001/XMLSchema" xmlns:p="http://schemas.microsoft.com/office/2006/metadata/properties" xmlns:ns2="37af3f4b-4b66-46f9-8456-831d9bc3e737" xmlns:ns3="d6656b4d-3fa0-4709-acfb-d5e813445d1e" targetNamespace="http://schemas.microsoft.com/office/2006/metadata/properties" ma:root="true" ma:fieldsID="47e49e78aff16fc85174c3b1ac7b7e79" ns2:_="" ns3:_="">
    <xsd:import namespace="37af3f4b-4b66-46f9-8456-831d9bc3e737"/>
    <xsd:import namespace="d6656b4d-3fa0-4709-acfb-d5e813445d1e"/>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GenerationTime" minOccurs="0"/>
                <xsd:element ref="ns2:MediaServiceEventHashCode" minOccurs="0"/>
                <xsd:element ref="ns2:MediaServiceDateTaken" minOccurs="0"/>
                <xsd:element ref="ns2:MediaServiceOCR" minOccurs="0"/>
                <xsd:element ref="ns3:SharedWithUsers" minOccurs="0"/>
                <xsd:element ref="ns3:SharedWithDetails" minOccurs="0"/>
                <xsd:element ref="ns2:MediaServiceLocatio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af3f4b-4b66-46f9-8456-831d9bc3e737"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8e9e90a8-b24c-4be7-8760-a88b2cd47eb1"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656b4d-3fa0-4709-acfb-d5e813445d1e"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4ebcf308-42de-4d63-b51a-b2360cc04078}" ma:internalName="TaxCatchAll" ma:showField="CatchAllData" ma:web="d6656b4d-3fa0-4709-acfb-d5e813445d1e">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d6656b4d-3fa0-4709-acfb-d5e813445d1e">
      <UserInfo>
        <DisplayName>Schott, Thomas H.</DisplayName>
        <AccountId>17</AccountId>
        <AccountType/>
      </UserInfo>
      <UserInfo>
        <DisplayName>Sarault, Olivia M</DisplayName>
        <AccountId>29</AccountId>
        <AccountType/>
      </UserInfo>
      <UserInfo>
        <DisplayName>Hiller, Kelly R</DisplayName>
        <AccountId>98</AccountId>
        <AccountType/>
      </UserInfo>
      <UserInfo>
        <DisplayName>Eddy, Abigail Ellen</DisplayName>
        <AccountId>46</AccountId>
        <AccountType/>
      </UserInfo>
      <UserInfo>
        <DisplayName>Gu, Yu Rain</DisplayName>
        <AccountId>77</AccountId>
        <AccountType/>
      </UserInfo>
      <UserInfo>
        <DisplayName>Reese, Kristy S</DisplayName>
        <AccountId>26</AccountId>
        <AccountType/>
      </UserInfo>
    </SharedWithUsers>
    <lcf76f155ced4ddcb4097134ff3c332f xmlns="37af3f4b-4b66-46f9-8456-831d9bc3e737">
      <Terms xmlns="http://schemas.microsoft.com/office/infopath/2007/PartnerControls"/>
    </lcf76f155ced4ddcb4097134ff3c332f>
    <TaxCatchAll xmlns="d6656b4d-3fa0-4709-acfb-d5e813445d1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4123C2C-AFAE-4203-8853-55A6C8E1C3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af3f4b-4b66-46f9-8456-831d9bc3e737"/>
    <ds:schemaRef ds:uri="d6656b4d-3fa0-4709-acfb-d5e813445d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DE0D6C-581B-4814-98E7-EF172D5D46A1}">
  <ds:schemaRefs>
    <ds:schemaRef ds:uri="http://purl.org/dc/dcmitype/"/>
    <ds:schemaRef ds:uri="d6656b4d-3fa0-4709-acfb-d5e813445d1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purl.org/dc/terms/"/>
    <ds:schemaRef ds:uri="http://schemas.openxmlformats.org/package/2006/metadata/core-properties"/>
    <ds:schemaRef ds:uri="37af3f4b-4b66-46f9-8456-831d9bc3e737"/>
    <ds:schemaRef ds:uri="http://www.w3.org/XML/1998/namespace"/>
  </ds:schemaRefs>
</ds:datastoreItem>
</file>

<file path=customXml/itemProps3.xml><?xml version="1.0" encoding="utf-8"?>
<ds:datastoreItem xmlns:ds="http://schemas.openxmlformats.org/officeDocument/2006/customXml" ds:itemID="{F5B64EEB-1B4A-4920-AA44-E234D7D487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MM-23-645083-Purdue-Alt-Standard-20231110</Template>
  <TotalTime>4815</TotalTime>
  <Words>3805</Words>
  <Application>Microsoft Office PowerPoint</Application>
  <PresentationFormat>On-screen Show (4:3)</PresentationFormat>
  <Paragraphs>369</Paragraphs>
  <Slides>28</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Franklin Gothic Book</vt:lpstr>
      <vt:lpstr>Wingdings</vt:lpstr>
      <vt:lpstr>Calibri</vt:lpstr>
      <vt:lpstr>Cambria Math</vt:lpstr>
      <vt:lpstr>Arial</vt:lpstr>
      <vt:lpstr>Franklin Gothic Medium</vt:lpstr>
      <vt:lpstr>Franklin Gothic Medium Cond</vt:lpstr>
      <vt:lpstr>Times New Roman</vt:lpstr>
      <vt:lpstr>Office Theme</vt:lpstr>
      <vt:lpstr>The Economic Effects of Flood Buyout Programs</vt:lpstr>
      <vt:lpstr>Motivation</vt:lpstr>
      <vt:lpstr>Motivation</vt:lpstr>
      <vt:lpstr>Research Question &amp; Hypothesis</vt:lpstr>
      <vt:lpstr>Contribution</vt:lpstr>
      <vt:lpstr>Contribution</vt:lpstr>
      <vt:lpstr>Setting</vt:lpstr>
      <vt:lpstr>Data</vt:lpstr>
      <vt:lpstr>Sorting Model</vt:lpstr>
      <vt:lpstr>Sorting Model</vt:lpstr>
      <vt:lpstr>Sorting Model</vt:lpstr>
      <vt:lpstr>Sorting Model</vt:lpstr>
      <vt:lpstr>Estimation</vt:lpstr>
      <vt:lpstr>Estimation</vt:lpstr>
      <vt:lpstr>Expected Results</vt:lpstr>
      <vt:lpstr>Expected Results</vt:lpstr>
      <vt:lpstr>Thank You!</vt:lpstr>
      <vt:lpstr>PowerPoint Presentation</vt:lpstr>
      <vt:lpstr>Contribution</vt:lpstr>
      <vt:lpstr>Contribution</vt:lpstr>
      <vt:lpstr>Contribution</vt:lpstr>
      <vt:lpstr>Setting</vt:lpstr>
      <vt:lpstr>Contribution</vt:lpstr>
      <vt:lpstr>Contribution</vt:lpstr>
      <vt:lpstr>Contribution</vt:lpstr>
      <vt:lpstr>Sorting Model</vt:lpstr>
      <vt:lpstr>Estimation</vt:lpstr>
      <vt:lpstr>Setting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Distributional Consequences of Flood Buyout and Acquisition Programs</dc:title>
  <dc:creator>Emma Sophia Donnelly</dc:creator>
  <cp:lastModifiedBy>Emma Sophia Donnelly</cp:lastModifiedBy>
  <cp:revision>179</cp:revision>
  <dcterms:created xsi:type="dcterms:W3CDTF">2025-04-15T20:55:07Z</dcterms:created>
  <dcterms:modified xsi:type="dcterms:W3CDTF">2025-04-23T13:46:44Z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0x01010054E202481DC1CB46AA011D949D311478</vt:lpwstr>
  </property>
  <property fmtid="{D5CDD505-2E9C-101B-9397-08002B2CF9AE}" pid="3" name="MediaServiceImageTags">
    <vt:lpwstr/>
  </property>
  <property fmtid="{D5CDD505-2E9C-101B-9397-08002B2CF9AE}" pid="4" name="MSIP_Label_f7606f69-b0ae-4874-be30-7d43a3c7be10_Enabled">
    <vt:lpwstr>true</vt:lpwstr>
  </property>
  <property fmtid="{D5CDD505-2E9C-101B-9397-08002B2CF9AE}" pid="5" name="MSIP_Label_f7606f69-b0ae-4874-be30-7d43a3c7be10_SetDate">
    <vt:lpwstr>2025-04-15T20:56:06Z</vt:lpwstr>
  </property>
  <property fmtid="{D5CDD505-2E9C-101B-9397-08002B2CF9AE}" pid="6" name="MSIP_Label_f7606f69-b0ae-4874-be30-7d43a3c7be10_Method">
    <vt:lpwstr>Standard</vt:lpwstr>
  </property>
  <property fmtid="{D5CDD505-2E9C-101B-9397-08002B2CF9AE}" pid="7" name="MSIP_Label_f7606f69-b0ae-4874-be30-7d43a3c7be10_Name">
    <vt:lpwstr>defa4170-0d19-0005-0001-bc88714345d2</vt:lpwstr>
  </property>
  <property fmtid="{D5CDD505-2E9C-101B-9397-08002B2CF9AE}" pid="8" name="MSIP_Label_f7606f69-b0ae-4874-be30-7d43a3c7be10_SiteId">
    <vt:lpwstr>4130bd39-7c53-419c-b1e5-8758d6d63f21</vt:lpwstr>
  </property>
  <property fmtid="{D5CDD505-2E9C-101B-9397-08002B2CF9AE}" pid="9" name="MSIP_Label_f7606f69-b0ae-4874-be30-7d43a3c7be10_ActionId">
    <vt:lpwstr>dc0c13c8-0e36-4422-8ffb-fb097be8da57</vt:lpwstr>
  </property>
  <property fmtid="{D5CDD505-2E9C-101B-9397-08002B2CF9AE}" pid="10" name="MSIP_Label_f7606f69-b0ae-4874-be30-7d43a3c7be10_ContentBits">
    <vt:lpwstr>0</vt:lpwstr>
  </property>
  <property fmtid="{D5CDD505-2E9C-101B-9397-08002B2CF9AE}" pid="11" name="MSIP_Label_f7606f69-b0ae-4874-be30-7d43a3c7be10_Tag">
    <vt:lpwstr>10, 3, 0, 1</vt:lpwstr>
  </property>
</Properties>
</file>