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5"/>
  </p:notesMasterIdLst>
  <p:sldIdLst>
    <p:sldId id="306" r:id="rId5"/>
    <p:sldId id="308" r:id="rId6"/>
    <p:sldId id="309" r:id="rId7"/>
    <p:sldId id="310" r:id="rId8"/>
    <p:sldId id="303" r:id="rId9"/>
    <p:sldId id="304" r:id="rId10"/>
    <p:sldId id="313" r:id="rId11"/>
    <p:sldId id="314" r:id="rId12"/>
    <p:sldId id="315" r:id="rId13"/>
    <p:sldId id="31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F9B3E5-4144-4DE2-96D3-B04AA6465B47}" v="5" dt="2023-05-07T22:50:10.948"/>
    <p1510:client id="{87F57FC1-E460-4856-BE9C-2AFA192500D4}" v="59" dt="2023-05-07T21:48:41.821"/>
    <p1510:client id="{B1F7AE68-091B-46DA-A884-C24EC71E8627}" v="24" dt="2023-05-07T22:05:13.7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392"/>
        <p:guide pos="7056"/>
        <p:guide orient="horz" pos="3168"/>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ardo Orlando" userId="e776c7e4-aee7-48a3-b235-70edd56cc2ac" providerId="ADAL" clId="{9C34C3AB-BA52-F54F-B59C-39984ADFBC06}"/>
    <pc:docChg chg="modSld">
      <pc:chgData name="Ricardo Orlando" userId="e776c7e4-aee7-48a3-b235-70edd56cc2ac" providerId="ADAL" clId="{9C34C3AB-BA52-F54F-B59C-39984ADFBC06}" dt="2023-05-07T21:40:59.307" v="30" actId="782"/>
      <pc:docMkLst>
        <pc:docMk/>
      </pc:docMkLst>
      <pc:sldChg chg="modSp">
        <pc:chgData name="Ricardo Orlando" userId="e776c7e4-aee7-48a3-b235-70edd56cc2ac" providerId="ADAL" clId="{9C34C3AB-BA52-F54F-B59C-39984ADFBC06}" dt="2023-05-07T21:40:59.307" v="30" actId="782"/>
        <pc:sldMkLst>
          <pc:docMk/>
          <pc:sldMk cId="365334912" sldId="308"/>
        </pc:sldMkLst>
        <pc:spChg chg="mod">
          <ac:chgData name="Ricardo Orlando" userId="e776c7e4-aee7-48a3-b235-70edd56cc2ac" providerId="ADAL" clId="{9C34C3AB-BA52-F54F-B59C-39984ADFBC06}" dt="2023-05-07T21:40:59.307" v="30" actId="782"/>
          <ac:spMkLst>
            <pc:docMk/>
            <pc:sldMk cId="365334912" sldId="308"/>
            <ac:spMk id="4" creationId="{B0881FA9-F3B0-4912-B0E1-352094195C30}"/>
          </ac:spMkLst>
        </pc:spChg>
      </pc:sldChg>
    </pc:docChg>
  </pc:docChgLst>
  <pc:docChgLst>
    <pc:chgData name="Donnell Perkins" userId="S::doperkins@my365.bellevue.edu::e0205479-e0a9-432f-9208-204470ea75e2" providerId="AD" clId="Web-{30F9B3E5-4144-4DE2-96D3-B04AA6465B47}"/>
    <pc:docChg chg="modSld">
      <pc:chgData name="Donnell Perkins" userId="S::doperkins@my365.bellevue.edu::e0205479-e0a9-432f-9208-204470ea75e2" providerId="AD" clId="Web-{30F9B3E5-4144-4DE2-96D3-B04AA6465B47}" dt="2023-05-07T22:50:10.948" v="4" actId="20577"/>
      <pc:docMkLst>
        <pc:docMk/>
      </pc:docMkLst>
      <pc:sldChg chg="modSp">
        <pc:chgData name="Donnell Perkins" userId="S::doperkins@my365.bellevue.edu::e0205479-e0a9-432f-9208-204470ea75e2" providerId="AD" clId="Web-{30F9B3E5-4144-4DE2-96D3-B04AA6465B47}" dt="2023-05-07T22:50:10.948" v="4" actId="20577"/>
        <pc:sldMkLst>
          <pc:docMk/>
          <pc:sldMk cId="365334912" sldId="308"/>
        </pc:sldMkLst>
        <pc:spChg chg="mod">
          <ac:chgData name="Donnell Perkins" userId="S::doperkins@my365.bellevue.edu::e0205479-e0a9-432f-9208-204470ea75e2" providerId="AD" clId="Web-{30F9B3E5-4144-4DE2-96D3-B04AA6465B47}" dt="2023-05-07T22:50:10.948" v="4" actId="20577"/>
          <ac:spMkLst>
            <pc:docMk/>
            <pc:sldMk cId="365334912" sldId="308"/>
            <ac:spMk id="4" creationId="{B0881FA9-F3B0-4912-B0E1-352094195C30}"/>
          </ac:spMkLst>
        </pc:spChg>
      </pc:sldChg>
    </pc:docChg>
  </pc:docChgLst>
  <pc:docChgLst>
    <pc:chgData name="Ricardo Orlando" userId="S::rorlando@my365.bellevue.edu::e776c7e4-aee7-48a3-b235-70edd56cc2ac" providerId="AD" clId="Web-{87F57FC1-E460-4856-BE9C-2AFA192500D4}"/>
    <pc:docChg chg="modSld">
      <pc:chgData name="Ricardo Orlando" userId="S::rorlando@my365.bellevue.edu::e776c7e4-aee7-48a3-b235-70edd56cc2ac" providerId="AD" clId="Web-{87F57FC1-E460-4856-BE9C-2AFA192500D4}" dt="2023-05-07T21:48:41.821" v="58" actId="20577"/>
      <pc:docMkLst>
        <pc:docMk/>
      </pc:docMkLst>
      <pc:sldChg chg="modSp">
        <pc:chgData name="Ricardo Orlando" userId="S::rorlando@my365.bellevue.edu::e776c7e4-aee7-48a3-b235-70edd56cc2ac" providerId="AD" clId="Web-{87F57FC1-E460-4856-BE9C-2AFA192500D4}" dt="2023-05-07T21:48:41.821" v="58" actId="20577"/>
        <pc:sldMkLst>
          <pc:docMk/>
          <pc:sldMk cId="365334912" sldId="308"/>
        </pc:sldMkLst>
        <pc:spChg chg="mod">
          <ac:chgData name="Ricardo Orlando" userId="S::rorlando@my365.bellevue.edu::e776c7e4-aee7-48a3-b235-70edd56cc2ac" providerId="AD" clId="Web-{87F57FC1-E460-4856-BE9C-2AFA192500D4}" dt="2023-05-07T21:48:41.821" v="58" actId="20577"/>
          <ac:spMkLst>
            <pc:docMk/>
            <pc:sldMk cId="365334912" sldId="308"/>
            <ac:spMk id="4" creationId="{B0881FA9-F3B0-4912-B0E1-352094195C30}"/>
          </ac:spMkLst>
        </pc:spChg>
      </pc:sldChg>
    </pc:docChg>
  </pc:docChgLst>
  <pc:docChgLst>
    <pc:chgData name="Donnell Perkins" userId="S::doperkins@my365.bellevue.edu::e0205479-e0a9-432f-9208-204470ea75e2" providerId="AD" clId="Web-{B1F7AE68-091B-46DA-A884-C24EC71E8627}"/>
    <pc:docChg chg="modSld">
      <pc:chgData name="Donnell Perkins" userId="S::doperkins@my365.bellevue.edu::e0205479-e0a9-432f-9208-204470ea75e2" providerId="AD" clId="Web-{B1F7AE68-091B-46DA-A884-C24EC71E8627}" dt="2023-05-07T22:05:13.736" v="26" actId="20577"/>
      <pc:docMkLst>
        <pc:docMk/>
      </pc:docMkLst>
      <pc:sldChg chg="modSp">
        <pc:chgData name="Donnell Perkins" userId="S::doperkins@my365.bellevue.edu::e0205479-e0a9-432f-9208-204470ea75e2" providerId="AD" clId="Web-{B1F7AE68-091B-46DA-A884-C24EC71E8627}" dt="2023-05-07T22:05:13.736" v="26" actId="20577"/>
        <pc:sldMkLst>
          <pc:docMk/>
          <pc:sldMk cId="365334912" sldId="308"/>
        </pc:sldMkLst>
        <pc:spChg chg="mod">
          <ac:chgData name="Donnell Perkins" userId="S::doperkins@my365.bellevue.edu::e0205479-e0a9-432f-9208-204470ea75e2" providerId="AD" clId="Web-{B1F7AE68-091B-46DA-A884-C24EC71E8627}" dt="2023-05-07T22:05:13.736" v="26" actId="20577"/>
          <ac:spMkLst>
            <pc:docMk/>
            <pc:sldMk cId="365334912" sldId="308"/>
            <ac:spMk id="4" creationId="{B0881FA9-F3B0-4912-B0E1-352094195C3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5/7/2023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9">
            <a:extLst>
              <a:ext uri="{FF2B5EF4-FFF2-40B4-BE49-F238E27FC236}">
                <a16:creationId xmlns:a16="http://schemas.microsoft.com/office/drawing/2014/main" id="{DCE1AED4-C7FF-4468-BF54-4470A0A3E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unch of grapes on a vine&#10;&#10;Description automatically generated with medium confidence">
            <a:extLst>
              <a:ext uri="{FF2B5EF4-FFF2-40B4-BE49-F238E27FC236}">
                <a16:creationId xmlns:a16="http://schemas.microsoft.com/office/drawing/2014/main" id="{4F63A6A3-6311-6D1E-B71C-C0270C9C4025}"/>
              </a:ext>
            </a:extLst>
          </p:cNvPr>
          <p:cNvPicPr>
            <a:picLocks noChangeAspect="1"/>
          </p:cNvPicPr>
          <p:nvPr/>
        </p:nvPicPr>
        <p:blipFill rotWithShape="1">
          <a:blip r:embed="rId2"/>
          <a:srcRect r="1" b="15286"/>
          <a:stretch/>
        </p:blipFill>
        <p:spPr>
          <a:xfrm>
            <a:off x="20" y="10"/>
            <a:ext cx="12188932" cy="6857990"/>
          </a:xfrm>
          <a:prstGeom prst="rect">
            <a:avLst/>
          </a:prstGeom>
        </p:spPr>
      </p:pic>
      <p:sp>
        <p:nvSpPr>
          <p:cNvPr id="27" name="Rectangle 11">
            <a:extLst>
              <a:ext uri="{FF2B5EF4-FFF2-40B4-BE49-F238E27FC236}">
                <a16:creationId xmlns:a16="http://schemas.microsoft.com/office/drawing/2014/main" id="{BDE94FAB-AA60-43B4-A2C3-3A940B9A9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44000">
                <a:schemeClr val="tx1">
                  <a:alpha val="40000"/>
                </a:schemeClr>
              </a:gs>
              <a:gs pos="100000">
                <a:schemeClr val="tx1">
                  <a:alpha val="7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524000" y="4416721"/>
            <a:ext cx="9144000" cy="1152663"/>
          </a:xfrm>
        </p:spPr>
        <p:txBody>
          <a:bodyPr>
            <a:normAutofit/>
          </a:bodyPr>
          <a:lstStyle/>
          <a:p>
            <a:pPr algn="ctr"/>
            <a:r>
              <a:rPr lang="en-US" sz="4400" spc="400"/>
              <a:t>Bacchus Winery</a:t>
            </a:r>
            <a:endParaRPr lang="en-US" sz="440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1524000" y="5636465"/>
            <a:ext cx="9144000" cy="646785"/>
          </a:xfrm>
        </p:spPr>
        <p:txBody>
          <a:bodyPr>
            <a:normAutofit/>
          </a:bodyPr>
          <a:lstStyle/>
          <a:p>
            <a:pPr algn="ctr"/>
            <a:r>
              <a:rPr lang="es-ES"/>
              <a:t>Ricardo Orlando, Monica Jones, Donnell Perkins</a:t>
            </a:r>
            <a:endParaRPr lang="en-US"/>
          </a:p>
          <a:p>
            <a:pPr algn="ctr"/>
            <a:endParaRPr lang="en-US"/>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p:txBody>
          <a:bodyPr/>
          <a:lstStyle/>
          <a:p>
            <a:r>
              <a:rPr lang="en-US"/>
              <a:t>05/07/2023</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10</a:t>
            </a:fld>
            <a:endParaRPr lang="en-US"/>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p:txBody>
          <a:bodyPr/>
          <a:lstStyle/>
          <a:p>
            <a:r>
              <a:rPr lang="en-US"/>
              <a:t>Bacchus Winery</a:t>
            </a:r>
          </a:p>
        </p:txBody>
      </p:sp>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a:t>Thank you</a:t>
            </a:r>
          </a:p>
        </p:txBody>
      </p: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a:xfrm>
            <a:off x="5760719" y="3127248"/>
            <a:ext cx="5768023" cy="1124712"/>
          </a:xfrm>
        </p:spPr>
        <p:txBody>
          <a:bodyPr/>
          <a:lstStyle/>
          <a:p>
            <a:pPr algn="ctr"/>
            <a:r>
              <a:rPr lang="es-ES"/>
              <a:t>Ricardo Orlando, Monica Jones, Donnell Perkins</a:t>
            </a:r>
            <a:endParaRPr lang="en-US"/>
          </a:p>
          <a:p>
            <a:endParaRPr lang="en-US"/>
          </a:p>
        </p:txBody>
      </p:sp>
      <p:pic>
        <p:nvPicPr>
          <p:cNvPr id="14" name="Picture Placeholder 13">
            <a:extLst>
              <a:ext uri="{FF2B5EF4-FFF2-40B4-BE49-F238E27FC236}">
                <a16:creationId xmlns:a16="http://schemas.microsoft.com/office/drawing/2014/main" id="{4B24C6E5-6A59-21F3-AAED-D0185BF1F443}"/>
              </a:ext>
            </a:extLst>
          </p:cNvPr>
          <p:cNvPicPr>
            <a:picLocks noGrp="1" noChangeAspect="1"/>
          </p:cNvPicPr>
          <p:nvPr>
            <p:ph type="pic" sz="quarter" idx="14"/>
          </p:nvPr>
        </p:nvPicPr>
        <p:blipFill rotWithShape="1">
          <a:blip r:embed="rId2"/>
          <a:srcRect l="16464" r="16464"/>
          <a:stretch/>
        </p:blipFill>
        <p:spPr/>
      </p:pic>
      <p:pic>
        <p:nvPicPr>
          <p:cNvPr id="28" name="Picture Placeholder 27">
            <a:extLst>
              <a:ext uri="{FF2B5EF4-FFF2-40B4-BE49-F238E27FC236}">
                <a16:creationId xmlns:a16="http://schemas.microsoft.com/office/drawing/2014/main" id="{3A2D124A-0184-61CA-BEBF-E701A6CD6D1A}"/>
              </a:ext>
            </a:extLst>
          </p:cNvPr>
          <p:cNvPicPr>
            <a:picLocks noGrp="1" noChangeAspect="1"/>
          </p:cNvPicPr>
          <p:nvPr>
            <p:ph type="pic" sz="quarter" idx="15"/>
          </p:nvPr>
        </p:nvPicPr>
        <p:blipFill rotWithShape="1">
          <a:blip r:embed="rId3"/>
          <a:srcRect l="21281" r="21281"/>
          <a:stretch/>
        </p:blipFill>
        <p:spPr/>
      </p:pic>
      <p:pic>
        <p:nvPicPr>
          <p:cNvPr id="36" name="Picture Placeholder 35">
            <a:extLst>
              <a:ext uri="{FF2B5EF4-FFF2-40B4-BE49-F238E27FC236}">
                <a16:creationId xmlns:a16="http://schemas.microsoft.com/office/drawing/2014/main" id="{BE3F24F4-AD1B-676C-1DA0-5E37A6FE4779}"/>
              </a:ext>
            </a:extLst>
          </p:cNvPr>
          <p:cNvPicPr>
            <a:picLocks noGrp="1" noChangeAspect="1"/>
          </p:cNvPicPr>
          <p:nvPr>
            <p:ph type="pic" sz="quarter" idx="16"/>
          </p:nvPr>
        </p:nvPicPr>
        <p:blipFill rotWithShape="1">
          <a:blip r:embed="rId4"/>
          <a:srcRect l="3167" r="3167"/>
          <a:stretch/>
        </p:blipFill>
        <p:spPr/>
      </p:pic>
      <p:pic>
        <p:nvPicPr>
          <p:cNvPr id="44" name="Picture Placeholder 43">
            <a:extLst>
              <a:ext uri="{FF2B5EF4-FFF2-40B4-BE49-F238E27FC236}">
                <a16:creationId xmlns:a16="http://schemas.microsoft.com/office/drawing/2014/main" id="{4E4AE51B-C644-C46B-12FB-4274A0B4D660}"/>
              </a:ext>
            </a:extLst>
          </p:cNvPr>
          <p:cNvPicPr>
            <a:picLocks noGrp="1" noChangeAspect="1"/>
          </p:cNvPicPr>
          <p:nvPr>
            <p:ph type="pic" sz="quarter" idx="17"/>
          </p:nvPr>
        </p:nvPicPr>
        <p:blipFill rotWithShape="1">
          <a:blip r:embed="rId5"/>
          <a:srcRect l="4992" r="4992"/>
          <a:stretch/>
        </p:blipFill>
        <p:spPr/>
      </p:pic>
    </p:spTree>
    <p:extLst>
      <p:ext uri="{BB962C8B-B14F-4D97-AF65-F5344CB8AC3E}">
        <p14:creationId xmlns:p14="http://schemas.microsoft.com/office/powerpoint/2010/main" val="92731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1188069" y="381935"/>
            <a:ext cx="5366040" cy="2344840"/>
          </a:xfrm>
        </p:spPr>
        <p:txBody>
          <a:bodyPr vert="horz" lIns="91440" tIns="45720" rIns="91440" bIns="45720" rtlCol="0" anchor="b">
            <a:normAutofit/>
          </a:bodyPr>
          <a:lstStyle/>
          <a:p>
            <a:r>
              <a:rPr lang="en-US" sz="6600" kern="1200">
                <a:solidFill>
                  <a:schemeClr val="tx1"/>
                </a:solidFill>
                <a:latin typeface="+mj-lt"/>
                <a:ea typeface="+mj-ea"/>
                <a:cs typeface="+mj-cs"/>
              </a:rPr>
              <a:t>Group Introduction</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rot="16200000">
            <a:off x="-1150424" y="1591484"/>
            <a:ext cx="3548094" cy="365125"/>
          </a:xfrm>
        </p:spPr>
        <p:txBody>
          <a:bodyPr vert="horz" lIns="91440" tIns="45720" rIns="91440" bIns="45720" rtlCol="0" anchor="ctr">
            <a:normAutofit/>
          </a:bodyPr>
          <a:lstStyle/>
          <a:p>
            <a:pPr>
              <a:spcAft>
                <a:spcPts val="600"/>
              </a:spcAft>
            </a:pPr>
            <a:r>
              <a:rPr lang="en-US" b="1" i="0" kern="1200" cap="all" spc="100" baseline="0">
                <a:latin typeface="+mn-lt"/>
                <a:ea typeface="+mn-ea"/>
                <a:cs typeface="+mn-cs"/>
              </a:rPr>
              <a:t>Bacchus Winery</a:t>
            </a:r>
          </a:p>
        </p:txBody>
      </p:sp>
      <p:sp>
        <p:nvSpPr>
          <p:cNvPr id="2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6581" y="2533361"/>
            <a:ext cx="171515" cy="171514"/>
          </a:xfrm>
          <a:custGeom>
            <a:avLst/>
            <a:gdLst>
              <a:gd name="connsiteX0" fmla="*/ 159874 w 171515"/>
              <a:gd name="connsiteY0" fmla="*/ 74116 h 171514"/>
              <a:gd name="connsiteX1" fmla="*/ 97399 w 171515"/>
              <a:gd name="connsiteY1" fmla="*/ 74116 h 171514"/>
              <a:gd name="connsiteX2" fmla="*/ 97399 w 171515"/>
              <a:gd name="connsiteY2" fmla="*/ 11641 h 171514"/>
              <a:gd name="connsiteX3" fmla="*/ 85758 w 171515"/>
              <a:gd name="connsiteY3" fmla="*/ 0 h 171514"/>
              <a:gd name="connsiteX4" fmla="*/ 74116 w 171515"/>
              <a:gd name="connsiteY4" fmla="*/ 11641 h 171514"/>
              <a:gd name="connsiteX5" fmla="*/ 74116 w 171515"/>
              <a:gd name="connsiteY5" fmla="*/ 74116 h 171514"/>
              <a:gd name="connsiteX6" fmla="*/ 11641 w 171515"/>
              <a:gd name="connsiteY6" fmla="*/ 74116 h 171514"/>
              <a:gd name="connsiteX7" fmla="*/ 0 w 171515"/>
              <a:gd name="connsiteY7" fmla="*/ 85757 h 171514"/>
              <a:gd name="connsiteX8" fmla="*/ 11641 w 171515"/>
              <a:gd name="connsiteY8" fmla="*/ 97398 h 171514"/>
              <a:gd name="connsiteX9" fmla="*/ 74116 w 171515"/>
              <a:gd name="connsiteY9" fmla="*/ 97398 h 171514"/>
              <a:gd name="connsiteX10" fmla="*/ 74116 w 171515"/>
              <a:gd name="connsiteY10" fmla="*/ 159873 h 171514"/>
              <a:gd name="connsiteX11" fmla="*/ 85758 w 171515"/>
              <a:gd name="connsiteY11" fmla="*/ 171514 h 171514"/>
              <a:gd name="connsiteX12" fmla="*/ 97399 w 171515"/>
              <a:gd name="connsiteY12" fmla="*/ 159873 h 171514"/>
              <a:gd name="connsiteX13" fmla="*/ 97399 w 171515"/>
              <a:gd name="connsiteY13" fmla="*/ 97398 h 171514"/>
              <a:gd name="connsiteX14" fmla="*/ 159874 w 171515"/>
              <a:gd name="connsiteY14" fmla="*/ 97398 h 171514"/>
              <a:gd name="connsiteX15" fmla="*/ 171515 w 171515"/>
              <a:gd name="connsiteY15" fmla="*/ 85757 h 171514"/>
              <a:gd name="connsiteX16" fmla="*/ 159874 w 171515"/>
              <a:gd name="connsiteY16" fmla="*/ 74116 h 171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4">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7"/>
                </a:cubicBezTo>
                <a:cubicBezTo>
                  <a:pt x="0" y="92186"/>
                  <a:pt x="5212" y="97398"/>
                  <a:pt x="11641" y="97398"/>
                </a:cubicBezTo>
                <a:lnTo>
                  <a:pt x="74116" y="97398"/>
                </a:lnTo>
                <a:lnTo>
                  <a:pt x="74116" y="159873"/>
                </a:lnTo>
                <a:cubicBezTo>
                  <a:pt x="74116" y="166302"/>
                  <a:pt x="79328" y="171514"/>
                  <a:pt x="85758" y="171514"/>
                </a:cubicBezTo>
                <a:cubicBezTo>
                  <a:pt x="92187" y="171514"/>
                  <a:pt x="97399" y="166302"/>
                  <a:pt x="97399" y="159873"/>
                </a:cubicBezTo>
                <a:lnTo>
                  <a:pt x="97399" y="97398"/>
                </a:lnTo>
                <a:lnTo>
                  <a:pt x="159874" y="97398"/>
                </a:lnTo>
                <a:cubicBezTo>
                  <a:pt x="166303" y="97398"/>
                  <a:pt x="171515" y="92186"/>
                  <a:pt x="171515" y="85757"/>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cxnSp>
        <p:nvCxnSpPr>
          <p:cNvPr id="22" name="Straight Connector 2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0784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1188069" y="3175552"/>
            <a:ext cx="5366041" cy="2809114"/>
          </a:xfrm>
        </p:spPr>
        <p:txBody>
          <a:bodyPr vert="horz" lIns="91440" tIns="45720" rIns="91440" bIns="45720" rtlCol="0" anchor="t">
            <a:normAutofit lnSpcReduction="10000"/>
          </a:bodyPr>
          <a:lstStyle/>
          <a:p>
            <a:pPr indent="-228600">
              <a:lnSpc>
                <a:spcPct val="90000"/>
              </a:lnSpc>
              <a:buFont typeface="Arial" panose="020B0604020202020204" pitchFamily="34" charset="0"/>
              <a:buChar char="•"/>
            </a:pPr>
            <a:endParaRPr lang="en-US" sz="1800"/>
          </a:p>
          <a:p>
            <a:pPr indent="-228600">
              <a:lnSpc>
                <a:spcPct val="90000"/>
              </a:lnSpc>
              <a:buFont typeface="Arial" panose="020B0604020202020204" pitchFamily="34" charset="0"/>
              <a:buChar char="•"/>
            </a:pPr>
            <a:r>
              <a:rPr lang="es-ES" sz="1800" dirty="0"/>
              <a:t>Ricardo Orlando</a:t>
            </a:r>
            <a:endParaRPr lang="en-US" sz="1800" dirty="0"/>
          </a:p>
          <a:p>
            <a:pPr marL="514350" lvl="1" indent="-285750">
              <a:buFont typeface="Arial"/>
              <a:buChar char="•"/>
            </a:pPr>
            <a:r>
              <a:rPr lang="es-ES" sz="1400" err="1">
                <a:latin typeface="Univers"/>
                <a:cs typeface="Arial"/>
              </a:rPr>
              <a:t>Warehouse</a:t>
            </a:r>
            <a:r>
              <a:rPr lang="es-ES" sz="1400" dirty="0">
                <a:latin typeface="Univers"/>
                <a:cs typeface="Arial"/>
              </a:rPr>
              <a:t> Supervisor</a:t>
            </a:r>
          </a:p>
          <a:p>
            <a:pPr marL="514350" lvl="1" indent="-285750">
              <a:buFont typeface="Arial"/>
              <a:buChar char="•"/>
            </a:pPr>
            <a:r>
              <a:rPr lang="es-ES" sz="1400" dirty="0">
                <a:latin typeface="Univers"/>
                <a:cs typeface="Arial"/>
              </a:rPr>
              <a:t>Favorite </a:t>
            </a:r>
            <a:r>
              <a:rPr lang="es-ES" sz="1400" err="1">
                <a:latin typeface="Univers"/>
                <a:cs typeface="Arial"/>
              </a:rPr>
              <a:t>Wine</a:t>
            </a:r>
            <a:r>
              <a:rPr lang="es-ES" sz="1400" dirty="0">
                <a:latin typeface="Univers"/>
                <a:cs typeface="Arial"/>
              </a:rPr>
              <a:t>: </a:t>
            </a:r>
            <a:r>
              <a:rPr lang="es-ES" sz="1400" err="1">
                <a:latin typeface="Univers"/>
                <a:cs typeface="Arial"/>
              </a:rPr>
              <a:t>Mascato</a:t>
            </a:r>
            <a:r>
              <a:rPr lang="es-ES" sz="1400" dirty="0">
                <a:latin typeface="Univers"/>
                <a:cs typeface="Arial"/>
              </a:rPr>
              <a:t> </a:t>
            </a:r>
            <a:r>
              <a:rPr lang="es-ES" sz="1400" err="1">
                <a:latin typeface="Univers"/>
                <a:cs typeface="Arial"/>
              </a:rPr>
              <a:t>or</a:t>
            </a:r>
            <a:r>
              <a:rPr lang="es-ES" sz="1400" dirty="0">
                <a:latin typeface="Univers"/>
                <a:cs typeface="Arial"/>
              </a:rPr>
              <a:t> Chardonnay</a:t>
            </a:r>
            <a:endParaRPr lang="es-ES" sz="1400" dirty="0">
              <a:latin typeface="Univers"/>
            </a:endParaRPr>
          </a:p>
          <a:p>
            <a:pPr indent="-228600">
              <a:lnSpc>
                <a:spcPct val="90000"/>
              </a:lnSpc>
              <a:buFont typeface="Arial" panose="020B0604020202020204" pitchFamily="34" charset="0"/>
              <a:buChar char="•"/>
            </a:pPr>
            <a:r>
              <a:rPr lang="es-ES" sz="1800" dirty="0" err="1"/>
              <a:t>Monica</a:t>
            </a:r>
            <a:r>
              <a:rPr lang="es-ES" sz="1800" dirty="0"/>
              <a:t> Jones</a:t>
            </a:r>
          </a:p>
          <a:p>
            <a:pPr lvl="2"/>
            <a:r>
              <a:rPr lang="es-ES" sz="1400" dirty="0"/>
              <a:t>QE Manager </a:t>
            </a:r>
          </a:p>
          <a:p>
            <a:pPr lvl="2"/>
            <a:r>
              <a:rPr lang="es-ES" sz="1400" dirty="0"/>
              <a:t>Favorite </a:t>
            </a:r>
            <a:r>
              <a:rPr lang="es-ES" sz="1400" dirty="0" err="1"/>
              <a:t>Wine</a:t>
            </a:r>
            <a:r>
              <a:rPr lang="es-ES" sz="1400" dirty="0"/>
              <a:t>: Merlot </a:t>
            </a:r>
            <a:r>
              <a:rPr lang="es-ES" sz="1400" dirty="0" err="1"/>
              <a:t>or</a:t>
            </a:r>
            <a:r>
              <a:rPr lang="es-ES" sz="1400" dirty="0"/>
              <a:t> Malbec </a:t>
            </a:r>
          </a:p>
          <a:p>
            <a:pPr indent="-228600">
              <a:lnSpc>
                <a:spcPct val="90000"/>
              </a:lnSpc>
              <a:buFont typeface="Arial" panose="020B0604020202020204" pitchFamily="34" charset="0"/>
              <a:buChar char="•"/>
            </a:pPr>
            <a:r>
              <a:rPr lang="es-ES" sz="1800" dirty="0" err="1"/>
              <a:t>Donnell</a:t>
            </a:r>
            <a:r>
              <a:rPr lang="es-ES" sz="1800" dirty="0"/>
              <a:t> Perkins</a:t>
            </a:r>
            <a:endParaRPr lang="en-US" sz="1800" dirty="0"/>
          </a:p>
          <a:p>
            <a:pPr lvl="2"/>
            <a:r>
              <a:rPr lang="en-US" sz="1400" dirty="0"/>
              <a:t>Software Programmer</a:t>
            </a:r>
          </a:p>
          <a:p>
            <a:pPr lvl="2"/>
            <a:r>
              <a:rPr lang="en-US" sz="1400" dirty="0"/>
              <a:t>Favorite Wine: Red Blend</a:t>
            </a:r>
          </a:p>
          <a:p>
            <a:pPr indent="-228600">
              <a:lnSpc>
                <a:spcPct val="90000"/>
              </a:lnSpc>
              <a:buFont typeface="Arial" panose="020B0604020202020204" pitchFamily="34" charset="0"/>
              <a:buChar char="•"/>
            </a:pPr>
            <a:endParaRPr lang="en-US" sz="1800"/>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8974" y="3806471"/>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pic>
        <p:nvPicPr>
          <p:cNvPr id="5" name="Picture 4">
            <a:extLst>
              <a:ext uri="{FF2B5EF4-FFF2-40B4-BE49-F238E27FC236}">
                <a16:creationId xmlns:a16="http://schemas.microsoft.com/office/drawing/2014/main" id="{4F52A5E4-2F7D-E64B-CBA0-72530ECC9886}"/>
              </a:ext>
            </a:extLst>
          </p:cNvPr>
          <p:cNvPicPr>
            <a:picLocks noChangeAspect="1"/>
          </p:cNvPicPr>
          <p:nvPr/>
        </p:nvPicPr>
        <p:blipFill rotWithShape="1">
          <a:blip r:embed="rId2"/>
          <a:srcRect l="15735" r="19810"/>
          <a:stretch/>
        </p:blipFill>
        <p:spPr>
          <a:xfrm>
            <a:off x="8610596" y="184165"/>
            <a:ext cx="3581400" cy="4167318"/>
          </a:xfrm>
          <a:custGeom>
            <a:avLst/>
            <a:gdLst/>
            <a:ahLst/>
            <a:cxnLst/>
            <a:rect l="l" t="t" r="r" b="b"/>
            <a:pathLst>
              <a:path w="3581400" h="4167318">
                <a:moveTo>
                  <a:pt x="2083659" y="0"/>
                </a:moveTo>
                <a:cubicBezTo>
                  <a:pt x="2659046" y="0"/>
                  <a:pt x="3179961" y="233221"/>
                  <a:pt x="3557029" y="610290"/>
                </a:cubicBezTo>
                <a:lnTo>
                  <a:pt x="3581400" y="637105"/>
                </a:lnTo>
                <a:lnTo>
                  <a:pt x="3581400" y="3530214"/>
                </a:lnTo>
                <a:lnTo>
                  <a:pt x="3557029" y="3557029"/>
                </a:lnTo>
                <a:cubicBezTo>
                  <a:pt x="3179961" y="3934097"/>
                  <a:pt x="2659046" y="4167318"/>
                  <a:pt x="2083659" y="4167318"/>
                </a:cubicBezTo>
                <a:cubicBezTo>
                  <a:pt x="932885" y="4167318"/>
                  <a:pt x="0" y="3234433"/>
                  <a:pt x="0" y="2083659"/>
                </a:cubicBezTo>
                <a:cubicBezTo>
                  <a:pt x="0" y="932885"/>
                  <a:pt x="932885" y="0"/>
                  <a:pt x="2083659" y="0"/>
                </a:cubicBezTo>
                <a:close/>
              </a:path>
            </a:pathLst>
          </a:custGeom>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2</a:t>
            </a:fld>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3460" y="503379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spTree>
    <p:extLst>
      <p:ext uri="{BB962C8B-B14F-4D97-AF65-F5344CB8AC3E}">
        <p14:creationId xmlns:p14="http://schemas.microsoft.com/office/powerpoint/2010/main" val="36533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normAutofit/>
          </a:bodyPr>
          <a:lstStyle/>
          <a:p>
            <a:r>
              <a:rPr lang="en-US" sz="4000" b="0" i="0">
                <a:solidFill>
                  <a:srgbClr val="000000"/>
                </a:solidFill>
                <a:effectLst/>
                <a:latin typeface="arial" panose="020B0604020202020204" pitchFamily="34" charset="0"/>
              </a:rPr>
              <a:t>brief description of the case study</a:t>
            </a:r>
            <a:endParaRPr lang="en-US" sz="400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lstStyle/>
          <a:p>
            <a:r>
              <a:rPr lang="en-US" sz="2000">
                <a:solidFill>
                  <a:schemeClr val="bg1"/>
                </a:solidFill>
              </a:rPr>
              <a:t>Bacchus Winery</a:t>
            </a:r>
            <a:endParaRPr lang="en-US"/>
          </a:p>
        </p:txBody>
      </p:sp>
    </p:spTree>
    <p:extLst>
      <p:ext uri="{BB962C8B-B14F-4D97-AF65-F5344CB8AC3E}">
        <p14:creationId xmlns:p14="http://schemas.microsoft.com/office/powerpoint/2010/main" val="2227882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AF671DFE-3C37-DE09-B735-39209F7B1037}"/>
              </a:ext>
            </a:extLst>
          </p:cNvPr>
          <p:cNvPicPr>
            <a:picLocks noChangeAspect="1"/>
          </p:cNvPicPr>
          <p:nvPr/>
        </p:nvPicPr>
        <p:blipFill rotWithShape="1">
          <a:blip r:embed="rId2">
            <a:alphaModFix/>
          </a:blip>
          <a:srcRect t="6611" r="1" b="10168"/>
          <a:stretch/>
        </p:blipFill>
        <p:spPr>
          <a:xfrm>
            <a:off x="1" y="10"/>
            <a:ext cx="12192000" cy="6857990"/>
          </a:xfrm>
          <a:prstGeom prst="rect">
            <a:avLst/>
          </a:prstGeom>
        </p:spPr>
      </p:pic>
      <p:sp>
        <p:nvSpPr>
          <p:cNvPr id="21" name="Rectangle 20">
            <a:extLst>
              <a:ext uri="{FF2B5EF4-FFF2-40B4-BE49-F238E27FC236}">
                <a16:creationId xmlns:a16="http://schemas.microsoft.com/office/drawing/2014/main" id="{2D92A843-3FA1-4DFF-99F6-47FA457D7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14761" cy="6858000"/>
          </a:xfrm>
          <a:prstGeom prst="rect">
            <a:avLst/>
          </a:prstGeom>
          <a:gradFill flip="none" rotWithShape="1">
            <a:gsLst>
              <a:gs pos="100000">
                <a:schemeClr val="accent4">
                  <a:alpha val="60000"/>
                </a:schemeClr>
              </a:gs>
              <a:gs pos="0">
                <a:schemeClr val="accent2">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FDFB95-2803-4882-8DE6-333A75D37240}"/>
              </a:ext>
            </a:extLst>
          </p:cNvPr>
          <p:cNvSpPr>
            <a:spLocks noGrp="1"/>
          </p:cNvSpPr>
          <p:nvPr>
            <p:ph type="ctrTitle"/>
          </p:nvPr>
        </p:nvSpPr>
        <p:spPr>
          <a:xfrm>
            <a:off x="838199" y="2035980"/>
            <a:ext cx="3709555" cy="4419705"/>
          </a:xfrm>
        </p:spPr>
        <p:txBody>
          <a:bodyPr vert="horz" lIns="91440" tIns="45720" rIns="91440" bIns="45720" rtlCol="0" anchor="b">
            <a:normAutofit fontScale="90000"/>
          </a:bodyPr>
          <a:lstStyle/>
          <a:p>
            <a:pPr marL="285750" indent="-285750">
              <a:lnSpc>
                <a:spcPct val="90000"/>
              </a:lnSpc>
              <a:spcBef>
                <a:spcPct val="0"/>
              </a:spcBef>
              <a:buFont typeface="Arial" panose="020B0604020202020204" pitchFamily="34" charset="0"/>
              <a:buChar char="•"/>
            </a:pPr>
            <a:r>
              <a:rPr lang="en-US" sz="1600" b="1" i="0" kern="1200" cap="all" baseline="0">
                <a:latin typeface="+mj-lt"/>
                <a:ea typeface="+mj-ea"/>
                <a:cs typeface="+mj-cs"/>
              </a:rPr>
              <a:t>Stan and Davis Bacchus inherited their winery from their father, George, three years ago upon his retirement</a:t>
            </a:r>
            <a:br>
              <a:rPr lang="en-US" sz="1600" b="1" i="0" kern="1200" cap="all" baseline="0">
                <a:latin typeface="+mj-lt"/>
                <a:ea typeface="+mj-ea"/>
                <a:cs typeface="+mj-cs"/>
              </a:rPr>
            </a:br>
            <a:br>
              <a:rPr lang="en-US" sz="1600" b="1" i="0" kern="1200" cap="all" baseline="0">
                <a:latin typeface="+mj-lt"/>
                <a:ea typeface="+mj-ea"/>
                <a:cs typeface="+mj-cs"/>
              </a:rPr>
            </a:br>
            <a:r>
              <a:rPr lang="en-US" sz="1600" b="1" cap="all"/>
              <a:t>When they started running the winery, the owners decided to keep all existing personnel in place, hoping to effect minimum change during the turnover. </a:t>
            </a:r>
            <a:br>
              <a:rPr lang="en-US" sz="1600" b="1" cap="all"/>
            </a:br>
            <a:br>
              <a:rPr lang="en-US" sz="1600" b="1" cap="all"/>
            </a:br>
            <a:r>
              <a:rPr lang="en-US" sz="1600" b="1" cap="all"/>
              <a:t>Bacchus Winery grows the grapes needed to make a Merlot, a Cabernet, a Chablis, and a Chardonnay</a:t>
            </a:r>
            <a:br>
              <a:rPr lang="en-US" sz="1600" b="1" cap="all"/>
            </a:br>
            <a:br>
              <a:rPr lang="en-US" sz="1600" b="1" cap="all"/>
            </a:br>
            <a:r>
              <a:rPr lang="en-US" sz="1600" b="1" cap="all"/>
              <a:t>Stan and Davis would like to find a more efficient method of keeping track and ordering supplies, perhaps over the internet.</a:t>
            </a:r>
            <a:br>
              <a:rPr lang="en-US" sz="1600" b="1" cap="all"/>
            </a:br>
            <a:br>
              <a:rPr lang="en-US" sz="1600" b="1" cap="all"/>
            </a:br>
            <a:r>
              <a:rPr lang="en-US" sz="1600" b="1" cap="all"/>
              <a:t>Maria, who is responsible for distribution, would like their distributors to be able to order online, and to be able to track shipments.</a:t>
            </a:r>
            <a:br>
              <a:rPr lang="en-US" sz="1600"/>
            </a:br>
            <a:br>
              <a:rPr lang="en-US" sz="1600" b="1" cap="all">
                <a:solidFill>
                  <a:schemeClr val="bg1"/>
                </a:solidFill>
              </a:rPr>
            </a:br>
            <a:endParaRPr lang="en-US" sz="1600" b="1" cap="all">
              <a:solidFill>
                <a:schemeClr val="bg1"/>
              </a:solidFill>
            </a:endParaRPr>
          </a:p>
        </p:txBody>
      </p:sp>
      <p:sp>
        <p:nvSpPr>
          <p:cNvPr id="9" name="Footer Placeholder 8">
            <a:extLst>
              <a:ext uri="{FF2B5EF4-FFF2-40B4-BE49-F238E27FC236}">
                <a16:creationId xmlns:a16="http://schemas.microsoft.com/office/drawing/2014/main" id="{A2055D38-CE59-4FC4-85CE-CF9DA81D858C}"/>
              </a:ext>
            </a:extLst>
          </p:cNvPr>
          <p:cNvSpPr>
            <a:spLocks noGrp="1"/>
          </p:cNvSpPr>
          <p:nvPr>
            <p:ph type="ftr" sz="quarter" idx="11"/>
          </p:nvPr>
        </p:nvSpPr>
        <p:spPr>
          <a:xfrm>
            <a:off x="5615387" y="224937"/>
            <a:ext cx="4114800" cy="365125"/>
          </a:xfrm>
        </p:spPr>
        <p:txBody>
          <a:bodyPr vert="horz" lIns="91440" tIns="45720" rIns="91440" bIns="45720" rtlCol="0" anchor="ctr">
            <a:normAutofit/>
          </a:bodyPr>
          <a:lstStyle/>
          <a:p>
            <a:pPr algn="l">
              <a:spcAft>
                <a:spcPts val="600"/>
              </a:spcAft>
            </a:pPr>
            <a:r>
              <a:rPr lang="en-US" b="1" i="0" kern="1200" cap="all" spc="100" baseline="0">
                <a:solidFill>
                  <a:schemeClr val="bg1"/>
                </a:solidFill>
                <a:latin typeface="+mn-lt"/>
                <a:ea typeface="+mn-ea"/>
                <a:cs typeface="+mn-cs"/>
              </a:rPr>
              <a:t>Bacchus Winery</a:t>
            </a:r>
          </a:p>
        </p:txBody>
      </p:sp>
      <p:sp>
        <p:nvSpPr>
          <p:cNvPr id="10" name="Slide Number Placeholder 9">
            <a:extLst>
              <a:ext uri="{FF2B5EF4-FFF2-40B4-BE49-F238E27FC236}">
                <a16:creationId xmlns:a16="http://schemas.microsoft.com/office/drawing/2014/main" id="{FE0D311A-C366-4A86-9404-C0F5CBF9C811}"/>
              </a:ext>
            </a:extLst>
          </p:cNvPr>
          <p:cNvSpPr>
            <a:spLocks noGrp="1"/>
          </p:cNvSpPr>
          <p:nvPr>
            <p:ph type="sldNum" sz="quarter" idx="12"/>
          </p:nvPr>
        </p:nvSpPr>
        <p:spPr>
          <a:xfrm>
            <a:off x="9888546" y="224937"/>
            <a:ext cx="1465253" cy="365125"/>
          </a:xfrm>
        </p:spPr>
        <p:txBody>
          <a:bodyPr vert="horz" lIns="91440" tIns="45720" rIns="91440" bIns="45720" rtlCol="0" anchor="ctr">
            <a:normAutofit/>
          </a:bodyPr>
          <a:lstStyle/>
          <a:p>
            <a:pPr>
              <a:spcAft>
                <a:spcPts val="600"/>
              </a:spcAft>
            </a:pPr>
            <a:fld id="{D8DA9DAA-006C-4F4B-980E-E3DF019B24E2}" type="slidenum">
              <a:rPr lang="en-US">
                <a:solidFill>
                  <a:schemeClr val="bg1"/>
                </a:solidFill>
              </a:rPr>
              <a:pPr>
                <a:spcAft>
                  <a:spcPts val="600"/>
                </a:spcAft>
              </a:pPr>
              <a:t>4</a:t>
            </a:fld>
            <a:endParaRPr lang="en-US">
              <a:solidFill>
                <a:schemeClr val="bg1"/>
              </a:solidFill>
            </a:endParaRPr>
          </a:p>
        </p:txBody>
      </p:sp>
      <p:sp>
        <p:nvSpPr>
          <p:cNvPr id="23"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7736" y="815001"/>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16516" y="104429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27" name="Straight Connector 26">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1473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5278-3D07-466F-8351-667A2EBEABB8}"/>
              </a:ext>
            </a:extLst>
          </p:cNvPr>
          <p:cNvSpPr>
            <a:spLocks noGrp="1"/>
          </p:cNvSpPr>
          <p:nvPr>
            <p:ph type="title"/>
          </p:nvPr>
        </p:nvSpPr>
        <p:spPr/>
        <p:txBody>
          <a:bodyPr>
            <a:normAutofit/>
          </a:bodyPr>
          <a:lstStyle/>
          <a:p>
            <a:r>
              <a:rPr lang="en-US" sz="2800"/>
              <a:t>Finalized ERD</a:t>
            </a:r>
          </a:p>
        </p:txBody>
      </p:sp>
      <p:sp>
        <p:nvSpPr>
          <p:cNvPr id="6" name="Slide Number Placeholder 5">
            <a:extLst>
              <a:ext uri="{FF2B5EF4-FFF2-40B4-BE49-F238E27FC236}">
                <a16:creationId xmlns:a16="http://schemas.microsoft.com/office/drawing/2014/main" id="{AB55FF1C-3CBD-419A-9DE4-7A8AA6371B6A}"/>
              </a:ext>
            </a:extLst>
          </p:cNvPr>
          <p:cNvSpPr>
            <a:spLocks noGrp="1"/>
          </p:cNvSpPr>
          <p:nvPr>
            <p:ph type="sldNum" sz="quarter" idx="12"/>
          </p:nvPr>
        </p:nvSpPr>
        <p:spPr/>
        <p:txBody>
          <a:bodyPr>
            <a:normAutofit/>
          </a:bodyPr>
          <a:lstStyle/>
          <a:p>
            <a:pPr>
              <a:spcAft>
                <a:spcPts val="600"/>
              </a:spcAft>
            </a:pPr>
            <a:fld id="{D8DA9DAA-006C-4F4B-980E-E3DF019B24E2}" type="slidenum">
              <a:rPr lang="en-US" b="1" cap="all" spc="100" smtClean="0">
                <a:solidFill>
                  <a:schemeClr val="accent2"/>
                </a:solidFill>
              </a:rPr>
              <a:pPr>
                <a:spcAft>
                  <a:spcPts val="600"/>
                </a:spcAft>
              </a:pPr>
              <a:t>5</a:t>
            </a:fld>
            <a:endParaRPr lang="en-US" b="1" cap="all" spc="100">
              <a:solidFill>
                <a:schemeClr val="accent2"/>
              </a:solidFill>
            </a:endParaRPr>
          </a:p>
        </p:txBody>
      </p:sp>
      <p:pic>
        <p:nvPicPr>
          <p:cNvPr id="5" name="Content Placeholder 4" descr="Diagram&#10;&#10;Description automatically generated">
            <a:extLst>
              <a:ext uri="{FF2B5EF4-FFF2-40B4-BE49-F238E27FC236}">
                <a16:creationId xmlns:a16="http://schemas.microsoft.com/office/drawing/2014/main" id="{1BF30AF1-2DAA-F4A5-6570-19EDDCDBCEB2}"/>
              </a:ext>
            </a:extLst>
          </p:cNvPr>
          <p:cNvPicPr>
            <a:picLocks noGrp="1" noChangeAspect="1"/>
          </p:cNvPicPr>
          <p:nvPr>
            <p:ph idx="1"/>
          </p:nvPr>
        </p:nvPicPr>
        <p:blipFill>
          <a:blip r:embed="rId2"/>
          <a:stretch>
            <a:fillRect/>
          </a:stretch>
        </p:blipFill>
        <p:spPr>
          <a:xfrm>
            <a:off x="3617839" y="365125"/>
            <a:ext cx="8369007" cy="5852453"/>
          </a:xfrm>
          <a:prstGeom prst="rect">
            <a:avLst/>
          </a:prstGeom>
        </p:spPr>
      </p:pic>
    </p:spTree>
    <p:extLst>
      <p:ext uri="{BB962C8B-B14F-4D97-AF65-F5344CB8AC3E}">
        <p14:creationId xmlns:p14="http://schemas.microsoft.com/office/powerpoint/2010/main" val="3159288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sz="2800"/>
              <a:t>Product Sales Report</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447800" y="2505075"/>
            <a:ext cx="4549775" cy="3684588"/>
          </a:xfrm>
        </p:spPr>
        <p:txBody>
          <a:bodyPr>
            <a:normAutofit/>
          </a:bodyPr>
          <a:lstStyle/>
          <a:p>
            <a:pPr marL="0" marR="0">
              <a:lnSpc>
                <a:spcPct val="107000"/>
              </a:lnSpc>
              <a:spcBef>
                <a:spcPts val="0"/>
              </a:spcBef>
              <a:spcAft>
                <a:spcPts val="800"/>
              </a:spcAft>
            </a:pPr>
            <a:r>
              <a:rPr lang="en-US" sz="1800">
                <a:solidFill>
                  <a:srgbClr val="000000"/>
                </a:solidFill>
                <a:effectLst/>
                <a:latin typeface="Arial" panose="020B0604020202020204" pitchFamily="34" charset="0"/>
                <a:ea typeface="Arial" panose="020B0604020202020204" pitchFamily="34" charset="0"/>
                <a:cs typeface="Times New Roman" panose="02020603050405020304" pitchFamily="18" charset="0"/>
              </a:rPr>
              <a:t>This report with show the total number of orders for all product sales. They would be used to see the total volume of sales of the company. </a:t>
            </a:r>
            <a:r>
              <a:rPr lang="en-US" sz="1800">
                <a:effectLst/>
                <a:latin typeface="Calibri" panose="020F0502020204030204" pitchFamily="34" charset="0"/>
                <a:ea typeface="Calibri" panose="020F0502020204030204" pitchFamily="34" charset="0"/>
                <a:cs typeface="Calibri" panose="020F0502020204030204" pitchFamily="34"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6" name="Content Placeholder 15">
            <a:extLst>
              <a:ext uri="{FF2B5EF4-FFF2-40B4-BE49-F238E27FC236}">
                <a16:creationId xmlns:a16="http://schemas.microsoft.com/office/drawing/2014/main" id="{7520FEDD-681D-B2B3-2151-FD20B96233F4}"/>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850967" y="-25472"/>
            <a:ext cx="3893233" cy="6884377"/>
          </a:xfrm>
          <a:prstGeom prst="rect">
            <a:avLst/>
          </a:prstGeom>
        </p:spPr>
      </p:pic>
    </p:spTree>
    <p:extLst>
      <p:ext uri="{BB962C8B-B14F-4D97-AF65-F5344CB8AC3E}">
        <p14:creationId xmlns:p14="http://schemas.microsoft.com/office/powerpoint/2010/main" val="3124766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sz="2800"/>
              <a:t>Delivery and Issues Report </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447800" y="2505075"/>
            <a:ext cx="4549775" cy="3684588"/>
          </a:xfrm>
        </p:spPr>
        <p:txBody>
          <a:bodyPr>
            <a:normAutofit/>
          </a:bodyPr>
          <a:lstStyle/>
          <a:p>
            <a:pPr marL="0" marR="0">
              <a:lnSpc>
                <a:spcPct val="107000"/>
              </a:lnSpc>
              <a:spcBef>
                <a:spcPts val="0"/>
              </a:spcBef>
              <a:spcAft>
                <a:spcPts val="800"/>
              </a:spcAft>
            </a:pPr>
            <a:r>
              <a:rPr lang="en-US" sz="1800">
                <a:solidFill>
                  <a:srgbClr val="000000"/>
                </a:solidFill>
                <a:effectLst/>
                <a:latin typeface="Arial" panose="020B0604020202020204" pitchFamily="34" charset="0"/>
                <a:ea typeface="Arial" panose="020B0604020202020204" pitchFamily="34" charset="0"/>
                <a:cs typeface="Times New Roman" panose="02020603050405020304" pitchFamily="18" charset="0"/>
              </a:rPr>
              <a:t>This report will show the expected vs the actual delivery dates and the issues with supply orders. </a:t>
            </a:r>
            <a:r>
              <a:rPr lang="en-US" sz="1800">
                <a:effectLst/>
                <a:latin typeface="Calibri" panose="020F0502020204030204" pitchFamily="34" charset="0"/>
                <a:ea typeface="Calibri" panose="020F0502020204030204" pitchFamily="34" charset="0"/>
                <a:cs typeface="Calibri" panose="020F0502020204030204" pitchFamily="34"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B4311989-82B7-9079-91F3-EC5672A8F472}"/>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997575" y="0"/>
            <a:ext cx="4746625" cy="6857999"/>
          </a:xfrm>
          <a:prstGeom prst="rect">
            <a:avLst/>
          </a:prstGeom>
        </p:spPr>
      </p:pic>
    </p:spTree>
    <p:extLst>
      <p:ext uri="{BB962C8B-B14F-4D97-AF65-F5344CB8AC3E}">
        <p14:creationId xmlns:p14="http://schemas.microsoft.com/office/powerpoint/2010/main" val="2677588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sz="2800"/>
              <a:t>Employee time keeping Report</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447800" y="2505075"/>
            <a:ext cx="4549775" cy="3684588"/>
          </a:xfrm>
        </p:spPr>
        <p:txBody>
          <a:bodyPr>
            <a:normAutofit/>
          </a:bodyPr>
          <a:lstStyle/>
          <a:p>
            <a:pPr marL="0" marR="0">
              <a:lnSpc>
                <a:spcPct val="107000"/>
              </a:lnSpc>
              <a:spcBef>
                <a:spcPts val="0"/>
              </a:spcBef>
              <a:spcAft>
                <a:spcPts val="800"/>
              </a:spcAft>
            </a:pPr>
            <a:r>
              <a:rPr lang="en-US" sz="1800">
                <a:solidFill>
                  <a:srgbClr val="000000"/>
                </a:solidFill>
                <a:effectLst/>
                <a:latin typeface="Arial" panose="020B0604020202020204" pitchFamily="34" charset="0"/>
                <a:ea typeface="Arial" panose="020B0604020202020204" pitchFamily="34" charset="0"/>
                <a:cs typeface="Times New Roman" panose="02020603050405020304" pitchFamily="18" charset="0"/>
              </a:rPr>
              <a:t>This report will include the employee's name, position, position type, and hours. This provides an answer to how many hours an employee has worked.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06653E20-F29A-5402-7514-FE9B0EC24262}"/>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738425" y="0"/>
            <a:ext cx="3632041" cy="6858000"/>
          </a:xfrm>
          <a:prstGeom prst="rect">
            <a:avLst/>
          </a:prstGeom>
        </p:spPr>
      </p:pic>
    </p:spTree>
    <p:extLst>
      <p:ext uri="{BB962C8B-B14F-4D97-AF65-F5344CB8AC3E}">
        <p14:creationId xmlns:p14="http://schemas.microsoft.com/office/powerpoint/2010/main" val="394289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C17278C5-34E8-4293-BE47-73B18483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12" name="Picture 11" descr="A room full of barrels&#10;&#10;Description automatically generated with low confidence">
            <a:extLst>
              <a:ext uri="{FF2B5EF4-FFF2-40B4-BE49-F238E27FC236}">
                <a16:creationId xmlns:a16="http://schemas.microsoft.com/office/drawing/2014/main" id="{AF671DFE-3C37-DE09-B735-39209F7B1037}"/>
              </a:ext>
            </a:extLst>
          </p:cNvPr>
          <p:cNvPicPr>
            <a:picLocks noChangeAspect="1"/>
          </p:cNvPicPr>
          <p:nvPr/>
        </p:nvPicPr>
        <p:blipFill rotWithShape="1">
          <a:blip r:embed="rId2">
            <a:duotone>
              <a:schemeClr val="accent1">
                <a:shade val="45000"/>
                <a:satMod val="135000"/>
              </a:schemeClr>
              <a:prstClr val="white"/>
            </a:duotone>
            <a:alphaModFix amt="35000"/>
          </a:blip>
          <a:srcRect t="6611" r="1" b="10168"/>
          <a:stretch/>
        </p:blipFill>
        <p:spPr>
          <a:xfrm>
            <a:off x="20" y="-8877"/>
            <a:ext cx="12191980" cy="6858000"/>
          </a:xfrm>
          <a:prstGeom prst="rect">
            <a:avLst/>
          </a:prstGeom>
        </p:spPr>
      </p:pic>
      <p:sp>
        <p:nvSpPr>
          <p:cNvPr id="2" name="Title 1">
            <a:extLst>
              <a:ext uri="{FF2B5EF4-FFF2-40B4-BE49-F238E27FC236}">
                <a16:creationId xmlns:a16="http://schemas.microsoft.com/office/drawing/2014/main" id="{94FDFB95-2803-4882-8DE6-333A75D37240}"/>
              </a:ext>
            </a:extLst>
          </p:cNvPr>
          <p:cNvSpPr>
            <a:spLocks noGrp="1"/>
          </p:cNvSpPr>
          <p:nvPr>
            <p:ph type="ctrTitle"/>
          </p:nvPr>
        </p:nvSpPr>
        <p:spPr>
          <a:xfrm>
            <a:off x="1182715" y="1163300"/>
            <a:ext cx="9679449" cy="2847058"/>
          </a:xfrm>
        </p:spPr>
        <p:txBody>
          <a:bodyPr vert="horz" lIns="91440" tIns="45720" rIns="91440" bIns="45720" rtlCol="0" anchor="b">
            <a:normAutofit fontScale="90000"/>
          </a:bodyPr>
          <a:lstStyle/>
          <a:p>
            <a:pPr marR="0" fontAlgn="base">
              <a:spcBef>
                <a:spcPts val="0"/>
              </a:spcBef>
              <a:spcAft>
                <a:spcPts val="0"/>
              </a:spcAft>
            </a:pPr>
            <a:br>
              <a:rPr lang="en-US" sz="2400">
                <a:effectLst/>
                <a:latin typeface="Times New Roman" panose="02020603050405020304" pitchFamily="18" charset="0"/>
                <a:ea typeface="Times New Roman" panose="02020603050405020304" pitchFamily="18" charset="0"/>
              </a:rPr>
            </a:br>
            <a:r>
              <a:rPr lang="en-US" sz="2400">
                <a:effectLst/>
                <a:latin typeface="Calibri" panose="020F0502020204030204" pitchFamily="34" charset="0"/>
                <a:ea typeface="Calibri" panose="020F0502020204030204" pitchFamily="34" charset="0"/>
                <a:cs typeface="Calibri" panose="020F0502020204030204" pitchFamily="34" charset="0"/>
              </a:rPr>
              <a:t>1. Bacchus has contracted suppliers.  </a:t>
            </a:r>
            <a:br>
              <a:rPr lang="en-US" sz="2400">
                <a:effectLst/>
                <a:latin typeface="Calibri" panose="020F0502020204030204" pitchFamily="34" charset="0"/>
                <a:ea typeface="Calibri" panose="020F0502020204030204" pitchFamily="34" charset="0"/>
                <a:cs typeface="Calibri" panose="020F0502020204030204" pitchFamily="34" charset="0"/>
              </a:rPr>
            </a:br>
            <a:r>
              <a:rPr lang="en-US" sz="2400">
                <a:effectLst/>
                <a:latin typeface="Calibri" panose="020F0502020204030204" pitchFamily="34" charset="0"/>
                <a:ea typeface="Calibri" panose="020F0502020204030204" pitchFamily="34" charset="0"/>
                <a:cs typeface="Calibri" panose="020F0502020204030204" pitchFamily="34" charset="0"/>
              </a:rPr>
              <a:t>2. Bacchus has several employees.  </a:t>
            </a:r>
            <a:br>
              <a:rPr lang="en-US" sz="2400">
                <a:effectLst/>
                <a:latin typeface="Calibri" panose="020F0502020204030204" pitchFamily="34" charset="0"/>
                <a:ea typeface="Calibri" panose="020F0502020204030204" pitchFamily="34" charset="0"/>
                <a:cs typeface="Calibri" panose="020F0502020204030204" pitchFamily="34" charset="0"/>
              </a:rPr>
            </a:br>
            <a:r>
              <a:rPr lang="en-US" sz="2400">
                <a:effectLst/>
                <a:latin typeface="Calibri" panose="020F0502020204030204" pitchFamily="34" charset="0"/>
                <a:ea typeface="Calibri" panose="020F0502020204030204" pitchFamily="34" charset="0"/>
                <a:cs typeface="Calibri" panose="020F0502020204030204" pitchFamily="34" charset="0"/>
              </a:rPr>
              <a:t>3. Bacchus has monthly orders. </a:t>
            </a:r>
            <a:br>
              <a:rPr lang="en-US" sz="2400">
                <a:effectLst/>
                <a:latin typeface="Calibri" panose="020F0502020204030204" pitchFamily="34" charset="0"/>
                <a:ea typeface="Calibri" panose="020F0502020204030204" pitchFamily="34" charset="0"/>
                <a:cs typeface="Calibri" panose="020F0502020204030204" pitchFamily="34" charset="0"/>
              </a:rPr>
            </a:br>
            <a:r>
              <a:rPr lang="en-US" sz="2400">
                <a:effectLst/>
                <a:latin typeface="Calibri" panose="020F0502020204030204" pitchFamily="34" charset="0"/>
                <a:ea typeface="Calibri" panose="020F0502020204030204" pitchFamily="34" charset="0"/>
                <a:cs typeface="Calibri" panose="020F0502020204030204" pitchFamily="34" charset="0"/>
              </a:rPr>
              <a:t>4. Bacchus has monthly inventory.</a:t>
            </a:r>
            <a:br>
              <a:rPr lang="en-US" sz="1800">
                <a:effectLst/>
                <a:latin typeface="Times New Roman" panose="02020603050405020304" pitchFamily="18" charset="0"/>
                <a:ea typeface="Times New Roman" panose="02020603050405020304" pitchFamily="18" charset="0"/>
              </a:rPr>
            </a:br>
            <a:br>
              <a:rPr lang="en-US" sz="1800" b="1" i="0" kern="1200" cap="all" baseline="0">
                <a:solidFill>
                  <a:srgbClr val="FFFFFF"/>
                </a:solidFill>
                <a:latin typeface="+mj-lt"/>
                <a:ea typeface="+mj-ea"/>
                <a:cs typeface="+mj-cs"/>
              </a:rPr>
            </a:br>
            <a:br>
              <a:rPr lang="en-US" sz="1800" b="1" i="0" kern="1200" cap="all" baseline="0">
                <a:solidFill>
                  <a:srgbClr val="FFFFFF"/>
                </a:solidFill>
                <a:latin typeface="+mj-lt"/>
                <a:ea typeface="+mj-ea"/>
                <a:cs typeface="+mj-cs"/>
              </a:rPr>
            </a:br>
            <a:endParaRPr lang="en-US" sz="1800" b="1" i="0" kern="1200" cap="all" baseline="0">
              <a:solidFill>
                <a:srgbClr val="FFFFFF"/>
              </a:solidFill>
              <a:latin typeface="+mj-lt"/>
              <a:ea typeface="+mj-ea"/>
              <a:cs typeface="+mj-cs"/>
            </a:endParaRPr>
          </a:p>
        </p:txBody>
      </p:sp>
      <p:cxnSp>
        <p:nvCxnSpPr>
          <p:cNvPr id="23" name="Straight Connector 2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9" name="Footer Placeholder 8">
            <a:extLst>
              <a:ext uri="{FF2B5EF4-FFF2-40B4-BE49-F238E27FC236}">
                <a16:creationId xmlns:a16="http://schemas.microsoft.com/office/drawing/2014/main" id="{A2055D38-CE59-4FC4-85CE-CF9DA81D858C}"/>
              </a:ext>
            </a:extLst>
          </p:cNvPr>
          <p:cNvSpPr>
            <a:spLocks noGrp="1"/>
          </p:cNvSpPr>
          <p:nvPr>
            <p:ph type="ftr" sz="quarter" idx="11"/>
          </p:nvPr>
        </p:nvSpPr>
        <p:spPr>
          <a:xfrm>
            <a:off x="8505757" y="623907"/>
            <a:ext cx="3633923" cy="365125"/>
          </a:xfrm>
        </p:spPr>
        <p:txBody>
          <a:bodyPr vert="horz" lIns="91440" tIns="45720" rIns="91440" bIns="45720" rtlCol="0" anchor="ctr">
            <a:normAutofit/>
          </a:bodyPr>
          <a:lstStyle/>
          <a:p>
            <a:pPr>
              <a:spcAft>
                <a:spcPts val="600"/>
              </a:spcAft>
            </a:pPr>
            <a:r>
              <a:rPr lang="en-US" b="1" i="0" kern="1200" cap="all" spc="100" baseline="0">
                <a:solidFill>
                  <a:prstClr val="white"/>
                </a:solidFill>
                <a:latin typeface="+mn-lt"/>
                <a:ea typeface="+mn-ea"/>
                <a:cs typeface="+mn-cs"/>
              </a:rPr>
              <a:t>Assumptions</a:t>
            </a:r>
          </a:p>
        </p:txBody>
      </p:sp>
      <p:sp>
        <p:nvSpPr>
          <p:cNvPr id="25"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7"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9"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0" name="Slide Number Placeholder 9">
            <a:extLst>
              <a:ext uri="{FF2B5EF4-FFF2-40B4-BE49-F238E27FC236}">
                <a16:creationId xmlns:a16="http://schemas.microsoft.com/office/drawing/2014/main" id="{FE0D311A-C366-4A86-9404-C0F5CBF9C811}"/>
              </a:ext>
            </a:extLst>
          </p:cNvPr>
          <p:cNvSpPr>
            <a:spLocks noGrp="1"/>
          </p:cNvSpPr>
          <p:nvPr>
            <p:ph type="sldNum" sz="quarter" idx="12"/>
          </p:nvPr>
        </p:nvSpPr>
        <p:spPr>
          <a:xfrm>
            <a:off x="8610600" y="6160417"/>
            <a:ext cx="2743200" cy="365125"/>
          </a:xfrm>
        </p:spPr>
        <p:txBody>
          <a:bodyPr vert="horz" lIns="91440" tIns="45720" rIns="91440" bIns="45720" rtlCol="0" anchor="ctr">
            <a:normAutofit/>
          </a:bodyPr>
          <a:lstStyle/>
          <a:p>
            <a:pPr>
              <a:spcAft>
                <a:spcPts val="600"/>
              </a:spcAft>
            </a:pPr>
            <a:fld id="{D8DA9DAA-006C-4F4B-980E-E3DF019B24E2}" type="slidenum">
              <a:rPr lang="en-US">
                <a:solidFill>
                  <a:prstClr val="white"/>
                </a:solidFill>
              </a:rPr>
              <a:pPr>
                <a:spcAft>
                  <a:spcPts val="600"/>
                </a:spcAft>
              </a:pPr>
              <a:t>9</a:t>
            </a:fld>
            <a:endParaRPr lang="en-US">
              <a:solidFill>
                <a:prstClr val="white"/>
              </a:solidFill>
            </a:endParaRPr>
          </a:p>
        </p:txBody>
      </p:sp>
    </p:spTree>
    <p:extLst>
      <p:ext uri="{BB962C8B-B14F-4D97-AF65-F5344CB8AC3E}">
        <p14:creationId xmlns:p14="http://schemas.microsoft.com/office/powerpoint/2010/main" val="1166408188"/>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2f60e664-2f05-4fb5-a5ca-803fd1659e10">
      <Terms xmlns="http://schemas.microsoft.com/office/infopath/2007/PartnerControls"/>
    </lcf76f155ced4ddcb4097134ff3c332f>
    <TaxCatchAll xmlns="3a8085cc-17e1-45f8-a2ae-167638cf345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E7E79C84AFA114599FB94F52BD7CDFE" ma:contentTypeVersion="9" ma:contentTypeDescription="Create a new document." ma:contentTypeScope="" ma:versionID="1d87b9b5887dcd3a85f918ccfde14748">
  <xsd:schema xmlns:xsd="http://www.w3.org/2001/XMLSchema" xmlns:xs="http://www.w3.org/2001/XMLSchema" xmlns:p="http://schemas.microsoft.com/office/2006/metadata/properties" xmlns:ns2="2f60e664-2f05-4fb5-a5ca-803fd1659e10" xmlns:ns3="3a8085cc-17e1-45f8-a2ae-167638cf3451" targetNamespace="http://schemas.microsoft.com/office/2006/metadata/properties" ma:root="true" ma:fieldsID="e2c704c01d84c455ca77519892ed8f8f" ns2:_="" ns3:_="">
    <xsd:import namespace="2f60e664-2f05-4fb5-a5ca-803fd1659e10"/>
    <xsd:import namespace="3a8085cc-17e1-45f8-a2ae-167638cf3451"/>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60e664-2f05-4fb5-a5ca-803fd1659e10"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4b3b29b4-c9d7-4060-9033-200701916857"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a8085cc-17e1-45f8-a2ae-167638cf3451"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95c1378f-03e3-47a6-b871-bfbd66b72a07}" ma:internalName="TaxCatchAll" ma:showField="CatchAllData" ma:web="3a8085cc-17e1-45f8-a2ae-167638cf345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919F73-B6C2-4A43-95E2-833EC48925FE}">
  <ds:schemaRefs>
    <ds:schemaRef ds:uri="2f60e664-2f05-4fb5-a5ca-803fd1659e10"/>
    <ds:schemaRef ds:uri="3a8085cc-17e1-45f8-a2ae-167638cf3451"/>
    <ds:schemaRef ds:uri="http://schemas.microsoft.com/office/2006/metadata/properties"/>
    <ds:schemaRef ds:uri="http://schemas.microsoft.com/office/infopath/2007/PartnerControls"/>
    <ds:schemaRef ds:uri="http://www.w3.org/2000/xmlns/"/>
    <ds:schemaRef ds:uri="http://www.w3.org/2001/XMLSchema-instance"/>
  </ds:schemaRefs>
</ds:datastoreItem>
</file>

<file path=customXml/itemProps2.xml><?xml version="1.0" encoding="utf-8"?>
<ds:datastoreItem xmlns:ds="http://schemas.openxmlformats.org/officeDocument/2006/customXml" ds:itemID="{4359F6A8-91AF-4111-B0B5-330B9BA9FECF}">
  <ds:schemaRefs>
    <ds:schemaRef ds:uri="2f60e664-2f05-4fb5-a5ca-803fd1659e10"/>
    <ds:schemaRef ds:uri="3a8085cc-17e1-45f8-a2ae-167638cf345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3.xml><?xml version="1.0" encoding="utf-8"?>
<ds:datastoreItem xmlns:ds="http://schemas.openxmlformats.org/officeDocument/2006/customXml" ds:itemID="{3C8E00D1-8EA3-4E42-801D-0253E1EAFC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{0AF5BFC3-8C98-4A2C-93E2-45C66EBADD92}tf89338750_win32</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GradientUnivers</vt:lpstr>
      <vt:lpstr>Bacchus Winery</vt:lpstr>
      <vt:lpstr>Group Introduction</vt:lpstr>
      <vt:lpstr>brief description of the case study</vt:lpstr>
      <vt:lpstr>Stan and Davis Bacchus inherited their winery from their father, George, three years ago upon his retirement  When they started running the winery, the owners decided to keep all existing personnel in place, hoping to effect minimum change during the turnover.   Bacchus Winery grows the grapes needed to make a Merlot, a Cabernet, a Chablis, and a Chardonnay  Stan and Davis would like to find a more efficient method of keeping track and ordering supplies, perhaps over the internet.  Maria, who is responsible for distribution, would like their distributors to be able to order online, and to be able to track shipments.  </vt:lpstr>
      <vt:lpstr>Finalized ERD</vt:lpstr>
      <vt:lpstr>Product Sales Report</vt:lpstr>
      <vt:lpstr>Delivery and Issues Report </vt:lpstr>
      <vt:lpstr>Employee time keeping Report</vt:lpstr>
      <vt:lpstr> 1. Bacchus has contracted suppliers.   2. Bacchus has several employees.   3. Bacchus has monthly orders.  4. Bacchus has monthly inventory.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Bacchus Winery</dc:title>
  <dc:creator>monica jones</dc:creator>
  <cp:revision>12</cp:revision>
  <dcterms:created xsi:type="dcterms:W3CDTF">2023-05-07T19:19:15Z</dcterms:created>
  <dcterms:modified xsi:type="dcterms:W3CDTF">2023-05-07T22:50:17Z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