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18"/>
  </p:notesMasterIdLst>
  <p:sldIdLst>
    <p:sldId id="259" r:id="rId5"/>
    <p:sldId id="260" r:id="rId6"/>
    <p:sldId id="269" r:id="rId7"/>
    <p:sldId id="258" r:id="rId8"/>
    <p:sldId id="261" r:id="rId9"/>
    <p:sldId id="262" r:id="rId10"/>
    <p:sldId id="263" r:id="rId11"/>
    <p:sldId id="267" r:id="rId12"/>
    <p:sldId id="264" r:id="rId13"/>
    <p:sldId id="265" r:id="rId14"/>
    <p:sldId id="268" r:id="rId15"/>
    <p:sldId id="266" r:id="rId16"/>
    <p:sldId id="257" r:id="rId17"/>
  </p:sldIdLst>
  <p:sldSz cx="11522075" cy="6480175"/>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7">
          <p15:clr>
            <a:srgbClr val="A4A3A4"/>
          </p15:clr>
        </p15:guide>
        <p15:guide id="2" orient="horz" pos="952">
          <p15:clr>
            <a:srgbClr val="A4A3A4"/>
          </p15:clr>
        </p15:guide>
        <p15:guide id="3" orient="horz" pos="3901">
          <p15:clr>
            <a:srgbClr val="A4A3A4"/>
          </p15:clr>
        </p15:guide>
        <p15:guide id="4" orient="horz" pos="408">
          <p15:clr>
            <a:srgbClr val="A4A3A4"/>
          </p15:clr>
        </p15:guide>
        <p15:guide id="5" pos="6940">
          <p15:clr>
            <a:srgbClr val="A4A3A4"/>
          </p15:clr>
        </p15:guide>
        <p15:guide id="6" pos="363">
          <p15:clr>
            <a:srgbClr val="A4A3A4"/>
          </p15:clr>
        </p15:guide>
        <p15:guide id="7" pos="6441">
          <p15:clr>
            <a:srgbClr val="A4A3A4"/>
          </p15:clr>
        </p15:guide>
        <p15:guide id="8" pos="3311">
          <p15:clr>
            <a:srgbClr val="A4A3A4"/>
          </p15:clr>
        </p15:guide>
        <p15:guide id="9" pos="3493">
          <p15:clr>
            <a:srgbClr val="A4A3A4"/>
          </p15:clr>
        </p15:guide>
        <p15:guide id="10" pos="2631">
          <p15:clr>
            <a:srgbClr val="A4A3A4"/>
          </p15:clr>
        </p15:guide>
        <p15:guide id="11" pos="2813">
          <p15:clr>
            <a:srgbClr val="A4A3A4"/>
          </p15:clr>
        </p15:guide>
        <p15:guide id="12" pos="5081">
          <p15:clr>
            <a:srgbClr val="A4A3A4"/>
          </p15:clr>
        </p15:guide>
        <p15:guide id="13" pos="526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89" autoAdjust="0"/>
  </p:normalViewPr>
  <p:slideViewPr>
    <p:cSldViewPr showGuides="1">
      <p:cViewPr varScale="1">
        <p:scale>
          <a:sx n="100" d="100"/>
          <a:sy n="100" d="100"/>
        </p:scale>
        <p:origin x="-1200" y="-90"/>
      </p:cViewPr>
      <p:guideLst>
        <p:guide orient="horz" pos="227"/>
        <p:guide orient="horz" pos="952"/>
        <p:guide orient="horz" pos="3901"/>
        <p:guide orient="horz" pos="408"/>
        <p:guide pos="6940"/>
        <p:guide pos="363"/>
        <p:guide pos="6441"/>
        <p:guide pos="3311"/>
        <p:guide pos="3493"/>
        <p:guide pos="2631"/>
        <p:guide pos="2813"/>
        <p:guide pos="5081"/>
        <p:guide pos="5262"/>
      </p:guideLst>
    </p:cSldViewPr>
  </p:slideViewPr>
  <p:notesTextViewPr>
    <p:cViewPr>
      <p:scale>
        <a:sx n="1" d="1"/>
        <a:sy n="1" d="1"/>
      </p:scale>
      <p:origin x="0" y="0"/>
    </p:cViewPr>
  </p:notesTextViewPr>
  <p:notesViewPr>
    <p:cSldViewPr showGuides="1">
      <p:cViewPr varScale="1">
        <p:scale>
          <a:sx n="99" d="100"/>
          <a:sy n="99" d="100"/>
        </p:scale>
        <p:origin x="-25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08900-6234-440B-A027-38F10FF7E2F1}" type="datetimeFigureOut">
              <a:rPr lang="de-DE" smtClean="0"/>
              <a:t>28.11.2016</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3873-BA08-40A5-BDCC-B6406E6CD40B}" type="slidenum">
              <a:rPr lang="de-DE" smtClean="0"/>
              <a:t>‹Nr.›</a:t>
            </a:fld>
            <a:endParaRPr lang="de-DE"/>
          </a:p>
        </p:txBody>
      </p:sp>
    </p:spTree>
    <p:extLst>
      <p:ext uri="{BB962C8B-B14F-4D97-AF65-F5344CB8AC3E}">
        <p14:creationId xmlns:p14="http://schemas.microsoft.com/office/powerpoint/2010/main" val="287848348"/>
      </p:ext>
    </p:extLst>
  </p:cSld>
  <p:clrMap bg1="lt1" tx1="dk1" bg2="lt2" tx2="dk2" accent1="accent1" accent2="accent2" accent3="accent3" accent4="accent4" accent5="accent5" accent6="accent6" hlink="hlink" folHlink="folHlink"/>
  <p:notesStyle>
    <a:lvl1pPr marL="0" algn="l" defTabSz="914400" rtl="0" eaLnBrk="1" latinLnBrk="0" hangingPunct="1">
      <a:defRPr sz="1400" b="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0" algn="l" defTabSz="914400" rtl="0" eaLnBrk="1" latinLnBrk="0" hangingPunct="1">
      <a:defRPr sz="1400" kern="1200">
        <a:solidFill>
          <a:schemeClr val="tx1"/>
        </a:solidFill>
        <a:latin typeface="+mn-lt"/>
        <a:ea typeface="+mn-ea"/>
        <a:cs typeface="+mn-cs"/>
      </a:defRPr>
    </a:lvl2pPr>
    <a:lvl3pPr marL="180000" indent="-180000" algn="l" defTabSz="914400" rtl="0" eaLnBrk="1" latinLnBrk="0" hangingPunct="1">
      <a:buFont typeface="Wingdings" panose="05000000000000000000" pitchFamily="2" charset="2"/>
      <a:buChar char="§"/>
      <a:defRPr sz="1400" kern="1200">
        <a:solidFill>
          <a:schemeClr val="tx1"/>
        </a:solidFill>
        <a:latin typeface="+mn-lt"/>
        <a:ea typeface="+mn-ea"/>
        <a:cs typeface="+mn-cs"/>
      </a:defRPr>
    </a:lvl3pPr>
    <a:lvl4pPr marL="180000" algn="l" defTabSz="914400" rtl="0" eaLnBrk="1" latinLnBrk="0" hangingPunct="1">
      <a:defRPr sz="1400" i="1" kern="1200">
        <a:solidFill>
          <a:schemeClr val="tx1"/>
        </a:solidFill>
        <a:latin typeface="+mn-lt"/>
        <a:ea typeface="+mn-ea"/>
        <a:cs typeface="+mn-cs"/>
      </a:defRPr>
    </a:lvl4pPr>
    <a:lvl5pPr marL="360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a:t>
            </a:fld>
            <a:endParaRPr lang="de-DE"/>
          </a:p>
        </p:txBody>
      </p:sp>
    </p:spTree>
    <p:extLst>
      <p:ext uri="{BB962C8B-B14F-4D97-AF65-F5344CB8AC3E}">
        <p14:creationId xmlns:p14="http://schemas.microsoft.com/office/powerpoint/2010/main" val="2459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2</a:t>
            </a:fld>
            <a:endParaRPr lang="de-DE"/>
          </a:p>
        </p:txBody>
      </p:sp>
    </p:spTree>
    <p:extLst>
      <p:ext uri="{BB962C8B-B14F-4D97-AF65-F5344CB8AC3E}">
        <p14:creationId xmlns:p14="http://schemas.microsoft.com/office/powerpoint/2010/main" val="2562422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Internet der Dinge, das hat jeder zumindest schon einmal</a:t>
            </a:r>
            <a:r>
              <a:rPr lang="de-DE" baseline="0" dirty="0" smtClean="0"/>
              <a:t> gehört. </a:t>
            </a:r>
          </a:p>
          <a:p>
            <a:r>
              <a:rPr lang="de-DE" baseline="0" dirty="0" smtClean="0"/>
              <a:t>Der ein oder andere hat damit auch sicher schon etwas zu tun gehabt. </a:t>
            </a:r>
          </a:p>
          <a:p>
            <a:r>
              <a:rPr lang="de-DE" baseline="0" dirty="0" smtClean="0"/>
              <a:t>(Beispiele Smartphone Phillips HUE etc.)</a:t>
            </a:r>
          </a:p>
          <a:p>
            <a:r>
              <a:rPr lang="de-DE" baseline="0" dirty="0" smtClean="0"/>
              <a:t>Wir wollen heute zeigen, wie wir uns dem Thema auf unsere eigene Weise genähert haben.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4</a:t>
            </a:fld>
            <a:endParaRPr lang="de-DE"/>
          </a:p>
        </p:txBody>
      </p:sp>
    </p:spTree>
    <p:extLst>
      <p:ext uri="{BB962C8B-B14F-4D97-AF65-F5344CB8AC3E}">
        <p14:creationId xmlns:p14="http://schemas.microsoft.com/office/powerpoint/2010/main" val="1427469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Wir arbeiten seit</a:t>
            </a:r>
            <a:r>
              <a:rPr lang="de-DE" baseline="0" dirty="0" smtClean="0"/>
              <a:t> einiger Zeit am </a:t>
            </a:r>
            <a:r>
              <a:rPr lang="de-DE" baseline="0" dirty="0" err="1" smtClean="0"/>
              <a:t>Symphony</a:t>
            </a:r>
            <a:r>
              <a:rPr lang="de-DE" baseline="0" dirty="0" smtClean="0"/>
              <a:t>-Projekt.</a:t>
            </a:r>
          </a:p>
          <a:p>
            <a:r>
              <a:rPr lang="de-DE" baseline="0" dirty="0" smtClean="0"/>
              <a:t>Immer wieder gab es Versatz zwischen Frontend-Implementierung und API.</a:t>
            </a:r>
          </a:p>
          <a:p>
            <a:r>
              <a:rPr lang="de-DE" baseline="0" dirty="0" smtClean="0"/>
              <a:t>Um das Frontend mit Daten von einer noch nicht vorhandenen Schnittstelle zu Versorgen haben wir einen </a:t>
            </a:r>
            <a:r>
              <a:rPr lang="de-DE" baseline="0" dirty="0" err="1" smtClean="0"/>
              <a:t>MockUp</a:t>
            </a:r>
            <a:r>
              <a:rPr lang="de-DE" baseline="0" dirty="0" smtClean="0"/>
              <a:t>-Tunnel eingebaut.</a:t>
            </a:r>
          </a:p>
          <a:p>
            <a:r>
              <a:rPr lang="de-DE" baseline="0" dirty="0" smtClean="0"/>
              <a:t>Entsprechend der Philosophie des Rapid-</a:t>
            </a:r>
            <a:r>
              <a:rPr lang="de-DE" baseline="0" dirty="0" err="1" smtClean="0"/>
              <a:t>Prototyping</a:t>
            </a:r>
            <a:r>
              <a:rPr lang="de-DE" baseline="0" dirty="0" smtClean="0"/>
              <a:t> kann der Tunnel die Zukünftige API mittels </a:t>
            </a:r>
            <a:r>
              <a:rPr lang="de-DE" baseline="0" dirty="0" err="1" smtClean="0"/>
              <a:t>NodeJS</a:t>
            </a:r>
            <a:r>
              <a:rPr lang="de-DE" baseline="0" dirty="0" smtClean="0"/>
              <a:t> und Express anbieten.</a:t>
            </a:r>
          </a:p>
          <a:p>
            <a:r>
              <a:rPr lang="de-DE" baseline="0" dirty="0" smtClean="0"/>
              <a:t>Die einfache Implementierung von kleinen Features hat uns zunächst beeindruckt.</a:t>
            </a:r>
          </a:p>
          <a:p>
            <a:r>
              <a:rPr lang="de-DE" baseline="0" dirty="0" smtClean="0"/>
              <a:t>Und dann siegt der Spieltrieb…</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5</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Wichtig aus der heutigen Perspektive sind zwei</a:t>
            </a:r>
            <a:r>
              <a:rPr lang="de-DE" baseline="0" dirty="0" smtClean="0"/>
              <a:t> Dinge:</a:t>
            </a:r>
          </a:p>
          <a:p>
            <a:r>
              <a:rPr lang="de-DE" baseline="0" dirty="0" smtClean="0"/>
              <a:t>Neugier und Spaß an blankem Metall (konkreter: Hardware und C)</a:t>
            </a:r>
          </a:p>
          <a:p>
            <a:r>
              <a:rPr lang="de-DE" baseline="0" dirty="0" smtClean="0"/>
              <a:t>#TODO</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6</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Wichtig aus der heutigen Perspektive sind zwei</a:t>
            </a:r>
            <a:r>
              <a:rPr lang="de-DE" baseline="0" dirty="0" smtClean="0"/>
              <a:t> Dinge:</a:t>
            </a:r>
          </a:p>
          <a:p>
            <a:r>
              <a:rPr lang="de-DE" baseline="0" dirty="0" smtClean="0"/>
              <a:t>Neugier und Spaß an blankem Metall (konkreter: Hardware und C)</a:t>
            </a:r>
          </a:p>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7</a:t>
            </a:fld>
            <a:endParaRPr lang="de-DE"/>
          </a:p>
        </p:txBody>
      </p:sp>
    </p:spTree>
    <p:extLst>
      <p:ext uri="{BB962C8B-B14F-4D97-AF65-F5344CB8AC3E}">
        <p14:creationId xmlns:p14="http://schemas.microsoft.com/office/powerpoint/2010/main" val="3743490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9</a:t>
            </a:fld>
            <a:endParaRPr lang="de-DE"/>
          </a:p>
        </p:txBody>
      </p:sp>
    </p:spTree>
    <p:extLst>
      <p:ext uri="{BB962C8B-B14F-4D97-AF65-F5344CB8AC3E}">
        <p14:creationId xmlns:p14="http://schemas.microsoft.com/office/powerpoint/2010/main" val="3242249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Diese Daten werden während der Demo angezeigt um den Zuschauern den Login zu ermöglichen</a:t>
            </a:r>
            <a:endParaRPr lang="de-DE" dirty="0"/>
          </a:p>
        </p:txBody>
      </p:sp>
      <p:sp>
        <p:nvSpPr>
          <p:cNvPr id="4" name="Foliennummernplatzhalter 3"/>
          <p:cNvSpPr>
            <a:spLocks noGrp="1"/>
          </p:cNvSpPr>
          <p:nvPr>
            <p:ph type="sldNum" sz="quarter" idx="10"/>
          </p:nvPr>
        </p:nvSpPr>
        <p:spPr/>
        <p:txBody>
          <a:bodyPr/>
          <a:lstStyle/>
          <a:p>
            <a:fld id="{112C3873-BA08-40A5-BDCC-B6406E6CD40B}" type="slidenum">
              <a:rPr lang="de-DE" smtClean="0"/>
              <a:t>10</a:t>
            </a:fld>
            <a:endParaRPr lang="de-DE"/>
          </a:p>
        </p:txBody>
      </p:sp>
    </p:spTree>
    <p:extLst>
      <p:ext uri="{BB962C8B-B14F-4D97-AF65-F5344CB8AC3E}">
        <p14:creationId xmlns:p14="http://schemas.microsoft.com/office/powerpoint/2010/main" val="2844586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a:xfrm>
            <a:off x="288000" y="2087563"/>
            <a:ext cx="11235600" cy="4391025"/>
          </a:xfrm>
        </p:spPr>
        <p:txBody>
          <a:bodyPr anchor="ctr" anchorCtr="1"/>
          <a:lstStyle/>
          <a:p>
            <a:r>
              <a:rPr lang="de-DE" smtClean="0"/>
              <a:t>Bild durch Klicken auf Symbol hinzufügen</a:t>
            </a:r>
            <a:endParaRPr lang="de-DE"/>
          </a:p>
        </p:txBody>
      </p:sp>
      <p:sp>
        <p:nvSpPr>
          <p:cNvPr id="13" name="Rechteck 12"/>
          <p:cNvSpPr/>
          <p:nvPr userDrawn="1"/>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792485" y="1548000"/>
            <a:ext cx="9432603" cy="432048"/>
          </a:xfrm>
        </p:spPr>
        <p:txBody>
          <a:bodyPr/>
          <a:lstStyle>
            <a:lvl1pPr marL="0" indent="0" algn="l">
              <a:buNone/>
              <a:defRPr sz="1850" b="0" spc="2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7" name="Rechteck 6"/>
          <p:cNvSpPr/>
          <p:nvPr/>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08000" y="396000"/>
            <a:ext cx="2050999" cy="540410"/>
          </a:xfrm>
          <a:prstGeom prst="rect">
            <a:avLst/>
          </a:prstGeom>
        </p:spPr>
      </p:pic>
      <p:sp>
        <p:nvSpPr>
          <p:cNvPr id="2" name="Titel 1"/>
          <p:cNvSpPr>
            <a:spLocks noGrp="1"/>
          </p:cNvSpPr>
          <p:nvPr>
            <p:ph type="ctrTitle"/>
          </p:nvPr>
        </p:nvSpPr>
        <p:spPr>
          <a:xfrm>
            <a:off x="792000" y="1116000"/>
            <a:ext cx="9433088" cy="431903"/>
          </a:xfrm>
        </p:spPr>
        <p:txBody>
          <a:bodyPr/>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pic>
        <p:nvPicPr>
          <p:cNvPr id="16" name="Grafik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8" name="Textplatzhalter 17"/>
          <p:cNvSpPr>
            <a:spLocks noGrp="1"/>
          </p:cNvSpPr>
          <p:nvPr>
            <p:ph type="body" sz="quarter" idx="13"/>
          </p:nvPr>
        </p:nvSpPr>
        <p:spPr>
          <a:xfrm>
            <a:off x="792163" y="2340000"/>
            <a:ext cx="4464050" cy="648146"/>
          </a:xfrm>
        </p:spPr>
        <p:txBody>
          <a:bodyPr/>
          <a:lstStyle>
            <a:lvl1pPr>
              <a:lnSpc>
                <a:spcPct val="100000"/>
              </a:lnSpc>
              <a:spcAft>
                <a:spcPts val="300"/>
              </a:spcAft>
              <a:buFontTx/>
              <a:buNone/>
              <a:defRPr sz="1300" b="0">
                <a:solidFill>
                  <a:schemeClr val="accent1"/>
                </a:solidFill>
              </a:defRPr>
            </a:lvl1pPr>
            <a:lvl2pPr>
              <a:lnSpc>
                <a:spcPct val="100000"/>
              </a:lnSpc>
              <a:spcAft>
                <a:spcPts val="600"/>
              </a:spcAft>
              <a:buFontTx/>
              <a:buNone/>
              <a:defRPr sz="1300" b="0">
                <a:solidFill>
                  <a:schemeClr val="accent1"/>
                </a:solidFill>
              </a:defRPr>
            </a:lvl2pPr>
            <a:lvl3pPr marL="0" indent="0">
              <a:lnSpc>
                <a:spcPct val="100000"/>
              </a:lnSpc>
              <a:spcAft>
                <a:spcPts val="600"/>
              </a:spcAft>
              <a:buFontTx/>
              <a:buNone/>
              <a:defRPr sz="1300" b="0">
                <a:solidFill>
                  <a:schemeClr val="accent1"/>
                </a:solidFill>
              </a:defRPr>
            </a:lvl3pPr>
            <a:lvl4pPr marL="0" indent="0">
              <a:lnSpc>
                <a:spcPct val="100000"/>
              </a:lnSpc>
              <a:spcAft>
                <a:spcPts val="600"/>
              </a:spcAft>
              <a:buFontTx/>
              <a:buNone/>
              <a:defRPr sz="1300" b="0">
                <a:solidFill>
                  <a:schemeClr val="accent1"/>
                </a:solidFill>
              </a:defRPr>
            </a:lvl4pPr>
            <a:lvl5pPr marL="0" indent="0">
              <a:lnSpc>
                <a:spcPct val="100000"/>
              </a:lnSpc>
              <a:spcAft>
                <a:spcPts val="600"/>
              </a:spcAft>
              <a:buFontTx/>
              <a:buNone/>
              <a:defRPr sz="1300" b="0">
                <a:solidFill>
                  <a:schemeClr val="accent1"/>
                </a:solidFill>
              </a:defRPr>
            </a:lvl5pPr>
          </a:lstStyle>
          <a:p>
            <a:pPr lvl="0"/>
            <a:r>
              <a:rPr lang="de-DE" smtClean="0"/>
              <a:t>Textmasterformat bearbeiten</a:t>
            </a:r>
          </a:p>
        </p:txBody>
      </p:sp>
    </p:spTree>
    <p:extLst>
      <p:ext uri="{BB962C8B-B14F-4D97-AF65-F5344CB8AC3E}">
        <p14:creationId xmlns:p14="http://schemas.microsoft.com/office/powerpoint/2010/main" val="4255106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23B96D-9616-4176-AEF6-AF1317711023}" type="datetime1">
              <a:rPr lang="de-DE" smtClean="0"/>
              <a:t>28.11.2016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52410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225088" y="1511300"/>
            <a:ext cx="792162" cy="46815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76104" y="1511300"/>
            <a:ext cx="9648984" cy="46815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D71886E-8C9D-4E97-9EB5-D99BA89A8533}" type="datetime1">
              <a:rPr lang="de-DE" smtClean="0"/>
              <a:t>28.11.2016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274896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ESSO Titel und Inhalt auf Fond">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lvl1pPr>
              <a:defRPr>
                <a:solidFill>
                  <a:schemeClr val="bg1"/>
                </a:solidFill>
              </a:defRPr>
            </a:lvl1pPr>
          </a:lstStyle>
          <a:p>
            <a:fld id="{8DBF69B3-62E3-4AF4-971E-1AB7F9FB69DD}" type="datetime1">
              <a:rPr lang="de-DE" smtClean="0"/>
              <a:t>28.11.2016</a:t>
            </a:fld>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E07F1749-2C29-4AD9-BF92-E70F8884412B}" type="slidenum">
              <a:rPr lang="de-DE" smtClean="0"/>
              <a:pPr/>
              <a:t>‹Nr.›</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0110" y="395998"/>
            <a:ext cx="539771" cy="720000"/>
          </a:xfrm>
          <a:prstGeom prst="rect">
            <a:avLst/>
          </a:prstGeom>
        </p:spPr>
      </p:pic>
      <p:grpSp>
        <p:nvGrpSpPr>
          <p:cNvPr id="3" name="Gruppieren 2"/>
          <p:cNvGrpSpPr/>
          <p:nvPr userDrawn="1"/>
        </p:nvGrpSpPr>
        <p:grpSpPr>
          <a:xfrm>
            <a:off x="576000" y="396000"/>
            <a:ext cx="9648000" cy="216000"/>
            <a:chOff x="576000" y="396000"/>
            <a:chExt cx="9648000" cy="216000"/>
          </a:xfrm>
        </p:grpSpPr>
        <p:cxnSp>
          <p:nvCxnSpPr>
            <p:cNvPr id="10" name="Gerade Verbindung 9"/>
            <p:cNvCxnSpPr/>
            <p:nvPr userDrawn="1"/>
          </p:nvCxnSpPr>
          <p:spPr>
            <a:xfrm>
              <a:off x="576000" y="612000"/>
              <a:ext cx="96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a:off x="8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7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51462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ESSO Dr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F898127A-2E85-486B-8AA5-E90E3CCEC0E9}"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10" name="Inhaltsplatzhalter 9"/>
          <p:cNvSpPr>
            <a:spLocks noGrp="1"/>
          </p:cNvSpPr>
          <p:nvPr>
            <p:ph sz="quarter" idx="15"/>
          </p:nvPr>
        </p:nvSpPr>
        <p:spPr>
          <a:xfrm>
            <a:off x="576263"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1" name="Inhaltsplatzhalter 9"/>
          <p:cNvSpPr>
            <a:spLocks noGrp="1"/>
          </p:cNvSpPr>
          <p:nvPr>
            <p:ph sz="quarter" idx="16"/>
          </p:nvPr>
        </p:nvSpPr>
        <p:spPr>
          <a:xfrm>
            <a:off x="4464075"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2" name="Inhaltsplatzhalter 11"/>
          <p:cNvSpPr>
            <a:spLocks noGrp="1"/>
          </p:cNvSpPr>
          <p:nvPr>
            <p:ph sz="quarter" idx="17"/>
          </p:nvPr>
        </p:nvSpPr>
        <p:spPr>
          <a:xfrm>
            <a:off x="8352002" y="1511301"/>
            <a:ext cx="1873086" cy="4681538"/>
          </a:xfrm>
        </p:spPr>
        <p:txBody>
          <a:bodyPr rIns="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8623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DESSO Endfolie">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sp>
        <p:nvSpPr>
          <p:cNvPr id="2" name="Titel 1"/>
          <p:cNvSpPr>
            <a:spLocks noGrp="1"/>
          </p:cNvSpPr>
          <p:nvPr>
            <p:ph type="ctrTitle"/>
          </p:nvPr>
        </p:nvSpPr>
        <p:spPr>
          <a:xfrm>
            <a:off x="504000" y="360363"/>
            <a:ext cx="8424936" cy="576047"/>
          </a:xfrm>
          <a:solidFill>
            <a:schemeClr val="bg1"/>
          </a:solidFill>
        </p:spPr>
        <p:txBody>
          <a:bodyPr lIns="288000" tIns="108000"/>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3" name="Untertitel 2"/>
          <p:cNvSpPr>
            <a:spLocks noGrp="1"/>
          </p:cNvSpPr>
          <p:nvPr>
            <p:ph type="subTitle" idx="1"/>
          </p:nvPr>
        </p:nvSpPr>
        <p:spPr>
          <a:xfrm>
            <a:off x="792486" y="1296000"/>
            <a:ext cx="5760000" cy="612169"/>
          </a:xfrm>
        </p:spPr>
        <p:txBody>
          <a:bodyPr numCol="3" spcCol="216000" anchor="t" anchorCtr="0"/>
          <a:lstStyle>
            <a:lvl1pPr marL="0" indent="0" algn="l">
              <a:lnSpc>
                <a:spcPct val="100000"/>
              </a:lnSpc>
              <a:spcAft>
                <a:spcPts val="300"/>
              </a:spcAft>
              <a:buNone/>
              <a:defRPr sz="1300" b="1" spc="20" baseline="0">
                <a:solidFill>
                  <a:schemeClr val="accent1"/>
                </a:solidFill>
              </a:defRPr>
            </a:lvl1pPr>
            <a:lvl2pPr marL="0" indent="0" algn="l">
              <a:lnSpc>
                <a:spcPct val="100000"/>
              </a:lnSpc>
              <a:spcAft>
                <a:spcPts val="300"/>
              </a:spcAft>
              <a:buNone/>
              <a:defRPr sz="1300">
                <a:solidFill>
                  <a:schemeClr val="accent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pic>
        <p:nvPicPr>
          <p:cNvPr id="10" name="Grafik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5" name="Bildplatzhalter 9"/>
          <p:cNvSpPr>
            <a:spLocks noGrp="1"/>
          </p:cNvSpPr>
          <p:nvPr>
            <p:ph type="pic" sz="quarter" idx="14"/>
          </p:nvPr>
        </p:nvSpPr>
        <p:spPr>
          <a:xfrm>
            <a:off x="288000" y="2087563"/>
            <a:ext cx="11235600" cy="4391025"/>
          </a:xfrm>
        </p:spPr>
        <p:txBody>
          <a:bodyPr/>
          <a:lstStyle/>
          <a:p>
            <a:r>
              <a:rPr lang="de-DE" smtClean="0"/>
              <a:t>Bild durch Klicken auf Symbol hinzufügen</a:t>
            </a:r>
            <a:endParaRPr lang="de-DE"/>
          </a:p>
        </p:txBody>
      </p:sp>
      <p:sp>
        <p:nvSpPr>
          <p:cNvPr id="4" name="Datumsplatzhalter 3"/>
          <p:cNvSpPr>
            <a:spLocks noGrp="1"/>
          </p:cNvSpPr>
          <p:nvPr>
            <p:ph type="dt" sz="half" idx="15"/>
          </p:nvPr>
        </p:nvSpPr>
        <p:spPr/>
        <p:txBody>
          <a:bodyPr/>
          <a:lstStyle>
            <a:lvl1pPr>
              <a:defRPr>
                <a:solidFill>
                  <a:schemeClr val="bg1"/>
                </a:solidFill>
              </a:defRPr>
            </a:lvl1pPr>
          </a:lstStyle>
          <a:p>
            <a:fld id="{A4FEDFCE-8709-4D76-8036-EE5278C2237F}" type="datetime1">
              <a:rPr lang="de-DE" smtClean="0"/>
              <a:t>28.11.2016</a:t>
            </a:fld>
            <a:endParaRPr lang="de-DE"/>
          </a:p>
        </p:txBody>
      </p:sp>
      <p:sp>
        <p:nvSpPr>
          <p:cNvPr id="5" name="Fußzeilenplatzhalter 4"/>
          <p:cNvSpPr>
            <a:spLocks noGrp="1"/>
          </p:cNvSpPr>
          <p:nvPr>
            <p:ph type="ftr" sz="quarter" idx="16"/>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7"/>
          </p:nvPr>
        </p:nvSpPr>
        <p:spPr/>
        <p:txBody>
          <a:bodyPr/>
          <a:lstStyle>
            <a:lvl1pPr>
              <a:defRPr>
                <a:solidFill>
                  <a:schemeClr val="bg1"/>
                </a:solidFill>
              </a:defRPr>
            </a:lvl1pPr>
          </a:lstStyle>
          <a:p>
            <a:fld id="{E07F1749-2C29-4AD9-BF92-E70F8884412B}" type="slidenum">
              <a:rPr lang="de-DE" smtClean="0"/>
              <a:pPr/>
              <a:t>‹Nr.›</a:t>
            </a:fld>
            <a:endParaRPr lang="de-DE"/>
          </a:p>
        </p:txBody>
      </p:sp>
    </p:spTree>
    <p:extLst>
      <p:ext uri="{BB962C8B-B14F-4D97-AF65-F5344CB8AC3E}">
        <p14:creationId xmlns:p14="http://schemas.microsoft.com/office/powerpoint/2010/main" val="262058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p>
            <a:fld id="{48352B5A-167D-4ED6-B7C9-BDA647A8BA51}" type="datetime1">
              <a:rPr lang="de-DE" smtClean="0"/>
              <a:t>28.11.2016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
        <p:nvSpPr>
          <p:cNvPr id="8" name="Inhaltsplatzhalter 7"/>
          <p:cNvSpPr>
            <a:spLocks noGrp="1"/>
          </p:cNvSpPr>
          <p:nvPr>
            <p:ph sz="quarter" idx="13"/>
          </p:nvPr>
        </p:nvSpPr>
        <p:spPr>
          <a:xfrm>
            <a:off x="576263" y="1511300"/>
            <a:ext cx="9648825" cy="46815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3" name="Grafik 2"/>
          <p:cNvPicPr>
            <a:picLocks noChangeAspect="1"/>
          </p:cNvPicPr>
          <p:nvPr userDrawn="1"/>
        </p:nvPicPr>
        <p:blipFill>
          <a:blip r:embed="rId2"/>
          <a:stretch>
            <a:fillRect/>
          </a:stretch>
        </p:blipFill>
        <p:spPr>
          <a:xfrm>
            <a:off x="9577461" y="5377325"/>
            <a:ext cx="1776570" cy="825525"/>
          </a:xfrm>
          <a:prstGeom prst="rect">
            <a:avLst/>
          </a:prstGeom>
        </p:spPr>
      </p:pic>
    </p:spTree>
    <p:extLst>
      <p:ext uri="{BB962C8B-B14F-4D97-AF65-F5344CB8AC3E}">
        <p14:creationId xmlns:p14="http://schemas.microsoft.com/office/powerpoint/2010/main" val="300847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schnitts-&#10;überschrift">
    <p:spTree>
      <p:nvGrpSpPr>
        <p:cNvPr id="1" name=""/>
        <p:cNvGrpSpPr/>
        <p:nvPr/>
      </p:nvGrpSpPr>
      <p:grpSpPr>
        <a:xfrm>
          <a:off x="0" y="0"/>
          <a:ext cx="0" cy="0"/>
          <a:chOff x="0" y="0"/>
          <a:chExt cx="0" cy="0"/>
        </a:xfrm>
      </p:grpSpPr>
      <p:sp>
        <p:nvSpPr>
          <p:cNvPr id="3" name="Fußzeilenplatzhalter 2"/>
          <p:cNvSpPr>
            <a:spLocks noGrp="1"/>
          </p:cNvSpPr>
          <p:nvPr>
            <p:ph type="ftr" sz="quarter" idx="16"/>
          </p:nvPr>
        </p:nvSpPr>
        <p:spPr/>
        <p:txBody>
          <a:bodyPr/>
          <a:lstStyle/>
          <a:p>
            <a:endParaRPr lang="de-DE"/>
          </a:p>
        </p:txBody>
      </p:sp>
      <p:sp>
        <p:nvSpPr>
          <p:cNvPr id="2" name="Datumsplatzhalter 1"/>
          <p:cNvSpPr>
            <a:spLocks noGrp="1"/>
          </p:cNvSpPr>
          <p:nvPr>
            <p:ph type="dt" sz="half" idx="15"/>
          </p:nvPr>
        </p:nvSpPr>
        <p:spPr/>
        <p:txBody>
          <a:bodyPr/>
          <a:lstStyle/>
          <a:p>
            <a:fld id="{F782B8C6-A2A3-4B66-A839-DF7B16517350}" type="datetime1">
              <a:rPr lang="de-DE" smtClean="0"/>
              <a:t>28.11.2016</a:t>
            </a:fld>
            <a:endParaRPr lang="de-DE"/>
          </a:p>
        </p:txBody>
      </p:sp>
      <p:sp>
        <p:nvSpPr>
          <p:cNvPr id="4" name="Foliennummernplatzhalter 3"/>
          <p:cNvSpPr>
            <a:spLocks noGrp="1"/>
          </p:cNvSpPr>
          <p:nvPr>
            <p:ph type="sldNum" sz="quarter" idx="17"/>
          </p:nvPr>
        </p:nvSpPr>
        <p:spPr/>
        <p:txBody>
          <a:bodyPr/>
          <a:lstStyle/>
          <a:p>
            <a:fld id="{E07F1749-2C29-4AD9-BF92-E70F8884412B}" type="slidenum">
              <a:rPr lang="de-DE" smtClean="0"/>
              <a:pPr/>
              <a:t>‹Nr.›</a:t>
            </a:fld>
            <a:endParaRPr lang="de-DE"/>
          </a:p>
        </p:txBody>
      </p:sp>
      <p:sp>
        <p:nvSpPr>
          <p:cNvPr id="8" name="Bildplatzhalter 7"/>
          <p:cNvSpPr>
            <a:spLocks noGrp="1"/>
          </p:cNvSpPr>
          <p:nvPr>
            <p:ph type="pic" sz="quarter" idx="13"/>
          </p:nvPr>
        </p:nvSpPr>
        <p:spPr>
          <a:xfrm>
            <a:off x="288000" y="0"/>
            <a:ext cx="11235600" cy="6480000"/>
          </a:xfrm>
          <a:solidFill>
            <a:schemeClr val="bg1">
              <a:lumMod val="85000"/>
            </a:schemeClr>
          </a:solidFill>
        </p:spPr>
        <p:txBody>
          <a:bodyPr/>
          <a:lstStyle>
            <a:lvl1pPr>
              <a:defRPr b="0">
                <a:solidFill>
                  <a:schemeClr val="bg1"/>
                </a:solidFill>
              </a:defRPr>
            </a:lvl1pPr>
          </a:lstStyle>
          <a:p>
            <a:r>
              <a:rPr lang="de-DE" smtClean="0"/>
              <a:t>Bild durch Klicken auf Symbol hinzufügen</a:t>
            </a:r>
            <a:endParaRPr lang="de-DE"/>
          </a:p>
        </p:txBody>
      </p:sp>
      <p:sp>
        <p:nvSpPr>
          <p:cNvPr id="9" name="Untertitel 2"/>
          <p:cNvSpPr>
            <a:spLocks noGrp="1"/>
          </p:cNvSpPr>
          <p:nvPr>
            <p:ph type="subTitle" idx="1"/>
          </p:nvPr>
        </p:nvSpPr>
        <p:spPr>
          <a:xfrm>
            <a:off x="792485" y="1044000"/>
            <a:ext cx="9432603" cy="432048"/>
          </a:xfrm>
        </p:spPr>
        <p:txBody>
          <a:bodyPr/>
          <a:lstStyle>
            <a:lvl1pPr marL="0" indent="0" algn="l">
              <a:buNone/>
              <a:defRPr sz="1850" b="0" spc="2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10" name="Titel 1"/>
          <p:cNvSpPr>
            <a:spLocks noGrp="1"/>
          </p:cNvSpPr>
          <p:nvPr>
            <p:ph type="ctrTitle"/>
          </p:nvPr>
        </p:nvSpPr>
        <p:spPr>
          <a:xfrm>
            <a:off x="792000" y="612000"/>
            <a:ext cx="9433088" cy="431903"/>
          </a:xfrm>
        </p:spPr>
        <p:txBody>
          <a:bodyPr/>
          <a:lstStyle>
            <a:lvl1pPr>
              <a:defRPr sz="2500" spc="50" baseline="0">
                <a:solidFill>
                  <a:schemeClr val="bg1"/>
                </a:solidFill>
              </a:defRPr>
            </a:lvl1pPr>
          </a:lstStyle>
          <a:p>
            <a:r>
              <a:rPr lang="de-DE" smtClean="0"/>
              <a:t>Titelmasterformat durch Klicken bearbeiten</a:t>
            </a:r>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
        <p:nvSpPr>
          <p:cNvPr id="13" name="Bildplatzhalter 12"/>
          <p:cNvSpPr>
            <a:spLocks noGrp="1"/>
          </p:cNvSpPr>
          <p:nvPr>
            <p:ph type="pic" sz="quarter" idx="14"/>
          </p:nvPr>
        </p:nvSpPr>
        <p:spPr>
          <a:xfrm>
            <a:off x="10710000" y="396000"/>
            <a:ext cx="540000" cy="720000"/>
          </a:xfrm>
        </p:spPr>
        <p:txBody>
          <a:bodyPr/>
          <a:lstStyle>
            <a:lvl1pPr algn="ctr">
              <a:lnSpc>
                <a:spcPct val="100000"/>
              </a:lnSpc>
              <a:spcAft>
                <a:spcPts val="0"/>
              </a:spcAft>
              <a:defRPr sz="800" b="0">
                <a:solidFill>
                  <a:schemeClr val="bg1"/>
                </a:solidFill>
              </a:defRPr>
            </a:lvl1pPr>
          </a:lstStyle>
          <a:p>
            <a:r>
              <a:rPr lang="de-DE" smtClean="0"/>
              <a:t>Bild durch Klicken auf Symbol hinzufügen</a:t>
            </a: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Tree>
    <p:extLst>
      <p:ext uri="{BB962C8B-B14F-4D97-AF65-F5344CB8AC3E}">
        <p14:creationId xmlns:p14="http://schemas.microsoft.com/office/powerpoint/2010/main" val="1243027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649D13A7-6296-4A54-8C64-66A02EB71342}"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3" y="1511300"/>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Inhaltsplatzhalter 8"/>
          <p:cNvSpPr>
            <a:spLocks noGrp="1"/>
          </p:cNvSpPr>
          <p:nvPr>
            <p:ph sz="quarter" idx="14"/>
          </p:nvPr>
        </p:nvSpPr>
        <p:spPr>
          <a:xfrm>
            <a:off x="5545138" y="1503874"/>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19326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76104" y="1511300"/>
            <a:ext cx="468010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76104" y="2055056"/>
            <a:ext cx="468010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545139" y="1511300"/>
            <a:ext cx="467994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545139" y="2055056"/>
            <a:ext cx="467994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D7E8129-6AB0-4316-89DD-05AD9ABD1F9D}" type="datetime1">
              <a:rPr lang="de-DE" smtClean="0"/>
              <a:t>28.11.2016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533505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FD0AE75-8AA0-449D-989F-B1E818A5B67A}"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360073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55D07A7-0ED1-4138-9FBD-0F4825E4365D}" type="datetime1">
              <a:rPr lang="de-DE" smtClean="0"/>
              <a:t>28.11.2016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9145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6A743ADA-15EC-46F2-B124-7B3EABB341FC}"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4" y="1519725"/>
            <a:ext cx="7200997"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
        <p:nvSpPr>
          <p:cNvPr id="8" name="Inhaltsplatzhalter 11"/>
          <p:cNvSpPr>
            <a:spLocks noGrp="1"/>
          </p:cNvSpPr>
          <p:nvPr>
            <p:ph sz="quarter" idx="17"/>
          </p:nvPr>
        </p:nvSpPr>
        <p:spPr>
          <a:xfrm>
            <a:off x="8066086" y="1511301"/>
            <a:ext cx="3459600" cy="4968874"/>
          </a:xfrm>
        </p:spPr>
        <p:txBody>
          <a:bodyPr rIns="57600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8066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576262" y="1511299"/>
            <a:ext cx="10440000" cy="43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576262" y="5904383"/>
            <a:ext cx="10440000" cy="400698"/>
          </a:xfrm>
        </p:spPr>
        <p:txBody>
          <a:bodyPr anchor="b" anchorCtr="0"/>
          <a:lstStyle>
            <a:lvl1pPr marL="0" indent="0">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4F16289-DF57-4F0A-9158-80987495B444}" type="datetime1">
              <a:rPr lang="de-DE" smtClean="0"/>
              <a:t>28.11.2016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8"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53831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76460" y="647799"/>
            <a:ext cx="9648627" cy="691737"/>
          </a:xfrm>
          <a:prstGeom prst="rect">
            <a:avLst/>
          </a:prstGeom>
        </p:spPr>
        <p:txBody>
          <a:bodyPr vert="horz" lIns="0" tIns="36000" rIns="0" bIns="0" rtlCol="0" anchor="t" anchorCtr="0">
            <a:noAutofit/>
          </a:bodyPr>
          <a:lstStyle/>
          <a:p>
            <a:r>
              <a:rPr lang="de-DE"/>
              <a:t>Titelmasterformat durch Klicken bearbeiten</a:t>
            </a:r>
          </a:p>
        </p:txBody>
      </p:sp>
      <p:sp>
        <p:nvSpPr>
          <p:cNvPr id="3" name="Textplatzhalter 2"/>
          <p:cNvSpPr>
            <a:spLocks noGrp="1"/>
          </p:cNvSpPr>
          <p:nvPr>
            <p:ph type="body" idx="1"/>
          </p:nvPr>
        </p:nvSpPr>
        <p:spPr>
          <a:xfrm>
            <a:off x="576000" y="1511300"/>
            <a:ext cx="9648000" cy="4681538"/>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918000" y="360363"/>
            <a:ext cx="827515" cy="216000"/>
          </a:xfrm>
          <a:prstGeom prst="rect">
            <a:avLst/>
          </a:prstGeom>
        </p:spPr>
        <p:txBody>
          <a:bodyPr vert="horz" lIns="0" tIns="18000" rIns="0" bIns="0" rtlCol="0" anchor="t" anchorCtr="0"/>
          <a:lstStyle>
            <a:lvl1pPr algn="ctr">
              <a:defRPr sz="1050">
                <a:solidFill>
                  <a:schemeClr val="accent1"/>
                </a:solidFill>
              </a:defRPr>
            </a:lvl1pPr>
          </a:lstStyle>
          <a:p>
            <a:fld id="{30694A65-3AA1-42B9-B750-09273D0D99B8}" type="datetime1">
              <a:rPr lang="de-DE" smtClean="0"/>
              <a:t>28.11.2016</a:t>
            </a:fld>
            <a:endParaRPr lang="de-DE"/>
          </a:p>
        </p:txBody>
      </p:sp>
      <p:sp>
        <p:nvSpPr>
          <p:cNvPr id="5" name="Fußzeilenplatzhalter 4"/>
          <p:cNvSpPr>
            <a:spLocks noGrp="1"/>
          </p:cNvSpPr>
          <p:nvPr>
            <p:ph type="ftr" sz="quarter" idx="3"/>
          </p:nvPr>
        </p:nvSpPr>
        <p:spPr>
          <a:xfrm>
            <a:off x="1872000" y="360363"/>
            <a:ext cx="8352000" cy="216000"/>
          </a:xfrm>
          <a:prstGeom prst="rect">
            <a:avLst/>
          </a:prstGeom>
        </p:spPr>
        <p:txBody>
          <a:bodyPr vert="horz" lIns="0" tIns="18000" rIns="0" bIns="0" rtlCol="0" anchor="t" anchorCtr="0"/>
          <a:lstStyle>
            <a:lvl1pPr algn="l">
              <a:defRPr sz="1050" spc="30" baseline="0">
                <a:solidFill>
                  <a:schemeClr val="accent1"/>
                </a:solidFill>
              </a:defRPr>
            </a:lvl1pPr>
          </a:lstStyle>
          <a:p>
            <a:endParaRPr lang="de-DE"/>
          </a:p>
        </p:txBody>
      </p:sp>
      <p:sp>
        <p:nvSpPr>
          <p:cNvPr id="6" name="Foliennummernplatzhalter 5"/>
          <p:cNvSpPr>
            <a:spLocks noGrp="1"/>
          </p:cNvSpPr>
          <p:nvPr>
            <p:ph type="sldNum" sz="quarter" idx="4"/>
          </p:nvPr>
        </p:nvSpPr>
        <p:spPr>
          <a:xfrm>
            <a:off x="575999" y="360363"/>
            <a:ext cx="288000" cy="216000"/>
          </a:xfrm>
          <a:prstGeom prst="rect">
            <a:avLst/>
          </a:prstGeom>
        </p:spPr>
        <p:txBody>
          <a:bodyPr vert="horz" lIns="0" tIns="18000" rIns="0" bIns="0" rtlCol="0" anchor="t" anchorCtr="0"/>
          <a:lstStyle>
            <a:lvl1pPr algn="l">
              <a:defRPr sz="1050">
                <a:solidFill>
                  <a:schemeClr val="accent1"/>
                </a:solidFill>
              </a:defRPr>
            </a:lvl1pPr>
          </a:lstStyle>
          <a:p>
            <a:fld id="{E07F1749-2C29-4AD9-BF92-E70F8884412B}" type="slidenum">
              <a:rPr lang="de-DE" smtClean="0"/>
              <a:pPr/>
              <a:t>‹Nr.›</a:t>
            </a:fld>
            <a:endParaRPr lang="de-DE"/>
          </a:p>
        </p:txBody>
      </p:sp>
      <p:pic>
        <p:nvPicPr>
          <p:cNvPr id="8" name="Grafik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709996" y="395998"/>
            <a:ext cx="539999" cy="720000"/>
          </a:xfrm>
          <a:prstGeom prst="rect">
            <a:avLst/>
          </a:prstGeom>
        </p:spPr>
      </p:pic>
      <p:cxnSp>
        <p:nvCxnSpPr>
          <p:cNvPr id="10" name="Gerade Verbindung 9"/>
          <p:cNvCxnSpPr/>
          <p:nvPr/>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8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17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804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 id="2147483685" r:id="rId14"/>
  </p:sldLayoutIdLst>
  <p:timing>
    <p:tnLst>
      <p:par>
        <p:cTn id="1" dur="indefinite" restart="never" nodeType="tmRoot"/>
      </p:par>
    </p:tnLst>
  </p:timing>
  <p:hf hdr="0"/>
  <p:txStyles>
    <p:titleStyle>
      <a:lvl1pPr algn="l" defTabSz="914400" rtl="0" eaLnBrk="1" latinLnBrk="0" hangingPunct="1">
        <a:lnSpc>
          <a:spcPct val="100000"/>
        </a:lnSpc>
        <a:spcBef>
          <a:spcPct val="0"/>
        </a:spcBef>
        <a:buNone/>
        <a:defRPr sz="2100" kern="1200" spc="100" baseline="0">
          <a:solidFill>
            <a:schemeClr val="accent1"/>
          </a:solidFill>
          <a:latin typeface="+mn-lt"/>
          <a:ea typeface="+mj-ea"/>
          <a:cs typeface="+mj-cs"/>
        </a:defRPr>
      </a:lvl1pPr>
    </p:titleStyle>
    <p:bodyStyle>
      <a:lvl1pPr marL="0" indent="0" algn="l" defTabSz="914400" rtl="0" eaLnBrk="1" latinLnBrk="0" hangingPunct="1">
        <a:lnSpc>
          <a:spcPct val="120000"/>
        </a:lnSpc>
        <a:spcBef>
          <a:spcPts val="600"/>
        </a:spcBef>
        <a:spcAft>
          <a:spcPts val="0"/>
        </a:spcAft>
        <a:buFontTx/>
        <a:buNone/>
        <a:defRPr sz="2400" b="1" kern="1200" spc="-20" baseline="0">
          <a:solidFill>
            <a:schemeClr val="bg2"/>
          </a:solidFill>
          <a:latin typeface="+mn-lt"/>
          <a:ea typeface="+mn-ea"/>
          <a:cs typeface="+mn-cs"/>
        </a:defRPr>
      </a:lvl1pPr>
      <a:lvl2pPr marL="0" indent="0" algn="l" defTabSz="914400" rtl="0" eaLnBrk="1" latinLnBrk="0" hangingPunct="1">
        <a:lnSpc>
          <a:spcPct val="120000"/>
        </a:lnSpc>
        <a:spcBef>
          <a:spcPts val="600"/>
        </a:spcBef>
        <a:spcAft>
          <a:spcPts val="0"/>
        </a:spcAft>
        <a:buFontTx/>
        <a:buNone/>
        <a:defRPr sz="2400" kern="1200" spc="-20" baseline="0">
          <a:solidFill>
            <a:schemeClr val="bg2"/>
          </a:solidFill>
          <a:latin typeface="+mn-lt"/>
          <a:ea typeface="+mn-ea"/>
          <a:cs typeface="+mn-cs"/>
        </a:defRPr>
      </a:lvl2pPr>
      <a:lvl3pPr marL="252000" indent="-252000" algn="l" defTabSz="914400" rtl="0" eaLnBrk="1" latinLnBrk="0" hangingPunct="1">
        <a:lnSpc>
          <a:spcPct val="110000"/>
        </a:lnSpc>
        <a:spcBef>
          <a:spcPts val="600"/>
        </a:spcBef>
        <a:spcAft>
          <a:spcPts val="0"/>
        </a:spcAft>
        <a:buClr>
          <a:schemeClr val="accent1"/>
        </a:buClr>
        <a:buSzPct val="100000"/>
        <a:buFontTx/>
        <a:buBlip>
          <a:blip r:embed="rId17"/>
        </a:buBlip>
        <a:defRPr sz="2400" kern="1200" spc="-20" baseline="0">
          <a:solidFill>
            <a:schemeClr val="bg2"/>
          </a:solidFill>
          <a:latin typeface="+mn-lt"/>
          <a:ea typeface="+mn-ea"/>
          <a:cs typeface="+mn-cs"/>
        </a:defRPr>
      </a:lvl3pPr>
      <a:lvl4pPr marL="432000" indent="-180000" algn="l" defTabSz="914400" rtl="0" eaLnBrk="1" latinLnBrk="0" hangingPunct="1">
        <a:lnSpc>
          <a:spcPct val="120000"/>
        </a:lnSpc>
        <a:spcBef>
          <a:spcPts val="600"/>
        </a:spcBef>
        <a:spcAft>
          <a:spcPts val="0"/>
        </a:spcAft>
        <a:buFontTx/>
        <a:buBlip>
          <a:blip r:embed="rId18"/>
        </a:buBlip>
        <a:defRPr sz="2200" kern="1200" spc="-20" baseline="0">
          <a:solidFill>
            <a:schemeClr val="bg2"/>
          </a:solidFill>
          <a:latin typeface="+mn-lt"/>
          <a:ea typeface="+mn-ea"/>
          <a:cs typeface="+mn-cs"/>
        </a:defRPr>
      </a:lvl4pPr>
      <a:lvl5pPr marL="648000" indent="-180000" algn="l" defTabSz="914400" rtl="0" eaLnBrk="1" latinLnBrk="0" hangingPunct="1">
        <a:lnSpc>
          <a:spcPct val="120000"/>
        </a:lnSpc>
        <a:spcBef>
          <a:spcPts val="0"/>
        </a:spcBef>
        <a:buFontTx/>
        <a:buBlip>
          <a:blip r:embed="rId18"/>
        </a:buBlip>
        <a:defRPr sz="2000" kern="1200" spc="-20" baseline="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hyperlink" Target="http://dashboard/frage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ashboard/Frage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platzhalter 5"/>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21301" y="2087563"/>
            <a:ext cx="10026458" cy="4167543"/>
          </a:xfrm>
          <a:prstGeom prst="rect">
            <a:avLst/>
          </a:prstGeom>
          <a:ln>
            <a:noFill/>
          </a:ln>
          <a:effectLst>
            <a:outerShdw blurRad="292100" dist="139700" dir="2700000" algn="tl" rotWithShape="0">
              <a:srgbClr val="333333">
                <a:alpha val="65000"/>
              </a:srgbClr>
            </a:outerShdw>
          </a:effectLst>
        </p:spPr>
      </p:pic>
      <p:sp>
        <p:nvSpPr>
          <p:cNvPr id="3" name="Untertitel 2"/>
          <p:cNvSpPr>
            <a:spLocks noGrp="1"/>
          </p:cNvSpPr>
          <p:nvPr>
            <p:ph type="subTitle" idx="1"/>
          </p:nvPr>
        </p:nvSpPr>
        <p:spPr/>
        <p:txBody>
          <a:bodyPr/>
          <a:lstStyle/>
          <a:p>
            <a:r>
              <a:rPr lang="de-DE" dirty="0"/>
              <a:t>mit Jan und Torben</a:t>
            </a:r>
          </a:p>
        </p:txBody>
      </p:sp>
      <p:sp>
        <p:nvSpPr>
          <p:cNvPr id="4" name="Titel 3"/>
          <p:cNvSpPr>
            <a:spLocks noGrp="1"/>
          </p:cNvSpPr>
          <p:nvPr>
            <p:ph type="ctrTitle"/>
          </p:nvPr>
        </p:nvSpPr>
        <p:spPr/>
        <p:txBody>
          <a:bodyPr/>
          <a:lstStyle/>
          <a:p>
            <a:r>
              <a:rPr lang="de-DE" dirty="0" smtClean="0"/>
              <a:t>Verrückte </a:t>
            </a:r>
            <a:r>
              <a:rPr lang="de-DE" dirty="0" err="1" smtClean="0"/>
              <a:t>IoT</a:t>
            </a:r>
            <a:r>
              <a:rPr lang="de-DE" dirty="0" smtClean="0"/>
              <a:t>-Live-Demo</a:t>
            </a:r>
            <a:endParaRPr lang="de-DE" dirty="0"/>
          </a:p>
        </p:txBody>
      </p:sp>
      <p:sp>
        <p:nvSpPr>
          <p:cNvPr id="5" name="Textplatzhalter 4"/>
          <p:cNvSpPr>
            <a:spLocks noGrp="1"/>
          </p:cNvSpPr>
          <p:nvPr>
            <p:ph type="body" sz="quarter" idx="13"/>
          </p:nvPr>
        </p:nvSpPr>
        <p:spPr>
          <a:xfrm>
            <a:off x="792163" y="2340000"/>
            <a:ext cx="4536826" cy="648146"/>
          </a:xfrm>
        </p:spPr>
        <p:txBody>
          <a:bodyPr/>
          <a:lstStyle/>
          <a:p>
            <a:r>
              <a:rPr lang="de-DE" b="1" dirty="0" smtClean="0"/>
              <a:t>Im </a:t>
            </a:r>
            <a:r>
              <a:rPr lang="de-DE" b="1" dirty="0"/>
              <a:t>Fokus stehen </a:t>
            </a:r>
            <a:r>
              <a:rPr lang="de-DE" b="1" dirty="0" smtClean="0"/>
              <a:t>Interaktion mit </a:t>
            </a:r>
            <a:r>
              <a:rPr lang="de-DE" b="1" dirty="0"/>
              <a:t>REST-APIs und Node.js.</a:t>
            </a:r>
            <a:endParaRPr lang="de-DE"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7101" y="2303983"/>
            <a:ext cx="1639342" cy="1639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183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Die DEMO </a:t>
            </a:r>
            <a:r>
              <a:rPr lang="de-DE" sz="1600" i="1" dirty="0" smtClean="0"/>
              <a:t>… und los geht‘s!!!</a:t>
            </a:r>
            <a:endParaRPr lang="de-DE" sz="1600" i="1"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dirty="0" smtClean="0"/>
              <a:t>Verrückte </a:t>
            </a:r>
            <a:r>
              <a:rPr lang="de-DE" dirty="0" err="1" smtClean="0"/>
              <a:t>IoT</a:t>
            </a:r>
            <a:r>
              <a:rPr lang="de-DE" dirty="0" smtClean="0"/>
              <a:t>-Live-Demo mit Torben und Jan</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10</a:t>
            </a:fld>
            <a:endParaRPr lang="de-DE"/>
          </a:p>
        </p:txBody>
      </p:sp>
      <p:sp>
        <p:nvSpPr>
          <p:cNvPr id="6" name="Inhaltsplatzhalter 5"/>
          <p:cNvSpPr>
            <a:spLocks noGrp="1"/>
          </p:cNvSpPr>
          <p:nvPr>
            <p:ph sz="quarter" idx="13"/>
          </p:nvPr>
        </p:nvSpPr>
        <p:spPr/>
        <p:txBody>
          <a:bodyPr/>
          <a:lstStyle/>
          <a:p>
            <a:r>
              <a:rPr lang="de-DE" dirty="0" smtClean="0"/>
              <a:t>SSID:			summit16IOT</a:t>
            </a:r>
          </a:p>
          <a:p>
            <a:endParaRPr lang="de-DE" dirty="0"/>
          </a:p>
          <a:p>
            <a:r>
              <a:rPr lang="de-DE" dirty="0" smtClean="0"/>
              <a:t>PASSWORT:		</a:t>
            </a:r>
            <a:r>
              <a:rPr lang="de-DE" dirty="0" err="1" smtClean="0"/>
              <a:t>iotdemowlan</a:t>
            </a:r>
            <a:endParaRPr lang="de-DE" dirty="0" smtClean="0"/>
          </a:p>
          <a:p>
            <a:endParaRPr lang="de-DE" dirty="0"/>
          </a:p>
          <a:p>
            <a:r>
              <a:rPr lang="de-DE" dirty="0" smtClean="0"/>
              <a:t>Fragen unter: 	</a:t>
            </a:r>
            <a:r>
              <a:rPr lang="de-DE" dirty="0" smtClean="0">
                <a:hlinkClick r:id="rId3"/>
              </a:rPr>
              <a:t>http://dashboard/fragen</a:t>
            </a:r>
            <a:endParaRPr lang="de-DE" dirty="0" smtClean="0"/>
          </a:p>
          <a:p>
            <a:endParaRPr lang="de-DE" dirty="0" smtClean="0"/>
          </a:p>
        </p:txBody>
      </p:sp>
    </p:spTree>
    <p:extLst>
      <p:ext uri="{BB962C8B-B14F-4D97-AF65-F5344CB8AC3E}">
        <p14:creationId xmlns:p14="http://schemas.microsoft.com/office/powerpoint/2010/main" val="1998764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LiveDemo</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11</a:t>
            </a:fld>
            <a:endParaRPr lang="de-DE"/>
          </a:p>
        </p:txBody>
      </p:sp>
      <p:sp>
        <p:nvSpPr>
          <p:cNvPr id="6" name="Inhaltsplatzhalter 5"/>
          <p:cNvSpPr>
            <a:spLocks noGrp="1"/>
          </p:cNvSpPr>
          <p:nvPr>
            <p:ph sz="quarter" idx="13"/>
          </p:nvPr>
        </p:nvSpPr>
        <p:spPr/>
        <p:txBody>
          <a:bodyPr/>
          <a:lstStyle/>
          <a:p>
            <a:r>
              <a:rPr lang="de-DE" dirty="0" smtClean="0"/>
              <a:t>Hier muss man LIVE dabei gewesen sein…</a:t>
            </a:r>
          </a:p>
          <a:p>
            <a:endParaRPr lang="de-DE" dirty="0"/>
          </a:p>
          <a:p>
            <a:pPr algn="ctr"/>
            <a:r>
              <a:rPr lang="de-DE" dirty="0" smtClean="0"/>
              <a:t>„Nützt ja nix !“</a:t>
            </a:r>
            <a:endParaRPr lang="de-DE" dirty="0" smtClean="0"/>
          </a:p>
          <a:p>
            <a:endParaRPr lang="de-DE" dirty="0"/>
          </a:p>
        </p:txBody>
      </p:sp>
    </p:spTree>
    <p:extLst>
      <p:ext uri="{BB962C8B-B14F-4D97-AF65-F5344CB8AC3E}">
        <p14:creationId xmlns:p14="http://schemas.microsoft.com/office/powerpoint/2010/main" val="45436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LIVE-CODING …</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12</a:t>
            </a:fld>
            <a:endParaRPr lang="de-DE"/>
          </a:p>
        </p:txBody>
      </p:sp>
      <p:sp>
        <p:nvSpPr>
          <p:cNvPr id="6" name="Inhaltsplatzhalter 5"/>
          <p:cNvSpPr>
            <a:spLocks noGrp="1"/>
          </p:cNvSpPr>
          <p:nvPr>
            <p:ph sz="quarter" idx="13"/>
          </p:nvPr>
        </p:nvSpPr>
        <p:spPr/>
        <p:txBody>
          <a:bodyPr/>
          <a:lstStyle/>
          <a:p>
            <a:r>
              <a:rPr lang="de-DE" dirty="0"/>
              <a:t>Hier muss man LIVE dabei gewesen sein…</a:t>
            </a:r>
          </a:p>
          <a:p>
            <a:endParaRPr lang="de-DE" dirty="0"/>
          </a:p>
          <a:p>
            <a:pPr algn="ctr"/>
            <a:r>
              <a:rPr lang="de-DE" dirty="0"/>
              <a:t>„Nützt ja nix !“</a:t>
            </a:r>
          </a:p>
        </p:txBody>
      </p:sp>
    </p:spTree>
    <p:extLst>
      <p:ext uri="{BB962C8B-B14F-4D97-AF65-F5344CB8AC3E}">
        <p14:creationId xmlns:p14="http://schemas.microsoft.com/office/powerpoint/2010/main" val="303502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76460" y="647799"/>
            <a:ext cx="9648627" cy="691737"/>
          </a:xfrm>
        </p:spPr>
        <p:txBody>
          <a:bodyPr/>
          <a:lstStyle/>
          <a:p>
            <a:pPr algn="ctr"/>
            <a:r>
              <a:rPr lang="de-DE" b="1" dirty="0" smtClean="0"/>
              <a:t>Hat es euch gefallen? Dann Daumen hoch </a:t>
            </a:r>
            <a:r>
              <a:rPr lang="de-DE" b="1" dirty="0" smtClean="0">
                <a:sym typeface="Wingdings" panose="05000000000000000000" pitchFamily="2" charset="2"/>
              </a:rPr>
              <a:t></a:t>
            </a:r>
            <a:endParaRPr lang="de-DE" b="1"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b="1" dirty="0"/>
              <a:t>Live-Demo </a:t>
            </a:r>
            <a:r>
              <a:rPr lang="de-DE" b="1" dirty="0" err="1"/>
              <a:t>IoT</a:t>
            </a:r>
            <a:r>
              <a:rPr lang="de-DE" b="1" dirty="0"/>
              <a:t> (Internet </a:t>
            </a:r>
            <a:r>
              <a:rPr lang="de-DE" b="1" dirty="0" err="1"/>
              <a:t>of</a:t>
            </a:r>
            <a:r>
              <a:rPr lang="de-DE" b="1" dirty="0"/>
              <a:t> Things)</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13</a:t>
            </a:fld>
            <a:endParaRPr lang="de-DE"/>
          </a:p>
        </p:txBody>
      </p:sp>
      <p:pic>
        <p:nvPicPr>
          <p:cNvPr id="8"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3564151" y="1367879"/>
            <a:ext cx="3673244" cy="367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feld 5"/>
          <p:cNvSpPr txBox="1"/>
          <p:nvPr/>
        </p:nvSpPr>
        <p:spPr>
          <a:xfrm>
            <a:off x="4596867" y="5278466"/>
            <a:ext cx="1607812" cy="184666"/>
          </a:xfrm>
          <a:prstGeom prst="rect">
            <a:avLst/>
          </a:prstGeom>
          <a:noFill/>
        </p:spPr>
        <p:txBody>
          <a:bodyPr wrap="none" lIns="0" tIns="0" rIns="0" bIns="0" rtlCol="0" anchor="ctr" anchorCtr="0">
            <a:spAutoFit/>
          </a:bodyPr>
          <a:lstStyle/>
          <a:p>
            <a:pPr algn="ctr"/>
            <a:r>
              <a:rPr lang="de-DE" sz="1200" dirty="0"/>
              <a:t>http://bit.ly/adsum033</a:t>
            </a:r>
            <a:endParaRPr lang="de-DE" sz="1200" b="1" dirty="0" smtClean="0"/>
          </a:p>
        </p:txBody>
      </p:sp>
    </p:spTree>
    <p:extLst>
      <p:ext uri="{BB962C8B-B14F-4D97-AF65-F5344CB8AC3E}">
        <p14:creationId xmlns:p14="http://schemas.microsoft.com/office/powerpoint/2010/main" val="80293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WIR</a:t>
            </a:r>
            <a:endParaRPr lang="de-DE" dirty="0"/>
          </a:p>
        </p:txBody>
      </p:sp>
      <p:sp>
        <p:nvSpPr>
          <p:cNvPr id="7" name="Textplatzhalter 6"/>
          <p:cNvSpPr>
            <a:spLocks noGrp="1"/>
          </p:cNvSpPr>
          <p:nvPr>
            <p:ph type="body" idx="1"/>
          </p:nvPr>
        </p:nvSpPr>
        <p:spPr/>
        <p:txBody>
          <a:bodyPr/>
          <a:lstStyle/>
          <a:p>
            <a:r>
              <a:rPr lang="de-DE" dirty="0" smtClean="0"/>
              <a:t>Torben Mader</a:t>
            </a:r>
            <a:endParaRPr lang="de-DE" dirty="0"/>
          </a:p>
        </p:txBody>
      </p:sp>
      <p:sp>
        <p:nvSpPr>
          <p:cNvPr id="8" name="Inhaltsplatzhalter 7"/>
          <p:cNvSpPr>
            <a:spLocks noGrp="1"/>
          </p:cNvSpPr>
          <p:nvPr>
            <p:ph sz="half" idx="2"/>
          </p:nvPr>
        </p:nvSpPr>
        <p:spPr/>
        <p:txBody>
          <a:bodyPr/>
          <a:lstStyle/>
          <a:p>
            <a:pPr marL="342900" indent="-342900">
              <a:lnSpc>
                <a:spcPct val="200000"/>
              </a:lnSpc>
              <a:buFont typeface="Arial" panose="020B0604020202020204" pitchFamily="34" charset="0"/>
              <a:buChar char="•"/>
            </a:pPr>
            <a:r>
              <a:rPr lang="it-IT" sz="2000" b="0" dirty="0"/>
              <a:t>adesso Hamburg </a:t>
            </a:r>
            <a:r>
              <a:rPr lang="it-IT" sz="2000" b="0" dirty="0" smtClean="0"/>
              <a:t/>
            </a:r>
            <a:br>
              <a:rPr lang="it-IT" sz="2000" b="0" dirty="0" smtClean="0"/>
            </a:br>
            <a:r>
              <a:rPr lang="it-IT" sz="2000" b="0" dirty="0" smtClean="0"/>
              <a:t>Java </a:t>
            </a:r>
            <a:r>
              <a:rPr lang="it-IT" sz="2000" b="0" dirty="0"/>
              <a:t>CC CI - Uwe </a:t>
            </a:r>
            <a:r>
              <a:rPr lang="it-IT" sz="2000" b="0" dirty="0" smtClean="0"/>
              <a:t>Lutter</a:t>
            </a:r>
          </a:p>
          <a:p>
            <a:pPr marL="342900" indent="-342900">
              <a:lnSpc>
                <a:spcPct val="200000"/>
              </a:lnSpc>
              <a:buFont typeface="Arial" panose="020B0604020202020204" pitchFamily="34" charset="0"/>
              <a:buChar char="•"/>
            </a:pPr>
            <a:r>
              <a:rPr lang="de-DE" sz="2000" b="0" dirty="0" smtClean="0"/>
              <a:t>Student, angewandte Informatik</a:t>
            </a:r>
            <a:br>
              <a:rPr lang="de-DE" sz="2000" b="0" dirty="0" smtClean="0"/>
            </a:br>
            <a:r>
              <a:rPr lang="de-DE" sz="2000" b="0" dirty="0" err="1" smtClean="0"/>
              <a:t>Bc.Sc</a:t>
            </a:r>
            <a:r>
              <a:rPr lang="de-DE" sz="2000" b="0" dirty="0"/>
              <a:t>. an der HAW-Hamburg</a:t>
            </a:r>
            <a:endParaRPr lang="de-DE" sz="2000" dirty="0"/>
          </a:p>
        </p:txBody>
      </p:sp>
      <p:sp>
        <p:nvSpPr>
          <p:cNvPr id="9" name="Textplatzhalter 8"/>
          <p:cNvSpPr>
            <a:spLocks noGrp="1"/>
          </p:cNvSpPr>
          <p:nvPr>
            <p:ph type="body" sz="quarter" idx="3"/>
          </p:nvPr>
        </p:nvSpPr>
        <p:spPr/>
        <p:txBody>
          <a:bodyPr/>
          <a:lstStyle/>
          <a:p>
            <a:r>
              <a:rPr lang="de-DE" dirty="0" smtClean="0"/>
              <a:t>Jan Stieglitz</a:t>
            </a:r>
            <a:endParaRPr lang="de-DE" dirty="0"/>
          </a:p>
        </p:txBody>
      </p:sp>
      <p:sp>
        <p:nvSpPr>
          <p:cNvPr id="10" name="Inhaltsplatzhalter 9"/>
          <p:cNvSpPr>
            <a:spLocks noGrp="1"/>
          </p:cNvSpPr>
          <p:nvPr>
            <p:ph sz="quarter" idx="4"/>
          </p:nvPr>
        </p:nvSpPr>
        <p:spPr/>
        <p:txBody>
          <a:bodyPr/>
          <a:lstStyle/>
          <a:p>
            <a:pPr marL="342900" indent="-342900">
              <a:lnSpc>
                <a:spcPct val="200000"/>
              </a:lnSpc>
              <a:buFont typeface="Arial" panose="020B0604020202020204" pitchFamily="34" charset="0"/>
              <a:buChar char="•"/>
            </a:pPr>
            <a:r>
              <a:rPr lang="it-IT" sz="2000" b="0" dirty="0"/>
              <a:t>adesso </a:t>
            </a:r>
            <a:r>
              <a:rPr lang="it-IT" sz="2000" b="0" dirty="0" smtClean="0"/>
              <a:t>Hamburg</a:t>
            </a:r>
            <a:br>
              <a:rPr lang="it-IT" sz="2000" b="0" dirty="0" smtClean="0"/>
            </a:br>
            <a:r>
              <a:rPr lang="it-IT" sz="2000" b="0" dirty="0" smtClean="0"/>
              <a:t>Java </a:t>
            </a:r>
            <a:r>
              <a:rPr lang="it-IT" sz="2000" b="0" dirty="0"/>
              <a:t>CC CI - Uwe </a:t>
            </a:r>
            <a:r>
              <a:rPr lang="it-IT" sz="2000" b="0" dirty="0" smtClean="0"/>
              <a:t>Lutter</a:t>
            </a:r>
          </a:p>
          <a:p>
            <a:pPr marL="342900" indent="-342900">
              <a:lnSpc>
                <a:spcPct val="200000"/>
              </a:lnSpc>
              <a:buFont typeface="Arial" panose="020B0604020202020204" pitchFamily="34" charset="0"/>
              <a:buChar char="•"/>
            </a:pPr>
            <a:r>
              <a:rPr lang="de-DE" sz="2000" b="0" dirty="0" smtClean="0"/>
              <a:t>Student, angewandte Informatik</a:t>
            </a:r>
            <a:br>
              <a:rPr lang="de-DE" sz="2000" b="0" dirty="0" smtClean="0"/>
            </a:br>
            <a:r>
              <a:rPr lang="de-DE" sz="2000" b="0" dirty="0" err="1" smtClean="0"/>
              <a:t>Bc.Sc</a:t>
            </a:r>
            <a:r>
              <a:rPr lang="de-DE" sz="2000" b="0" dirty="0"/>
              <a:t>. an der </a:t>
            </a:r>
            <a:r>
              <a:rPr lang="de-DE" sz="2000" b="0" dirty="0" smtClean="0"/>
              <a:t>HAW-Hamburg</a:t>
            </a:r>
            <a:endParaRPr lang="de-DE" sz="2000" b="0" dirty="0" smtClean="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2</a:t>
            </a:fld>
            <a:endParaRPr lang="de-DE"/>
          </a:p>
        </p:txBody>
      </p:sp>
      <p:sp>
        <p:nvSpPr>
          <p:cNvPr id="6" name="Rechteck 5"/>
          <p:cNvSpPr/>
          <p:nvPr/>
        </p:nvSpPr>
        <p:spPr>
          <a:xfrm rot="1800000">
            <a:off x="7472773" y="2023257"/>
            <a:ext cx="26642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i="1" dirty="0"/>
              <a:t>#VogelDesJahres2016</a:t>
            </a:r>
            <a:endParaRPr lang="de-DE" dirty="0"/>
          </a:p>
        </p:txBody>
      </p:sp>
    </p:spTree>
    <p:extLst>
      <p:ext uri="{BB962C8B-B14F-4D97-AF65-F5344CB8AC3E}">
        <p14:creationId xmlns:p14="http://schemas.microsoft.com/office/powerpoint/2010/main" val="24291416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dirty="0" smtClean="0"/>
              <a:t>Agenda</a:t>
            </a:r>
            <a:endParaRPr lang="de-DE" dirty="0"/>
          </a:p>
        </p:txBody>
      </p:sp>
      <p:sp>
        <p:nvSpPr>
          <p:cNvPr id="7" name="Datumsplatzhalter 6"/>
          <p:cNvSpPr>
            <a:spLocks noGrp="1"/>
          </p:cNvSpPr>
          <p:nvPr>
            <p:ph type="dt" sz="half" idx="10"/>
          </p:nvPr>
        </p:nvSpPr>
        <p:spPr/>
        <p:txBody>
          <a:bodyPr/>
          <a:lstStyle/>
          <a:p>
            <a:fld id="{ED7E8129-6AB0-4316-89DD-05AD9ABD1F9D}" type="datetime1">
              <a:rPr lang="de-DE" smtClean="0"/>
              <a:t>28.11.2016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07F1749-2C29-4AD9-BF92-E70F8884412B}" type="slidenum">
              <a:rPr lang="de-DE" smtClean="0"/>
              <a:t>3</a:t>
            </a:fld>
            <a:endParaRPr lang="de-DE"/>
          </a:p>
        </p:txBody>
      </p:sp>
      <p:sp>
        <p:nvSpPr>
          <p:cNvPr id="11" name="Inhaltsplatzhalter 10"/>
          <p:cNvSpPr>
            <a:spLocks noGrp="1"/>
          </p:cNvSpPr>
          <p:nvPr>
            <p:ph sz="quarter" idx="13"/>
          </p:nvPr>
        </p:nvSpPr>
        <p:spPr/>
        <p:txBody>
          <a:bodyPr anchor="t"/>
          <a:lstStyle/>
          <a:p>
            <a:pPr algn="ctr"/>
            <a:r>
              <a:rPr lang="de-DE" dirty="0" smtClean="0"/>
              <a:t>Was?</a:t>
            </a:r>
          </a:p>
          <a:p>
            <a:pPr algn="ctr"/>
            <a:r>
              <a:rPr lang="de-DE" dirty="0" smtClean="0"/>
              <a:t>Der Weg</a:t>
            </a:r>
          </a:p>
          <a:p>
            <a:pPr algn="ctr"/>
            <a:r>
              <a:rPr lang="de-DE" dirty="0" smtClean="0"/>
              <a:t>Ein Rezept</a:t>
            </a:r>
          </a:p>
          <a:p>
            <a:pPr algn="ctr"/>
            <a:r>
              <a:rPr lang="de-DE" dirty="0" smtClean="0"/>
              <a:t>Eine Architektur</a:t>
            </a:r>
          </a:p>
          <a:p>
            <a:pPr algn="ctr"/>
            <a:r>
              <a:rPr lang="de-DE" dirty="0" smtClean="0"/>
              <a:t>Der Aufbau</a:t>
            </a:r>
          </a:p>
          <a:p>
            <a:pPr algn="ctr"/>
            <a:r>
              <a:rPr lang="de-DE" dirty="0" smtClean="0"/>
              <a:t>Die Demo</a:t>
            </a:r>
          </a:p>
          <a:p>
            <a:pPr algn="ctr"/>
            <a:r>
              <a:rPr lang="de-DE" dirty="0" smtClean="0"/>
              <a:t>Q &amp; A</a:t>
            </a:r>
          </a:p>
          <a:p>
            <a:pPr algn="ctr"/>
            <a:endParaRPr lang="de-DE" dirty="0" smtClean="0"/>
          </a:p>
          <a:p>
            <a:pPr algn="ctr"/>
            <a:endParaRPr lang="de-DE" dirty="0" smtClean="0"/>
          </a:p>
          <a:p>
            <a:pPr algn="ctr"/>
            <a:endParaRPr lang="de-DE" dirty="0"/>
          </a:p>
        </p:txBody>
      </p:sp>
    </p:spTree>
    <p:extLst>
      <p:ext uri="{BB962C8B-B14F-4D97-AF65-F5344CB8AC3E}">
        <p14:creationId xmlns:p14="http://schemas.microsoft.com/office/powerpoint/2010/main" val="86608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Ellipse 2048"/>
          <p:cNvSpPr/>
          <p:nvPr/>
        </p:nvSpPr>
        <p:spPr>
          <a:xfrm>
            <a:off x="938855" y="1809303"/>
            <a:ext cx="2782740" cy="2597224"/>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de-DE"/>
          </a:p>
        </p:txBody>
      </p:sp>
      <p:sp>
        <p:nvSpPr>
          <p:cNvPr id="2" name="Titel 1"/>
          <p:cNvSpPr>
            <a:spLocks noGrp="1"/>
          </p:cNvSpPr>
          <p:nvPr>
            <p:ph type="title"/>
          </p:nvPr>
        </p:nvSpPr>
        <p:spPr/>
        <p:txBody>
          <a:bodyPr/>
          <a:lstStyle/>
          <a:p>
            <a:r>
              <a:rPr lang="de-DE" dirty="0" smtClean="0"/>
              <a:t>Internet der Dinge</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r>
              <a:rPr lang="de-DE" dirty="0" smtClean="0"/>
              <a:t>1999 – Die Geburt des Internet-Kühlschranks</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4</a:t>
            </a:fld>
            <a:endParaRPr lang="de-DE"/>
          </a:p>
        </p:txBody>
      </p:sp>
      <p:pic>
        <p:nvPicPr>
          <p:cNvPr id="2051" name="Picture 3" descr="C:\Users\ruebbelke\AppData\Local\Microsoft\Windows\Temporary Internet Files\Content.IE5\C07D39A8\lgi01a20131027130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73205" y="935831"/>
            <a:ext cx="1440160" cy="22723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uebbelke\AppData\Local\Microsoft\Windows\Temporary Internet Files\Content.IE5\C0B56Y4X\pipo-italian-coffee-mak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97044" y="3528119"/>
            <a:ext cx="1169040" cy="165235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ruebbelke\AppData\Local\Microsoft\Windows\Temporary Internet Files\Content.IE5\QWJLVP2M\228x228_grundig-ps-8710-gmm0800-personenwaage-von-edelghost[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2965" y="935831"/>
            <a:ext cx="1746945" cy="1746945"/>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Gekrümmte Verbindung 2056"/>
          <p:cNvCxnSpPr>
            <a:stCxn id="2049" idx="6"/>
            <a:endCxn id="2055" idx="2"/>
          </p:cNvCxnSpPr>
          <p:nvPr/>
        </p:nvCxnSpPr>
        <p:spPr>
          <a:xfrm flipV="1">
            <a:off x="3721595" y="2682776"/>
            <a:ext cx="2264843" cy="425139"/>
          </a:xfrm>
          <a:prstGeom prst="curvedConnector2">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9" name="Gekrümmte Verbindung 2058"/>
          <p:cNvCxnSpPr>
            <a:stCxn id="2049" idx="5"/>
            <a:endCxn id="2051" idx="2"/>
          </p:cNvCxnSpPr>
          <p:nvPr/>
        </p:nvCxnSpPr>
        <p:spPr>
          <a:xfrm rot="5400000" flipH="1" flipV="1">
            <a:off x="5244658" y="1277546"/>
            <a:ext cx="818039" cy="4679213"/>
          </a:xfrm>
          <a:prstGeom prst="curvedConnector3">
            <a:avLst>
              <a:gd name="adj1" fmla="val -74441"/>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1" name="Gekrümmte Verbindung 2060"/>
          <p:cNvCxnSpPr>
            <a:stCxn id="2049" idx="4"/>
            <a:endCxn id="2052" idx="2"/>
          </p:cNvCxnSpPr>
          <p:nvPr/>
        </p:nvCxnSpPr>
        <p:spPr>
          <a:xfrm rot="16200000" flipH="1">
            <a:off x="5718922" y="1017829"/>
            <a:ext cx="773945" cy="7551339"/>
          </a:xfrm>
          <a:prstGeom prst="curvedConnector3">
            <a:avLst>
              <a:gd name="adj1" fmla="val 129537"/>
            </a:avLst>
          </a:prstGeom>
          <a:ln w="762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050" name="Picture 2" descr="C:\Users\ruebbelke\AppData\Local\Microsoft\Windows\Temporary Internet Files\Content.IE5\QWJLVP2M\768px-Applications-internet.svg[1].png"/>
          <p:cNvPicPr>
            <a:picLocks noGrp="1" noChangeAspect="1" noChangeArrowheads="1"/>
          </p:cNvPicPr>
          <p:nvPr>
            <p:ph sz="quarter" idx="13"/>
          </p:nvPr>
        </p:nvPicPr>
        <p:blipFill>
          <a:blip r:embed="rId6">
            <a:extLst>
              <a:ext uri="{28A0092B-C50C-407E-A947-70E740481C1C}">
                <a14:useLocalDpi xmlns:a14="http://schemas.microsoft.com/office/drawing/2010/main" val="0"/>
              </a:ext>
            </a:extLst>
          </a:blip>
          <a:srcRect/>
          <a:stretch>
            <a:fillRect/>
          </a:stretch>
        </p:blipFill>
        <p:spPr bwMode="auto">
          <a:xfrm>
            <a:off x="576461" y="1511895"/>
            <a:ext cx="3385394" cy="3385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31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Weg </a:t>
            </a:r>
            <a:r>
              <a:rPr lang="de-DE" sz="1600" dirty="0" smtClean="0"/>
              <a:t>…wie </a:t>
            </a:r>
            <a:r>
              <a:rPr lang="de-DE" sz="1600" dirty="0" smtClean="0"/>
              <a:t>wir angefangen haben</a:t>
            </a:r>
            <a:endParaRPr lang="de-DE" sz="1600"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5</a:t>
            </a:fld>
            <a:endParaRPr lang="de-DE"/>
          </a:p>
        </p:txBody>
      </p:sp>
      <p:sp>
        <p:nvSpPr>
          <p:cNvPr id="6" name="Inhaltsplatzhalter 5"/>
          <p:cNvSpPr>
            <a:spLocks noGrp="1"/>
          </p:cNvSpPr>
          <p:nvPr>
            <p:ph sz="quarter" idx="13"/>
          </p:nvPr>
        </p:nvSpPr>
        <p:spPr/>
        <p:txBody>
          <a:bodyPr/>
          <a:lstStyle/>
          <a:p>
            <a:pPr marL="342900" indent="-342900">
              <a:lnSpc>
                <a:spcPct val="200000"/>
              </a:lnSpc>
              <a:buFont typeface="Arial" panose="020B0604020202020204" pitchFamily="34" charset="0"/>
              <a:buChar char="•"/>
            </a:pPr>
            <a:r>
              <a:rPr lang="de-DE" b="0" dirty="0" smtClean="0"/>
              <a:t>Forschungsprojekt </a:t>
            </a:r>
            <a:r>
              <a:rPr lang="de-DE" b="0" dirty="0" err="1" smtClean="0"/>
              <a:t>Symphony</a:t>
            </a:r>
            <a:endParaRPr lang="de-DE" b="0" dirty="0" smtClean="0"/>
          </a:p>
          <a:p>
            <a:pPr marL="342900" indent="-342900">
              <a:lnSpc>
                <a:spcPct val="200000"/>
              </a:lnSpc>
              <a:buFont typeface="Arial" panose="020B0604020202020204" pitchFamily="34" charset="0"/>
              <a:buChar char="•"/>
            </a:pPr>
            <a:r>
              <a:rPr lang="de-DE" b="0" dirty="0" smtClean="0"/>
              <a:t>Agiles vorgehen?!</a:t>
            </a:r>
          </a:p>
          <a:p>
            <a:pPr marL="594900" lvl="2" indent="-342900">
              <a:lnSpc>
                <a:spcPct val="200000"/>
              </a:lnSpc>
              <a:buFont typeface="Arial" panose="020B0604020202020204" pitchFamily="34" charset="0"/>
              <a:buChar char="•"/>
            </a:pPr>
            <a:r>
              <a:rPr lang="de-DE" dirty="0" err="1" smtClean="0"/>
              <a:t>MockUpWeiche</a:t>
            </a:r>
            <a:r>
              <a:rPr lang="de-DE" dirty="0" smtClean="0"/>
              <a:t> für (noch) nicht Implementiertes</a:t>
            </a:r>
          </a:p>
          <a:p>
            <a:pPr marL="342900" lvl="1" indent="-342900">
              <a:lnSpc>
                <a:spcPct val="200000"/>
              </a:lnSpc>
              <a:buFont typeface="Arial" panose="020B0604020202020204" pitchFamily="34" charset="0"/>
              <a:buChar char="•"/>
            </a:pPr>
            <a:r>
              <a:rPr lang="de-DE" b="0" dirty="0" err="1" smtClean="0"/>
              <a:t>Mockups</a:t>
            </a:r>
            <a:r>
              <a:rPr lang="de-DE" b="0" dirty="0" smtClean="0"/>
              <a:t> mit </a:t>
            </a:r>
            <a:r>
              <a:rPr lang="de-DE" b="0" dirty="0" err="1" smtClean="0"/>
              <a:t>NodeJS</a:t>
            </a:r>
            <a:endParaRPr lang="de-DE" b="0" dirty="0" smtClean="0"/>
          </a:p>
          <a:p>
            <a:pPr marL="594900" lvl="2" indent="-342900">
              <a:lnSpc>
                <a:spcPct val="200000"/>
              </a:lnSpc>
              <a:buFont typeface="Arial" panose="020B0604020202020204" pitchFamily="34" charset="0"/>
              <a:buChar char="•"/>
            </a:pPr>
            <a:r>
              <a:rPr lang="de-DE" dirty="0" smtClean="0"/>
              <a:t>… und dann kam der Spieltrieb…</a:t>
            </a:r>
            <a:endParaRPr lang="de-DE" b="0" dirty="0" smtClean="0"/>
          </a:p>
          <a:p>
            <a:pPr>
              <a:lnSpc>
                <a:spcPct val="200000"/>
              </a:lnSpc>
            </a:pPr>
            <a:endParaRPr lang="de-DE" b="0" dirty="0"/>
          </a:p>
        </p:txBody>
      </p:sp>
    </p:spTree>
    <p:extLst>
      <p:ext uri="{BB962C8B-B14F-4D97-AF65-F5344CB8AC3E}">
        <p14:creationId xmlns:p14="http://schemas.microsoft.com/office/powerpoint/2010/main" val="4198500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b="1" dirty="0" smtClean="0"/>
              <a:t>Ein Rezept</a:t>
            </a:r>
            <a:r>
              <a:rPr lang="de-DE" dirty="0" smtClean="0"/>
              <a:t> </a:t>
            </a:r>
            <a:r>
              <a:rPr lang="de-DE" sz="1600" dirty="0" smtClean="0"/>
              <a:t>… für Spieltrieb</a:t>
            </a:r>
            <a:endParaRPr lang="de-DE" sz="1600"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6</a:t>
            </a:fld>
            <a:endParaRPr lang="de-DE"/>
          </a:p>
        </p:txBody>
      </p:sp>
      <p:sp>
        <p:nvSpPr>
          <p:cNvPr id="6" name="Inhaltsplatzhalter 5"/>
          <p:cNvSpPr>
            <a:spLocks noGrp="1"/>
          </p:cNvSpPr>
          <p:nvPr>
            <p:ph sz="quarter" idx="13"/>
          </p:nvPr>
        </p:nvSpPr>
        <p:spPr/>
        <p:txBody>
          <a:bodyPr/>
          <a:lstStyle/>
          <a:p>
            <a:r>
              <a:rPr lang="de-DE" dirty="0" smtClean="0"/>
              <a:t>Man nehme…</a:t>
            </a:r>
          </a:p>
          <a:p>
            <a:pPr marL="342900" indent="-342900">
              <a:buFont typeface="Arial" panose="020B0604020202020204" pitchFamily="34" charset="0"/>
              <a:buChar char="•"/>
            </a:pPr>
            <a:r>
              <a:rPr lang="de-DE" b="0" dirty="0" smtClean="0"/>
              <a:t>2 Studenten</a:t>
            </a:r>
          </a:p>
          <a:p>
            <a:pPr marL="342900" indent="-342900">
              <a:buFont typeface="Arial" panose="020B0604020202020204" pitchFamily="34" charset="0"/>
              <a:buChar char="•"/>
            </a:pPr>
            <a:r>
              <a:rPr lang="de-DE" b="0" dirty="0" smtClean="0"/>
              <a:t>Etwas Hardware</a:t>
            </a:r>
          </a:p>
          <a:p>
            <a:pPr marL="342900" indent="-342900">
              <a:buFont typeface="Arial" panose="020B0604020202020204" pitchFamily="34" charset="0"/>
              <a:buChar char="•"/>
            </a:pPr>
            <a:r>
              <a:rPr lang="de-DE" b="0" dirty="0" smtClean="0"/>
              <a:t>Eine priese Neugier</a:t>
            </a:r>
          </a:p>
          <a:p>
            <a:pPr marL="342900" indent="-342900">
              <a:buFont typeface="Arial" panose="020B0604020202020204" pitchFamily="34" charset="0"/>
              <a:buChar char="•"/>
            </a:pPr>
            <a:r>
              <a:rPr lang="de-DE" b="0" dirty="0" smtClean="0"/>
              <a:t>Die ein oder andere Portion Node.JS</a:t>
            </a:r>
          </a:p>
          <a:p>
            <a:pPr marL="342900" indent="-342900">
              <a:buFont typeface="Arial" panose="020B0604020202020204" pitchFamily="34" charset="0"/>
              <a:buChar char="•"/>
            </a:pPr>
            <a:r>
              <a:rPr lang="de-DE" b="0" dirty="0" smtClean="0"/>
              <a:t>Kräftig spielen…</a:t>
            </a:r>
          </a:p>
          <a:p>
            <a:pPr algn="ctr"/>
            <a:r>
              <a:rPr lang="de-DE" b="0" dirty="0" smtClean="0"/>
              <a:t>… fertig ist das </a:t>
            </a:r>
            <a:r>
              <a:rPr lang="de-DE" b="0" dirty="0" err="1" smtClean="0"/>
              <a:t>IoT</a:t>
            </a:r>
            <a:r>
              <a:rPr lang="de-DE" b="0" dirty="0" smtClean="0"/>
              <a:t>?</a:t>
            </a:r>
          </a:p>
          <a:p>
            <a:pPr algn="ctr"/>
            <a:r>
              <a:rPr lang="de-DE" b="0" dirty="0" smtClean="0"/>
              <a:t>Nicht ganz aber fast!</a:t>
            </a:r>
          </a:p>
          <a:p>
            <a:pPr marL="342900" indent="-342900">
              <a:buFont typeface="Arial" panose="020B0604020202020204" pitchFamily="34" charset="0"/>
              <a:buChar char="•"/>
            </a:pPr>
            <a:endParaRPr lang="de-DE" dirty="0"/>
          </a:p>
        </p:txBody>
      </p:sp>
    </p:spTree>
    <p:extLst>
      <p:ext uri="{BB962C8B-B14F-4D97-AF65-F5344CB8AC3E}">
        <p14:creationId xmlns:p14="http://schemas.microsoft.com/office/powerpoint/2010/main" val="343348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Eine Architektur </a:t>
            </a:r>
            <a:r>
              <a:rPr lang="de-DE" sz="1600" dirty="0" smtClean="0"/>
              <a:t>… für </a:t>
            </a:r>
            <a:r>
              <a:rPr lang="de-DE" sz="1600" dirty="0"/>
              <a:t>unsere </a:t>
            </a:r>
            <a:r>
              <a:rPr lang="de-DE" sz="1600" dirty="0" smtClean="0"/>
              <a:t>Demo</a:t>
            </a:r>
            <a:r>
              <a:rPr lang="de-DE" sz="1600" dirty="0"/>
              <a:t> </a:t>
            </a:r>
            <a:r>
              <a:rPr lang="de-DE" sz="1600" dirty="0" smtClean="0"/>
              <a:t>verwenden wir:</a:t>
            </a:r>
            <a:endParaRPr lang="de-DE" sz="1600"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7</a:t>
            </a:fld>
            <a:endParaRPr lang="de-DE"/>
          </a:p>
        </p:txBody>
      </p:sp>
      <p:sp>
        <p:nvSpPr>
          <p:cNvPr id="6" name="Inhaltsplatzhalter 5"/>
          <p:cNvSpPr>
            <a:spLocks noGrp="1"/>
          </p:cNvSpPr>
          <p:nvPr>
            <p:ph sz="quarter" idx="13"/>
          </p:nvPr>
        </p:nvSpPr>
        <p:spPr>
          <a:xfrm>
            <a:off x="576263" y="1511300"/>
            <a:ext cx="4679950" cy="2664891"/>
          </a:xfrm>
        </p:spPr>
        <p:txBody>
          <a:bodyPr/>
          <a:lstStyle/>
          <a:p>
            <a:pPr>
              <a:lnSpc>
                <a:spcPct val="200000"/>
              </a:lnSpc>
            </a:pPr>
            <a:r>
              <a:rPr lang="de-DE" dirty="0" err="1" smtClean="0"/>
              <a:t>Fritz.Box</a:t>
            </a:r>
            <a:endParaRPr lang="de-DE" b="0" dirty="0"/>
          </a:p>
          <a:p>
            <a:pPr>
              <a:lnSpc>
                <a:spcPct val="200000"/>
              </a:lnSpc>
            </a:pPr>
            <a:r>
              <a:rPr lang="de-DE" dirty="0" err="1" smtClean="0"/>
              <a:t>Raspberry</a:t>
            </a:r>
            <a:r>
              <a:rPr lang="de-DE" dirty="0"/>
              <a:t>-</a:t>
            </a:r>
            <a:r>
              <a:rPr lang="de-DE" dirty="0" smtClean="0"/>
              <a:t>PI </a:t>
            </a:r>
            <a:r>
              <a:rPr lang="de-DE" dirty="0" smtClean="0"/>
              <a:t>2B</a:t>
            </a:r>
            <a:endParaRPr lang="de-DE" b="0" dirty="0" smtClean="0"/>
          </a:p>
          <a:p>
            <a:pPr>
              <a:lnSpc>
                <a:spcPct val="200000"/>
              </a:lnSpc>
            </a:pPr>
            <a:r>
              <a:rPr lang="de-DE" dirty="0" smtClean="0"/>
              <a:t>ESP8266</a:t>
            </a:r>
            <a:endParaRPr lang="de-DE" b="0" dirty="0" smtClean="0"/>
          </a:p>
        </p:txBody>
      </p:sp>
      <p:sp>
        <p:nvSpPr>
          <p:cNvPr id="7" name="Inhaltsplatzhalter 6"/>
          <p:cNvSpPr>
            <a:spLocks noGrp="1"/>
          </p:cNvSpPr>
          <p:nvPr>
            <p:ph sz="quarter" idx="14"/>
          </p:nvPr>
        </p:nvSpPr>
        <p:spPr>
          <a:xfrm>
            <a:off x="5545138" y="1503874"/>
            <a:ext cx="4679950" cy="2672317"/>
          </a:xfrm>
        </p:spPr>
        <p:txBody>
          <a:bodyPr/>
          <a:lstStyle/>
          <a:p>
            <a:pPr>
              <a:lnSpc>
                <a:spcPct val="200000"/>
              </a:lnSpc>
            </a:pPr>
            <a:r>
              <a:rPr lang="de-DE" b="0" dirty="0"/>
              <a:t>als Access-Point und Router</a:t>
            </a:r>
          </a:p>
          <a:p>
            <a:pPr>
              <a:lnSpc>
                <a:spcPct val="200000"/>
              </a:lnSpc>
            </a:pPr>
            <a:r>
              <a:rPr lang="de-DE" b="0" dirty="0"/>
              <a:t>als </a:t>
            </a:r>
            <a:r>
              <a:rPr lang="de-DE" b="0" dirty="0" smtClean="0"/>
              <a:t>Host [</a:t>
            </a:r>
            <a:r>
              <a:rPr lang="de-DE" b="0" dirty="0" err="1" smtClean="0"/>
              <a:t>NodeJS</a:t>
            </a:r>
            <a:r>
              <a:rPr lang="de-DE" b="0" dirty="0"/>
              <a:t>, </a:t>
            </a:r>
            <a:r>
              <a:rPr lang="de-DE" b="0" dirty="0" err="1"/>
              <a:t>ExpressJS</a:t>
            </a:r>
            <a:r>
              <a:rPr lang="de-DE" b="0" dirty="0"/>
              <a:t>, </a:t>
            </a:r>
            <a:r>
              <a:rPr lang="de-DE" b="0" dirty="0" smtClean="0"/>
              <a:t>…]</a:t>
            </a:r>
            <a:endParaRPr lang="de-DE" b="0" dirty="0"/>
          </a:p>
          <a:p>
            <a:pPr>
              <a:lnSpc>
                <a:spcPct val="200000"/>
              </a:lnSpc>
            </a:pPr>
            <a:r>
              <a:rPr lang="de-DE" b="0" dirty="0" smtClean="0"/>
              <a:t>Als </a:t>
            </a:r>
            <a:r>
              <a:rPr lang="de-DE" b="0" dirty="0" err="1" smtClean="0"/>
              <a:t>IoT</a:t>
            </a:r>
            <a:r>
              <a:rPr lang="de-DE" b="0" dirty="0" smtClean="0"/>
              <a:t>-Device [</a:t>
            </a:r>
            <a:r>
              <a:rPr lang="de-DE" b="0" dirty="0" err="1" smtClean="0"/>
              <a:t>WiFi</a:t>
            </a:r>
            <a:r>
              <a:rPr lang="de-DE" b="0" dirty="0" smtClean="0"/>
              <a:t>-MCU]</a:t>
            </a:r>
            <a:endParaRPr lang="de-DE" b="0" dirty="0"/>
          </a:p>
        </p:txBody>
      </p:sp>
      <p:sp>
        <p:nvSpPr>
          <p:cNvPr id="10" name="Textfeld 9"/>
          <p:cNvSpPr txBox="1"/>
          <p:nvPr/>
        </p:nvSpPr>
        <p:spPr>
          <a:xfrm>
            <a:off x="648469" y="5688359"/>
            <a:ext cx="9577064" cy="276999"/>
          </a:xfrm>
          <a:prstGeom prst="rect">
            <a:avLst/>
          </a:prstGeom>
          <a:noFill/>
        </p:spPr>
        <p:txBody>
          <a:bodyPr wrap="square" lIns="0" tIns="0" rIns="0" bIns="0" rtlCol="0" anchor="ctr" anchorCtr="0">
            <a:spAutoFit/>
          </a:bodyPr>
          <a:lstStyle/>
          <a:p>
            <a:r>
              <a:rPr lang="de-DE" dirty="0" smtClean="0">
                <a:solidFill>
                  <a:schemeClr val="bg2"/>
                </a:solidFill>
              </a:rPr>
              <a:t>Atom und </a:t>
            </a:r>
            <a:r>
              <a:rPr lang="de-DE" dirty="0" err="1" smtClean="0">
                <a:solidFill>
                  <a:schemeClr val="bg2"/>
                </a:solidFill>
              </a:rPr>
              <a:t>Arduino</a:t>
            </a:r>
            <a:r>
              <a:rPr lang="de-DE" dirty="0" smtClean="0">
                <a:solidFill>
                  <a:schemeClr val="bg2"/>
                </a:solidFill>
              </a:rPr>
              <a:t>-IDE; </a:t>
            </a:r>
            <a:r>
              <a:rPr lang="de-DE" dirty="0">
                <a:solidFill>
                  <a:schemeClr val="bg2"/>
                </a:solidFill>
              </a:rPr>
              <a:t>C, C</a:t>
            </a:r>
            <a:r>
              <a:rPr lang="de-DE" dirty="0" smtClean="0">
                <a:solidFill>
                  <a:schemeClr val="bg2"/>
                </a:solidFill>
              </a:rPr>
              <a:t>++, </a:t>
            </a:r>
            <a:r>
              <a:rPr lang="de-DE" dirty="0" err="1" smtClean="0">
                <a:solidFill>
                  <a:schemeClr val="bg2"/>
                </a:solidFill>
              </a:rPr>
              <a:t>NodeJS</a:t>
            </a:r>
            <a:r>
              <a:rPr lang="de-DE" dirty="0" smtClean="0">
                <a:solidFill>
                  <a:schemeClr val="bg2"/>
                </a:solidFill>
              </a:rPr>
              <a:t>, TS; Diverse Hardware</a:t>
            </a:r>
            <a:endParaRPr lang="de-DE" b="1" dirty="0" smtClean="0">
              <a:solidFill>
                <a:schemeClr val="bg2"/>
              </a:solidFill>
            </a:endParaRPr>
          </a:p>
        </p:txBody>
      </p:sp>
    </p:spTree>
    <p:extLst>
      <p:ext uri="{BB962C8B-B14F-4D97-AF65-F5344CB8AC3E}">
        <p14:creationId xmlns:p14="http://schemas.microsoft.com/office/powerpoint/2010/main" val="33253209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Eine Architektur II </a:t>
            </a:r>
            <a:r>
              <a:rPr lang="de-DE" sz="1600" dirty="0" smtClean="0"/>
              <a:t>… Der Netzwerkbauplan </a:t>
            </a:r>
            <a:endParaRPr lang="de-DE" dirty="0"/>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a:p>
        </p:txBody>
      </p:sp>
      <p:sp>
        <p:nvSpPr>
          <p:cNvPr id="11" name="Abgerundetes Rechteck 10"/>
          <p:cNvSpPr/>
          <p:nvPr/>
        </p:nvSpPr>
        <p:spPr>
          <a:xfrm>
            <a:off x="792485" y="2065041"/>
            <a:ext cx="4597875" cy="726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Dashboard View</a:t>
            </a:r>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8</a:t>
            </a:fld>
            <a:endParaRPr lang="de-DE"/>
          </a:p>
        </p:txBody>
      </p:sp>
      <p:sp>
        <p:nvSpPr>
          <p:cNvPr id="9" name="Abgerundetes Rechteck 8"/>
          <p:cNvSpPr/>
          <p:nvPr/>
        </p:nvSpPr>
        <p:spPr>
          <a:xfrm>
            <a:off x="792484" y="3014649"/>
            <a:ext cx="4597875" cy="5894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dirty="0" err="1" smtClean="0"/>
              <a:t>SmartHomeServer</a:t>
            </a:r>
            <a:endParaRPr lang="de-DE" dirty="0"/>
          </a:p>
        </p:txBody>
      </p:sp>
      <p:sp>
        <p:nvSpPr>
          <p:cNvPr id="10" name="Abgerundetes Rechteck 9"/>
          <p:cNvSpPr/>
          <p:nvPr/>
        </p:nvSpPr>
        <p:spPr>
          <a:xfrm>
            <a:off x="792485" y="3789460"/>
            <a:ext cx="9329128" cy="5199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smtClean="0"/>
              <a:t>IoT</a:t>
            </a:r>
            <a:r>
              <a:rPr lang="de-DE" dirty="0" smtClean="0"/>
              <a:t>-Gateway</a:t>
            </a:r>
            <a:endParaRPr lang="de-DE" dirty="0"/>
          </a:p>
        </p:txBody>
      </p:sp>
      <p:sp>
        <p:nvSpPr>
          <p:cNvPr id="12" name="Abgerundetes Rechteck 11"/>
          <p:cNvSpPr/>
          <p:nvPr/>
        </p:nvSpPr>
        <p:spPr>
          <a:xfrm>
            <a:off x="792484" y="4481500"/>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Briefkasten</a:t>
            </a:r>
            <a:endParaRPr lang="de-DE" dirty="0"/>
          </a:p>
        </p:txBody>
      </p:sp>
      <p:sp>
        <p:nvSpPr>
          <p:cNvPr id="13" name="Abgerundetes Rechteck 12"/>
          <p:cNvSpPr/>
          <p:nvPr/>
        </p:nvSpPr>
        <p:spPr>
          <a:xfrm>
            <a:off x="3158110"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LED-Display</a:t>
            </a:r>
            <a:endParaRPr lang="de-DE" dirty="0"/>
          </a:p>
        </p:txBody>
      </p:sp>
      <p:sp>
        <p:nvSpPr>
          <p:cNvPr id="14" name="Abgerundetes Rechteck 13"/>
          <p:cNvSpPr/>
          <p:nvPr/>
        </p:nvSpPr>
        <p:spPr>
          <a:xfrm>
            <a:off x="5523737"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err="1" smtClean="0"/>
              <a:t>Termometer</a:t>
            </a:r>
            <a:endParaRPr lang="de-DE" dirty="0"/>
          </a:p>
        </p:txBody>
      </p:sp>
      <p:sp>
        <p:nvSpPr>
          <p:cNvPr id="15" name="Abgerundetes Rechteck 14"/>
          <p:cNvSpPr/>
          <p:nvPr/>
        </p:nvSpPr>
        <p:spPr>
          <a:xfrm>
            <a:off x="7889363" y="4487828"/>
            <a:ext cx="2232248" cy="51998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dirty="0" smtClean="0"/>
              <a:t>RGB-Würfel</a:t>
            </a:r>
            <a:endParaRPr lang="de-DE" dirty="0"/>
          </a:p>
        </p:txBody>
      </p:sp>
      <p:sp>
        <p:nvSpPr>
          <p:cNvPr id="16" name="Abgerundetes Rechteck 15"/>
          <p:cNvSpPr/>
          <p:nvPr/>
        </p:nvSpPr>
        <p:spPr>
          <a:xfrm>
            <a:off x="6523889" y="2065041"/>
            <a:ext cx="3597724" cy="56430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de-DE" dirty="0" smtClean="0"/>
              <a:t>WWW</a:t>
            </a:r>
            <a:endParaRPr lang="de-DE" dirty="0"/>
          </a:p>
        </p:txBody>
      </p:sp>
      <p:cxnSp>
        <p:nvCxnSpPr>
          <p:cNvPr id="18" name="Gerade Verbindung mit Pfeil 17"/>
          <p:cNvCxnSpPr/>
          <p:nvPr/>
        </p:nvCxnSpPr>
        <p:spPr>
          <a:xfrm>
            <a:off x="8713365" y="2613024"/>
            <a:ext cx="1" cy="1160113"/>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Gewinkelte Verbindung 19"/>
          <p:cNvCxnSpPr>
            <a:stCxn id="16" idx="2"/>
            <a:endCxn id="9" idx="3"/>
          </p:cNvCxnSpPr>
          <p:nvPr/>
        </p:nvCxnSpPr>
        <p:spPr>
          <a:xfrm rot="5400000">
            <a:off x="6516552" y="1503154"/>
            <a:ext cx="680007" cy="2932392"/>
          </a:xfrm>
          <a:prstGeom prst="bentConnector2">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5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Der Aufbau </a:t>
            </a:r>
            <a:r>
              <a:rPr lang="de-DE" sz="1600" b="1" dirty="0" smtClean="0"/>
              <a:t>… Vorsicht, </a:t>
            </a:r>
            <a:r>
              <a:rPr lang="de-DE" sz="1600" b="1" dirty="0" smtClean="0">
                <a:solidFill>
                  <a:schemeClr val="accent2"/>
                </a:solidFill>
              </a:rPr>
              <a:t>Realitätsgefahr</a:t>
            </a:r>
            <a:endParaRPr lang="de-DE" b="1" dirty="0">
              <a:solidFill>
                <a:schemeClr val="accent2"/>
              </a:solidFill>
            </a:endParaRPr>
          </a:p>
        </p:txBody>
      </p:sp>
      <p:sp>
        <p:nvSpPr>
          <p:cNvPr id="3" name="Datumsplatzhalter 2"/>
          <p:cNvSpPr>
            <a:spLocks noGrp="1"/>
          </p:cNvSpPr>
          <p:nvPr>
            <p:ph type="dt" sz="half" idx="10"/>
          </p:nvPr>
        </p:nvSpPr>
        <p:spPr/>
        <p:txBody>
          <a:bodyPr/>
          <a:lstStyle/>
          <a:p>
            <a:fld id="{48352B5A-167D-4ED6-B7C9-BDA647A8BA51}" type="datetime1">
              <a:rPr lang="de-DE" smtClean="0"/>
              <a:t>28.11.2016</a:t>
            </a:fld>
            <a:endParaRPr lang="de-DE"/>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E07F1749-2C29-4AD9-BF92-E70F8884412B}" type="slidenum">
              <a:rPr lang="de-DE" smtClean="0"/>
              <a:t>9</a:t>
            </a:fld>
            <a:endParaRPr lang="de-DE"/>
          </a:p>
        </p:txBody>
      </p:sp>
      <p:sp>
        <p:nvSpPr>
          <p:cNvPr id="6" name="Inhaltsplatzhalter 5"/>
          <p:cNvSpPr>
            <a:spLocks noGrp="1"/>
          </p:cNvSpPr>
          <p:nvPr>
            <p:ph sz="quarter" idx="13"/>
          </p:nvPr>
        </p:nvSpPr>
        <p:spPr/>
        <p:txBody>
          <a:bodyPr/>
          <a:lstStyle/>
          <a:p>
            <a:r>
              <a:rPr lang="de-DE" dirty="0" smtClean="0"/>
              <a:t>Der Farbwürfel</a:t>
            </a:r>
          </a:p>
          <a:p>
            <a:r>
              <a:rPr lang="de-DE" dirty="0"/>
              <a:t>	</a:t>
            </a:r>
            <a:r>
              <a:rPr lang="de-DE" b="0" dirty="0" smtClean="0"/>
              <a:t>Dient der Zustandsanzeige, durch RGB-</a:t>
            </a:r>
            <a:r>
              <a:rPr lang="de-DE" b="0" dirty="0" err="1" smtClean="0"/>
              <a:t>LEDs</a:t>
            </a:r>
            <a:r>
              <a:rPr lang="de-DE" dirty="0" err="1" smtClean="0"/>
              <a:t>Das</a:t>
            </a:r>
            <a:r>
              <a:rPr lang="de-DE" dirty="0" smtClean="0"/>
              <a:t> Thermometer</a:t>
            </a:r>
          </a:p>
          <a:p>
            <a:r>
              <a:rPr lang="de-DE" dirty="0"/>
              <a:t>	</a:t>
            </a:r>
            <a:r>
              <a:rPr lang="de-DE" b="0" dirty="0" smtClean="0"/>
              <a:t>Misst Temperatur, Luftfeuchtigkeit und Helligkeit</a:t>
            </a:r>
          </a:p>
          <a:p>
            <a:r>
              <a:rPr lang="de-DE" dirty="0" smtClean="0"/>
              <a:t>Das LED-Display</a:t>
            </a:r>
          </a:p>
          <a:p>
            <a:r>
              <a:rPr lang="de-DE" b="0" dirty="0"/>
              <a:t>	</a:t>
            </a:r>
            <a:r>
              <a:rPr lang="de-DE" b="0" dirty="0" smtClean="0"/>
              <a:t>Zeigt Texte und Symbole an…</a:t>
            </a:r>
            <a:endParaRPr lang="de-DE" b="0" dirty="0"/>
          </a:p>
          <a:p>
            <a:r>
              <a:rPr lang="de-DE" dirty="0"/>
              <a:t>Der </a:t>
            </a:r>
            <a:r>
              <a:rPr lang="de-DE" dirty="0" smtClean="0"/>
              <a:t>Briefkasten</a:t>
            </a:r>
          </a:p>
          <a:p>
            <a:r>
              <a:rPr lang="de-DE" dirty="0"/>
              <a:t>	</a:t>
            </a:r>
            <a:r>
              <a:rPr lang="de-DE" b="0" dirty="0" smtClean="0"/>
              <a:t>Dient der Beantwortung eurer Fragen</a:t>
            </a:r>
          </a:p>
          <a:p>
            <a:r>
              <a:rPr lang="de-DE" b="0" dirty="0"/>
              <a:t>	</a:t>
            </a:r>
            <a:r>
              <a:rPr lang="de-DE" b="0" dirty="0" smtClean="0"/>
              <a:t>	</a:t>
            </a:r>
            <a:r>
              <a:rPr lang="de-DE" b="0" dirty="0" smtClean="0">
                <a:hlinkClick r:id="rId3"/>
              </a:rPr>
              <a:t>http://dashboard/Fragen</a:t>
            </a:r>
            <a:endParaRPr lang="de-DE" b="0" dirty="0" smtClean="0"/>
          </a:p>
          <a:p>
            <a:endParaRPr lang="de-DE" b="0" dirty="0"/>
          </a:p>
          <a:p>
            <a:r>
              <a:rPr lang="de-DE" dirty="0"/>
              <a:t>	</a:t>
            </a:r>
          </a:p>
          <a:p>
            <a:endParaRPr lang="de-DE" dirty="0" smtClean="0"/>
          </a:p>
          <a:p>
            <a:endParaRPr lang="de-DE" dirty="0"/>
          </a:p>
        </p:txBody>
      </p:sp>
    </p:spTree>
    <p:extLst>
      <p:ext uri="{BB962C8B-B14F-4D97-AF65-F5344CB8AC3E}">
        <p14:creationId xmlns:p14="http://schemas.microsoft.com/office/powerpoint/2010/main" val="4083865870"/>
      </p:ext>
    </p:extLst>
  </p:cSld>
  <p:clrMapOvr>
    <a:masterClrMapping/>
  </p:clrMapOvr>
  <p:timing>
    <p:tnLst>
      <p:par>
        <p:cTn id="1" dur="indefinite" restart="never" nodeType="tmRoot"/>
      </p:par>
    </p:tnLst>
  </p:timing>
</p:sld>
</file>

<file path=ppt/theme/theme1.xml><?xml version="1.0" encoding="utf-8"?>
<a:theme xmlns:a="http://schemas.openxmlformats.org/drawingml/2006/main" name="ADESSO-2016">
  <a:themeElements>
    <a:clrScheme name="ADESSO Farben2016">
      <a:dk1>
        <a:sysClr val="windowText" lastClr="000000"/>
      </a:dk1>
      <a:lt1>
        <a:sysClr val="window" lastClr="FFFFFF"/>
      </a:lt1>
      <a:dk2>
        <a:srgbClr val="888279"/>
      </a:dk2>
      <a:lt2>
        <a:srgbClr val="595959"/>
      </a:lt2>
      <a:accent1>
        <a:srgbClr val="006EC7"/>
      </a:accent1>
      <a:accent2>
        <a:srgbClr val="774251"/>
      </a:accent2>
      <a:accent3>
        <a:srgbClr val="618792"/>
      </a:accent3>
      <a:accent4>
        <a:srgbClr val="857700"/>
      </a:accent4>
      <a:accent5>
        <a:srgbClr val="AF593E"/>
      </a:accent5>
      <a:accent6>
        <a:srgbClr val="663300"/>
      </a:accent6>
      <a:hlink>
        <a:srgbClr val="2D232E"/>
      </a:hlink>
      <a:folHlink>
        <a:srgbClr val="324611"/>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0">
        <a:spAutoFit/>
      </a:bodyPr>
      <a:lstStyle>
        <a:defPPr algn="ctr">
          <a:defRPr sz="1200" b="1" smtClean="0"/>
        </a:defPPr>
      </a:lstStyle>
    </a:txDef>
  </a:objectDefaults>
  <a:extraClrSchemeLst/>
  <a:extLst>
    <a:ext uri="{05A4C25C-085E-4340-85A3-A5531E510DB2}">
      <thm15:themeFamily xmlns:thm15="http://schemas.microsoft.com/office/thememl/2012/main" xmlns="" name="adesso_Template_16zu9 [Schreibgeschützt]" id="{12D9A243-BF21-4950-AE3A-4348F013E656}" vid="{BEC210B0-57DE-4DE3-9ECB-A845601F9CB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969FAE1D870D24AB1F685203B54C731" ma:contentTypeVersion="1" ma:contentTypeDescription="Ein neues Dokument erstellen." ma:contentTypeScope="" ma:versionID="49e8420ccc884b71a44dddead001aef3">
  <xsd:schema xmlns:xsd="http://www.w3.org/2001/XMLSchema" xmlns:xs="http://www.w3.org/2001/XMLSchema" xmlns:p="http://schemas.microsoft.com/office/2006/metadata/properties" xmlns:ns1="http://schemas.microsoft.com/sharepoint/v3" targetNamespace="http://schemas.microsoft.com/office/2006/metadata/properties" ma:root="true" ma:fieldsID="527feafd7c2aaee042aea6d2d3f7a93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414D1-9F4A-4B22-ABCE-3D6ECA0CB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8A1E52-6B71-4944-99A4-CB32B67DA1E2}">
  <ds:schemaRefs>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01277ED-440A-42EF-9B7C-98840B8D0F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adesso_Template_summIT</Template>
  <TotalTime>0</TotalTime>
  <Words>458</Words>
  <Application>Microsoft Office PowerPoint</Application>
  <PresentationFormat>Benutzerdefiniert</PresentationFormat>
  <Paragraphs>131</Paragraphs>
  <Slides>13</Slides>
  <Notes>8</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ADESSO-2016</vt:lpstr>
      <vt:lpstr>Verrückte IoT-Live-Demo</vt:lpstr>
      <vt:lpstr>WIR</vt:lpstr>
      <vt:lpstr>Agenda</vt:lpstr>
      <vt:lpstr>Internet der Dinge</vt:lpstr>
      <vt:lpstr>Der Weg …wie wir angefangen haben</vt:lpstr>
      <vt:lpstr>Ein Rezept … für Spieltrieb</vt:lpstr>
      <vt:lpstr>Eine Architektur … für unsere Demo verwenden wir:</vt:lpstr>
      <vt:lpstr>Eine Architektur II … Der Netzwerkbauplan </vt:lpstr>
      <vt:lpstr>Der Aufbau … Vorsicht, Realitätsgefahr</vt:lpstr>
      <vt:lpstr>Die DEMO … und los geht‘s!!!</vt:lpstr>
      <vt:lpstr>LiveDemo</vt:lpstr>
      <vt:lpstr>LIVE-CODING …</vt:lpstr>
      <vt:lpstr>Hat es euch gefallen? Dann Daumen hoch </vt:lpstr>
    </vt:vector>
  </TitlesOfParts>
  <Company>DTM-SCCM-PS01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Ehnert, Isabell</dc:creator>
  <cp:lastModifiedBy>Rübbelke, Jan</cp:lastModifiedBy>
  <cp:revision>21</cp:revision>
  <dcterms:created xsi:type="dcterms:W3CDTF">2016-10-27T14:07:00Z</dcterms:created>
  <dcterms:modified xsi:type="dcterms:W3CDTF">2016-11-28T10:17:36Z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0x0101003969FAE1D870D24AB1F685203B54C731</vt:lpwstr>
  </property>
</Properties>
</file>