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9" r:id="rId11"/>
    <p:sldId id="268" r:id="rId12"/>
    <p:sldId id="267" r:id="rId13"/>
    <p:sldId id="264" r:id="rId14"/>
    <p:sldId id="271" r:id="rId15"/>
    <p:sldId id="272" r:id="rId16"/>
    <p:sldId id="273" r:id="rId17"/>
    <p:sldId id="274" r:id="rId18"/>
    <p:sldId id="279" r:id="rId19"/>
    <p:sldId id="276" r:id="rId20"/>
    <p:sldId id="278" r:id="rId21"/>
    <p:sldId id="282" r:id="rId22"/>
    <p:sldId id="284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3B247-78A3-40B3-877B-F741C65032F3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C90C9C-576E-4C6A-BFCE-02DCE2B22CFB}">
      <dgm:prSet phldrT="[Text]"/>
      <dgm:spPr/>
      <dgm:t>
        <a:bodyPr/>
        <a:lstStyle/>
        <a:p>
          <a:r>
            <a:rPr lang="en-US" dirty="0" smtClean="0"/>
            <a:t>Activity </a:t>
          </a:r>
          <a:endParaRPr lang="en-US" dirty="0"/>
        </a:p>
      </dgm:t>
    </dgm:pt>
    <dgm:pt modelId="{81372C0A-2C63-43D1-BAD4-3BEEEAC4B8D4}" type="parTrans" cxnId="{9B87126B-CD63-40DE-96C6-03D7D631CA87}">
      <dgm:prSet/>
      <dgm:spPr/>
      <dgm:t>
        <a:bodyPr/>
        <a:lstStyle/>
        <a:p>
          <a:endParaRPr lang="en-US"/>
        </a:p>
      </dgm:t>
    </dgm:pt>
    <dgm:pt modelId="{CF9D2112-0B19-4A12-9958-7C8B6685BCAF}" type="sibTrans" cxnId="{9B87126B-CD63-40DE-96C6-03D7D631CA87}">
      <dgm:prSet/>
      <dgm:spPr/>
      <dgm:t>
        <a:bodyPr/>
        <a:lstStyle/>
        <a:p>
          <a:endParaRPr lang="en-US"/>
        </a:p>
      </dgm:t>
    </dgm:pt>
    <dgm:pt modelId="{31A76024-65D9-45F3-80EF-8B4E48886C36}">
      <dgm:prSet phldrT="[Text]"/>
      <dgm:spPr/>
      <dgm:t>
        <a:bodyPr/>
        <a:lstStyle/>
        <a:p>
          <a:r>
            <a:rPr lang="en-US" dirty="0" smtClean="0"/>
            <a:t>UI Component Typically Corresponding to one screen. </a:t>
          </a:r>
          <a:endParaRPr lang="en-US" dirty="0"/>
        </a:p>
      </dgm:t>
    </dgm:pt>
    <dgm:pt modelId="{7EC8A9F0-D2EE-446B-8100-F141E76C3A2A}" type="parTrans" cxnId="{3FB188CC-F451-4567-A796-8CC95DBF7071}">
      <dgm:prSet/>
      <dgm:spPr/>
      <dgm:t>
        <a:bodyPr/>
        <a:lstStyle/>
        <a:p>
          <a:endParaRPr lang="en-US"/>
        </a:p>
      </dgm:t>
    </dgm:pt>
    <dgm:pt modelId="{960902BE-DC29-4128-85A3-D9D13CB8154A}" type="sibTrans" cxnId="{3FB188CC-F451-4567-A796-8CC95DBF7071}">
      <dgm:prSet/>
      <dgm:spPr/>
      <dgm:t>
        <a:bodyPr/>
        <a:lstStyle/>
        <a:p>
          <a:endParaRPr lang="en-US"/>
        </a:p>
      </dgm:t>
    </dgm:pt>
    <dgm:pt modelId="{2E60B258-F486-4202-83AB-6A790BAD2C62}">
      <dgm:prSet phldrT="[Text]"/>
      <dgm:spPr/>
      <dgm:t>
        <a:bodyPr/>
        <a:lstStyle/>
        <a:p>
          <a:r>
            <a:rPr lang="en-US" dirty="0" err="1" smtClean="0"/>
            <a:t>IntentReceiver</a:t>
          </a:r>
          <a:endParaRPr lang="en-US" dirty="0"/>
        </a:p>
      </dgm:t>
    </dgm:pt>
    <dgm:pt modelId="{E8ABC035-4443-4C04-A990-22016840F946}" type="parTrans" cxnId="{F2477FC2-4105-40AE-B362-F407373C1FA9}">
      <dgm:prSet/>
      <dgm:spPr/>
      <dgm:t>
        <a:bodyPr/>
        <a:lstStyle/>
        <a:p>
          <a:endParaRPr lang="en-US"/>
        </a:p>
      </dgm:t>
    </dgm:pt>
    <dgm:pt modelId="{BA7D2D5E-9F1B-499A-B70F-FB96F09E87CE}" type="sibTrans" cxnId="{F2477FC2-4105-40AE-B362-F407373C1FA9}">
      <dgm:prSet/>
      <dgm:spPr/>
      <dgm:t>
        <a:bodyPr/>
        <a:lstStyle/>
        <a:p>
          <a:endParaRPr lang="en-US"/>
        </a:p>
      </dgm:t>
    </dgm:pt>
    <dgm:pt modelId="{07F879FE-0EC2-4CDA-9DA6-545F8ACA4B4F}">
      <dgm:prSet phldrT="[Text]"/>
      <dgm:spPr/>
      <dgm:t>
        <a:bodyPr/>
        <a:lstStyle/>
        <a:p>
          <a:r>
            <a:rPr lang="en-US" dirty="0" smtClean="0"/>
            <a:t>Responds to notifications or status changes. Can wake up your process.</a:t>
          </a:r>
          <a:endParaRPr lang="en-US" dirty="0"/>
        </a:p>
      </dgm:t>
    </dgm:pt>
    <dgm:pt modelId="{B6A6D7F3-9AE7-42D8-A38B-E9AE6C244C0E}" type="parTrans" cxnId="{157935D5-DF76-4ECF-AA98-41D5AC8972A5}">
      <dgm:prSet/>
      <dgm:spPr/>
      <dgm:t>
        <a:bodyPr/>
        <a:lstStyle/>
        <a:p>
          <a:endParaRPr lang="en-US"/>
        </a:p>
      </dgm:t>
    </dgm:pt>
    <dgm:pt modelId="{2C81FD75-6C76-4684-BCDA-C1484062F34D}" type="sibTrans" cxnId="{157935D5-DF76-4ECF-AA98-41D5AC8972A5}">
      <dgm:prSet/>
      <dgm:spPr/>
      <dgm:t>
        <a:bodyPr/>
        <a:lstStyle/>
        <a:p>
          <a:endParaRPr lang="en-US"/>
        </a:p>
      </dgm:t>
    </dgm:pt>
    <dgm:pt modelId="{45DCB657-9DA7-47A9-BA8F-A59247F152FF}">
      <dgm:prSet phldrT="[Text]"/>
      <dgm:spPr/>
      <dgm:t>
        <a:bodyPr/>
        <a:lstStyle/>
        <a:p>
          <a:r>
            <a:rPr lang="en-US" dirty="0" smtClean="0"/>
            <a:t>Faceless task that runs in the background. </a:t>
          </a:r>
          <a:endParaRPr lang="en-US" dirty="0"/>
        </a:p>
      </dgm:t>
    </dgm:pt>
    <dgm:pt modelId="{59F064A7-A9F7-46FA-90C3-E9DBED68B757}" type="parTrans" cxnId="{E297F22B-AA34-4986-9DD6-0739CE2946BC}">
      <dgm:prSet/>
      <dgm:spPr/>
      <dgm:t>
        <a:bodyPr/>
        <a:lstStyle/>
        <a:p>
          <a:endParaRPr lang="en-US"/>
        </a:p>
      </dgm:t>
    </dgm:pt>
    <dgm:pt modelId="{A3BECD0E-2B16-457F-8B58-BF71729D1B1C}" type="sibTrans" cxnId="{E297F22B-AA34-4986-9DD6-0739CE2946BC}">
      <dgm:prSet/>
      <dgm:spPr/>
      <dgm:t>
        <a:bodyPr/>
        <a:lstStyle/>
        <a:p>
          <a:endParaRPr lang="en-US"/>
        </a:p>
      </dgm:t>
    </dgm:pt>
    <dgm:pt modelId="{E301B3DE-F567-4D77-B5BD-F65463A48F12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948F8D1A-1466-46CE-9C15-EDDAB3723AB8}" type="parTrans" cxnId="{CA7DA209-FD42-4B41-A610-BFC89F235682}">
      <dgm:prSet/>
      <dgm:spPr/>
      <dgm:t>
        <a:bodyPr/>
        <a:lstStyle/>
        <a:p>
          <a:endParaRPr lang="en-US"/>
        </a:p>
      </dgm:t>
    </dgm:pt>
    <dgm:pt modelId="{9D5B57CF-383A-489A-94D9-8EC18BEBFB81}" type="sibTrans" cxnId="{CA7DA209-FD42-4B41-A610-BFC89F235682}">
      <dgm:prSet/>
      <dgm:spPr/>
      <dgm:t>
        <a:bodyPr/>
        <a:lstStyle/>
        <a:p>
          <a:endParaRPr lang="en-US"/>
        </a:p>
      </dgm:t>
    </dgm:pt>
    <dgm:pt modelId="{C0A28C46-8DDD-4B9A-8958-9F103CCAE481}">
      <dgm:prSet phldrT="[Text]"/>
      <dgm:spPr/>
      <dgm:t>
        <a:bodyPr/>
        <a:lstStyle/>
        <a:p>
          <a:r>
            <a:rPr lang="en-US" dirty="0" err="1" smtClean="0"/>
            <a:t>ContentProvider</a:t>
          </a:r>
          <a:endParaRPr lang="en-US" dirty="0"/>
        </a:p>
      </dgm:t>
    </dgm:pt>
    <dgm:pt modelId="{57E806D6-8FBE-4141-8B21-D4B0BD114019}" type="parTrans" cxnId="{696CD0C6-B071-4AC1-A930-97A9EE60BA74}">
      <dgm:prSet/>
      <dgm:spPr/>
      <dgm:t>
        <a:bodyPr/>
        <a:lstStyle/>
        <a:p>
          <a:endParaRPr lang="en-US"/>
        </a:p>
      </dgm:t>
    </dgm:pt>
    <dgm:pt modelId="{1DE12BDB-8A75-4C60-A351-38BB43E2F1B7}" type="sibTrans" cxnId="{696CD0C6-B071-4AC1-A930-97A9EE60BA74}">
      <dgm:prSet/>
      <dgm:spPr/>
      <dgm:t>
        <a:bodyPr/>
        <a:lstStyle/>
        <a:p>
          <a:endParaRPr lang="en-US"/>
        </a:p>
      </dgm:t>
    </dgm:pt>
    <dgm:pt modelId="{AEA4B9B8-C6FC-4126-A053-2B2A5EA224D1}">
      <dgm:prSet phldrT="[Text]"/>
      <dgm:spPr/>
      <dgm:t>
        <a:bodyPr/>
        <a:lstStyle/>
        <a:p>
          <a:r>
            <a:rPr lang="en-US" dirty="0" smtClean="0"/>
            <a:t>Enable applications to share data.</a:t>
          </a:r>
          <a:endParaRPr lang="en-US" dirty="0"/>
        </a:p>
      </dgm:t>
    </dgm:pt>
    <dgm:pt modelId="{1F986432-F6D4-44BC-A52E-49BEB447A802}" type="parTrans" cxnId="{F4522D48-BBC7-4756-A110-223291F826E1}">
      <dgm:prSet/>
      <dgm:spPr/>
      <dgm:t>
        <a:bodyPr/>
        <a:lstStyle/>
        <a:p>
          <a:endParaRPr lang="en-US"/>
        </a:p>
      </dgm:t>
    </dgm:pt>
    <dgm:pt modelId="{CD2F733A-A62A-4554-8617-D01C5BFCB4F2}" type="sibTrans" cxnId="{F4522D48-BBC7-4756-A110-223291F826E1}">
      <dgm:prSet/>
      <dgm:spPr/>
      <dgm:t>
        <a:bodyPr/>
        <a:lstStyle/>
        <a:p>
          <a:endParaRPr lang="en-US"/>
        </a:p>
      </dgm:t>
    </dgm:pt>
    <dgm:pt modelId="{34578E7C-E790-4E97-83DF-27DF30C6952F}" type="pres">
      <dgm:prSet presAssocID="{5643B247-78A3-40B3-877B-F741C65032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C2603-9D1B-4E9A-9F5B-7EA6DD0179C8}" type="pres">
      <dgm:prSet presAssocID="{E1C90C9C-576E-4C6A-BFCE-02DCE2B22CFB}" presName="linNode" presStyleCnt="0"/>
      <dgm:spPr/>
    </dgm:pt>
    <dgm:pt modelId="{6681BD7A-628C-4A34-BE1D-F03B9784D4CC}" type="pres">
      <dgm:prSet presAssocID="{E1C90C9C-576E-4C6A-BFCE-02DCE2B22CF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5C8F4-1A35-467D-ACA6-9CF499741150}" type="pres">
      <dgm:prSet presAssocID="{E1C90C9C-576E-4C6A-BFCE-02DCE2B22CF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C7516-6495-43AE-B55D-B552C5C6A149}" type="pres">
      <dgm:prSet presAssocID="{CF9D2112-0B19-4A12-9958-7C8B6685BCAF}" presName="sp" presStyleCnt="0"/>
      <dgm:spPr/>
    </dgm:pt>
    <dgm:pt modelId="{9B5975AA-9DDD-4D31-A8BE-23DE3B161453}" type="pres">
      <dgm:prSet presAssocID="{2E60B258-F486-4202-83AB-6A790BAD2C62}" presName="linNode" presStyleCnt="0"/>
      <dgm:spPr/>
    </dgm:pt>
    <dgm:pt modelId="{179DC1EB-871B-48B5-82F3-6FC4083CE2DC}" type="pres">
      <dgm:prSet presAssocID="{2E60B258-F486-4202-83AB-6A790BAD2C6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B6D58-FF94-4392-9641-7F000CCF09B3}" type="pres">
      <dgm:prSet presAssocID="{2E60B258-F486-4202-83AB-6A790BAD2C6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79483-50E6-4B41-A5D1-75784B47E4F6}" type="pres">
      <dgm:prSet presAssocID="{BA7D2D5E-9F1B-499A-B70F-FB96F09E87CE}" presName="sp" presStyleCnt="0"/>
      <dgm:spPr/>
    </dgm:pt>
    <dgm:pt modelId="{632133FD-3FA4-45ED-9070-ACDCDC22870A}" type="pres">
      <dgm:prSet presAssocID="{E301B3DE-F567-4D77-B5BD-F65463A48F12}" presName="linNode" presStyleCnt="0"/>
      <dgm:spPr/>
    </dgm:pt>
    <dgm:pt modelId="{DF78FCB7-5A39-4293-9E83-653220E53124}" type="pres">
      <dgm:prSet presAssocID="{E301B3DE-F567-4D77-B5BD-F65463A48F1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30BB4-3B2B-4899-991D-131CC581E5F9}" type="pres">
      <dgm:prSet presAssocID="{E301B3DE-F567-4D77-B5BD-F65463A48F1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F21F9-5932-4463-BC3F-072224C8E4AF}" type="pres">
      <dgm:prSet presAssocID="{9D5B57CF-383A-489A-94D9-8EC18BEBFB81}" presName="sp" presStyleCnt="0"/>
      <dgm:spPr/>
    </dgm:pt>
    <dgm:pt modelId="{796DB19D-CDB6-4D4F-934A-A67080E116FD}" type="pres">
      <dgm:prSet presAssocID="{C0A28C46-8DDD-4B9A-8958-9F103CCAE481}" presName="linNode" presStyleCnt="0"/>
      <dgm:spPr/>
    </dgm:pt>
    <dgm:pt modelId="{DC8ACE0D-F8AD-4C5A-8732-118FFF3551F1}" type="pres">
      <dgm:prSet presAssocID="{C0A28C46-8DDD-4B9A-8958-9F103CCAE48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17E3C-7906-4488-8570-4A85CEDB9BFB}" type="pres">
      <dgm:prSet presAssocID="{C0A28C46-8DDD-4B9A-8958-9F103CCAE48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DAC5A6-6786-4664-A5FC-2FD5E07958F9}" type="presOf" srcId="{2E60B258-F486-4202-83AB-6A790BAD2C62}" destId="{179DC1EB-871B-48B5-82F3-6FC4083CE2DC}" srcOrd="0" destOrd="0" presId="urn:microsoft.com/office/officeart/2005/8/layout/vList5"/>
    <dgm:cxn modelId="{C0C0D97C-9D6A-4B80-8216-641346D7B5AB}" type="presOf" srcId="{C0A28C46-8DDD-4B9A-8958-9F103CCAE481}" destId="{DC8ACE0D-F8AD-4C5A-8732-118FFF3551F1}" srcOrd="0" destOrd="0" presId="urn:microsoft.com/office/officeart/2005/8/layout/vList5"/>
    <dgm:cxn modelId="{EB238330-6011-4608-B9FC-44ADE243C3DD}" type="presOf" srcId="{07F879FE-0EC2-4CDA-9DA6-545F8ACA4B4F}" destId="{98BB6D58-FF94-4392-9641-7F000CCF09B3}" srcOrd="0" destOrd="0" presId="urn:microsoft.com/office/officeart/2005/8/layout/vList5"/>
    <dgm:cxn modelId="{09284E2F-726C-49A8-B8D2-93A4D4CD7BB8}" type="presOf" srcId="{5643B247-78A3-40B3-877B-F741C65032F3}" destId="{34578E7C-E790-4E97-83DF-27DF30C6952F}" srcOrd="0" destOrd="0" presId="urn:microsoft.com/office/officeart/2005/8/layout/vList5"/>
    <dgm:cxn modelId="{F2477FC2-4105-40AE-B362-F407373C1FA9}" srcId="{5643B247-78A3-40B3-877B-F741C65032F3}" destId="{2E60B258-F486-4202-83AB-6A790BAD2C62}" srcOrd="1" destOrd="0" parTransId="{E8ABC035-4443-4C04-A990-22016840F946}" sibTransId="{BA7D2D5E-9F1B-499A-B70F-FB96F09E87CE}"/>
    <dgm:cxn modelId="{157935D5-DF76-4ECF-AA98-41D5AC8972A5}" srcId="{2E60B258-F486-4202-83AB-6A790BAD2C62}" destId="{07F879FE-0EC2-4CDA-9DA6-545F8ACA4B4F}" srcOrd="0" destOrd="0" parTransId="{B6A6D7F3-9AE7-42D8-A38B-E9AE6C244C0E}" sibTransId="{2C81FD75-6C76-4684-BCDA-C1484062F34D}"/>
    <dgm:cxn modelId="{3FB188CC-F451-4567-A796-8CC95DBF7071}" srcId="{E1C90C9C-576E-4C6A-BFCE-02DCE2B22CFB}" destId="{31A76024-65D9-45F3-80EF-8B4E48886C36}" srcOrd="0" destOrd="0" parTransId="{7EC8A9F0-D2EE-446B-8100-F141E76C3A2A}" sibTransId="{960902BE-DC29-4128-85A3-D9D13CB8154A}"/>
    <dgm:cxn modelId="{CA7DA209-FD42-4B41-A610-BFC89F235682}" srcId="{5643B247-78A3-40B3-877B-F741C65032F3}" destId="{E301B3DE-F567-4D77-B5BD-F65463A48F12}" srcOrd="2" destOrd="0" parTransId="{948F8D1A-1466-46CE-9C15-EDDAB3723AB8}" sibTransId="{9D5B57CF-383A-489A-94D9-8EC18BEBFB81}"/>
    <dgm:cxn modelId="{CAC54C45-7D04-40F3-BFEA-E16F71BECBD3}" type="presOf" srcId="{AEA4B9B8-C6FC-4126-A053-2B2A5EA224D1}" destId="{03A17E3C-7906-4488-8570-4A85CEDB9BFB}" srcOrd="0" destOrd="0" presId="urn:microsoft.com/office/officeart/2005/8/layout/vList5"/>
    <dgm:cxn modelId="{E297F22B-AA34-4986-9DD6-0739CE2946BC}" srcId="{E301B3DE-F567-4D77-B5BD-F65463A48F12}" destId="{45DCB657-9DA7-47A9-BA8F-A59247F152FF}" srcOrd="0" destOrd="0" parTransId="{59F064A7-A9F7-46FA-90C3-E9DBED68B757}" sibTransId="{A3BECD0E-2B16-457F-8B58-BF71729D1B1C}"/>
    <dgm:cxn modelId="{8B43BAE5-8D9D-4382-A93E-22F9075D165B}" type="presOf" srcId="{31A76024-65D9-45F3-80EF-8B4E48886C36}" destId="{FCB5C8F4-1A35-467D-ACA6-9CF499741150}" srcOrd="0" destOrd="0" presId="urn:microsoft.com/office/officeart/2005/8/layout/vList5"/>
    <dgm:cxn modelId="{9B87126B-CD63-40DE-96C6-03D7D631CA87}" srcId="{5643B247-78A3-40B3-877B-F741C65032F3}" destId="{E1C90C9C-576E-4C6A-BFCE-02DCE2B22CFB}" srcOrd="0" destOrd="0" parTransId="{81372C0A-2C63-43D1-BAD4-3BEEEAC4B8D4}" sibTransId="{CF9D2112-0B19-4A12-9958-7C8B6685BCAF}"/>
    <dgm:cxn modelId="{C5CA4206-6806-44EC-A863-E10099E30585}" type="presOf" srcId="{45DCB657-9DA7-47A9-BA8F-A59247F152FF}" destId="{C9B30BB4-3B2B-4899-991D-131CC581E5F9}" srcOrd="0" destOrd="0" presId="urn:microsoft.com/office/officeart/2005/8/layout/vList5"/>
    <dgm:cxn modelId="{CBCC0268-F1F3-457A-B1CF-8A9E78B42453}" type="presOf" srcId="{E301B3DE-F567-4D77-B5BD-F65463A48F12}" destId="{DF78FCB7-5A39-4293-9E83-653220E53124}" srcOrd="0" destOrd="0" presId="urn:microsoft.com/office/officeart/2005/8/layout/vList5"/>
    <dgm:cxn modelId="{8DA5D5DD-B745-42A7-AC8B-AF8B7300AB94}" type="presOf" srcId="{E1C90C9C-576E-4C6A-BFCE-02DCE2B22CFB}" destId="{6681BD7A-628C-4A34-BE1D-F03B9784D4CC}" srcOrd="0" destOrd="0" presId="urn:microsoft.com/office/officeart/2005/8/layout/vList5"/>
    <dgm:cxn modelId="{696CD0C6-B071-4AC1-A930-97A9EE60BA74}" srcId="{5643B247-78A3-40B3-877B-F741C65032F3}" destId="{C0A28C46-8DDD-4B9A-8958-9F103CCAE481}" srcOrd="3" destOrd="0" parTransId="{57E806D6-8FBE-4141-8B21-D4B0BD114019}" sibTransId="{1DE12BDB-8A75-4C60-A351-38BB43E2F1B7}"/>
    <dgm:cxn modelId="{F4522D48-BBC7-4756-A110-223291F826E1}" srcId="{C0A28C46-8DDD-4B9A-8958-9F103CCAE481}" destId="{AEA4B9B8-C6FC-4126-A053-2B2A5EA224D1}" srcOrd="0" destOrd="0" parTransId="{1F986432-F6D4-44BC-A52E-49BEB447A802}" sibTransId="{CD2F733A-A62A-4554-8617-D01C5BFCB4F2}"/>
    <dgm:cxn modelId="{4AEE74B8-9F28-43ED-B256-9C1560C61512}" type="presParOf" srcId="{34578E7C-E790-4E97-83DF-27DF30C6952F}" destId="{F57C2603-9D1B-4E9A-9F5B-7EA6DD0179C8}" srcOrd="0" destOrd="0" presId="urn:microsoft.com/office/officeart/2005/8/layout/vList5"/>
    <dgm:cxn modelId="{9AACEE2C-80A3-4169-8B0D-25E5C48A01A4}" type="presParOf" srcId="{F57C2603-9D1B-4E9A-9F5B-7EA6DD0179C8}" destId="{6681BD7A-628C-4A34-BE1D-F03B9784D4CC}" srcOrd="0" destOrd="0" presId="urn:microsoft.com/office/officeart/2005/8/layout/vList5"/>
    <dgm:cxn modelId="{FBDB1633-5336-497E-BAB6-2EC3A350B311}" type="presParOf" srcId="{F57C2603-9D1B-4E9A-9F5B-7EA6DD0179C8}" destId="{FCB5C8F4-1A35-467D-ACA6-9CF499741150}" srcOrd="1" destOrd="0" presId="urn:microsoft.com/office/officeart/2005/8/layout/vList5"/>
    <dgm:cxn modelId="{4FCA66B8-3CAF-4752-9A69-562F6F9DBA5A}" type="presParOf" srcId="{34578E7C-E790-4E97-83DF-27DF30C6952F}" destId="{974C7516-6495-43AE-B55D-B552C5C6A149}" srcOrd="1" destOrd="0" presId="urn:microsoft.com/office/officeart/2005/8/layout/vList5"/>
    <dgm:cxn modelId="{4CFDA765-A1BC-4E3D-AC35-8D08462947B4}" type="presParOf" srcId="{34578E7C-E790-4E97-83DF-27DF30C6952F}" destId="{9B5975AA-9DDD-4D31-A8BE-23DE3B161453}" srcOrd="2" destOrd="0" presId="urn:microsoft.com/office/officeart/2005/8/layout/vList5"/>
    <dgm:cxn modelId="{B6BC7BA2-CA97-4F4B-923A-1310CC029148}" type="presParOf" srcId="{9B5975AA-9DDD-4D31-A8BE-23DE3B161453}" destId="{179DC1EB-871B-48B5-82F3-6FC4083CE2DC}" srcOrd="0" destOrd="0" presId="urn:microsoft.com/office/officeart/2005/8/layout/vList5"/>
    <dgm:cxn modelId="{EED1618D-62FB-4815-91C2-704CA4E7AB5D}" type="presParOf" srcId="{9B5975AA-9DDD-4D31-A8BE-23DE3B161453}" destId="{98BB6D58-FF94-4392-9641-7F000CCF09B3}" srcOrd="1" destOrd="0" presId="urn:microsoft.com/office/officeart/2005/8/layout/vList5"/>
    <dgm:cxn modelId="{8E1B6BD3-D84A-4643-89EF-671246FBF10D}" type="presParOf" srcId="{34578E7C-E790-4E97-83DF-27DF30C6952F}" destId="{32A79483-50E6-4B41-A5D1-75784B47E4F6}" srcOrd="3" destOrd="0" presId="urn:microsoft.com/office/officeart/2005/8/layout/vList5"/>
    <dgm:cxn modelId="{E18C300A-3E01-4F12-90B5-9294197C9894}" type="presParOf" srcId="{34578E7C-E790-4E97-83DF-27DF30C6952F}" destId="{632133FD-3FA4-45ED-9070-ACDCDC22870A}" srcOrd="4" destOrd="0" presId="urn:microsoft.com/office/officeart/2005/8/layout/vList5"/>
    <dgm:cxn modelId="{D5069686-BC8E-4B18-998F-5EF60F1DDA0C}" type="presParOf" srcId="{632133FD-3FA4-45ED-9070-ACDCDC22870A}" destId="{DF78FCB7-5A39-4293-9E83-653220E53124}" srcOrd="0" destOrd="0" presId="urn:microsoft.com/office/officeart/2005/8/layout/vList5"/>
    <dgm:cxn modelId="{5D10E7E1-F6B5-425C-8C19-01AE82CC2D8D}" type="presParOf" srcId="{632133FD-3FA4-45ED-9070-ACDCDC22870A}" destId="{C9B30BB4-3B2B-4899-991D-131CC581E5F9}" srcOrd="1" destOrd="0" presId="urn:microsoft.com/office/officeart/2005/8/layout/vList5"/>
    <dgm:cxn modelId="{91D68F5A-3A71-462D-B7A9-477832139CB8}" type="presParOf" srcId="{34578E7C-E790-4E97-83DF-27DF30C6952F}" destId="{4E7F21F9-5932-4463-BC3F-072224C8E4AF}" srcOrd="5" destOrd="0" presId="urn:microsoft.com/office/officeart/2005/8/layout/vList5"/>
    <dgm:cxn modelId="{CCA976A1-A0AC-4EB0-9891-0B9CD994F6E8}" type="presParOf" srcId="{34578E7C-E790-4E97-83DF-27DF30C6952F}" destId="{796DB19D-CDB6-4D4F-934A-A67080E116FD}" srcOrd="6" destOrd="0" presId="urn:microsoft.com/office/officeart/2005/8/layout/vList5"/>
    <dgm:cxn modelId="{E09F5E67-8D4B-41C7-BD46-EF39F866A098}" type="presParOf" srcId="{796DB19D-CDB6-4D4F-934A-A67080E116FD}" destId="{DC8ACE0D-F8AD-4C5A-8732-118FFF3551F1}" srcOrd="0" destOrd="0" presId="urn:microsoft.com/office/officeart/2005/8/layout/vList5"/>
    <dgm:cxn modelId="{AC972FC6-A083-4010-8FD3-67D13F973BD9}" type="presParOf" srcId="{796DB19D-CDB6-4D4F-934A-A67080E116FD}" destId="{03A17E3C-7906-4488-8570-4A85CEDB9B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B5C8F4-1A35-467D-ACA6-9CF499741150}">
      <dsp:nvSpPr>
        <dsp:cNvPr id="0" name=""/>
        <dsp:cNvSpPr/>
      </dsp:nvSpPr>
      <dsp:spPr>
        <a:xfrm rot="5400000">
          <a:off x="4756951" y="-1824071"/>
          <a:ext cx="1056560" cy="49743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UI Component Typically Corresponding to one screen. </a:t>
          </a:r>
          <a:endParaRPr lang="en-US" sz="2400" kern="1200" dirty="0"/>
        </a:p>
      </dsp:txBody>
      <dsp:txXfrm rot="5400000">
        <a:off x="4756951" y="-1824071"/>
        <a:ext cx="1056560" cy="4974336"/>
      </dsp:txXfrm>
    </dsp:sp>
    <dsp:sp modelId="{6681BD7A-628C-4A34-BE1D-F03B9784D4CC}">
      <dsp:nvSpPr>
        <dsp:cNvPr id="0" name=""/>
        <dsp:cNvSpPr/>
      </dsp:nvSpPr>
      <dsp:spPr>
        <a:xfrm>
          <a:off x="0" y="2745"/>
          <a:ext cx="2798064" cy="13207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Activity </a:t>
          </a:r>
          <a:endParaRPr lang="en-US" sz="2700" kern="1200" dirty="0"/>
        </a:p>
      </dsp:txBody>
      <dsp:txXfrm>
        <a:off x="0" y="2745"/>
        <a:ext cx="2798064" cy="1320700"/>
      </dsp:txXfrm>
    </dsp:sp>
    <dsp:sp modelId="{98BB6D58-FF94-4392-9641-7F000CCF09B3}">
      <dsp:nvSpPr>
        <dsp:cNvPr id="0" name=""/>
        <dsp:cNvSpPr/>
      </dsp:nvSpPr>
      <dsp:spPr>
        <a:xfrm rot="5400000">
          <a:off x="4756951" y="-437335"/>
          <a:ext cx="1056560" cy="4974336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Responds to notifications or status changes. Can wake up your process.</a:t>
          </a:r>
          <a:endParaRPr lang="en-US" sz="2400" kern="1200" dirty="0"/>
        </a:p>
      </dsp:txBody>
      <dsp:txXfrm rot="5400000">
        <a:off x="4756951" y="-437335"/>
        <a:ext cx="1056560" cy="4974336"/>
      </dsp:txXfrm>
    </dsp:sp>
    <dsp:sp modelId="{179DC1EB-871B-48B5-82F3-6FC4083CE2DC}">
      <dsp:nvSpPr>
        <dsp:cNvPr id="0" name=""/>
        <dsp:cNvSpPr/>
      </dsp:nvSpPr>
      <dsp:spPr>
        <a:xfrm>
          <a:off x="0" y="1389481"/>
          <a:ext cx="2798064" cy="132070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IntentReceiver</a:t>
          </a:r>
          <a:endParaRPr lang="en-US" sz="2700" kern="1200" dirty="0"/>
        </a:p>
      </dsp:txBody>
      <dsp:txXfrm>
        <a:off x="0" y="1389481"/>
        <a:ext cx="2798064" cy="1320700"/>
      </dsp:txXfrm>
    </dsp:sp>
    <dsp:sp modelId="{C9B30BB4-3B2B-4899-991D-131CC581E5F9}">
      <dsp:nvSpPr>
        <dsp:cNvPr id="0" name=""/>
        <dsp:cNvSpPr/>
      </dsp:nvSpPr>
      <dsp:spPr>
        <a:xfrm rot="5400000">
          <a:off x="4756951" y="949399"/>
          <a:ext cx="1056560" cy="4974336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Faceless task that runs in the background. </a:t>
          </a:r>
          <a:endParaRPr lang="en-US" sz="2400" kern="1200" dirty="0"/>
        </a:p>
      </dsp:txBody>
      <dsp:txXfrm rot="5400000">
        <a:off x="4756951" y="949399"/>
        <a:ext cx="1056560" cy="4974336"/>
      </dsp:txXfrm>
    </dsp:sp>
    <dsp:sp modelId="{DF78FCB7-5A39-4293-9E83-653220E53124}">
      <dsp:nvSpPr>
        <dsp:cNvPr id="0" name=""/>
        <dsp:cNvSpPr/>
      </dsp:nvSpPr>
      <dsp:spPr>
        <a:xfrm>
          <a:off x="0" y="2776217"/>
          <a:ext cx="2798064" cy="132070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Service</a:t>
          </a:r>
          <a:endParaRPr lang="en-US" sz="2700" kern="1200" dirty="0"/>
        </a:p>
      </dsp:txBody>
      <dsp:txXfrm>
        <a:off x="0" y="2776217"/>
        <a:ext cx="2798064" cy="1320700"/>
      </dsp:txXfrm>
    </dsp:sp>
    <dsp:sp modelId="{03A17E3C-7906-4488-8570-4A85CEDB9BFB}">
      <dsp:nvSpPr>
        <dsp:cNvPr id="0" name=""/>
        <dsp:cNvSpPr/>
      </dsp:nvSpPr>
      <dsp:spPr>
        <a:xfrm rot="5400000">
          <a:off x="4756951" y="2336135"/>
          <a:ext cx="1056560" cy="497433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Enable applications to share data.</a:t>
          </a:r>
          <a:endParaRPr lang="en-US" sz="2400" kern="1200" dirty="0"/>
        </a:p>
      </dsp:txBody>
      <dsp:txXfrm rot="5400000">
        <a:off x="4756951" y="2336135"/>
        <a:ext cx="1056560" cy="4974336"/>
      </dsp:txXfrm>
    </dsp:sp>
    <dsp:sp modelId="{DC8ACE0D-F8AD-4C5A-8732-118FFF3551F1}">
      <dsp:nvSpPr>
        <dsp:cNvPr id="0" name=""/>
        <dsp:cNvSpPr/>
      </dsp:nvSpPr>
      <dsp:spPr>
        <a:xfrm>
          <a:off x="0" y="4162953"/>
          <a:ext cx="2798064" cy="13207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ContentProvider</a:t>
          </a:r>
          <a:endParaRPr lang="en-US" sz="2700" kern="1200" dirty="0"/>
        </a:p>
      </dsp:txBody>
      <dsp:txXfrm>
        <a:off x="0" y="4162953"/>
        <a:ext cx="2798064" cy="132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52B0-EFAC-4605-997B-F974E6D5330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A633-F343-4A94-ABE4-D980F29BE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</a:t>
            </a:r>
          </a:p>
          <a:p>
            <a:pPr>
              <a:buFontTx/>
              <a:buChar char="-"/>
            </a:pPr>
            <a:r>
              <a:rPr lang="en-US" b="0" dirty="0" smtClean="0"/>
              <a:t>Built</a:t>
            </a:r>
            <a:r>
              <a:rPr lang="en-US" b="0" baseline="0" dirty="0" smtClean="0"/>
              <a:t> in applications that come with android</a:t>
            </a:r>
          </a:p>
          <a:p>
            <a:pPr>
              <a:buFontTx/>
              <a:buChar char="-"/>
            </a:pPr>
            <a:r>
              <a:rPr lang="en-US" b="0" baseline="0" dirty="0" smtClean="0"/>
              <a:t>.. As well as the applications that developer build for the platform. </a:t>
            </a:r>
            <a:endParaRPr lang="en-US" b="0" dirty="0" smtClean="0"/>
          </a:p>
          <a:p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Application</a:t>
            </a:r>
            <a:r>
              <a:rPr lang="en-US" b="1" baseline="0" dirty="0" smtClean="0"/>
              <a:t> Framework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b="0" dirty="0" smtClean="0"/>
              <a:t>Activity</a:t>
            </a:r>
            <a:r>
              <a:rPr lang="en-US" b="0" baseline="0" dirty="0" smtClean="0"/>
              <a:t> Manager: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Window Manager: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Package Manager: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Telephony Manager: Responsible for telephone based operations.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Resource Manager: All embedded bitmaps, audio, video, strings, and layouts are rendered to a class the name of “R”. The resource manager handles working with them.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Location manager: Responsible for handling GPS updates and location based information.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Notification Manager: Responsible for placing notifications into the status bar. Allows the developer to provide a rich interface for the users to view information about applications and/or background services.</a:t>
            </a:r>
          </a:p>
          <a:p>
            <a:pPr>
              <a:buFontTx/>
              <a:buChar char="-"/>
            </a:pPr>
            <a:r>
              <a:rPr lang="en-US" b="0" baseline="0" dirty="0" smtClean="0"/>
              <a:t> View system: Handles the views in the system. Each item on the screen is a view. A button is a view, a textbox is a view, a list is a view. The view system manages the view components.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Content Providers: Allows access to various pieces of data across the android system.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Android Runtime</a:t>
            </a:r>
          </a:p>
          <a:p>
            <a:pPr>
              <a:buFontTx/>
              <a:buChar char="-"/>
            </a:pPr>
            <a:r>
              <a:rPr lang="en-US" b="0" baseline="0" dirty="0" smtClean="0"/>
              <a:t> Core libraries such as file, network, drawing, etc.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 </a:t>
            </a:r>
            <a:r>
              <a:rPr lang="en-US" b="0" baseline="0" dirty="0" err="1" smtClean="0"/>
              <a:t>DalVik</a:t>
            </a:r>
            <a:r>
              <a:rPr lang="en-US" b="0" baseline="0" dirty="0" smtClean="0"/>
              <a:t> virtual machine that runs compiled .</a:t>
            </a:r>
            <a:r>
              <a:rPr lang="en-US" b="0" baseline="0" dirty="0" err="1" smtClean="0"/>
              <a:t>dex</a:t>
            </a:r>
            <a:r>
              <a:rPr lang="en-US" b="0" baseline="0" dirty="0" smtClean="0"/>
              <a:t> files. The code is </a:t>
            </a:r>
            <a:r>
              <a:rPr lang="en-US" b="0" baseline="0" dirty="0" err="1" smtClean="0"/>
              <a:t>compled</a:t>
            </a:r>
            <a:r>
              <a:rPr lang="en-US" b="0" baseline="0" dirty="0" smtClean="0"/>
              <a:t> into .</a:t>
            </a:r>
            <a:r>
              <a:rPr lang="en-US" b="0" baseline="0" dirty="0" err="1" smtClean="0"/>
              <a:t>dex</a:t>
            </a:r>
            <a:r>
              <a:rPr lang="en-US" b="0" baseline="0" dirty="0" smtClean="0"/>
              <a:t> intermediate code files and </a:t>
            </a:r>
            <a:r>
              <a:rPr lang="en-US" b="0" baseline="0" dirty="0" err="1" smtClean="0"/>
              <a:t>DalVik</a:t>
            </a:r>
            <a:r>
              <a:rPr lang="en-US" b="0" baseline="0" dirty="0" smtClean="0"/>
              <a:t> runs this. </a:t>
            </a:r>
          </a:p>
          <a:p>
            <a:pPr>
              <a:buFontTx/>
              <a:buNone/>
            </a:pPr>
            <a:endParaRPr lang="en-US" b="0" dirty="0" smtClean="0"/>
          </a:p>
          <a:p>
            <a:endParaRPr lang="en-US" b="1" dirty="0" smtClean="0"/>
          </a:p>
          <a:p>
            <a:r>
              <a:rPr lang="en-US" b="1" dirty="0" smtClean="0"/>
              <a:t>Libraries:</a:t>
            </a:r>
            <a:r>
              <a:rPr lang="en-US" b="1" baseline="0" dirty="0" smtClean="0"/>
              <a:t> All written in C, C++ and this is where the core power of android comes from.</a:t>
            </a:r>
            <a:endParaRPr lang="en-US" b="1" dirty="0" smtClean="0"/>
          </a:p>
          <a:p>
            <a:r>
              <a:rPr lang="en-US" b="0" dirty="0" smtClean="0"/>
              <a:t>- Surface Manager: Responsible</a:t>
            </a:r>
            <a:r>
              <a:rPr lang="en-US" b="0" baseline="0" dirty="0" smtClean="0"/>
              <a:t> for composing diff drawing surfaces onto the screen. From views, to maps, images, different applications, its responsibility is figuring out how to get the pixels to the screen.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OpenGL | ES &amp; SGL: Core graphics libraries. </a:t>
            </a:r>
            <a:r>
              <a:rPr lang="en-US" b="0" baseline="0" dirty="0" err="1" smtClean="0"/>
              <a:t>OpenGL|ES</a:t>
            </a:r>
            <a:r>
              <a:rPr lang="en-US" b="0" baseline="0" dirty="0" smtClean="0"/>
              <a:t> is the 3d library 	and SGL is the 2D platform. The majority of drawing uses the SGL model. </a:t>
            </a:r>
          </a:p>
          <a:p>
            <a:pPr>
              <a:buFontTx/>
              <a:buChar char="-"/>
            </a:pPr>
            <a:r>
              <a:rPr lang="en-US" b="0" baseline="0" dirty="0" smtClean="0"/>
              <a:t>Can combine 2d and 3d in the same application</a:t>
            </a:r>
          </a:p>
          <a:p>
            <a:pPr>
              <a:buFontTx/>
              <a:buChar char="-"/>
            </a:pPr>
            <a:r>
              <a:rPr lang="en-US" b="0" dirty="0" smtClean="0"/>
              <a:t>SQL </a:t>
            </a:r>
            <a:r>
              <a:rPr lang="en-US" b="0" dirty="0" err="1" smtClean="0"/>
              <a:t>Lite</a:t>
            </a:r>
            <a:r>
              <a:rPr lang="en-US" b="0" dirty="0" smtClean="0"/>
              <a:t> for data</a:t>
            </a:r>
            <a:r>
              <a:rPr lang="en-US" b="0" baseline="0" dirty="0" smtClean="0"/>
              <a:t> storage (its also important to note that object databases such as db40 can also be used in android)</a:t>
            </a:r>
          </a:p>
          <a:p>
            <a:pPr>
              <a:buFontTx/>
              <a:buChar char="-"/>
            </a:pPr>
            <a:r>
              <a:rPr lang="en-US" b="0" baseline="0" dirty="0" smtClean="0"/>
              <a:t> </a:t>
            </a:r>
            <a:r>
              <a:rPr lang="en-US" b="0" baseline="0" dirty="0" err="1" smtClean="0"/>
              <a:t>WebKit</a:t>
            </a:r>
            <a:r>
              <a:rPr lang="en-US" b="0" baseline="0" dirty="0" smtClean="0"/>
              <a:t> is the foundation of the browser, which is also what Safari runs on. </a:t>
            </a:r>
            <a:endParaRPr lang="en-US" b="0" dirty="0" smtClean="0"/>
          </a:p>
          <a:p>
            <a:r>
              <a:rPr lang="en-US" dirty="0" smtClean="0"/>
              <a:t>-----------------------</a:t>
            </a:r>
          </a:p>
          <a:p>
            <a:r>
              <a:rPr lang="en-US" b="1" dirty="0" smtClean="0"/>
              <a:t>Linux</a:t>
            </a:r>
            <a:r>
              <a:rPr lang="en-US" b="1" baseline="0" dirty="0" smtClean="0"/>
              <a:t> Kernel as the HAL</a:t>
            </a:r>
          </a:p>
          <a:p>
            <a:pPr>
              <a:buFontTx/>
              <a:buChar char="-"/>
            </a:pPr>
            <a:r>
              <a:rPr lang="en-US" baseline="0" dirty="0" smtClean="0"/>
              <a:t>Based on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2.6 kernel</a:t>
            </a:r>
          </a:p>
          <a:p>
            <a:pPr>
              <a:buFontTx/>
              <a:buChar char="-"/>
            </a:pPr>
            <a:r>
              <a:rPr lang="en-US" baseline="0" dirty="0" smtClean="0"/>
              <a:t>Reason: Proven Driver Model, Process mgmt,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mgmt, Networking, Security Model , and it is a proven robust OS that provides a vast array of core OS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162E3-0FC8-4EC2-80E6-4A268A8394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CBF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AE98-960D-4D26-B495-86D847528C87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849D-6F49-4A67-A24E-A775397FE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001-android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1865347">
            <a:off x="-683040" y="5331240"/>
            <a:ext cx="2438400" cy="2438400"/>
          </a:xfrm>
          <a:prstGeom prst="rect">
            <a:avLst/>
          </a:prstGeom>
        </p:spPr>
      </p:pic>
      <p:sp>
        <p:nvSpPr>
          <p:cNvPr id="9" name="Oval Callout 8"/>
          <p:cNvSpPr/>
          <p:nvPr userDrawn="1"/>
        </p:nvSpPr>
        <p:spPr>
          <a:xfrm rot="1662617">
            <a:off x="1600200" y="5410200"/>
            <a:ext cx="914400" cy="609600"/>
          </a:xfrm>
          <a:prstGeom prst="wedgeEllipseCallout">
            <a:avLst>
              <a:gd name="adj1" fmla="val -40960"/>
              <a:gd name="adj2" fmla="val 73839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CBF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7CBF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CBF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CBF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7CBF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7CBF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2743200"/>
            <a:ext cx="523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Android Development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7083" y="2133600"/>
            <a:ext cx="3649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Introduction to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-228600"/>
            <a:ext cx="11049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-171450"/>
            <a:ext cx="11734800" cy="704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4200" y="2057400"/>
            <a:ext cx="2815601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10871200" cy="652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0961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70961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6019" y="2463873"/>
            <a:ext cx="5151962" cy="1930255"/>
            <a:chOff x="1752602" y="1479696"/>
            <a:chExt cx="5151962" cy="1930255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2" y="1528681"/>
              <a:ext cx="2363745" cy="18322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3364" y="1479696"/>
              <a:ext cx="1981200" cy="193025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678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33580" y="2777580"/>
            <a:ext cx="3676840" cy="1302841"/>
            <a:chOff x="2514600" y="2743200"/>
            <a:chExt cx="3676840" cy="1302841"/>
          </a:xfrm>
        </p:grpSpPr>
        <p:sp>
          <p:nvSpPr>
            <p:cNvPr id="3" name="TextBox 2"/>
            <p:cNvSpPr txBox="1"/>
            <p:nvPr/>
          </p:nvSpPr>
          <p:spPr>
            <a:xfrm>
              <a:off x="2514600" y="3276600"/>
              <a:ext cx="3676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2C437"/>
                  </a:solidFill>
                </a:rPr>
                <a:t>ARCHITECTURE</a:t>
              </a:r>
              <a:endParaRPr lang="en-US" sz="4400" dirty="0">
                <a:solidFill>
                  <a:srgbClr val="A2C437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7620" y="2743200"/>
              <a:ext cx="2590800" cy="35695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65608"/>
            <a:ext cx="7785099" cy="1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949714"/>
            <a:ext cx="7785099" cy="22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3165" y="2949714"/>
            <a:ext cx="3025035" cy="17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317381"/>
            <a:ext cx="7785099" cy="162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2029"/>
            <a:ext cx="7785099" cy="112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01-android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865347">
            <a:off x="-683040" y="5331240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7620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50000"/>
                  </a:schemeClr>
                </a:solidFill>
              </a:rPr>
              <a:t>DONN FELKER          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twitter:@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donnfelker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ANDROID SEEDING DEVELOPER AWARDEE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1336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OVER 20 APPS DEVELOPMENT FOR VARIOUS CLIENTS </a:t>
            </a:r>
          </a:p>
          <a:p>
            <a:r>
              <a:rPr lang="en-US" sz="2800" dirty="0" smtClean="0">
                <a:solidFill>
                  <a:srgbClr val="A2C437"/>
                </a:solidFill>
              </a:rPr>
              <a:t>1.3M+ ACTIVE INSTALLS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2105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ANDROID TEKPUB.COM VIDEO SERIES AUTHOR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4724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OTHER TECH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51816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A2C437"/>
                </a:solidFill>
              </a:rPr>
              <a:t>MICROSOFT ASP INSIDER</a:t>
            </a:r>
          </a:p>
          <a:p>
            <a:pPr algn="r"/>
            <a:r>
              <a:rPr lang="en-US" sz="2000" dirty="0" smtClean="0">
                <a:solidFill>
                  <a:srgbClr val="A2C437"/>
                </a:solidFill>
              </a:rPr>
              <a:t>MCTS, MCP, </a:t>
            </a:r>
            <a:r>
              <a:rPr lang="en-US" sz="2000" dirty="0" err="1" smtClean="0">
                <a:solidFill>
                  <a:srgbClr val="A2C437"/>
                </a:solidFill>
              </a:rPr>
              <a:t>ScrumMaster</a:t>
            </a:r>
            <a:r>
              <a:rPr lang="en-US" sz="2000" dirty="0" smtClean="0">
                <a:solidFill>
                  <a:srgbClr val="A2C437"/>
                </a:solidFill>
              </a:rPr>
              <a:t>, ITIL</a:t>
            </a:r>
          </a:p>
          <a:p>
            <a:pPr algn="r"/>
            <a:r>
              <a:rPr lang="en-US" sz="2000" dirty="0" smtClean="0">
                <a:solidFill>
                  <a:srgbClr val="A2C437"/>
                </a:solidFill>
              </a:rPr>
              <a:t>.NET </a:t>
            </a:r>
            <a:r>
              <a:rPr lang="en-US" sz="2000" dirty="0" smtClean="0">
                <a:solidFill>
                  <a:srgbClr val="A2C437"/>
                </a:solidFill>
              </a:rPr>
              <a:t>DEVELOPMENT</a:t>
            </a:r>
          </a:p>
          <a:p>
            <a:pPr algn="r"/>
            <a:r>
              <a:rPr lang="en-US" sz="2000" dirty="0" smtClean="0">
                <a:solidFill>
                  <a:srgbClr val="A2C437"/>
                </a:solidFill>
              </a:rPr>
              <a:t>PRES.  of TWIN CITIES DEVELOPERS GUILD</a:t>
            </a:r>
            <a:endParaRPr lang="en-US" sz="2000" dirty="0">
              <a:solidFill>
                <a:srgbClr val="A2C43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38963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OWNER OF AGILEVENT – CUSTOM DEV / MOBILE DEV</a:t>
            </a:r>
            <a:endParaRPr lang="en-US" sz="2800" dirty="0">
              <a:solidFill>
                <a:srgbClr val="A2C437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APPLICATION BUILDING BLOCKS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990600"/>
          <a:ext cx="7772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260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APPLICATION REPLACING</a:t>
            </a:r>
            <a:br>
              <a:rPr lang="en-US" dirty="0" smtClean="0"/>
            </a:br>
            <a:r>
              <a:rPr lang="en-US" dirty="0" smtClean="0"/>
              <a:t>&amp; REUSING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930400"/>
            <a:ext cx="1740422" cy="103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990" y="3380635"/>
            <a:ext cx="1835932" cy="117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914400"/>
            <a:ext cx="1980713" cy="43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 rot="21415468">
            <a:off x="2154402" y="3707630"/>
            <a:ext cx="1420552" cy="1084783"/>
          </a:xfrm>
          <a:prstGeom prst="wedgeEllipseCallout">
            <a:avLst>
              <a:gd name="adj1" fmla="val -65428"/>
              <a:gd name="adj2" fmla="val 168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Pick Photo</a:t>
            </a:r>
          </a:p>
          <a:p>
            <a:pPr algn="ctr"/>
            <a:r>
              <a:rPr lang="en-US" sz="1600" dirty="0" smtClean="0"/>
              <a:t>(intent)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5765800"/>
            <a:ext cx="35052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Client component makes a request for a specific 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5867400"/>
            <a:ext cx="35052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System picks the best component for that action.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0800" y="5969000"/>
            <a:ext cx="35052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Components can be replaced at any time.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361950"/>
            <a:ext cx="8229600" cy="85725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CBF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INTENTS: APPLICATION REPLACING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CBF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CBF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&amp; REUSING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7CBF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val Callout 4"/>
          <p:cNvSpPr/>
          <p:nvPr/>
        </p:nvSpPr>
        <p:spPr>
          <a:xfrm rot="1400055">
            <a:off x="1867339" y="3124257"/>
            <a:ext cx="1029519" cy="791937"/>
          </a:xfrm>
          <a:prstGeom prst="wedgeEllipseCallout">
            <a:avLst>
              <a:gd name="adj1" fmla="val 16923"/>
              <a:gd name="adj2" fmla="val 710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Pick Photo</a:t>
            </a:r>
            <a:endParaRPr lang="en-US" sz="1600" dirty="0"/>
          </a:p>
        </p:txBody>
      </p:sp>
      <p:sp>
        <p:nvSpPr>
          <p:cNvPr id="6" name="Oval Callout 5"/>
          <p:cNvSpPr/>
          <p:nvPr/>
        </p:nvSpPr>
        <p:spPr>
          <a:xfrm rot="21105103">
            <a:off x="2032682" y="1117503"/>
            <a:ext cx="1029519" cy="791937"/>
          </a:xfrm>
          <a:prstGeom prst="wedgeEllipseCallout">
            <a:avLst>
              <a:gd name="adj1" fmla="val 12978"/>
              <a:gd name="adj2" fmla="val 834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Mom</a:t>
            </a:r>
            <a:endParaRPr lang="en-US" sz="1600" dirty="0"/>
          </a:p>
        </p:txBody>
      </p:sp>
      <p:sp>
        <p:nvSpPr>
          <p:cNvPr id="7" name="Oval Callout 6"/>
          <p:cNvSpPr/>
          <p:nvPr/>
        </p:nvSpPr>
        <p:spPr>
          <a:xfrm rot="20134220">
            <a:off x="4834821" y="1334906"/>
            <a:ext cx="1191594" cy="791937"/>
          </a:xfrm>
          <a:prstGeom prst="wedgeEllipseCallout">
            <a:avLst>
              <a:gd name="adj1" fmla="val -54881"/>
              <a:gd name="adj2" fmla="val 47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 Contact</a:t>
            </a:r>
            <a:endParaRPr lang="en-US" sz="1600" dirty="0"/>
          </a:p>
        </p:txBody>
      </p:sp>
      <p:sp>
        <p:nvSpPr>
          <p:cNvPr id="8" name="Oval Callout 7"/>
          <p:cNvSpPr/>
          <p:nvPr/>
        </p:nvSpPr>
        <p:spPr>
          <a:xfrm rot="21105103">
            <a:off x="7138083" y="2870103"/>
            <a:ext cx="1029519" cy="791937"/>
          </a:xfrm>
          <a:prstGeom prst="wedgeEllipseCallout">
            <a:avLst>
              <a:gd name="adj1" fmla="val 68659"/>
              <a:gd name="adj2" fmla="val 64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Web Page</a:t>
            </a:r>
            <a:endParaRPr lang="en-US" sz="1600" dirty="0"/>
          </a:p>
        </p:txBody>
      </p:sp>
      <p:sp>
        <p:nvSpPr>
          <p:cNvPr id="9" name="Oval Callout 8"/>
          <p:cNvSpPr/>
          <p:nvPr/>
        </p:nvSpPr>
        <p:spPr>
          <a:xfrm rot="21105103">
            <a:off x="3097962" y="2205361"/>
            <a:ext cx="1323086" cy="791937"/>
          </a:xfrm>
          <a:prstGeom prst="wedgeEllipseCallout">
            <a:avLst>
              <a:gd name="adj1" fmla="val -22624"/>
              <a:gd name="adj2" fmla="val 7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GPS Location</a:t>
            </a:r>
            <a:endParaRPr lang="en-US" sz="1600" dirty="0"/>
          </a:p>
        </p:txBody>
      </p:sp>
      <p:sp>
        <p:nvSpPr>
          <p:cNvPr id="10" name="Oval Callout 9"/>
          <p:cNvSpPr/>
          <p:nvPr/>
        </p:nvSpPr>
        <p:spPr>
          <a:xfrm rot="21105103">
            <a:off x="356267" y="1873344"/>
            <a:ext cx="1032373" cy="791937"/>
          </a:xfrm>
          <a:prstGeom prst="wedgeEllipseCallout">
            <a:avLst>
              <a:gd name="adj1" fmla="val -23691"/>
              <a:gd name="adj2" fmla="val 864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Play Song</a:t>
            </a:r>
            <a:endParaRPr lang="en-US" sz="1600" dirty="0"/>
          </a:p>
        </p:txBody>
      </p:sp>
      <p:sp>
        <p:nvSpPr>
          <p:cNvPr id="11" name="Oval Callout 10"/>
          <p:cNvSpPr/>
          <p:nvPr/>
        </p:nvSpPr>
        <p:spPr>
          <a:xfrm rot="21105103">
            <a:off x="3709083" y="965103"/>
            <a:ext cx="1029519" cy="791937"/>
          </a:xfrm>
          <a:prstGeom prst="wedgeEllipseCallout">
            <a:avLst>
              <a:gd name="adj1" fmla="val 12978"/>
              <a:gd name="adj2" fmla="val 834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Email</a:t>
            </a:r>
            <a:endParaRPr lang="en-US" sz="1600" dirty="0"/>
          </a:p>
        </p:txBody>
      </p:sp>
      <p:sp>
        <p:nvSpPr>
          <p:cNvPr id="12" name="Oval Callout 11"/>
          <p:cNvSpPr/>
          <p:nvPr/>
        </p:nvSpPr>
        <p:spPr>
          <a:xfrm rot="21105103">
            <a:off x="5233082" y="3555903"/>
            <a:ext cx="1029519" cy="791937"/>
          </a:xfrm>
          <a:prstGeom prst="wedgeEllipseCallout">
            <a:avLst>
              <a:gd name="adj1" fmla="val 12978"/>
              <a:gd name="adj2" fmla="val 834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 App</a:t>
            </a:r>
            <a:endParaRPr lang="en-US" sz="1600" dirty="0"/>
          </a:p>
        </p:txBody>
      </p:sp>
      <p:sp>
        <p:nvSpPr>
          <p:cNvPr id="13" name="Oval Callout 12"/>
          <p:cNvSpPr/>
          <p:nvPr/>
        </p:nvSpPr>
        <p:spPr>
          <a:xfrm rot="21105103">
            <a:off x="7823882" y="1650903"/>
            <a:ext cx="1029519" cy="791937"/>
          </a:xfrm>
          <a:prstGeom prst="wedgeEllipseCallout">
            <a:avLst>
              <a:gd name="adj1" fmla="val -17189"/>
              <a:gd name="adj2" fmla="val 74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Tweet</a:t>
            </a:r>
            <a:endParaRPr lang="en-US" sz="1600" dirty="0"/>
          </a:p>
        </p:txBody>
      </p:sp>
      <p:sp>
        <p:nvSpPr>
          <p:cNvPr id="14" name="Oval Callout 13"/>
          <p:cNvSpPr/>
          <p:nvPr/>
        </p:nvSpPr>
        <p:spPr>
          <a:xfrm rot="21105103">
            <a:off x="584881" y="355503"/>
            <a:ext cx="1029519" cy="791937"/>
          </a:xfrm>
          <a:prstGeom prst="wedgeEllipseCallout">
            <a:avLst>
              <a:gd name="adj1" fmla="val 12978"/>
              <a:gd name="adj2" fmla="val 834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Map</a:t>
            </a:r>
            <a:endParaRPr lang="en-US" sz="1600" dirty="0"/>
          </a:p>
        </p:txBody>
      </p:sp>
      <p:sp>
        <p:nvSpPr>
          <p:cNvPr id="15" name="Oval Callout 14"/>
          <p:cNvSpPr/>
          <p:nvPr/>
        </p:nvSpPr>
        <p:spPr>
          <a:xfrm rot="20490217">
            <a:off x="419538" y="3657657"/>
            <a:ext cx="1029519" cy="791937"/>
          </a:xfrm>
          <a:prstGeom prst="wedgeEllipseCallout">
            <a:avLst>
              <a:gd name="adj1" fmla="val 16923"/>
              <a:gd name="adj2" fmla="val 710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Video</a:t>
            </a:r>
            <a:endParaRPr lang="en-US" sz="1600" dirty="0"/>
          </a:p>
        </p:txBody>
      </p:sp>
      <p:sp>
        <p:nvSpPr>
          <p:cNvPr id="16" name="Oval Callout 15"/>
          <p:cNvSpPr/>
          <p:nvPr/>
        </p:nvSpPr>
        <p:spPr>
          <a:xfrm rot="21331711">
            <a:off x="3391098" y="3727708"/>
            <a:ext cx="1187231" cy="791937"/>
          </a:xfrm>
          <a:prstGeom prst="wedgeEllipseCallout">
            <a:avLst>
              <a:gd name="adj1" fmla="val 16923"/>
              <a:gd name="adj2" fmla="val 710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 Market</a:t>
            </a:r>
            <a:endParaRPr lang="en-US" sz="1600" dirty="0"/>
          </a:p>
        </p:txBody>
      </p:sp>
      <p:sp>
        <p:nvSpPr>
          <p:cNvPr id="17" name="Oval Callout 16"/>
          <p:cNvSpPr/>
          <p:nvPr/>
        </p:nvSpPr>
        <p:spPr>
          <a:xfrm rot="20134220">
            <a:off x="7120822" y="4140607"/>
            <a:ext cx="1191594" cy="791937"/>
          </a:xfrm>
          <a:prstGeom prst="wedgeEllipseCallout">
            <a:avLst>
              <a:gd name="adj1" fmla="val -74558"/>
              <a:gd name="adj2" fmla="val 39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Capture Video</a:t>
            </a:r>
            <a:endParaRPr lang="en-US" sz="1600" dirty="0"/>
          </a:p>
        </p:txBody>
      </p:sp>
      <p:sp>
        <p:nvSpPr>
          <p:cNvPr id="18" name="Oval Callout 17"/>
          <p:cNvSpPr/>
          <p:nvPr/>
        </p:nvSpPr>
        <p:spPr>
          <a:xfrm rot="20134220">
            <a:off x="6358822" y="1563507"/>
            <a:ext cx="1191594" cy="791937"/>
          </a:xfrm>
          <a:prstGeom prst="wedgeEllipseCallout">
            <a:avLst>
              <a:gd name="adj1" fmla="val -35651"/>
              <a:gd name="adj2" fmla="val 534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Capture Photo</a:t>
            </a:r>
            <a:endParaRPr lang="en-US" sz="1600" dirty="0"/>
          </a:p>
        </p:txBody>
      </p:sp>
      <p:sp>
        <p:nvSpPr>
          <p:cNvPr id="19" name="Oval Callout 18"/>
          <p:cNvSpPr/>
          <p:nvPr/>
        </p:nvSpPr>
        <p:spPr>
          <a:xfrm rot="313781">
            <a:off x="5286619" y="2709483"/>
            <a:ext cx="1381942" cy="695454"/>
          </a:xfrm>
          <a:prstGeom prst="wedgeEllipseCallout">
            <a:avLst>
              <a:gd name="adj1" fmla="val -48671"/>
              <a:gd name="adj2" fmla="val 555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 Calendar</a:t>
            </a:r>
            <a:endParaRPr 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3580" y="3044280"/>
            <a:ext cx="4342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WRITING THE APP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608" y="2438400"/>
            <a:ext cx="2590800" cy="356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WE’RE COVERING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TOOLS NEEDED </a:t>
            </a:r>
            <a:r>
              <a:rPr lang="en-US" sz="2800" dirty="0" smtClean="0">
                <a:solidFill>
                  <a:srgbClr val="A2C437"/>
                </a:solidFill>
              </a:rPr>
              <a:t>(~5 </a:t>
            </a:r>
            <a:r>
              <a:rPr lang="en-US" sz="2800" dirty="0" smtClean="0">
                <a:solidFill>
                  <a:srgbClr val="A2C437"/>
                </a:solidFill>
              </a:rPr>
              <a:t>MINS)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199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ANDROID FRAMEWORK INTRO </a:t>
            </a:r>
            <a:r>
              <a:rPr lang="en-US" sz="2800" dirty="0" smtClean="0">
                <a:solidFill>
                  <a:srgbClr val="A2C437"/>
                </a:solidFill>
              </a:rPr>
              <a:t>(~5-8 </a:t>
            </a:r>
            <a:r>
              <a:rPr lang="en-US" sz="2800" dirty="0" smtClean="0">
                <a:solidFill>
                  <a:srgbClr val="A2C437"/>
                </a:solidFill>
              </a:rPr>
              <a:t>MINS)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895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BUILDING A REAL APP (MAJORITY OF TIME)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05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PUBLISHING TO THE MARKET (3-5 MINS)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19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2C437"/>
                </a:solidFill>
              </a:rPr>
              <a:t>QUESTIONS</a:t>
            </a:r>
            <a:endParaRPr lang="en-US" sz="2800" dirty="0">
              <a:solidFill>
                <a:srgbClr val="A2C43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6211669"/>
            <a:ext cx="645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A2C437"/>
                </a:solidFill>
              </a:rPr>
              <a:t>FYI: THIS IS A LOT OF INFO! WE’RE GOING TO MOVE VERY FAST! </a:t>
            </a:r>
            <a:r>
              <a:rPr lang="en-US" dirty="0" smtClean="0">
                <a:solidFill>
                  <a:srgbClr val="A2C437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rgbClr val="A2C437"/>
                </a:solidFill>
              </a:rPr>
              <a:t> 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66750"/>
            <a:ext cx="75914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54114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THE APP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 descr="001-androi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6096000"/>
            <a:ext cx="685800" cy="685800"/>
          </a:xfrm>
          <a:prstGeom prst="rect">
            <a:avLst/>
          </a:prstGeom>
        </p:spPr>
      </p:pic>
      <p:cxnSp>
        <p:nvCxnSpPr>
          <p:cNvPr id="6" name="Shape 5"/>
          <p:cNvCxnSpPr>
            <a:stCxn id="4" idx="3"/>
          </p:cNvCxnSpPr>
          <p:nvPr/>
        </p:nvCxnSpPr>
        <p:spPr>
          <a:xfrm flipV="1">
            <a:off x="6705600" y="6019800"/>
            <a:ext cx="381000" cy="419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Callout 6"/>
          <p:cNvSpPr/>
          <p:nvPr/>
        </p:nvSpPr>
        <p:spPr>
          <a:xfrm>
            <a:off x="4648200" y="5562600"/>
            <a:ext cx="1295400" cy="838200"/>
          </a:xfrm>
          <a:prstGeom prst="wedgeEllipseCallout">
            <a:avLst>
              <a:gd name="adj1" fmla="val 64674"/>
              <a:gd name="adj2" fmla="val 31582"/>
            </a:avLst>
          </a:prstGeom>
          <a:ln>
            <a:solidFill>
              <a:srgbClr val="7CBF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Emulator!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6915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A2C437"/>
                </a:solidFill>
                <a:latin typeface="HalvettLight" pitchFamily="2" charset="0"/>
              </a:rPr>
              <a:t>What You’ll Need</a:t>
            </a:r>
            <a:endParaRPr lang="en-US" sz="7200" dirty="0">
              <a:solidFill>
                <a:srgbClr val="A2C437"/>
              </a:solidFill>
              <a:latin typeface="HalvettLight" pitchFamily="2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8" y="2154699"/>
            <a:ext cx="1370022" cy="2247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362200"/>
            <a:ext cx="2363745" cy="1832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8762" y="2307099"/>
            <a:ext cx="1981200" cy="1930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795" y="1804739"/>
            <a:ext cx="1980411" cy="3248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002-android-get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5800" y="0"/>
            <a:ext cx="11430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919" y="2288676"/>
            <a:ext cx="2942162" cy="2280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-228600"/>
            <a:ext cx="10744200" cy="726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538</Words>
  <Application>Microsoft Office PowerPoint</Application>
  <PresentationFormat>On-screen Show (4:3)</PresentationFormat>
  <Paragraphs>88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APPLICATION BUILDING BLOCKS</vt:lpstr>
      <vt:lpstr>APPLICATION REPLACING &amp; REUSING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dfelker</dc:creator>
  <cp:lastModifiedBy>dfelker</cp:lastModifiedBy>
  <cp:revision>34</cp:revision>
  <dcterms:created xsi:type="dcterms:W3CDTF">2010-04-08T01:55:22Z</dcterms:created>
  <dcterms:modified xsi:type="dcterms:W3CDTF">2010-04-10T20:41:10Z</dcterms:modified>
</cp:coreProperties>
</file>