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82064E-E393-438A-B62E-CBD410E92F90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0A19204-CA59-4A0C-960C-73A139C4759F}">
      <dgm:prSet phldrT="[Text]"/>
      <dgm:spPr/>
      <dgm:t>
        <a:bodyPr/>
        <a:lstStyle/>
        <a:p>
          <a:r>
            <a:rPr lang="en-US" dirty="0" smtClean="0"/>
            <a:t>Browser Defaults</a:t>
          </a:r>
          <a:endParaRPr lang="en-US" dirty="0"/>
        </a:p>
      </dgm:t>
    </dgm:pt>
    <dgm:pt modelId="{F75DB18D-03F7-4E44-B6EB-6B2517663A22}" type="parTrans" cxnId="{41434C2D-8476-460E-A010-8FBE4217296C}">
      <dgm:prSet/>
      <dgm:spPr/>
      <dgm:t>
        <a:bodyPr/>
        <a:lstStyle/>
        <a:p>
          <a:endParaRPr lang="en-US"/>
        </a:p>
      </dgm:t>
    </dgm:pt>
    <dgm:pt modelId="{842FF3F8-7AC1-4BCD-B6A5-E684DFA93D16}" type="sibTrans" cxnId="{41434C2D-8476-460E-A010-8FBE4217296C}">
      <dgm:prSet/>
      <dgm:spPr/>
      <dgm:t>
        <a:bodyPr/>
        <a:lstStyle/>
        <a:p>
          <a:endParaRPr lang="en-US"/>
        </a:p>
      </dgm:t>
    </dgm:pt>
    <dgm:pt modelId="{E74D2DB2-6251-4B50-9559-AE6913CCE639}">
      <dgm:prSet phldrT="[Text]"/>
      <dgm:spPr/>
      <dgm:t>
        <a:bodyPr/>
        <a:lstStyle/>
        <a:p>
          <a:r>
            <a:rPr lang="en-US" dirty="0" smtClean="0"/>
            <a:t>Embedded Styles</a:t>
          </a:r>
          <a:endParaRPr lang="en-US" dirty="0"/>
        </a:p>
      </dgm:t>
    </dgm:pt>
    <dgm:pt modelId="{1BF50442-A65B-4A5A-A0F8-A0340F59B6C4}" type="parTrans" cxnId="{4837023F-D799-4A1C-9279-0830E44D8B19}">
      <dgm:prSet/>
      <dgm:spPr/>
      <dgm:t>
        <a:bodyPr/>
        <a:lstStyle/>
        <a:p>
          <a:endParaRPr lang="en-US"/>
        </a:p>
      </dgm:t>
    </dgm:pt>
    <dgm:pt modelId="{EC415B12-C2A8-45E9-A002-99A24E737977}" type="sibTrans" cxnId="{4837023F-D799-4A1C-9279-0830E44D8B19}">
      <dgm:prSet/>
      <dgm:spPr/>
      <dgm:t>
        <a:bodyPr/>
        <a:lstStyle/>
        <a:p>
          <a:endParaRPr lang="en-US"/>
        </a:p>
      </dgm:t>
    </dgm:pt>
    <dgm:pt modelId="{33B1B23F-FC47-44F5-B7F3-379466A96EC4}">
      <dgm:prSet phldrT="[Text]"/>
      <dgm:spPr/>
      <dgm:t>
        <a:bodyPr/>
        <a:lstStyle/>
        <a:p>
          <a:r>
            <a:rPr lang="en-US" dirty="0" smtClean="0"/>
            <a:t>Inline Styles</a:t>
          </a:r>
          <a:endParaRPr lang="en-US" dirty="0"/>
        </a:p>
      </dgm:t>
    </dgm:pt>
    <dgm:pt modelId="{AD9DB02F-51C0-497A-9BAD-188187DC39F3}" type="parTrans" cxnId="{7B4F092D-50BE-4F27-B82D-8992057A49CB}">
      <dgm:prSet/>
      <dgm:spPr/>
      <dgm:t>
        <a:bodyPr/>
        <a:lstStyle/>
        <a:p>
          <a:endParaRPr lang="en-US"/>
        </a:p>
      </dgm:t>
    </dgm:pt>
    <dgm:pt modelId="{8D8916A2-9643-40B7-A8AB-D51D2DDCCE1C}" type="sibTrans" cxnId="{7B4F092D-50BE-4F27-B82D-8992057A49CB}">
      <dgm:prSet/>
      <dgm:spPr/>
      <dgm:t>
        <a:bodyPr/>
        <a:lstStyle/>
        <a:p>
          <a:endParaRPr lang="en-US"/>
        </a:p>
      </dgm:t>
    </dgm:pt>
    <dgm:pt modelId="{B2552414-04D9-4B76-92FD-A6EC57548B0D}">
      <dgm:prSet phldrT="[Text]"/>
      <dgm:spPr/>
      <dgm:t>
        <a:bodyPr/>
        <a:lstStyle/>
        <a:p>
          <a:r>
            <a:rPr lang="en-US" dirty="0" smtClean="0"/>
            <a:t>External (Imported) Styles</a:t>
          </a:r>
          <a:endParaRPr lang="en-US" dirty="0"/>
        </a:p>
      </dgm:t>
    </dgm:pt>
    <dgm:pt modelId="{F00AA74F-24A6-43B4-8A76-2600EC4E6546}" type="parTrans" cxnId="{0F30FC98-C4D1-4FE2-AE14-D1064753EBE7}">
      <dgm:prSet/>
      <dgm:spPr/>
      <dgm:t>
        <a:bodyPr/>
        <a:lstStyle/>
        <a:p>
          <a:endParaRPr lang="en-US"/>
        </a:p>
      </dgm:t>
    </dgm:pt>
    <dgm:pt modelId="{E34B523F-3C57-46E1-9676-26D8D5A77CEF}" type="sibTrans" cxnId="{0F30FC98-C4D1-4FE2-AE14-D1064753EBE7}">
      <dgm:prSet/>
      <dgm:spPr/>
      <dgm:t>
        <a:bodyPr/>
        <a:lstStyle/>
        <a:p>
          <a:endParaRPr lang="en-US"/>
        </a:p>
      </dgm:t>
    </dgm:pt>
    <dgm:pt modelId="{6895E49A-49D7-46B6-A9AB-0915BA69D814}" type="pres">
      <dgm:prSet presAssocID="{2B82064E-E393-438A-B62E-CBD410E92F90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81358B8-1347-43D2-BC9B-B11A59430AB5}" type="pres">
      <dgm:prSet presAssocID="{60A19204-CA59-4A0C-960C-73A139C4759F}" presName="composite" presStyleCnt="0"/>
      <dgm:spPr/>
    </dgm:pt>
    <dgm:pt modelId="{832A38E4-7B69-41EE-B799-498B4327D827}" type="pres">
      <dgm:prSet presAssocID="{60A19204-CA59-4A0C-960C-73A139C4759F}" presName="LShape" presStyleLbl="alignNode1" presStyleIdx="0" presStyleCnt="7"/>
      <dgm:spPr/>
    </dgm:pt>
    <dgm:pt modelId="{C3AAE36D-7E6D-4D08-A767-35B74CC58690}" type="pres">
      <dgm:prSet presAssocID="{60A19204-CA59-4A0C-960C-73A139C4759F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2F6B8C-9EFA-4CAE-94C4-7BE1E27CB877}" type="pres">
      <dgm:prSet presAssocID="{60A19204-CA59-4A0C-960C-73A139C4759F}" presName="Triangle" presStyleLbl="alignNode1" presStyleIdx="1" presStyleCnt="7"/>
      <dgm:spPr/>
    </dgm:pt>
    <dgm:pt modelId="{4E749F84-C3B9-4ADF-987A-0E0F49D4ED13}" type="pres">
      <dgm:prSet presAssocID="{842FF3F8-7AC1-4BCD-B6A5-E684DFA93D16}" presName="sibTrans" presStyleCnt="0"/>
      <dgm:spPr/>
    </dgm:pt>
    <dgm:pt modelId="{4887E529-3A87-4CB4-A567-B7C1A715528B}" type="pres">
      <dgm:prSet presAssocID="{842FF3F8-7AC1-4BCD-B6A5-E684DFA93D16}" presName="space" presStyleCnt="0"/>
      <dgm:spPr/>
    </dgm:pt>
    <dgm:pt modelId="{F5E18FA9-8BE6-4706-885E-0E680516E414}" type="pres">
      <dgm:prSet presAssocID="{B2552414-04D9-4B76-92FD-A6EC57548B0D}" presName="composite" presStyleCnt="0"/>
      <dgm:spPr/>
    </dgm:pt>
    <dgm:pt modelId="{159C276E-DB11-4167-95E9-56DE3B99518F}" type="pres">
      <dgm:prSet presAssocID="{B2552414-04D9-4B76-92FD-A6EC57548B0D}" presName="LShape" presStyleLbl="alignNode1" presStyleIdx="2" presStyleCnt="7"/>
      <dgm:spPr/>
    </dgm:pt>
    <dgm:pt modelId="{3444B164-9190-449A-9F0C-BFC4D55FE8C8}" type="pres">
      <dgm:prSet presAssocID="{B2552414-04D9-4B76-92FD-A6EC57548B0D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0B8E5C-4802-4190-91A1-3B7588598126}" type="pres">
      <dgm:prSet presAssocID="{B2552414-04D9-4B76-92FD-A6EC57548B0D}" presName="Triangle" presStyleLbl="alignNode1" presStyleIdx="3" presStyleCnt="7"/>
      <dgm:spPr/>
    </dgm:pt>
    <dgm:pt modelId="{C505880A-9893-44AA-943F-F3E7E3306EC4}" type="pres">
      <dgm:prSet presAssocID="{E34B523F-3C57-46E1-9676-26D8D5A77CEF}" presName="sibTrans" presStyleCnt="0"/>
      <dgm:spPr/>
    </dgm:pt>
    <dgm:pt modelId="{629B357A-76EB-4E09-8C1E-B0A7DBBAEDD4}" type="pres">
      <dgm:prSet presAssocID="{E34B523F-3C57-46E1-9676-26D8D5A77CEF}" presName="space" presStyleCnt="0"/>
      <dgm:spPr/>
    </dgm:pt>
    <dgm:pt modelId="{A976D309-E8C1-4904-9B04-9CDEC2B36767}" type="pres">
      <dgm:prSet presAssocID="{E74D2DB2-6251-4B50-9559-AE6913CCE639}" presName="composite" presStyleCnt="0"/>
      <dgm:spPr/>
    </dgm:pt>
    <dgm:pt modelId="{D8F35034-9A3E-4FBE-A8C9-C227C621A3BD}" type="pres">
      <dgm:prSet presAssocID="{E74D2DB2-6251-4B50-9559-AE6913CCE639}" presName="LShape" presStyleLbl="alignNode1" presStyleIdx="4" presStyleCnt="7"/>
      <dgm:spPr/>
    </dgm:pt>
    <dgm:pt modelId="{9182E75A-D8B8-44AE-B9A2-C3B76627C7A2}" type="pres">
      <dgm:prSet presAssocID="{E74D2DB2-6251-4B50-9559-AE6913CCE639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B51150-A80D-4B64-97E4-0969A3E664C0}" type="pres">
      <dgm:prSet presAssocID="{E74D2DB2-6251-4B50-9559-AE6913CCE639}" presName="Triangle" presStyleLbl="alignNode1" presStyleIdx="5" presStyleCnt="7"/>
      <dgm:spPr/>
    </dgm:pt>
    <dgm:pt modelId="{CBB34C50-78B3-40EE-8DD9-05AB0816AB5C}" type="pres">
      <dgm:prSet presAssocID="{EC415B12-C2A8-45E9-A002-99A24E737977}" presName="sibTrans" presStyleCnt="0"/>
      <dgm:spPr/>
    </dgm:pt>
    <dgm:pt modelId="{4C7E0470-7F41-4E86-B66A-C7F3F7133950}" type="pres">
      <dgm:prSet presAssocID="{EC415B12-C2A8-45E9-A002-99A24E737977}" presName="space" presStyleCnt="0"/>
      <dgm:spPr/>
    </dgm:pt>
    <dgm:pt modelId="{F923D522-15C5-4879-8E01-2972430A7087}" type="pres">
      <dgm:prSet presAssocID="{33B1B23F-FC47-44F5-B7F3-379466A96EC4}" presName="composite" presStyleCnt="0"/>
      <dgm:spPr/>
    </dgm:pt>
    <dgm:pt modelId="{C2762AE5-0A24-4DE2-BF69-7AA8AE4121F2}" type="pres">
      <dgm:prSet presAssocID="{33B1B23F-FC47-44F5-B7F3-379466A96EC4}" presName="LShape" presStyleLbl="alignNode1" presStyleIdx="6" presStyleCnt="7"/>
      <dgm:spPr/>
    </dgm:pt>
    <dgm:pt modelId="{E57218D6-75B7-4373-B101-593FA992E780}" type="pres">
      <dgm:prSet presAssocID="{33B1B23F-FC47-44F5-B7F3-379466A96EC4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4F092D-50BE-4F27-B82D-8992057A49CB}" srcId="{2B82064E-E393-438A-B62E-CBD410E92F90}" destId="{33B1B23F-FC47-44F5-B7F3-379466A96EC4}" srcOrd="3" destOrd="0" parTransId="{AD9DB02F-51C0-497A-9BAD-188187DC39F3}" sibTransId="{8D8916A2-9643-40B7-A8AB-D51D2DDCCE1C}"/>
    <dgm:cxn modelId="{4837023F-D799-4A1C-9279-0830E44D8B19}" srcId="{2B82064E-E393-438A-B62E-CBD410E92F90}" destId="{E74D2DB2-6251-4B50-9559-AE6913CCE639}" srcOrd="2" destOrd="0" parTransId="{1BF50442-A65B-4A5A-A0F8-A0340F59B6C4}" sibTransId="{EC415B12-C2A8-45E9-A002-99A24E737977}"/>
    <dgm:cxn modelId="{22D058E8-B706-405E-ACA5-80404FF2BFA6}" type="presOf" srcId="{33B1B23F-FC47-44F5-B7F3-379466A96EC4}" destId="{E57218D6-75B7-4373-B101-593FA992E780}" srcOrd="0" destOrd="0" presId="urn:microsoft.com/office/officeart/2009/3/layout/StepUpProcess"/>
    <dgm:cxn modelId="{6FFEB780-BE5C-4108-B48E-7D751DF72B03}" type="presOf" srcId="{E74D2DB2-6251-4B50-9559-AE6913CCE639}" destId="{9182E75A-D8B8-44AE-B9A2-C3B76627C7A2}" srcOrd="0" destOrd="0" presId="urn:microsoft.com/office/officeart/2009/3/layout/StepUpProcess"/>
    <dgm:cxn modelId="{0F30FC98-C4D1-4FE2-AE14-D1064753EBE7}" srcId="{2B82064E-E393-438A-B62E-CBD410E92F90}" destId="{B2552414-04D9-4B76-92FD-A6EC57548B0D}" srcOrd="1" destOrd="0" parTransId="{F00AA74F-24A6-43B4-8A76-2600EC4E6546}" sibTransId="{E34B523F-3C57-46E1-9676-26D8D5A77CEF}"/>
    <dgm:cxn modelId="{41434C2D-8476-460E-A010-8FBE4217296C}" srcId="{2B82064E-E393-438A-B62E-CBD410E92F90}" destId="{60A19204-CA59-4A0C-960C-73A139C4759F}" srcOrd="0" destOrd="0" parTransId="{F75DB18D-03F7-4E44-B6EB-6B2517663A22}" sibTransId="{842FF3F8-7AC1-4BCD-B6A5-E684DFA93D16}"/>
    <dgm:cxn modelId="{C2B57365-E8B5-4970-BE3A-AC86D02587E8}" type="presOf" srcId="{2B82064E-E393-438A-B62E-CBD410E92F90}" destId="{6895E49A-49D7-46B6-A9AB-0915BA69D814}" srcOrd="0" destOrd="0" presId="urn:microsoft.com/office/officeart/2009/3/layout/StepUpProcess"/>
    <dgm:cxn modelId="{266342CE-FABE-470F-9D59-D1264E9DB2D9}" type="presOf" srcId="{60A19204-CA59-4A0C-960C-73A139C4759F}" destId="{C3AAE36D-7E6D-4D08-A767-35B74CC58690}" srcOrd="0" destOrd="0" presId="urn:microsoft.com/office/officeart/2009/3/layout/StepUpProcess"/>
    <dgm:cxn modelId="{A929A285-7ADB-455A-92CB-00F257F34EF8}" type="presOf" srcId="{B2552414-04D9-4B76-92FD-A6EC57548B0D}" destId="{3444B164-9190-449A-9F0C-BFC4D55FE8C8}" srcOrd="0" destOrd="0" presId="urn:microsoft.com/office/officeart/2009/3/layout/StepUpProcess"/>
    <dgm:cxn modelId="{FF6EA38E-D2FC-426D-B9C5-751F3032C5EF}" type="presParOf" srcId="{6895E49A-49D7-46B6-A9AB-0915BA69D814}" destId="{981358B8-1347-43D2-BC9B-B11A59430AB5}" srcOrd="0" destOrd="0" presId="urn:microsoft.com/office/officeart/2009/3/layout/StepUpProcess"/>
    <dgm:cxn modelId="{7ECF202E-A791-4885-9A89-54B3CBB08B87}" type="presParOf" srcId="{981358B8-1347-43D2-BC9B-B11A59430AB5}" destId="{832A38E4-7B69-41EE-B799-498B4327D827}" srcOrd="0" destOrd="0" presId="urn:microsoft.com/office/officeart/2009/3/layout/StepUpProcess"/>
    <dgm:cxn modelId="{A0472BC2-87DD-48B9-A638-462CCA592290}" type="presParOf" srcId="{981358B8-1347-43D2-BC9B-B11A59430AB5}" destId="{C3AAE36D-7E6D-4D08-A767-35B74CC58690}" srcOrd="1" destOrd="0" presId="urn:microsoft.com/office/officeart/2009/3/layout/StepUpProcess"/>
    <dgm:cxn modelId="{B8E62F05-B82C-464F-A843-ED55CC7D6BA5}" type="presParOf" srcId="{981358B8-1347-43D2-BC9B-B11A59430AB5}" destId="{6C2F6B8C-9EFA-4CAE-94C4-7BE1E27CB877}" srcOrd="2" destOrd="0" presId="urn:microsoft.com/office/officeart/2009/3/layout/StepUpProcess"/>
    <dgm:cxn modelId="{D2E01CF2-B248-458F-94DC-98F4AF14F983}" type="presParOf" srcId="{6895E49A-49D7-46B6-A9AB-0915BA69D814}" destId="{4E749F84-C3B9-4ADF-987A-0E0F49D4ED13}" srcOrd="1" destOrd="0" presId="urn:microsoft.com/office/officeart/2009/3/layout/StepUpProcess"/>
    <dgm:cxn modelId="{DC517E49-4C8B-4D72-B1BC-6CAB5E52B2B9}" type="presParOf" srcId="{4E749F84-C3B9-4ADF-987A-0E0F49D4ED13}" destId="{4887E529-3A87-4CB4-A567-B7C1A715528B}" srcOrd="0" destOrd="0" presId="urn:microsoft.com/office/officeart/2009/3/layout/StepUpProcess"/>
    <dgm:cxn modelId="{BB8FAEEF-CED9-44AA-9DF3-D0A08A6FF0BE}" type="presParOf" srcId="{6895E49A-49D7-46B6-A9AB-0915BA69D814}" destId="{F5E18FA9-8BE6-4706-885E-0E680516E414}" srcOrd="2" destOrd="0" presId="urn:microsoft.com/office/officeart/2009/3/layout/StepUpProcess"/>
    <dgm:cxn modelId="{B4BB59ED-1E12-4B6D-B293-C6385D97FA97}" type="presParOf" srcId="{F5E18FA9-8BE6-4706-885E-0E680516E414}" destId="{159C276E-DB11-4167-95E9-56DE3B99518F}" srcOrd="0" destOrd="0" presId="urn:microsoft.com/office/officeart/2009/3/layout/StepUpProcess"/>
    <dgm:cxn modelId="{A649F7C4-E9EE-462B-AD0F-7852DBB9940B}" type="presParOf" srcId="{F5E18FA9-8BE6-4706-885E-0E680516E414}" destId="{3444B164-9190-449A-9F0C-BFC4D55FE8C8}" srcOrd="1" destOrd="0" presId="urn:microsoft.com/office/officeart/2009/3/layout/StepUpProcess"/>
    <dgm:cxn modelId="{982A307C-3E7B-4127-BC95-1B5B531DD308}" type="presParOf" srcId="{F5E18FA9-8BE6-4706-885E-0E680516E414}" destId="{840B8E5C-4802-4190-91A1-3B7588598126}" srcOrd="2" destOrd="0" presId="urn:microsoft.com/office/officeart/2009/3/layout/StepUpProcess"/>
    <dgm:cxn modelId="{2ABDF33F-4E76-4D0F-BA27-B91D7E701B74}" type="presParOf" srcId="{6895E49A-49D7-46B6-A9AB-0915BA69D814}" destId="{C505880A-9893-44AA-943F-F3E7E3306EC4}" srcOrd="3" destOrd="0" presId="urn:microsoft.com/office/officeart/2009/3/layout/StepUpProcess"/>
    <dgm:cxn modelId="{A8E25DD4-A229-4E52-8199-FF851CDB0650}" type="presParOf" srcId="{C505880A-9893-44AA-943F-F3E7E3306EC4}" destId="{629B357A-76EB-4E09-8C1E-B0A7DBBAEDD4}" srcOrd="0" destOrd="0" presId="urn:microsoft.com/office/officeart/2009/3/layout/StepUpProcess"/>
    <dgm:cxn modelId="{E59226A2-1FF8-436B-A031-D302BC2C497E}" type="presParOf" srcId="{6895E49A-49D7-46B6-A9AB-0915BA69D814}" destId="{A976D309-E8C1-4904-9B04-9CDEC2B36767}" srcOrd="4" destOrd="0" presId="urn:microsoft.com/office/officeart/2009/3/layout/StepUpProcess"/>
    <dgm:cxn modelId="{DC3462A9-399F-4206-867E-6FBDF8E4989F}" type="presParOf" srcId="{A976D309-E8C1-4904-9B04-9CDEC2B36767}" destId="{D8F35034-9A3E-4FBE-A8C9-C227C621A3BD}" srcOrd="0" destOrd="0" presId="urn:microsoft.com/office/officeart/2009/3/layout/StepUpProcess"/>
    <dgm:cxn modelId="{0C89BB03-111A-449D-921A-5A6FCFC7A13C}" type="presParOf" srcId="{A976D309-E8C1-4904-9B04-9CDEC2B36767}" destId="{9182E75A-D8B8-44AE-B9A2-C3B76627C7A2}" srcOrd="1" destOrd="0" presId="urn:microsoft.com/office/officeart/2009/3/layout/StepUpProcess"/>
    <dgm:cxn modelId="{91BCBD24-CFE7-4CD5-8EE7-AF7B703F8C4D}" type="presParOf" srcId="{A976D309-E8C1-4904-9B04-9CDEC2B36767}" destId="{53B51150-A80D-4B64-97E4-0969A3E664C0}" srcOrd="2" destOrd="0" presId="urn:microsoft.com/office/officeart/2009/3/layout/StepUpProcess"/>
    <dgm:cxn modelId="{6EE6D1EC-DA61-4CE5-8723-16BFF2ED5A62}" type="presParOf" srcId="{6895E49A-49D7-46B6-A9AB-0915BA69D814}" destId="{CBB34C50-78B3-40EE-8DD9-05AB0816AB5C}" srcOrd="5" destOrd="0" presId="urn:microsoft.com/office/officeart/2009/3/layout/StepUpProcess"/>
    <dgm:cxn modelId="{5A036FDD-DB47-4163-8CAC-F9573D9E3598}" type="presParOf" srcId="{CBB34C50-78B3-40EE-8DD9-05AB0816AB5C}" destId="{4C7E0470-7F41-4E86-B66A-C7F3F7133950}" srcOrd="0" destOrd="0" presId="urn:microsoft.com/office/officeart/2009/3/layout/StepUpProcess"/>
    <dgm:cxn modelId="{4C302AFF-C637-44E2-8C23-35A6E8279748}" type="presParOf" srcId="{6895E49A-49D7-46B6-A9AB-0915BA69D814}" destId="{F923D522-15C5-4879-8E01-2972430A7087}" srcOrd="6" destOrd="0" presId="urn:microsoft.com/office/officeart/2009/3/layout/StepUpProcess"/>
    <dgm:cxn modelId="{141854E6-7685-4E8E-BB5A-83C3EAB7A263}" type="presParOf" srcId="{F923D522-15C5-4879-8E01-2972430A7087}" destId="{C2762AE5-0A24-4DE2-BF69-7AA8AE4121F2}" srcOrd="0" destOrd="0" presId="urn:microsoft.com/office/officeart/2009/3/layout/StepUpProcess"/>
    <dgm:cxn modelId="{9BA4177A-2AD2-4A1D-8709-A385163AEDD1}" type="presParOf" srcId="{F923D522-15C5-4879-8E01-2972430A7087}" destId="{E57218D6-75B7-4373-B101-593FA992E78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A38E4-7B69-41EE-B799-498B4327D827}">
      <dsp:nvSpPr>
        <dsp:cNvPr id="0" name=""/>
        <dsp:cNvSpPr/>
      </dsp:nvSpPr>
      <dsp:spPr>
        <a:xfrm rot="5400000">
          <a:off x="343893" y="1910061"/>
          <a:ext cx="1028087" cy="1710714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AE36D-7E6D-4D08-A767-35B74CC58690}">
      <dsp:nvSpPr>
        <dsp:cNvPr id="0" name=""/>
        <dsp:cNvSpPr/>
      </dsp:nvSpPr>
      <dsp:spPr>
        <a:xfrm>
          <a:off x="172280" y="2421196"/>
          <a:ext cx="1544442" cy="1353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Browser Defaults</a:t>
          </a:r>
          <a:endParaRPr lang="en-US" sz="2400" kern="1200" dirty="0"/>
        </a:p>
      </dsp:txBody>
      <dsp:txXfrm>
        <a:off x="172280" y="2421196"/>
        <a:ext cx="1544442" cy="1353794"/>
      </dsp:txXfrm>
    </dsp:sp>
    <dsp:sp modelId="{6C2F6B8C-9EFA-4CAE-94C4-7BE1E27CB877}">
      <dsp:nvSpPr>
        <dsp:cNvPr id="0" name=""/>
        <dsp:cNvSpPr/>
      </dsp:nvSpPr>
      <dsp:spPr>
        <a:xfrm>
          <a:off x="1425318" y="1784117"/>
          <a:ext cx="291404" cy="291404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C276E-DB11-4167-95E9-56DE3B99518F}">
      <dsp:nvSpPr>
        <dsp:cNvPr id="0" name=""/>
        <dsp:cNvSpPr/>
      </dsp:nvSpPr>
      <dsp:spPr>
        <a:xfrm rot="5400000">
          <a:off x="2234592" y="1442206"/>
          <a:ext cx="1028087" cy="1710714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4B164-9190-449A-9F0C-BFC4D55FE8C8}">
      <dsp:nvSpPr>
        <dsp:cNvPr id="0" name=""/>
        <dsp:cNvSpPr/>
      </dsp:nvSpPr>
      <dsp:spPr>
        <a:xfrm>
          <a:off x="2062979" y="1953341"/>
          <a:ext cx="1544442" cy="1353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External (Imported) Styles</a:t>
          </a:r>
          <a:endParaRPr lang="en-US" sz="2400" kern="1200" dirty="0"/>
        </a:p>
      </dsp:txBody>
      <dsp:txXfrm>
        <a:off x="2062979" y="1953341"/>
        <a:ext cx="1544442" cy="1353794"/>
      </dsp:txXfrm>
    </dsp:sp>
    <dsp:sp modelId="{840B8E5C-4802-4190-91A1-3B7588598126}">
      <dsp:nvSpPr>
        <dsp:cNvPr id="0" name=""/>
        <dsp:cNvSpPr/>
      </dsp:nvSpPr>
      <dsp:spPr>
        <a:xfrm>
          <a:off x="3316017" y="1316261"/>
          <a:ext cx="291404" cy="291404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35034-9A3E-4FBE-A8C9-C227C621A3BD}">
      <dsp:nvSpPr>
        <dsp:cNvPr id="0" name=""/>
        <dsp:cNvSpPr/>
      </dsp:nvSpPr>
      <dsp:spPr>
        <a:xfrm rot="5400000">
          <a:off x="4125291" y="974351"/>
          <a:ext cx="1028087" cy="1710714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2E75A-D8B8-44AE-B9A2-C3B76627C7A2}">
      <dsp:nvSpPr>
        <dsp:cNvPr id="0" name=""/>
        <dsp:cNvSpPr/>
      </dsp:nvSpPr>
      <dsp:spPr>
        <a:xfrm>
          <a:off x="3953678" y="1485485"/>
          <a:ext cx="1544442" cy="1353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Embedded Styles</a:t>
          </a:r>
          <a:endParaRPr lang="en-US" sz="2400" kern="1200" dirty="0"/>
        </a:p>
      </dsp:txBody>
      <dsp:txXfrm>
        <a:off x="3953678" y="1485485"/>
        <a:ext cx="1544442" cy="1353794"/>
      </dsp:txXfrm>
    </dsp:sp>
    <dsp:sp modelId="{53B51150-A80D-4B64-97E4-0969A3E664C0}">
      <dsp:nvSpPr>
        <dsp:cNvPr id="0" name=""/>
        <dsp:cNvSpPr/>
      </dsp:nvSpPr>
      <dsp:spPr>
        <a:xfrm>
          <a:off x="5206716" y="848406"/>
          <a:ext cx="291404" cy="291404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62AE5-0A24-4DE2-BF69-7AA8AE4121F2}">
      <dsp:nvSpPr>
        <dsp:cNvPr id="0" name=""/>
        <dsp:cNvSpPr/>
      </dsp:nvSpPr>
      <dsp:spPr>
        <a:xfrm rot="5400000">
          <a:off x="6015990" y="506495"/>
          <a:ext cx="1028087" cy="1710714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218D6-75B7-4373-B101-593FA992E780}">
      <dsp:nvSpPr>
        <dsp:cNvPr id="0" name=""/>
        <dsp:cNvSpPr/>
      </dsp:nvSpPr>
      <dsp:spPr>
        <a:xfrm>
          <a:off x="5844377" y="1017630"/>
          <a:ext cx="1544442" cy="1353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Inline Styles</a:t>
          </a:r>
          <a:endParaRPr lang="en-US" sz="2400" kern="1200" dirty="0"/>
        </a:p>
      </dsp:txBody>
      <dsp:txXfrm>
        <a:off x="5844377" y="1017630"/>
        <a:ext cx="1544442" cy="13537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71D3E-EE08-43E2-A8CB-93FC924B0244}" type="datetimeFigureOut">
              <a:rPr lang="en-US" smtClean="0"/>
              <a:t>22/6/2015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AAAAE-ED54-4873-931E-86604D8A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17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@font-face</a:t>
            </a:r>
            <a:r>
              <a:rPr lang="en-US" baseline="0" dirty="0" smtClean="0"/>
              <a:t> allows you to load web fonts instead of just relying on the system fonts installed on a machine.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18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83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15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88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07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42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42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79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0D37-955F-4255-AD4D-D2F706DADE11}" type="datetimeFigureOut">
              <a:rPr lang="en-US" smtClean="0"/>
              <a:t>22/6/2015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2FDE-21B8-47D4-AC0B-02E3CC33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4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0D37-955F-4255-AD4D-D2F706DADE11}" type="datetimeFigureOut">
              <a:rPr lang="en-US" smtClean="0"/>
              <a:t>22/6/2015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2FDE-21B8-47D4-AC0B-02E3CC33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6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0D37-955F-4255-AD4D-D2F706DADE11}" type="datetimeFigureOut">
              <a:rPr lang="en-US" smtClean="0"/>
              <a:t>22/6/2015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2FDE-21B8-47D4-AC0B-02E3CC33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8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0D37-955F-4255-AD4D-D2F706DADE11}" type="datetimeFigureOut">
              <a:rPr lang="en-US" smtClean="0"/>
              <a:t>22/6/2015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2FDE-21B8-47D4-AC0B-02E3CC33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8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0D37-955F-4255-AD4D-D2F706DADE11}" type="datetimeFigureOut">
              <a:rPr lang="en-US" smtClean="0"/>
              <a:t>22/6/2015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2FDE-21B8-47D4-AC0B-02E3CC33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0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0D37-955F-4255-AD4D-D2F706DADE11}" type="datetimeFigureOut">
              <a:rPr lang="en-US" smtClean="0"/>
              <a:t>22/6/2015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2FDE-21B8-47D4-AC0B-02E3CC33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9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0D37-955F-4255-AD4D-D2F706DADE11}" type="datetimeFigureOut">
              <a:rPr lang="en-US" smtClean="0"/>
              <a:t>22/6/2015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2FDE-21B8-47D4-AC0B-02E3CC33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2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0D37-955F-4255-AD4D-D2F706DADE11}" type="datetimeFigureOut">
              <a:rPr lang="en-US" smtClean="0"/>
              <a:t>22/6/2015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2FDE-21B8-47D4-AC0B-02E3CC33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5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0D37-955F-4255-AD4D-D2F706DADE11}" type="datetimeFigureOut">
              <a:rPr lang="en-US" smtClean="0"/>
              <a:t>22/6/2015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2FDE-21B8-47D4-AC0B-02E3CC33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9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0D37-955F-4255-AD4D-D2F706DADE11}" type="datetimeFigureOut">
              <a:rPr lang="en-US" smtClean="0"/>
              <a:t>22/6/2015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2FDE-21B8-47D4-AC0B-02E3CC33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5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0D37-955F-4255-AD4D-D2F706DADE11}" type="datetimeFigureOut">
              <a:rPr lang="en-US" smtClean="0"/>
              <a:t>22/6/2015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2FDE-21B8-47D4-AC0B-02E3CC33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8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80D37-955F-4255-AD4D-D2F706DADE11}" type="datetimeFigureOut">
              <a:rPr lang="en-US" smtClean="0"/>
              <a:t>22/6/2015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32FDE-21B8-47D4-AC0B-02E3CC33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6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tmp"/><Relationship Id="rId4" Type="http://schemas.openxmlformats.org/officeDocument/2006/relationships/image" Target="../media/image27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tmp"/><Relationship Id="rId5" Type="http://schemas.openxmlformats.org/officeDocument/2006/relationships/image" Target="../media/image37.tmp"/><Relationship Id="rId4" Type="http://schemas.openxmlformats.org/officeDocument/2006/relationships/image" Target="../media/image36.tm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tmp"/><Relationship Id="rId3" Type="http://schemas.openxmlformats.org/officeDocument/2006/relationships/image" Target="../media/image39.png"/><Relationship Id="rId7" Type="http://schemas.microsoft.com/office/2007/relationships/hdphoto" Target="../media/hdphoto3.wdp"/><Relationship Id="rId12" Type="http://schemas.openxmlformats.org/officeDocument/2006/relationships/image" Target="../media/image45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4.tmp"/><Relationship Id="rId5" Type="http://schemas.openxmlformats.org/officeDocument/2006/relationships/image" Target="../media/image40.tmp"/><Relationship Id="rId10" Type="http://schemas.microsoft.com/office/2007/relationships/hdphoto" Target="../media/hdphoto4.wdp"/><Relationship Id="rId4" Type="http://schemas.microsoft.com/office/2007/relationships/hdphoto" Target="../media/hdphoto2.wdp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2.bp.blogspot.com/-5Bl9q1Lpd9Y/Ub9AZd3PTWI/AAAAAAAAAeA/oZ_TsPG6U4w/s1600/css+sty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295403"/>
            <a:ext cx="773430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40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6858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CSS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9757" y="152403"/>
            <a:ext cx="3474244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CSS PROPERTIES -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 FAVORITES ICON / LIST MARKERS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44" y="1219201"/>
            <a:ext cx="373331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4803" y="3657602"/>
            <a:ext cx="3736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andara" panose="020E0502030303020204" pitchFamily="34" charset="0"/>
              </a:rPr>
              <a:t>&lt;</a:t>
            </a:r>
            <a:r>
              <a:rPr lang="en-US" b="1" dirty="0">
                <a:solidFill>
                  <a:schemeClr val="accent2"/>
                </a:solidFill>
                <a:latin typeface="Candara" panose="020E0502030303020204" pitchFamily="34" charset="0"/>
              </a:rPr>
              <a:t>link </a:t>
            </a:r>
            <a:r>
              <a:rPr lang="en-US" b="1" dirty="0" err="1">
                <a:solidFill>
                  <a:schemeClr val="accent2"/>
                </a:solidFill>
                <a:latin typeface="Candara" panose="020E0502030303020204" pitchFamily="34" charset="0"/>
              </a:rPr>
              <a:t>rel</a:t>
            </a:r>
            <a:r>
              <a:rPr lang="en-US" b="1" dirty="0">
                <a:solidFill>
                  <a:schemeClr val="accent2"/>
                </a:solidFill>
                <a:latin typeface="Candara" panose="020E0502030303020204" pitchFamily="34" charset="0"/>
              </a:rPr>
              <a:t>="icon" </a:t>
            </a:r>
            <a:r>
              <a:rPr lang="en-US" b="1" dirty="0" err="1">
                <a:solidFill>
                  <a:schemeClr val="accent2"/>
                </a:solidFill>
                <a:latin typeface="Candara" panose="020E0502030303020204" pitchFamily="34" charset="0"/>
              </a:rPr>
              <a:t>href</a:t>
            </a:r>
            <a:r>
              <a:rPr lang="en-US" b="1" dirty="0">
                <a:solidFill>
                  <a:schemeClr val="accent2"/>
                </a:solidFill>
                <a:latin typeface="Candara" panose="020E0502030303020204" pitchFamily="34" charset="0"/>
              </a:rPr>
              <a:t>="favicon.ico" type="image/x-icon" /&gt;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5246" y="4648203"/>
            <a:ext cx="2066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* Generally of size 16px x 16px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84843" y="3519101"/>
            <a:ext cx="373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  <a:latin typeface="Candara" panose="020E0502030303020204" pitchFamily="34" charset="0"/>
              </a:rPr>
              <a:t>ul</a:t>
            </a:r>
            <a:r>
              <a:rPr lang="en-US" b="1" dirty="0">
                <a:solidFill>
                  <a:schemeClr val="accent2"/>
                </a:solidFill>
                <a:latin typeface="Candara" panose="020E0502030303020204" pitchFamily="34" charset="0"/>
              </a:rPr>
              <a:t> {  </a:t>
            </a:r>
          </a:p>
          <a:p>
            <a:r>
              <a:rPr lang="en-US" b="1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andara" panose="020E0502030303020204" pitchFamily="34" charset="0"/>
              </a:rPr>
              <a:t>  list-style-image</a:t>
            </a:r>
            <a:r>
              <a:rPr lang="en-US" b="1" dirty="0">
                <a:solidFill>
                  <a:schemeClr val="accent2"/>
                </a:solidFill>
                <a:latin typeface="Candara" panose="020E0502030303020204" pitchFamily="34" charset="0"/>
              </a:rPr>
              <a:t>: </a:t>
            </a:r>
            <a:r>
              <a:rPr lang="en-US" b="1" dirty="0" err="1">
                <a:solidFill>
                  <a:schemeClr val="accent2"/>
                </a:solidFill>
                <a:latin typeface="Candara" panose="020E0502030303020204" pitchFamily="34" charset="0"/>
              </a:rPr>
              <a:t>url</a:t>
            </a:r>
            <a:r>
              <a:rPr lang="en-US" b="1" dirty="0">
                <a:solidFill>
                  <a:schemeClr val="accent2"/>
                </a:solidFill>
                <a:latin typeface="Candara" panose="020E0502030303020204" pitchFamily="34" charset="0"/>
              </a:rPr>
              <a:t>(flower.png); </a:t>
            </a:r>
          </a:p>
          <a:p>
            <a:r>
              <a:rPr lang="en-US" b="1" dirty="0">
                <a:solidFill>
                  <a:schemeClr val="accent2"/>
                </a:solidFill>
                <a:latin typeface="Candara" panose="020E0502030303020204" pitchFamily="34" charset="0"/>
              </a:rPr>
              <a:t>}</a:t>
            </a:r>
            <a:endParaRPr lang="en-US" b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43" y="1626295"/>
            <a:ext cx="2286000" cy="116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664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6858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CSS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34200" y="152402"/>
            <a:ext cx="2209800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CSS FONT PROPERTIES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342900" y="914404"/>
          <a:ext cx="8382000" cy="57149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0"/>
                <a:gridCol w="6172200"/>
              </a:tblGrid>
              <a:tr h="48985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Candara" panose="020E0502030303020204" pitchFamily="34" charset="0"/>
                        </a:rPr>
                        <a:t>font-family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Arial | Helvetica | sans-serif </a:t>
                      </a:r>
                      <a:r>
                        <a:rPr lang="en-US" sz="12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(can be other font families.</a:t>
                      </a:r>
                      <a:r>
                        <a:rPr lang="en-US" sz="1200" i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 last is the fallback</a:t>
                      </a:r>
                      <a:r>
                        <a:rPr lang="en-US" sz="12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)</a:t>
                      </a:r>
                      <a:endParaRPr lang="en-US" sz="15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985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Candara" panose="020E0502030303020204" pitchFamily="34" charset="0"/>
                        </a:rPr>
                        <a:t>font –size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dirty="0" smtClean="0">
                          <a:latin typeface="Candara" panose="020E0502030303020204" pitchFamily="34" charset="0"/>
                        </a:rPr>
                        <a:t>90%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 OR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1500" b="1" baseline="0" dirty="0" smtClean="0">
                          <a:latin typeface="Candara" panose="020E0502030303020204" pitchFamily="34" charset="0"/>
                        </a:rPr>
                        <a:t>35px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1200" i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(can be given as % or pixels)</a:t>
                      </a:r>
                      <a:endParaRPr lang="en-US" sz="12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517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Candara" panose="020E0502030303020204" pitchFamily="34" charset="0"/>
                        </a:rPr>
                        <a:t>font-weight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bold</a:t>
                      </a:r>
                      <a:r>
                        <a:rPr lang="en-US" sz="1500" i="0" baseline="0" dirty="0" smtClean="0">
                          <a:latin typeface="Candara" panose="020E0502030303020204" pitchFamily="34" charset="0"/>
                        </a:rPr>
                        <a:t> | bolder | light | lighter | normal | inherit | 100-900 </a:t>
                      </a:r>
                      <a:r>
                        <a:rPr lang="en-US" sz="1200" i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(in increments of 100)</a:t>
                      </a:r>
                      <a:endParaRPr lang="en-US" sz="15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517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Candara" panose="020E0502030303020204" pitchFamily="34" charset="0"/>
                        </a:rPr>
                        <a:t>font-style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normal |</a:t>
                      </a:r>
                      <a:r>
                        <a:rPr lang="en-US" sz="1500" i="0" baseline="0" dirty="0" smtClean="0">
                          <a:latin typeface="Candara" panose="020E0502030303020204" pitchFamily="34" charset="0"/>
                        </a:rPr>
                        <a:t> italic | oblique</a:t>
                      </a:r>
                      <a:endParaRPr lang="en-US" sz="1500" i="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517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Candara" panose="020E0502030303020204" pitchFamily="34" charset="0"/>
                        </a:rPr>
                        <a:t>@font-face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font-family | </a:t>
                      </a:r>
                      <a:r>
                        <a:rPr lang="en-US" sz="1500" i="0" dirty="0" err="1" smtClean="0">
                          <a:latin typeface="Candara" panose="020E0502030303020204" pitchFamily="34" charset="0"/>
                        </a:rPr>
                        <a:t>src</a:t>
                      </a:r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12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(e.g. something like </a:t>
                      </a:r>
                      <a:r>
                        <a:rPr lang="en-US" sz="1200" i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url</a:t>
                      </a:r>
                      <a:r>
                        <a:rPr lang="en-US" sz="12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(</a:t>
                      </a:r>
                      <a:r>
                        <a:rPr lang="en-US" sz="1200" i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webfont.woff</a:t>
                      </a:r>
                      <a:r>
                        <a:rPr lang="en-US" sz="12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))</a:t>
                      </a:r>
                      <a:endParaRPr lang="en-US" sz="12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985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Candara" panose="020E0502030303020204" pitchFamily="34" charset="0"/>
                        </a:rPr>
                        <a:t>line-height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normal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| 3.5 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(relative to element’s font size) 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| 3em |  34% 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</a:rPr>
                        <a:t>(relative to element’s font size) 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985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Candara" panose="020E0502030303020204" pitchFamily="34" charset="0"/>
                        </a:rPr>
                        <a:t>text-align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</a:rPr>
                        <a:t>start | end | left | right | center | justify | match-parent | start end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517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Candara" panose="020E0502030303020204" pitchFamily="34" charset="0"/>
                        </a:rPr>
                        <a:t>text-indent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3mm |  30px | 15%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</a:rPr>
                        <a:t>(relative to element’s font size) </a:t>
                      </a:r>
                      <a:r>
                        <a:rPr kumimoji="0" lang="en-US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|  </a:t>
                      </a:r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each-line</a:t>
                      </a:r>
                      <a:r>
                        <a:rPr lang="en-US" sz="1500" i="1" baseline="0" dirty="0" smtClean="0">
                          <a:latin typeface="Candara" panose="020E0502030303020204" pitchFamily="34" charset="0"/>
                        </a:rPr>
                        <a:t> | 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hanging</a:t>
                      </a:r>
                      <a:endParaRPr lang="en-US" sz="15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517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Candara" panose="020E0502030303020204" pitchFamily="34" charset="0"/>
                        </a:rPr>
                        <a:t>letter-spacing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normal | initial | inherit | 3mm</a:t>
                      </a:r>
                      <a:r>
                        <a:rPr lang="en-US" sz="1500" i="0" baseline="0" dirty="0" smtClean="0">
                          <a:latin typeface="Candara" panose="020E0502030303020204" pitchFamily="34" charset="0"/>
                        </a:rPr>
                        <a:t> | </a:t>
                      </a:r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3px</a:t>
                      </a:r>
                      <a:endParaRPr lang="en-US" sz="1500" i="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985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Candara" panose="020E0502030303020204" pitchFamily="34" charset="0"/>
                        </a:rPr>
                        <a:t>width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</a:rPr>
                        <a:t>auto | inherit | 100% | 200px | 30em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985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Candara" panose="020E0502030303020204" pitchFamily="34" charset="0"/>
                        </a:rPr>
                        <a:t>height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</a:rPr>
                        <a:t>auto | inherit | 100% | 200px | 30em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32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6858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CSS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48600" y="152402"/>
            <a:ext cx="1295400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BOX MODEL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90235"/>
            <a:ext cx="6068272" cy="5077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400800" y="1143003"/>
            <a:ext cx="270535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4" indent="-285744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2"/>
                </a:solidFill>
                <a:latin typeface="Candara" panose="020E0502030303020204" pitchFamily="34" charset="0"/>
              </a:rPr>
              <a:t>Content</a:t>
            </a:r>
          </a:p>
          <a:p>
            <a:pPr marL="285744" indent="-285744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2"/>
                </a:solidFill>
                <a:latin typeface="Candara" panose="020E0502030303020204" pitchFamily="34" charset="0"/>
              </a:rPr>
              <a:t>Padding</a:t>
            </a:r>
          </a:p>
          <a:p>
            <a:pPr marL="285744" indent="-285744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2"/>
                </a:solidFill>
                <a:latin typeface="Candara" panose="020E0502030303020204" pitchFamily="34" charset="0"/>
              </a:rPr>
              <a:t>Border</a:t>
            </a:r>
          </a:p>
          <a:p>
            <a:pPr marL="285744" indent="-285744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2"/>
                </a:solidFill>
                <a:latin typeface="Candara" panose="020E0502030303020204" pitchFamily="34" charset="0"/>
              </a:rPr>
              <a:t>Margin</a:t>
            </a:r>
          </a:p>
          <a:p>
            <a:pPr marL="285744" indent="-285744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2"/>
                </a:solidFill>
                <a:latin typeface="Candara" panose="020E0502030303020204" pitchFamily="34" charset="0"/>
              </a:rPr>
              <a:t>Top/Bottom/Left/Right</a:t>
            </a:r>
            <a:endParaRPr lang="en-US" b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59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6858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CSS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39000" y="152402"/>
            <a:ext cx="1905000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MARGIN / PADDING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676400"/>
            <a:ext cx="3843932" cy="1676400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46" y="3962401"/>
            <a:ext cx="3677047" cy="148069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8" y="2166940"/>
            <a:ext cx="280987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Curved Left Arrow 18"/>
          <p:cNvSpPr/>
          <p:nvPr/>
        </p:nvSpPr>
        <p:spPr>
          <a:xfrm rot="16200000">
            <a:off x="7441177" y="1562100"/>
            <a:ext cx="419100" cy="1066800"/>
          </a:xfrm>
          <a:prstGeom prst="curvedLeftArrow">
            <a:avLst>
              <a:gd name="adj1" fmla="val 10432"/>
              <a:gd name="adj2" fmla="val 58145"/>
              <a:gd name="adj3" fmla="val 25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57800" y="4953002"/>
            <a:ext cx="3429000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Clockwise property: top right bottom left</a:t>
            </a:r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47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6858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CSS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91400" y="152402"/>
            <a:ext cx="1752600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PAGE CENTERING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1676400"/>
            <a:ext cx="2880852" cy="1935456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605" y="1219202"/>
            <a:ext cx="5447661" cy="363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6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6858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CSS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53400" y="152402"/>
            <a:ext cx="990600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BORDER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2" y="966881"/>
            <a:ext cx="3181647" cy="1139373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01" y="1143002"/>
            <a:ext cx="3562709" cy="963251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14603"/>
            <a:ext cx="7162800" cy="3388159"/>
          </a:xfrm>
          <a:prstGeom prst="rect">
            <a:avLst/>
          </a:prstGeom>
        </p:spPr>
      </p:pic>
      <p:pic>
        <p:nvPicPr>
          <p:cNvPr id="2050" name="Picture 2" descr="http://scortechnologies.com/img/grid/logo_css3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0752" y="2514602"/>
            <a:ext cx="429851" cy="42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34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6858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CSS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10400" y="152402"/>
            <a:ext cx="2133600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PAGE LAYOUT (BASIC)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73" y="2209800"/>
            <a:ext cx="2674909" cy="2547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851" y="3048002"/>
            <a:ext cx="251432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75" y="3048002"/>
            <a:ext cx="2294573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10" y="1143003"/>
            <a:ext cx="21717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111" y="1147763"/>
            <a:ext cx="2209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80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6858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CSS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0800" y="152402"/>
            <a:ext cx="2743200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PAGE LAYOUT (ADVANCED)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42" y="762002"/>
            <a:ext cx="5591089" cy="1581319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43" y="2360526"/>
            <a:ext cx="5501285" cy="10464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05600" y="1143000"/>
            <a:ext cx="16635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accent2"/>
                </a:solidFill>
                <a:latin typeface="Candara" panose="020E0502030303020204" pitchFamily="34" charset="0"/>
              </a:rPr>
              <a:t>GRID LAYOUTS</a:t>
            </a:r>
          </a:p>
          <a:p>
            <a:pPr marL="285744" indent="-28574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Bootstrap</a:t>
            </a:r>
          </a:p>
          <a:p>
            <a:pPr marL="285744" indent="-28574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Foundation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7743" y="4591667"/>
            <a:ext cx="21893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accent2"/>
                </a:solidFill>
                <a:latin typeface="Candara" panose="020E0502030303020204" pitchFamily="34" charset="0"/>
              </a:rPr>
              <a:t>NON-GRID LAYOUTS</a:t>
            </a:r>
          </a:p>
          <a:p>
            <a:pPr marL="285744" indent="-28574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D3.js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9" y="3886203"/>
            <a:ext cx="2954577" cy="2753429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47"/>
          <a:stretch/>
        </p:blipFill>
        <p:spPr>
          <a:xfrm>
            <a:off x="3154623" y="3667829"/>
            <a:ext cx="3147856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6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6858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CSS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72400" y="152402"/>
            <a:ext cx="1371600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NAVIGATION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112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490958"/>
            <a:ext cx="1038227" cy="7543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3"/>
            <a:ext cx="3581400" cy="1854569"/>
          </a:xfrm>
          <a:prstGeom prst="rect">
            <a:avLst/>
          </a:prstGeom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0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3" y="513737"/>
            <a:ext cx="802455" cy="731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896" y="1991032"/>
            <a:ext cx="3010267" cy="616232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2819400" y="760529"/>
            <a:ext cx="3200400" cy="19369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147412" y="490956"/>
            <a:ext cx="2427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Remove list dots and text underline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10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1" y="3962402"/>
            <a:ext cx="2886075" cy="295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0"/>
          <a:stretch/>
        </p:blipFill>
        <p:spPr>
          <a:xfrm>
            <a:off x="5296895" y="4896469"/>
            <a:ext cx="2323151" cy="989449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457200" y="4667220"/>
            <a:ext cx="3581400" cy="1832296"/>
            <a:chOff x="457200" y="4667220"/>
            <a:chExt cx="3581400" cy="1832296"/>
          </a:xfrm>
        </p:grpSpPr>
        <p:pic>
          <p:nvPicPr>
            <p:cNvPr id="22" name="Picture 21" descr="Screen Clippi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562"/>
            <a:stretch/>
          </p:blipFill>
          <p:spPr>
            <a:xfrm>
              <a:off x="457200" y="4896465"/>
              <a:ext cx="3581400" cy="1603051"/>
            </a:xfrm>
            <a:prstGeom prst="rect">
              <a:avLst/>
            </a:prstGeom>
          </p:spPr>
        </p:pic>
        <p:pic>
          <p:nvPicPr>
            <p:cNvPr id="16" name="Picture 15" descr="Screen Clippi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4667220"/>
              <a:ext cx="1071712" cy="209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277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6858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CSS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77200" y="152402"/>
            <a:ext cx="1066800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INTRO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1" y="2209660"/>
            <a:ext cx="17907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43601" y="3059140"/>
            <a:ext cx="17907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43501" y="2446367"/>
            <a:ext cx="17907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71003" y="1646895"/>
            <a:ext cx="17907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95451" y="2440867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CSS File</a:t>
            </a:r>
            <a:endParaRPr lang="en-US" sz="2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cxnSp>
        <p:nvCxnSpPr>
          <p:cNvPr id="14" name="Straight Arrow Connector 13"/>
          <p:cNvCxnSpPr>
            <a:stCxn id="5" idx="3"/>
            <a:endCxn id="13" idx="1"/>
          </p:cNvCxnSpPr>
          <p:nvPr/>
        </p:nvCxnSpPr>
        <p:spPr>
          <a:xfrm flipV="1">
            <a:off x="3162302" y="2104095"/>
            <a:ext cx="1708703" cy="562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2" idx="1"/>
          </p:cNvCxnSpPr>
          <p:nvPr/>
        </p:nvCxnSpPr>
        <p:spPr>
          <a:xfrm>
            <a:off x="3162300" y="2666862"/>
            <a:ext cx="1981200" cy="2367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11" idx="1"/>
          </p:cNvCxnSpPr>
          <p:nvPr/>
        </p:nvCxnSpPr>
        <p:spPr>
          <a:xfrm>
            <a:off x="3162301" y="2666860"/>
            <a:ext cx="2781300" cy="849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2002" y="3648671"/>
            <a:ext cx="3543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A single Cascading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tyle Sheet file can control the color typography and layout of multiple web pages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94852" y="1904041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i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ndex.html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10203" y="2720587"/>
            <a:ext cx="1211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about.html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03261" y="3479394"/>
            <a:ext cx="1340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c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ontact.html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6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6858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CSS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0" y="152402"/>
            <a:ext cx="1524000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“CASCADING”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990600" y="609600"/>
          <a:ext cx="73914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7010403" y="2667003"/>
            <a:ext cx="1443561" cy="962855"/>
            <a:chOff x="1555907" y="386491"/>
            <a:chExt cx="1443561" cy="962855"/>
          </a:xfrm>
        </p:grpSpPr>
        <p:sp>
          <p:nvSpPr>
            <p:cNvPr id="15" name="Rectangle 14"/>
            <p:cNvSpPr/>
            <p:nvPr/>
          </p:nvSpPr>
          <p:spPr>
            <a:xfrm>
              <a:off x="1555907" y="386491"/>
              <a:ext cx="1443561" cy="962855"/>
            </a:xfrm>
            <a:prstGeom prst="rect">
              <a:avLst/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1786877" y="386491"/>
              <a:ext cx="1212591" cy="9628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defTabSz="53338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Contained in the body of HTML page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010403" y="3629859"/>
            <a:ext cx="1443561" cy="962855"/>
            <a:chOff x="1555907" y="1349347"/>
            <a:chExt cx="1443561" cy="962855"/>
          </a:xfrm>
        </p:grpSpPr>
        <p:sp>
          <p:nvSpPr>
            <p:cNvPr id="13" name="Rectangle 12"/>
            <p:cNvSpPr/>
            <p:nvPr/>
          </p:nvSpPr>
          <p:spPr>
            <a:xfrm>
              <a:off x="1555907" y="1349347"/>
              <a:ext cx="1443561" cy="962855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1786877" y="1349347"/>
              <a:ext cx="1212591" cy="9628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defTabSz="53338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“style” attribute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010403" y="4592715"/>
            <a:ext cx="1443561" cy="962855"/>
            <a:chOff x="1555907" y="2312202"/>
            <a:chExt cx="1443561" cy="962855"/>
          </a:xfrm>
        </p:grpSpPr>
        <p:sp>
          <p:nvSpPr>
            <p:cNvPr id="11" name="Rectangle 10"/>
            <p:cNvSpPr/>
            <p:nvPr/>
          </p:nvSpPr>
          <p:spPr>
            <a:xfrm>
              <a:off x="1555907" y="2312202"/>
              <a:ext cx="1443561" cy="962855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1786877" y="2312202"/>
              <a:ext cx="1212591" cy="9628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defTabSz="53338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Applies only to the specific element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29203" y="3055038"/>
            <a:ext cx="1443561" cy="962855"/>
            <a:chOff x="3961843" y="386491"/>
            <a:chExt cx="1443561" cy="962855"/>
          </a:xfrm>
        </p:grpSpPr>
        <p:sp>
          <p:nvSpPr>
            <p:cNvPr id="24" name="Rectangle 23"/>
            <p:cNvSpPr/>
            <p:nvPr/>
          </p:nvSpPr>
          <p:spPr>
            <a:xfrm>
              <a:off x="3961843" y="386491"/>
              <a:ext cx="1443561" cy="962855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4192812" y="386491"/>
              <a:ext cx="1212591" cy="9628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defTabSz="53338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Contained in the &lt;head&gt; section of the HTML page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029203" y="4017894"/>
            <a:ext cx="1443561" cy="962855"/>
            <a:chOff x="3961843" y="1349347"/>
            <a:chExt cx="1443561" cy="962855"/>
          </a:xfrm>
        </p:grpSpPr>
        <p:sp>
          <p:nvSpPr>
            <p:cNvPr id="22" name="Rectangle 21"/>
            <p:cNvSpPr/>
            <p:nvPr/>
          </p:nvSpPr>
          <p:spPr>
            <a:xfrm>
              <a:off x="3961843" y="1349347"/>
              <a:ext cx="1443561" cy="962855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4192812" y="1349347"/>
              <a:ext cx="1212591" cy="9628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defTabSz="53338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&lt;style&gt; element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29203" y="4980748"/>
            <a:ext cx="1443561" cy="962855"/>
            <a:chOff x="3961843" y="2312202"/>
            <a:chExt cx="1443561" cy="962855"/>
          </a:xfrm>
        </p:grpSpPr>
        <p:sp>
          <p:nvSpPr>
            <p:cNvPr id="20" name="Rectangle 19"/>
            <p:cNvSpPr/>
            <p:nvPr/>
          </p:nvSpPr>
          <p:spPr>
            <a:xfrm>
              <a:off x="3961843" y="2312202"/>
              <a:ext cx="1443561" cy="962855"/>
            </a:xfrm>
            <a:prstGeom prst="rect">
              <a:avLst/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4192812" y="2312202"/>
              <a:ext cx="1212591" cy="9628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defTabSz="53338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Applied to the entire web page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128442" y="3810003"/>
            <a:ext cx="1443561" cy="962855"/>
            <a:chOff x="6367778" y="386491"/>
            <a:chExt cx="1443561" cy="962855"/>
          </a:xfrm>
        </p:grpSpPr>
        <p:sp>
          <p:nvSpPr>
            <p:cNvPr id="30" name="Rectangle 29"/>
            <p:cNvSpPr/>
            <p:nvPr/>
          </p:nvSpPr>
          <p:spPr>
            <a:xfrm>
              <a:off x="6367778" y="386491"/>
              <a:ext cx="1443561" cy="962855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6598747" y="386491"/>
              <a:ext cx="1212591" cy="9628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defTabSz="53338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Separate text file with .</a:t>
              </a: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css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extension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128442" y="4772859"/>
            <a:ext cx="1443561" cy="962855"/>
            <a:chOff x="6367778" y="1349347"/>
            <a:chExt cx="1443561" cy="962855"/>
          </a:xfrm>
        </p:grpSpPr>
        <p:sp>
          <p:nvSpPr>
            <p:cNvPr id="28" name="Rectangle 27"/>
            <p:cNvSpPr/>
            <p:nvPr/>
          </p:nvSpPr>
          <p:spPr>
            <a:xfrm>
              <a:off x="6367778" y="1349347"/>
              <a:ext cx="1443561" cy="962855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6598747" y="1349347"/>
              <a:ext cx="1212591" cy="9628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defTabSz="53338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&lt;link&gt; element in the head section provides the URI to the .</a:t>
              </a: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css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file.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093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6858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CSS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53400" y="152402"/>
            <a:ext cx="990600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SYNTAX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26" y="754618"/>
            <a:ext cx="5309907" cy="1543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29400" y="942919"/>
            <a:ext cx="1143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38800" y="1531206"/>
            <a:ext cx="3429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buFont typeface="Wingdings" panose="05000000000000000000" pitchFamily="2" charset="2"/>
              <a:buChar char="ü"/>
            </a:pPr>
            <a:r>
              <a:rPr lang="en-US" sz="1600" dirty="0">
                <a:latin typeface="Candara" panose="020E0502030303020204" pitchFamily="34" charset="0"/>
              </a:rPr>
              <a:t>HTML Element </a:t>
            </a:r>
            <a:r>
              <a:rPr lang="en-US" sz="1600" dirty="0">
                <a:latin typeface="Candara" panose="020E0502030303020204" pitchFamily="34" charset="0"/>
              </a:rPr>
              <a:t>Name (</a:t>
            </a:r>
            <a:r>
              <a:rPr lang="en-US" sz="1600" i="1" dirty="0">
                <a:solidFill>
                  <a:schemeClr val="accent2"/>
                </a:solidFill>
                <a:latin typeface="Candara" panose="020E0502030303020204" pitchFamily="34" charset="0"/>
              </a:rPr>
              <a:t>just name</a:t>
            </a:r>
            <a:r>
              <a:rPr lang="en-US" sz="1600" dirty="0">
                <a:latin typeface="Candara" panose="020E0502030303020204" pitchFamily="34" charset="0"/>
              </a:rPr>
              <a:t>)</a:t>
            </a:r>
          </a:p>
          <a:p>
            <a:pPr marL="285744" indent="-285744">
              <a:buFont typeface="Wingdings" panose="05000000000000000000" pitchFamily="2" charset="2"/>
              <a:buChar char="ü"/>
            </a:pPr>
            <a:r>
              <a:rPr lang="en-US" sz="1600" dirty="0">
                <a:latin typeface="Candara" panose="020E0502030303020204" pitchFamily="34" charset="0"/>
              </a:rPr>
              <a:t>Class Name (</a:t>
            </a:r>
            <a:r>
              <a:rPr lang="en-US" sz="1600" dirty="0">
                <a:solidFill>
                  <a:schemeClr val="accent2"/>
                </a:solidFill>
                <a:latin typeface="Candara" panose="020E0502030303020204" pitchFamily="34" charset="0"/>
              </a:rPr>
              <a:t>“.” + name</a:t>
            </a:r>
            <a:r>
              <a:rPr lang="en-US" sz="1600" dirty="0">
                <a:latin typeface="Candara" panose="020E0502030303020204" pitchFamily="34" charset="0"/>
              </a:rPr>
              <a:t>)</a:t>
            </a:r>
          </a:p>
          <a:p>
            <a:pPr marL="285744" indent="-285744">
              <a:buFont typeface="Wingdings" panose="05000000000000000000" pitchFamily="2" charset="2"/>
              <a:buChar char="ü"/>
            </a:pPr>
            <a:r>
              <a:rPr lang="en-US" sz="1600" dirty="0">
                <a:latin typeface="Candara" panose="020E0502030303020204" pitchFamily="34" charset="0"/>
              </a:rPr>
              <a:t>Id Name (</a:t>
            </a:r>
            <a:r>
              <a:rPr lang="en-US" sz="1600" dirty="0">
                <a:solidFill>
                  <a:schemeClr val="accent2"/>
                </a:solidFill>
                <a:latin typeface="Candara" panose="020E0502030303020204" pitchFamily="34" charset="0"/>
              </a:rPr>
              <a:t>“#” + name</a:t>
            </a:r>
            <a:r>
              <a:rPr lang="en-US" sz="1600" dirty="0">
                <a:latin typeface="Candara" panose="020E0502030303020204" pitchFamily="34" charset="0"/>
              </a:rPr>
              <a:t>)</a:t>
            </a:r>
            <a:endParaRPr lang="en-US" sz="1600" dirty="0">
              <a:latin typeface="Candara" panose="020E0502030303020204" pitchFamily="34" charset="0"/>
            </a:endParaRPr>
          </a:p>
        </p:txBody>
      </p:sp>
      <p:pic>
        <p:nvPicPr>
          <p:cNvPr id="7169" name="Picture 716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2" y="3276602"/>
            <a:ext cx="2048183" cy="3351571"/>
          </a:xfrm>
          <a:prstGeom prst="rect">
            <a:avLst/>
          </a:prstGeom>
        </p:spPr>
      </p:pic>
      <p:pic>
        <p:nvPicPr>
          <p:cNvPr id="7172" name="Picture 7171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93" b="19064"/>
          <a:stretch/>
        </p:blipFill>
        <p:spPr>
          <a:xfrm>
            <a:off x="2514602" y="3181345"/>
            <a:ext cx="2959131" cy="3425581"/>
          </a:xfrm>
          <a:prstGeom prst="rect">
            <a:avLst/>
          </a:prstGeom>
        </p:spPr>
      </p:pic>
      <p:pic>
        <p:nvPicPr>
          <p:cNvPr id="7173" name="Picture 7172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1" y="3171548"/>
            <a:ext cx="3291195" cy="353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3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6858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CSS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48600" y="152402"/>
            <a:ext cx="1295400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CSS COLOR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174" name="Rectangle 7173"/>
          <p:cNvSpPr/>
          <p:nvPr/>
        </p:nvSpPr>
        <p:spPr>
          <a:xfrm>
            <a:off x="228603" y="875489"/>
            <a:ext cx="4418197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&lt;link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href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="</a:t>
            </a:r>
            <a:r>
              <a:rPr lang="en-US" b="1" dirty="0" err="1">
                <a:solidFill>
                  <a:schemeClr val="bg1"/>
                </a:solidFill>
                <a:latin typeface="Candara" panose="020E0502030303020204" pitchFamily="34" charset="0"/>
              </a:rPr>
              <a:t>css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/style.css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"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rel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="</a:t>
            </a:r>
            <a:r>
              <a:rPr lang="en-US" b="1" dirty="0" err="1">
                <a:solidFill>
                  <a:schemeClr val="bg1"/>
                </a:solidFill>
                <a:latin typeface="Candara" panose="020E0502030303020204" pitchFamily="34" charset="0"/>
              </a:rPr>
              <a:t>stylesheet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"/&gt;</a:t>
            </a:r>
          </a:p>
        </p:txBody>
      </p:sp>
      <p:pic>
        <p:nvPicPr>
          <p:cNvPr id="7175" name="Picture 717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2" y="1600201"/>
            <a:ext cx="1895740" cy="1724267"/>
          </a:xfrm>
          <a:prstGeom prst="rect">
            <a:avLst/>
          </a:prstGeom>
        </p:spPr>
      </p:pic>
      <p:pic>
        <p:nvPicPr>
          <p:cNvPr id="7176" name="Picture 717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4" y="3828233"/>
            <a:ext cx="4897437" cy="2034597"/>
          </a:xfrm>
          <a:prstGeom prst="rect">
            <a:avLst/>
          </a:prstGeom>
        </p:spPr>
      </p:pic>
      <p:sp>
        <p:nvSpPr>
          <p:cNvPr id="7178" name="TextBox 7177"/>
          <p:cNvSpPr txBox="1"/>
          <p:nvPr/>
        </p:nvSpPr>
        <p:spPr>
          <a:xfrm>
            <a:off x="5475053" y="875490"/>
            <a:ext cx="36689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Change text color to White (#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ffffff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)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Change Background color to Black (#000000)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Change hyperlink color to Pink(#ff69b4)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7179" name="Picture 717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255842"/>
            <a:ext cx="2559008" cy="1602263"/>
          </a:xfrm>
          <a:prstGeom prst="rect">
            <a:avLst/>
          </a:prstGeom>
        </p:spPr>
      </p:pic>
      <p:sp>
        <p:nvSpPr>
          <p:cNvPr id="7180" name="TextBox 7179"/>
          <p:cNvSpPr txBox="1"/>
          <p:nvPr/>
        </p:nvSpPr>
        <p:spPr>
          <a:xfrm>
            <a:off x="5737204" y="5262666"/>
            <a:ext cx="2819400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TEST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</a:p>
          <a:p>
            <a:r>
              <a:rPr lang="en-US" dirty="0">
                <a:solidFill>
                  <a:srgbClr val="0070C0"/>
                </a:solidFill>
                <a:latin typeface="Candara" panose="020E0502030303020204" pitchFamily="34" charset="0"/>
              </a:rPr>
              <a:t>Try using inline/embedded CSS style attribute for the elements!</a:t>
            </a:r>
            <a:endParaRPr lang="en-US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7181" name="TextBox 7180"/>
          <p:cNvSpPr txBox="1"/>
          <p:nvPr/>
        </p:nvSpPr>
        <p:spPr>
          <a:xfrm>
            <a:off x="2895600" y="2667001"/>
            <a:ext cx="160020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Always placed in the header section</a:t>
            </a:r>
            <a:endParaRPr lang="en-US" sz="1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cxnSp>
        <p:nvCxnSpPr>
          <p:cNvPr id="7183" name="Straight Arrow Connector 7182"/>
          <p:cNvCxnSpPr>
            <a:stCxn id="7181" idx="2"/>
          </p:cNvCxnSpPr>
          <p:nvPr/>
        </p:nvCxnSpPr>
        <p:spPr>
          <a:xfrm>
            <a:off x="3695700" y="3190221"/>
            <a:ext cx="0" cy="13817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88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6858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CSS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34200" y="152402"/>
            <a:ext cx="2209800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CLASS / ID SELECTORS 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928" y="732879"/>
            <a:ext cx="4896599" cy="4034031"/>
          </a:xfrm>
          <a:prstGeom prst="rect">
            <a:avLst/>
          </a:prstGeom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3" y="732880"/>
            <a:ext cx="2800877" cy="404654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28802" y="5029202"/>
            <a:ext cx="554390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Add Id/Class attributes to elements within yurts.html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“Cascading”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witnesses by overriding styles within 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css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document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Id user more for JS, Class used more for CSS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New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font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styles introduced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Descendant Selectors – footer &gt; em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89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6858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CSS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43800" y="152402"/>
            <a:ext cx="1600200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WEB GRAPHICS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60" y="1623763"/>
            <a:ext cx="7230485" cy="361047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38201" y="4191003"/>
            <a:ext cx="7349043" cy="1043239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3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6858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CSS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43800" y="152402"/>
            <a:ext cx="1600200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WEB GRAPHICS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1" y="1400870"/>
            <a:ext cx="6913124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&lt;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img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src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=“cake.png” 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alt=“birthday cake” height=“100” width=“100”&gt;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15000" y="816165"/>
            <a:ext cx="0" cy="57150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09800" y="457202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File URI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>
            <a:off x="2705100" y="795756"/>
            <a:ext cx="0" cy="60227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00600" y="487978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Height of graphic in pixels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497436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Alternate text description 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(e.g. for disabled people)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114803" y="1797283"/>
            <a:ext cx="1623" cy="6858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96000" y="2477850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Width of graphic in pixels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7315203" y="1777697"/>
            <a:ext cx="1623" cy="6858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530" y="3618693"/>
            <a:ext cx="3095625" cy="3036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4929109" y="4495803"/>
            <a:ext cx="4214893" cy="1969857"/>
            <a:chOff x="212282" y="4089691"/>
            <a:chExt cx="4214893" cy="1969857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282" y="4089691"/>
              <a:ext cx="1768917" cy="19698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6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199" y="4089691"/>
              <a:ext cx="2445976" cy="1895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4" name="TextBox 33"/>
          <p:cNvSpPr txBox="1"/>
          <p:nvPr/>
        </p:nvSpPr>
        <p:spPr>
          <a:xfrm>
            <a:off x="6019800" y="3979280"/>
            <a:ext cx="1823936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&lt;</a:t>
            </a:r>
            <a:r>
              <a:rPr lang="en-US" sz="14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img</a:t>
            </a:r>
            <a:r>
              <a:rPr lang="en-US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&gt; align attribute</a:t>
            </a:r>
            <a:endParaRPr lang="en-US" sz="1100" b="1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8722" y="5918630"/>
            <a:ext cx="975335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v</a:t>
            </a:r>
            <a:r>
              <a:rPr lang="en-US" sz="14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space</a:t>
            </a:r>
            <a:endParaRPr lang="en-US" sz="14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attribute</a:t>
            </a:r>
            <a:endParaRPr lang="en-US" sz="1100" b="1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7374" y="4858762"/>
            <a:ext cx="101802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hspace</a:t>
            </a:r>
            <a:r>
              <a:rPr lang="en-US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 attribute</a:t>
            </a:r>
            <a:endParaRPr lang="en-US" sz="1100" b="1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0810" y="3994668"/>
            <a:ext cx="93115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Align = ?</a:t>
            </a:r>
            <a:endParaRPr lang="en-US" sz="1100" b="1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7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6858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CSS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7400" y="152402"/>
            <a:ext cx="3276600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CSS PROPERTIES - BACKGROUND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31668" y="839823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body </a:t>
            </a:r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{ </a:t>
            </a:r>
            <a:endParaRPr lang="en-US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     background-image</a:t>
            </a:r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: </a:t>
            </a:r>
            <a:r>
              <a:rPr lang="en-US" dirty="0" err="1">
                <a:solidFill>
                  <a:schemeClr val="accent2"/>
                </a:solidFill>
                <a:latin typeface="Candara" panose="020E0502030303020204" pitchFamily="34" charset="0"/>
              </a:rPr>
              <a:t>url</a:t>
            </a:r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(background.png);</a:t>
            </a:r>
          </a:p>
          <a:p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     background-repeat: no-repeat; </a:t>
            </a:r>
          </a:p>
          <a:p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}</a:t>
            </a:r>
            <a:endParaRPr lang="en-US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54" y="2209800"/>
            <a:ext cx="2404753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162988"/>
            <a:ext cx="2201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* By default images tile (repeat)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46" y="4572001"/>
            <a:ext cx="2415111" cy="2047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63834"/>
            <a:ext cx="4938712" cy="4324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95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</Words>
  <Application>Microsoft Office PowerPoint</Application>
  <PresentationFormat>On-screen Show (4:3)</PresentationFormat>
  <Paragraphs>132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Candara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Royal Bank of Scotland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Jha, Rohit, M&amp;IB</dc:creator>
  <cp:lastModifiedBy>Jha, Rohit, M&amp;IB</cp:lastModifiedBy>
  <cp:revision>1</cp:revision>
  <dcterms:created xsi:type="dcterms:W3CDTF">2015-06-22T05:55:47Z</dcterms:created>
  <dcterms:modified xsi:type="dcterms:W3CDTF">2015-06-22T05:56:00Z</dcterms:modified>
</cp:coreProperties>
</file>