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5" r:id="rId25"/>
    <p:sldId id="283" r:id="rId26"/>
    <p:sldId id="284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4D18D-5A8C-490C-B74C-2A622DAD4B6A}" type="datetimeFigureOut">
              <a:rPr lang="en-US" smtClean="0"/>
              <a:t>28/6/15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5DB8C-CAF0-49C1-A97A-A69A06D7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Loosely typed – does not require variable definition</a:t>
            </a:r>
            <a:r>
              <a:rPr lang="en-US" baseline="0" dirty="0" smtClean="0"/>
              <a:t> i.e. same variable can be used as an integer and as </a:t>
            </a:r>
            <a:r>
              <a:rPr lang="en-US" baseline="0" smtClean="0"/>
              <a:t>a string.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3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92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58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11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61D-F376-43F7-97B2-0F5A9328AB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4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6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4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7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4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E318-C7DE-4051-894E-ED2E119555D3}" type="datetimeFigureOut">
              <a:rPr lang="en-US" smtClean="0"/>
              <a:t>28/6/15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F214-356E-42FE-90CE-6D5F3CE7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1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var section = ‘Javascript’;</a:t>
            </a:r>
          </a:p>
        </p:txBody>
      </p:sp>
    </p:spTree>
    <p:extLst>
      <p:ext uri="{BB962C8B-B14F-4D97-AF65-F5344CB8AC3E}">
        <p14:creationId xmlns:p14="http://schemas.microsoft.com/office/powerpoint/2010/main" val="259848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7333" y="159446"/>
            <a:ext cx="212404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NUMBER &amp; STRINGS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2606" y="6535708"/>
            <a:ext cx="24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ED7D31"/>
                </a:solidFill>
                <a:latin typeface="Candara" panose="020E0502030303020204" pitchFamily="34" charset="0"/>
              </a:rPr>
              <a:t>,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" y="685123"/>
            <a:ext cx="8285239" cy="614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6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7333" y="159446"/>
            <a:ext cx="212404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LOGICAL OPERATORS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4266"/>
            <a:ext cx="9144000" cy="3591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38896"/>
            <a:ext cx="9144000" cy="23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8857" y="159446"/>
            <a:ext cx="2692519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COMPARISON </a:t>
            </a:r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OPERATORS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051"/>
          <a:stretch/>
        </p:blipFill>
        <p:spPr>
          <a:xfrm>
            <a:off x="0" y="1233714"/>
            <a:ext cx="9144000" cy="480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9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8762" y="159446"/>
            <a:ext cx="1942614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FLOW CONTROL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9800"/>
            <a:ext cx="9144000" cy="49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3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8762" y="159446"/>
            <a:ext cx="1942614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TRUTHY &amp; FALSY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500"/>
            <a:ext cx="9144000" cy="46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0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8762" y="159446"/>
            <a:ext cx="1942614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TRUTHY &amp; FALSY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22699" y="788144"/>
            <a:ext cx="3637418" cy="2822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879686" y="2652300"/>
            <a:ext cx="4264314" cy="4215672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7" idx="2"/>
            <a:endCxn id="8" idx="1"/>
          </p:cNvCxnSpPr>
          <p:nvPr/>
        </p:nvCxnSpPr>
        <p:spPr>
          <a:xfrm rot="16200000" flipH="1">
            <a:off x="2936035" y="2816485"/>
            <a:ext cx="1149024" cy="2738278"/>
          </a:xfrm>
          <a:prstGeom prst="bentConnector2">
            <a:avLst/>
          </a:prstGeom>
          <a:ln w="38100" cmpd="sng">
            <a:solidFill>
              <a:srgbClr val="CC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8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5905" y="159446"/>
            <a:ext cx="103547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LOOPS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57237" y="856503"/>
            <a:ext cx="4168019" cy="997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84160" y="2975430"/>
            <a:ext cx="3950382" cy="1820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498813" y="2975430"/>
            <a:ext cx="4445012" cy="11236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4481890" y="642994"/>
            <a:ext cx="4662110" cy="1667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38666" y="5474598"/>
            <a:ext cx="3133271" cy="11511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407004" y="4596189"/>
            <a:ext cx="4232020" cy="194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2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1429" y="159446"/>
            <a:ext cx="1349946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KEYWORDS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57300" y="664025"/>
            <a:ext cx="66294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2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1429" y="159446"/>
            <a:ext cx="1349946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ARRAY - 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3420"/>
            <a:ext cx="9144000" cy="591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8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1429" y="159446"/>
            <a:ext cx="1349946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ARRAY - II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287"/>
            <a:ext cx="9144000" cy="329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8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5802" y="159446"/>
            <a:ext cx="8455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INTRO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3" y="1066803"/>
            <a:ext cx="6314549" cy="4985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Originally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LiveScript developed by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Netscape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Invented by Brendan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Eich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Scripts not programs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Not an OOP : no class-based inheritance, no polymorphism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Not JAVA : JS is interpreted NOT compiled and loosely typed</a:t>
            </a:r>
          </a:p>
          <a:p>
            <a:pPr marL="285744" indent="-285744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Not HTML 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BUT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embeddable inside HTML document</a:t>
            </a:r>
            <a:endParaRPr lang="en-US" u="sng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36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31237" y="159446"/>
            <a:ext cx="1120137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OBJECTS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0095" y="863955"/>
            <a:ext cx="8321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Objects</a:t>
            </a:r>
            <a:r>
              <a:rPr lang="en-US" dirty="0" smtClean="0">
                <a:latin typeface="Candara"/>
                <a:cs typeface="Candara"/>
              </a:rPr>
              <a:t> contain one or more key-value pairs. The key portion can be any string. The value portion can be any type of value: a </a:t>
            </a:r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number</a:t>
            </a:r>
            <a:r>
              <a:rPr lang="en-US" dirty="0" smtClean="0">
                <a:latin typeface="Candara"/>
                <a:cs typeface="Candara"/>
              </a:rPr>
              <a:t>, a </a:t>
            </a:r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string</a:t>
            </a:r>
            <a:r>
              <a:rPr lang="en-US" dirty="0" smtClean="0">
                <a:latin typeface="Candara"/>
                <a:cs typeface="Candara"/>
              </a:rPr>
              <a:t>, an </a:t>
            </a:r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array</a:t>
            </a:r>
            <a:r>
              <a:rPr lang="en-US" dirty="0" smtClean="0">
                <a:latin typeface="Candara"/>
                <a:cs typeface="Candara"/>
              </a:rPr>
              <a:t>, a </a:t>
            </a:r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function</a:t>
            </a:r>
            <a:r>
              <a:rPr lang="en-US" dirty="0" smtClean="0">
                <a:latin typeface="Candara"/>
                <a:cs typeface="Candara"/>
              </a:rPr>
              <a:t>, or </a:t>
            </a:r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even another object</a:t>
            </a:r>
            <a:r>
              <a:rPr lang="en-US" dirty="0" smtClean="0">
                <a:latin typeface="Candara"/>
                <a:cs typeface="Candara"/>
              </a:rPr>
              <a:t>.</a:t>
            </a:r>
            <a:endParaRPr lang="en-US" dirty="0">
              <a:latin typeface="Candara"/>
              <a:cs typeface="Candar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666" y="1890860"/>
            <a:ext cx="8140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Candara"/>
                <a:cs typeface="Candara"/>
              </a:rPr>
              <a:t>Everything in JavaScript is an object — arrays, functions, numbers, even strings — and they all have properties and methods.</a:t>
            </a:r>
            <a:endParaRPr lang="en-US" dirty="0">
              <a:latin typeface="Candara"/>
              <a:cs typeface="Canda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98890" y="3119362"/>
            <a:ext cx="75946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4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9048" y="159446"/>
            <a:ext cx="1652327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FUNCTIONS - 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2940"/>
            <a:ext cx="9144000" cy="24964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9618" y="1171789"/>
            <a:ext cx="76320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CC3333"/>
                </a:solidFill>
                <a:latin typeface="Candara"/>
                <a:cs typeface="Candara"/>
              </a:rPr>
              <a:t>Functions</a:t>
            </a:r>
            <a:r>
              <a:rPr lang="en-US" dirty="0">
                <a:latin typeface="Candara"/>
                <a:cs typeface="Candara"/>
              </a:rPr>
              <a:t> contain blocks of code that need to be executed repeatedly. Functions can take zero or more arguments, and can optionally return a value.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990" y="5647591"/>
            <a:ext cx="822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  <a:latin typeface="Candara"/>
                <a:cs typeface="Candara"/>
              </a:rPr>
              <a:t>Named function declarations </a:t>
            </a:r>
            <a:r>
              <a:rPr lang="en-US" dirty="0" smtClean="0">
                <a:latin typeface="Candara"/>
                <a:cs typeface="Candara"/>
              </a:rPr>
              <a:t>provide better debugging experience in the call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7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9048" y="159446"/>
            <a:ext cx="1652327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FUNCTIONS - II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981" y="529594"/>
            <a:ext cx="7124285" cy="63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8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9048" y="159446"/>
            <a:ext cx="1652327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FUNCTIONS - III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3400"/>
            <a:ext cx="9144000" cy="625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2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1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jQuery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2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008564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jQUERY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2009" y="159446"/>
            <a:ext cx="1979367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DOCUMENT READY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324" y="1009302"/>
            <a:ext cx="3105459" cy="9233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C3333"/>
                </a:solidFill>
                <a:latin typeface="Candara"/>
                <a:cs typeface="Candara"/>
              </a:rPr>
              <a:t>window.onload</a:t>
            </a:r>
            <a:r>
              <a:rPr lang="en-US" dirty="0">
                <a:latin typeface="Candara"/>
                <a:cs typeface="Candara"/>
              </a:rPr>
              <a:t> = function() </a:t>
            </a:r>
            <a:r>
              <a:rPr lang="en-US" dirty="0" smtClean="0">
                <a:latin typeface="Candara"/>
                <a:cs typeface="Candara"/>
              </a:rPr>
              <a:t>{</a:t>
            </a:r>
            <a:endParaRPr lang="en-US" dirty="0">
              <a:latin typeface="Candara"/>
              <a:cs typeface="Candara"/>
            </a:endParaRPr>
          </a:p>
          <a:p>
            <a:r>
              <a:rPr lang="en-US" dirty="0">
                <a:latin typeface="Candara"/>
                <a:cs typeface="Candara"/>
              </a:rPr>
              <a:t>    alert( "welcome" )</a:t>
            </a:r>
            <a:r>
              <a:rPr lang="en-US" dirty="0" smtClean="0">
                <a:latin typeface="Candara"/>
                <a:cs typeface="Candara"/>
              </a:rPr>
              <a:t>;</a:t>
            </a:r>
            <a:endParaRPr lang="en-US" dirty="0">
              <a:latin typeface="Candara"/>
              <a:cs typeface="Candara"/>
            </a:endParaRPr>
          </a:p>
          <a:p>
            <a:r>
              <a:rPr lang="en-US" dirty="0">
                <a:latin typeface="Candara"/>
                <a:cs typeface="Candara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9545" y="2067730"/>
            <a:ext cx="5080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 smtClean="0">
                <a:solidFill>
                  <a:srgbClr val="7F7F7F"/>
                </a:solidFill>
                <a:latin typeface="Candara"/>
                <a:cs typeface="Candara"/>
              </a:rPr>
              <a:t>To </a:t>
            </a:r>
            <a:r>
              <a:rPr lang="en-US" i="1" dirty="0">
                <a:solidFill>
                  <a:srgbClr val="7F7F7F"/>
                </a:solidFill>
                <a:latin typeface="Candara"/>
                <a:cs typeface="Candara"/>
              </a:rPr>
              <a:t>run code as soon as the document is ready to be manipulated, </a:t>
            </a:r>
            <a:r>
              <a:rPr lang="en-US" i="1" dirty="0" err="1">
                <a:solidFill>
                  <a:srgbClr val="CC3333"/>
                </a:solidFill>
                <a:latin typeface="Candara"/>
                <a:cs typeface="Candara"/>
              </a:rPr>
              <a:t>jQuery</a:t>
            </a:r>
            <a:r>
              <a:rPr lang="en-US" i="1" dirty="0">
                <a:solidFill>
                  <a:srgbClr val="CC3333"/>
                </a:solidFill>
                <a:latin typeface="Candara"/>
                <a:cs typeface="Candara"/>
              </a:rPr>
              <a:t> </a:t>
            </a:r>
            <a:r>
              <a:rPr lang="en-US" i="1" dirty="0">
                <a:solidFill>
                  <a:srgbClr val="7F7F7F"/>
                </a:solidFill>
                <a:latin typeface="Candara"/>
                <a:cs typeface="Candara"/>
              </a:rPr>
              <a:t>has a statement known as the ready </a:t>
            </a:r>
            <a:r>
              <a:rPr lang="en-US" i="1" dirty="0" smtClean="0">
                <a:solidFill>
                  <a:srgbClr val="7F7F7F"/>
                </a:solidFill>
                <a:latin typeface="Candara"/>
                <a:cs typeface="Candara"/>
              </a:rPr>
              <a:t>event:</a:t>
            </a:r>
            <a:endParaRPr lang="en-US" i="1" dirty="0">
              <a:solidFill>
                <a:srgbClr val="7F7F7F"/>
              </a:solidFill>
              <a:latin typeface="Candara"/>
              <a:cs typeface="Candar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78613" y="984396"/>
            <a:ext cx="4572000" cy="923330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Candara"/>
                <a:cs typeface="Candara"/>
              </a:rPr>
              <a:t>$( document ).</a:t>
            </a:r>
            <a:r>
              <a:rPr lang="en-US" dirty="0">
                <a:solidFill>
                  <a:srgbClr val="CC3333"/>
                </a:solidFill>
                <a:latin typeface="Candara"/>
                <a:cs typeface="Candara"/>
              </a:rPr>
              <a:t>ready</a:t>
            </a:r>
            <a:r>
              <a:rPr lang="en-US" dirty="0">
                <a:latin typeface="Candara"/>
                <a:cs typeface="Candara"/>
              </a:rPr>
              <a:t>(function() </a:t>
            </a:r>
            <a:r>
              <a:rPr lang="en-US" dirty="0" smtClean="0">
                <a:latin typeface="Candara"/>
                <a:cs typeface="Candara"/>
              </a:rPr>
              <a:t>{</a:t>
            </a:r>
            <a:endParaRPr lang="en-US" dirty="0">
              <a:latin typeface="Candara"/>
              <a:cs typeface="Candara"/>
            </a:endParaRPr>
          </a:p>
          <a:p>
            <a:r>
              <a:rPr lang="en-US" dirty="0">
                <a:latin typeface="Candara"/>
                <a:cs typeface="Candara"/>
              </a:rPr>
              <a:t>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rPr>
              <a:t>// Your code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/>
                <a:cs typeface="Candara"/>
              </a:rPr>
              <a:t>here</a:t>
            </a:r>
            <a:endParaRPr lang="en-US" dirty="0">
              <a:latin typeface="Candara"/>
              <a:cs typeface="Candara"/>
            </a:endParaRPr>
          </a:p>
          <a:p>
            <a:r>
              <a:rPr lang="en-US" dirty="0">
                <a:latin typeface="Candara"/>
                <a:cs typeface="Candara"/>
              </a:rPr>
              <a:t>});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970" y="2070783"/>
            <a:ext cx="3454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solidFill>
                  <a:srgbClr val="7F7F7F"/>
                </a:solidFill>
                <a:latin typeface="Candara"/>
                <a:cs typeface="Candara"/>
              </a:rPr>
              <a:t>Unfortunately, the code doesn't run until all images are finished downloading, including banner ads.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6382" y="3441680"/>
            <a:ext cx="87159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/>
              <a:t>   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jquery.com</a:t>
            </a:r>
            <a:r>
              <a:rPr lang="en-US" dirty="0"/>
              <a:t>/"&gt;</a:t>
            </a:r>
            <a:r>
              <a:rPr lang="en-US" dirty="0" err="1"/>
              <a:t>jQuery</a:t>
            </a:r>
            <a:r>
              <a:rPr lang="en-US" dirty="0"/>
              <a:t>&lt;/a&gt;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=“https://</a:t>
            </a:r>
            <a:r>
              <a:rPr lang="en-US" dirty="0" err="1"/>
              <a:t>ajax.googleapis.com</a:t>
            </a:r>
            <a:r>
              <a:rPr lang="en-US" dirty="0"/>
              <a:t>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jquery</a:t>
            </a:r>
            <a:r>
              <a:rPr lang="en-US" dirty="0"/>
              <a:t>/2.1.3/</a:t>
            </a:r>
            <a:r>
              <a:rPr lang="en-US" dirty="0" err="1"/>
              <a:t>jquery.min.js</a:t>
            </a:r>
            <a:r>
              <a:rPr lang="en-US" dirty="0"/>
              <a:t>"&gt;&lt;/script&gt;</a:t>
            </a:r>
          </a:p>
          <a:p>
            <a:r>
              <a:rPr lang="en-US" dirty="0"/>
              <a:t>    &lt;script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solidFill>
                  <a:srgbClr val="CC3333"/>
                </a:solidFill>
              </a:rPr>
              <a:t> $( document ).ready(function() {</a:t>
            </a:r>
          </a:p>
          <a:p>
            <a:r>
              <a:rPr lang="en-US" dirty="0">
                <a:solidFill>
                  <a:srgbClr val="CC3333"/>
                </a:solidFill>
              </a:rPr>
              <a:t>        $( "a" ).click(function( event ) {</a:t>
            </a:r>
          </a:p>
          <a:p>
            <a:r>
              <a:rPr lang="en-US" dirty="0">
                <a:solidFill>
                  <a:srgbClr val="CC3333"/>
                </a:solidFill>
              </a:rPr>
              <a:t>            alert( "The link will no longer take you to </a:t>
            </a:r>
            <a:r>
              <a:rPr lang="en-US" dirty="0" err="1">
                <a:solidFill>
                  <a:srgbClr val="CC3333"/>
                </a:solidFill>
              </a:rPr>
              <a:t>jquery.com</a:t>
            </a:r>
            <a:r>
              <a:rPr lang="en-US" dirty="0">
                <a:solidFill>
                  <a:srgbClr val="CC3333"/>
                </a:solidFill>
              </a:rPr>
              <a:t>" );</a:t>
            </a:r>
          </a:p>
          <a:p>
            <a:r>
              <a:rPr lang="en-US" dirty="0">
                <a:solidFill>
                  <a:srgbClr val="CC3333"/>
                </a:solidFill>
              </a:rPr>
              <a:t>            </a:t>
            </a:r>
            <a:r>
              <a:rPr lang="en-US" dirty="0" err="1">
                <a:solidFill>
                  <a:srgbClr val="CC3333"/>
                </a:solidFill>
              </a:rPr>
              <a:t>event.preventDefault</a:t>
            </a:r>
            <a:r>
              <a:rPr lang="en-US" dirty="0">
                <a:solidFill>
                  <a:srgbClr val="CC3333"/>
                </a:solidFill>
              </a:rPr>
              <a:t>();</a:t>
            </a:r>
          </a:p>
          <a:p>
            <a:r>
              <a:rPr lang="en-US" dirty="0">
                <a:solidFill>
                  <a:srgbClr val="CC3333"/>
                </a:solidFill>
              </a:rPr>
              <a:t>        });</a:t>
            </a:r>
          </a:p>
          <a:p>
            <a:r>
              <a:rPr lang="en-US" dirty="0">
                <a:solidFill>
                  <a:srgbClr val="CC3333"/>
                </a:solidFill>
              </a:rPr>
              <a:t>    })</a:t>
            </a:r>
            <a:r>
              <a:rPr lang="en-US" dirty="0" smtClean="0">
                <a:solidFill>
                  <a:srgbClr val="CC3333"/>
                </a:solidFill>
              </a:rPr>
              <a:t>;</a:t>
            </a:r>
            <a:endParaRPr lang="en-US" dirty="0">
              <a:solidFill>
                <a:srgbClr val="CC3333"/>
              </a:solidFill>
            </a:endParaRP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36504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008564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jQUERY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2009" y="159446"/>
            <a:ext cx="1979367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DOCUMENT READY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5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124201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ndara" panose="020E0502030303020204" pitchFamily="34" charset="0"/>
                <a:cs typeface="Iskoola Pota" panose="020B0502040204020203" pitchFamily="34" charset="0"/>
              </a:rPr>
              <a:t>Other JS frameworks</a:t>
            </a:r>
            <a:endParaRPr lang="en-US" sz="2800" b="1" dirty="0">
              <a:solidFill>
                <a:schemeClr val="bg1"/>
              </a:solidFill>
              <a:latin typeface="Candara" panose="020E0502030303020204" pitchFamily="34" charset="0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4802" y="159446"/>
            <a:ext cx="12265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LIFECYCLE</a:t>
            </a:r>
          </a:p>
        </p:txBody>
      </p:sp>
      <p:pic>
        <p:nvPicPr>
          <p:cNvPr id="1026" name="Picture 2" descr="\\sinfiler1.fm.rbsgrp.net\jharag\MyGEOSProfile\FDR\MyDocuments\Graduate Programme\HTML5 Course\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1238251"/>
            <a:ext cx="8677275" cy="40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62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8202" y="159446"/>
            <a:ext cx="6931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DOM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2286003"/>
            <a:ext cx="5734683" cy="3073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1066802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HTML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Document Object Model (DOM)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is constructed as a tree of Objects and allows dynamic HTML/CSS document manipulation.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1963" y="5638802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Candara" panose="020E0502030303020204" pitchFamily="34" charset="0"/>
              </a:rPr>
              <a:t>JavaScript</a:t>
            </a: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</a:rPr>
              <a:t> can access all the nodes in the tree</a:t>
            </a:r>
          </a:p>
        </p:txBody>
      </p:sp>
    </p:spTree>
    <p:extLst>
      <p:ext uri="{BB962C8B-B14F-4D97-AF65-F5344CB8AC3E}">
        <p14:creationId xmlns:p14="http://schemas.microsoft.com/office/powerpoint/2010/main" val="220405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2" y="159446"/>
            <a:ext cx="1912375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ADDING IT TO PAGE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544" y="219405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Inline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44" y="3585865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External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2" y="2129136"/>
            <a:ext cx="3195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&lt;script type=“text/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javascript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”&gt;</a:t>
            </a:r>
          </a:p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      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document.write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(“hello”);</a:t>
            </a:r>
          </a:p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&lt;/script&gt;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1543" y="3581009"/>
            <a:ext cx="580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&lt;script type=“text/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javascript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” 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</a:rPr>
              <a:t>src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  <a:t>=“myscript.js” 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2499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7715" y="159446"/>
            <a:ext cx="1313662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CONSOLE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8191" y="1185333"/>
            <a:ext cx="269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C3333"/>
                </a:solidFill>
              </a:rPr>
              <a:t>console.log</a:t>
            </a:r>
            <a:r>
              <a:rPr lang="en-US" dirty="0" smtClean="0">
                <a:solidFill>
                  <a:srgbClr val="CC3333"/>
                </a:solidFill>
              </a:rPr>
              <a:t>(‘hello world!’);</a:t>
            </a:r>
            <a:endParaRPr lang="en-US" dirty="0">
              <a:solidFill>
                <a:srgbClr val="CC33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2210" y="4833258"/>
            <a:ext cx="300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onsole.debug</a:t>
            </a:r>
            <a:r>
              <a:rPr lang="en-US" dirty="0" smtClean="0"/>
              <a:t>(‘hello world!’);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9943" y="5360610"/>
            <a:ext cx="289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console.error</a:t>
            </a:r>
            <a:r>
              <a:rPr lang="en-US" dirty="0" smtClean="0"/>
              <a:t>(‘hello world!’);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311400"/>
            <a:ext cx="7683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0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5803" y="159446"/>
            <a:ext cx="84557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HTML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3" y="1066803"/>
            <a:ext cx="456471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&lt;!DOCTYPE html&gt;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&lt;html&gt;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&lt;head&gt;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	&lt;title&gt;Hello World&lt;/title&gt;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&lt;/head&gt;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&lt;body&gt;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&lt;script type="text/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javascript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"&gt;</a:t>
            </a:r>
          </a:p>
          <a:p>
            <a:r>
              <a:rPr lang="en-US" sz="2000" dirty="0">
                <a:solidFill>
                  <a:srgbClr val="CC3333"/>
                </a:solidFill>
                <a:latin typeface="Candara" panose="020E0502030303020204" pitchFamily="34" charset="0"/>
              </a:rPr>
              <a:t>	</a:t>
            </a:r>
            <a:r>
              <a:rPr lang="en-US" sz="2000" dirty="0" err="1">
                <a:solidFill>
                  <a:srgbClr val="CC3333"/>
                </a:solidFill>
                <a:latin typeface="Candara" panose="020E0502030303020204" pitchFamily="34" charset="0"/>
              </a:rPr>
              <a:t>document.write</a:t>
            </a:r>
            <a:r>
              <a:rPr lang="en-US" sz="2000" dirty="0">
                <a:solidFill>
                  <a:srgbClr val="CC3333"/>
                </a:solidFill>
                <a:latin typeface="Candara" panose="020E0502030303020204" pitchFamily="34" charset="0"/>
              </a:rPr>
              <a:t>('hello, world!');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&lt;/script&gt;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&lt;/body&gt;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&lt;/html&gt;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4542606" y="6535708"/>
            <a:ext cx="24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ED7D31"/>
                </a:solidFill>
                <a:latin typeface="Candara" panose="020E0502030303020204" pitchFamily="34" charset="0"/>
              </a:rPr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5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5803" y="159446"/>
            <a:ext cx="84557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BASICS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2606" y="6535708"/>
            <a:ext cx="24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ED7D31"/>
                </a:solidFill>
                <a:latin typeface="Candara" panose="020E0502030303020204" pitchFamily="34" charset="0"/>
              </a:rPr>
              <a:t>,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930"/>
            <a:ext cx="9144000" cy="58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5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2402"/>
            <a:ext cx="1371600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7333" y="159446"/>
            <a:ext cx="2124043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BASIC OPERATORS</a:t>
            </a:r>
            <a:endParaRPr lang="en-US" sz="16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2606" y="6535708"/>
            <a:ext cx="249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ED7D31"/>
                </a:solidFill>
                <a:latin typeface="Candara" panose="020E0502030303020204" pitchFamily="34" charset="0"/>
              </a:rPr>
              <a:t>,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9900"/>
            <a:ext cx="9144000" cy="58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5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593</Words>
  <Application>Microsoft Macintosh PowerPoint</Application>
  <PresentationFormat>On-screen Show (4:3)</PresentationFormat>
  <Paragraphs>132</Paragraphs>
  <Slides>27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Rohit Jha</dc:creator>
  <cp:keywords/>
  <dc:description/>
  <cp:lastModifiedBy>Rohit Jha</cp:lastModifiedBy>
  <cp:revision>45</cp:revision>
  <dcterms:created xsi:type="dcterms:W3CDTF">2015-06-22T05:56:03Z</dcterms:created>
  <dcterms:modified xsi:type="dcterms:W3CDTF">2015-06-28T16:15:58Z</dcterms:modified>
  <cp:category/>
</cp:coreProperties>
</file>