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mp" ContentType="image/p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58" r:id="rId4"/>
    <p:sldId id="259" r:id="rId5"/>
    <p:sldId id="261" r:id="rId6"/>
    <p:sldId id="262" r:id="rId7"/>
    <p:sldId id="29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304" r:id="rId32"/>
    <p:sldId id="303" r:id="rId33"/>
    <p:sldId id="289" r:id="rId34"/>
    <p:sldId id="301" r:id="rId35"/>
    <p:sldId id="297" r:id="rId36"/>
    <p:sldId id="298" r:id="rId37"/>
    <p:sldId id="299" r:id="rId38"/>
    <p:sldId id="296" r:id="rId39"/>
    <p:sldId id="300" r:id="rId40"/>
    <p:sldId id="287" r:id="rId41"/>
    <p:sldId id="288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E0339-0F11-48B6-9C83-68C7817E7FEC}" type="datetimeFigureOut">
              <a:rPr lang="en-US" smtClean="0"/>
              <a:t>23/6/15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FF95-502D-4312-8303-38D72E65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FF95-502D-4312-8303-38D72E6594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5283-1BC6-49F1-87A6-E2D285499E26}" type="datetimeFigureOut">
              <a:rPr lang="en-US" smtClean="0"/>
              <a:t>23/6/15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1ECB-4140-48E9-8A16-EA5305F5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4" Type="http://schemas.openxmlformats.org/officeDocument/2006/relationships/hyperlink" Target="http://storv10999:8080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istory/1989/proposal.html" TargetMode="External"/><Relationship Id="rId4" Type="http://schemas.openxmlformats.org/officeDocument/2006/relationships/image" Target="../media/image3.gif"/><Relationship Id="rId5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tmp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4" Type="http://schemas.openxmlformats.org/officeDocument/2006/relationships/image" Target="../media/image28.tmp"/><Relationship Id="rId5" Type="http://schemas.openxmlformats.org/officeDocument/2006/relationships/image" Target="../media/image29.tmp"/><Relationship Id="rId6" Type="http://schemas.openxmlformats.org/officeDocument/2006/relationships/image" Target="../media/image30.png"/><Relationship Id="rId7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2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orv10999:8080/" TargetMode="External"/><Relationship Id="rId3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4" Type="http://schemas.openxmlformats.org/officeDocument/2006/relationships/image" Target="../media/image41.tmp"/><Relationship Id="rId5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4" Type="http://schemas.openxmlformats.org/officeDocument/2006/relationships/image" Target="../media/image45.tmp"/><Relationship Id="rId5" Type="http://schemas.openxmlformats.org/officeDocument/2006/relationships/image" Target="../media/image46.tmp"/><Relationship Id="rId6" Type="http://schemas.openxmlformats.org/officeDocument/2006/relationships/image" Target="../media/image47.tmp"/><Relationship Id="rId7" Type="http://schemas.openxmlformats.org/officeDocument/2006/relationships/image" Target="../media/image48.tmp"/><Relationship Id="rId8" Type="http://schemas.openxmlformats.org/officeDocument/2006/relationships/image" Target="../media/image49.tmp"/><Relationship Id="rId9" Type="http://schemas.openxmlformats.org/officeDocument/2006/relationships/image" Target="../media/image50.tmp"/><Relationship Id="rId10" Type="http://schemas.openxmlformats.org/officeDocument/2006/relationships/image" Target="../media/image51.tmp"/><Relationship Id="rId11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4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4" Type="http://schemas.openxmlformats.org/officeDocument/2006/relationships/image" Target="../media/image58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4" Type="http://schemas.openxmlformats.org/officeDocument/2006/relationships/image" Target="../media/image61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4" Type="http://schemas.openxmlformats.org/officeDocument/2006/relationships/image" Target="../media/image67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tmp"/><Relationship Id="rId3" Type="http://schemas.openxmlformats.org/officeDocument/2006/relationships/image" Target="../media/image69.tm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tmp"/><Relationship Id="rId3" Type="http://schemas.openxmlformats.org/officeDocument/2006/relationships/image" Target="../media/image7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3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www.jetbrains.com/webstorm/" TargetMode="External"/><Relationship Id="rId6" Type="http://schemas.openxmlformats.org/officeDocument/2006/relationships/image" Target="../media/image6.jpeg"/><Relationship Id="rId7" Type="http://schemas.openxmlformats.org/officeDocument/2006/relationships/hyperlink" Target="http://www.adobe.com/products/dreamweaver.html" TargetMode="Externa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tm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4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HACKING </a:t>
            </a:r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HTML5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4098" name="Picture 2" descr="http://3.bp.blogspot.com/-mqAQPC_L_Tw/Umak8ldRUuI/AAAAAAAAKFQ/1qlOnOMRlQs/s1600/computer-hack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9399"/>
            <a:ext cx="3162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8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55432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STRUCTURE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78639"/>
          <a:ext cx="4230256" cy="30618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15128"/>
                <a:gridCol w="2115128"/>
              </a:tblGrid>
              <a:tr h="123851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95875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86461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0600" y="14931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&lt;table&gt;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3" y="4857614"/>
            <a:ext cx="104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&lt;/table&gt;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9965" y="1787529"/>
            <a:ext cx="1304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latin typeface="Candara" panose="020E0502030303020204" pitchFamily="34" charset="0"/>
              </a:rPr>
              <a:t>th</a:t>
            </a:r>
            <a:r>
              <a:rPr lang="en-US" sz="1600" dirty="0">
                <a:latin typeface="Candara" panose="020E0502030303020204" pitchFamily="34" charset="0"/>
              </a:rPr>
              <a:t>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187" y="1777172"/>
            <a:ext cx="228600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the header row for the table. Generally enclosed within 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thead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2684" y="2860046"/>
            <a:ext cx="1304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</a:t>
            </a:r>
          </a:p>
          <a:p>
            <a:r>
              <a:rPr lang="en-US" sz="1600" dirty="0">
                <a:latin typeface="Candara" panose="020E0502030303020204" pitchFamily="34" charset="0"/>
              </a:rPr>
              <a:t>   &lt;td&gt;&lt;/td&gt;   </a:t>
            </a:r>
          </a:p>
          <a:p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dirty="0" err="1">
                <a:latin typeface="Candara" panose="020E0502030303020204" pitchFamily="34" charset="0"/>
              </a:rPr>
              <a:t>tr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4855" y="3017147"/>
            <a:ext cx="2286000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600" dirty="0" err="1">
                <a:solidFill>
                  <a:srgbClr val="C0504D"/>
                </a:solidFill>
                <a:latin typeface="Candara" panose="020E0502030303020204" pitchFamily="34" charset="0"/>
              </a:rPr>
              <a:t>tr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&gt; defines a normal row in a table.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&lt;td&gt; defines a normal cell in a table row.</a:t>
            </a:r>
          </a:p>
          <a:p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Generally enclosed within &lt;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&gt;&lt;/</a:t>
            </a:r>
            <a:r>
              <a:rPr lang="en-US" sz="1600" dirty="0" err="1" smtClean="0">
                <a:solidFill>
                  <a:srgbClr val="C0504D"/>
                </a:solidFill>
                <a:latin typeface="Candara" panose="020E0502030303020204" pitchFamily="34" charset="0"/>
              </a:rPr>
              <a:t>tbody</a:t>
            </a:r>
            <a:r>
              <a:rPr lang="en-US" sz="1600" dirty="0" smtClean="0">
                <a:solidFill>
                  <a:srgbClr val="C0504D"/>
                </a:solidFill>
                <a:latin typeface="Candara" panose="020E0502030303020204" pitchFamily="34" charset="0"/>
              </a:rPr>
              <a:t>&gt;</a:t>
            </a:r>
            <a:endParaRPr lang="en-US" sz="1600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437" y="5776421"/>
            <a:ext cx="827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&lt;td&gt; Unique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Attributes: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colspan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columns the cell spans across) | </a:t>
            </a:r>
            <a:r>
              <a:rPr lang="en-US" sz="1200" b="1" i="1" dirty="0" err="1">
                <a:solidFill>
                  <a:srgbClr val="7030A0"/>
                </a:solidFill>
                <a:latin typeface="Candara" panose="020E0502030303020204" pitchFamily="34" charset="0"/>
              </a:rPr>
              <a:t>rowspan</a:t>
            </a:r>
            <a:r>
              <a:rPr lang="en-US" sz="1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 (Number of rows a cell spans across)</a:t>
            </a:r>
          </a:p>
        </p:txBody>
      </p:sp>
    </p:spTree>
    <p:extLst>
      <p:ext uri="{BB962C8B-B14F-4D97-AF65-F5344CB8AC3E}">
        <p14:creationId xmlns:p14="http://schemas.microsoft.com/office/powerpoint/2010/main" val="37399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80127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504D"/>
                </a:solidFill>
                <a:latin typeface="Candara" panose="020E0502030303020204" pitchFamily="34" charset="0"/>
              </a:rPr>
              <a:t>EXAMPLES</a:t>
            </a:r>
            <a:endParaRPr lang="en-US" b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https://encrypted-tbn3.gstatic.com/images?q=tbn:ANd9GcQmSlmiSiRfsFN1_diMBKakvgnpBLgaoclJu9wfuOI7DgHwRh8K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1219203"/>
            <a:ext cx="14954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TkdHXrdACmN6PIW9URKa8rG1ILUV67p7nxngK0O_ZKfAFHSaq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2" y="659102"/>
            <a:ext cx="2200275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http://jpgraph.net/download/manuals/chunkhtml/images/table_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2895602"/>
            <a:ext cx="65532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media02.hongkiat.com/table_design/Big-Cart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2" y="814389"/>
            <a:ext cx="4714875" cy="39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</a:t>
            </a:r>
          </a:p>
        </p:txBody>
      </p:sp>
    </p:spTree>
    <p:extLst>
      <p:ext uri="{BB962C8B-B14F-4D97-AF65-F5344CB8AC3E}">
        <p14:creationId xmlns:p14="http://schemas.microsoft.com/office/powerpoint/2010/main" val="144775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29400" y="152402"/>
            <a:ext cx="2514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COLSPAN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338419"/>
            <a:ext cx="5854579" cy="38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3200" y="152402"/>
            <a:ext cx="2590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TABLES - ROWSPAN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3" y="1447800"/>
            <a:ext cx="5757863" cy="33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152402"/>
            <a:ext cx="2438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 -ATTRIBUTES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097006"/>
            <a:ext cx="8991600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**</a:t>
            </a:r>
            <a:r>
              <a:rPr lang="en-US" sz="1151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Global Attributes:</a:t>
            </a:r>
            <a:r>
              <a:rPr lang="en-US" sz="115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class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contenteditable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contextmenu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dir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draggable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id | irrelevant | lang | ref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registrationmark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</a:t>
            </a:r>
            <a:r>
              <a:rPr lang="en-US" sz="1151" i="1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tabindex</a:t>
            </a:r>
            <a:r>
              <a:rPr lang="en-US" sz="1151" i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| template | title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69521"/>
              </p:ext>
            </p:extLst>
          </p:nvPr>
        </p:nvGraphicFramePr>
        <p:xfrm>
          <a:off x="381000" y="1600203"/>
          <a:ext cx="8382000" cy="4576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SPECIAL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CASES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&lt;table&gt;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&lt;td&gt; ,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th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cellpadding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cellspacing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 border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bordercolor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colspan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rowspan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nowrap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align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valign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| 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bgcolor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size | width | color | align 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noshade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(No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3D cutout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type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 (disc, circle,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square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&lt;meta&gt; … &lt;/meta&gt;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name | http-</a:t>
                      </a:r>
                      <a:r>
                        <a:rPr lang="en-US" sz="1500" dirty="0" err="1" smtClean="0">
                          <a:latin typeface="Candara" panose="020E0502030303020204" pitchFamily="34" charset="0"/>
                        </a:rPr>
                        <a:t>equiv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| content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&lt;link&gt; … &lt;/link&gt;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rel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stylesheet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,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shortcut icon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</a:t>
                      </a:r>
                      <a:r>
                        <a:rPr kumimoji="0" lang="en-US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href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 |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css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|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&lt;script&gt; … &lt;/script&gt;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type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(text/</a:t>
                      </a:r>
                      <a:r>
                        <a:rPr lang="en-US" sz="1500" i="1" dirty="0" err="1" smtClean="0">
                          <a:latin typeface="Candara" panose="020E0502030303020204" pitchFamily="34" charset="0"/>
                        </a:rPr>
                        <a:t>javascript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 </a:t>
                      </a:r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| </a:t>
                      </a:r>
                      <a:r>
                        <a:rPr lang="en-US" sz="1500" i="0" dirty="0" err="1" smtClean="0">
                          <a:latin typeface="Candara" panose="020E0502030303020204" pitchFamily="34" charset="0"/>
                        </a:rPr>
                        <a:t>src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(more after  HTML Forms…..)</a:t>
                      </a:r>
                      <a:endParaRPr kumimoji="0" lang="en-US" sz="11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504D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SPECIAL CHARACTERS</a:t>
            </a:r>
          </a:p>
        </p:txBody>
      </p:sp>
      <p:sp>
        <p:nvSpPr>
          <p:cNvPr id="2" name="AutoShape 6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307975" y="79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460375" y="1603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EQEBUREhMQFRUVFBUVFBcWFBQUFRUTGBUYGBcXFxUYHiggJBonHBgTIjEhJSksLi4uGh80ODMsNygtLisBCgoKDg0OGhAQGy8cHCQsLCwsLCwsLCwsLCwsLCwsLCwsLCwsLCwsLCwsLCwsLCwsLCwsLCwsLCwsLCwsLCwsLP/AABEIAK8BHwMBIgACEQEDEQH/xAAbAAACAwEBAQAAAAAAAAAAAAAABAECAwUGB//EAD0QAAEDAgMGBQIFAwMCBwAAAAEAAhEDIRIxUQQTIkFhkQUyUnHRksFCgaGx8BQVIwZislNyFjNjgsLh8f/EABgBAQEBAQEAAAAAAAAAAAAAAAABAgME/8QAHREBAQEBAQADAQEAAAAAAAAAABEBEhMCIVExA//aAAwDAQACEQMRAD8A+w1KhBNzmeZ1PVV3p1Pd3ykvGaha1xDi25kgYiBiPKQktt2us19LACWn/wAzgNuJgveRYu162BW8x59+W12t8dT3d8o3p1Pd3yvMjxDa8Bc1mJ0sEFjmQ54cHC+bWOwS7mCV19hrPdTa54hzhiIyLQTIaeoEA9QrE6P706n6nfKN6dT3d8pLbXkUyQSLG4EkDmYSG2bXWbTpGmC6SMZwHyxmRM9bX0Uh1rub06nu75RvTqe7vlebf4jtPHLC2HANcKbnyw1KgnCLzhayR1nmr7P4ptG9AqUXNZhlzg1xg7oOIEXPGHjtqrDrXod6dT3d8o3p1Pd3yuP4ptVVmDdgmZkYHOk8MNJHlmXXOUJf+t2h7nANcwCq0MJpk4qROEkzzBDnexakOnoN6dT3d8o3p1Pd2o6rleH7TUcamORhe4NGAtGEOIBBOcgDJPB2aQ61vvTqe7vlG9Op7u+VxP6mpuqpYXOeCcILIh03AE3Sw8R2rhG7JBYMRwmWv/ySCNOFtxzI5EFIXXpN6dT3d8o3p1Pd3yvLv8V2oMBbSc88V8DmWAYQS03FzUEc8IPNdbbNpeKTnUhLxZoIcJMge8dU5OnS3p1Pd3yjenU93fK89S8SryMVNwkzGBxhodVxAuFpwtpe82zS3922vBJoua4PaIwOdibgdiy1e0/kW6pDrXqt6dT3d8o3p1Pd3yvN7Vt+0hjyxri4VXADdOjAA8gyYmcLcjztmF22vlIdaZFUwLnIfidp7o3p1Pd3yub4lVLWthxbdlw3FyEDMZpPxDbdoZVIY0lgpk+Qn/JhqECRfNrLdeoUi3Xe3p1Pd3yjenU93fK823xHai5k0y2XEFuBzgYdSHnFgIdUIJ0Hst/DPEqz3OFWk5gtgOF3ES4x7cLqeeRDtFeU6d3enU93fKN6dT3d8ribdt9VtUtZTcW7pxxYSRvcJc0W5Q2PdwCpW23aCZpt4RSxHExwOOH2AMGZDLRkfZIda729Op7u+Ub06nu75Xn/AO5Vw5gNJ0GrD4a44aWFomdcTp9mnRZUvEdpPma4f5sJO6ef8eFxyjUC+VwkOnpd6dT3d8o3p1Pd3yuTRqVgKuJwJaSKcsIHkBBtciSRbRK0PEK5LAWu4g2SabhzqY5OQ8tOJjPqkOnoN6dT3d8o3p1Pd3yvN7B4htLxSxhzcRcHf4nAjhaWkzkAS4fkM7q39XtTXUvxAveKh3ZEMFVrBkebS4/rkCnJ09FvTqe7vlG9Op7u+V5o+JbWCIpSC2Zwkce7qHCRylwZf3HMLpeGbQ57JdiJDiJLDTkWuGm8JDrXc2N5M58uZP7plJeGnzfknVjf67/D+OTtNMlx4XESfwkjzFZ7p3pf9J+F0aezguxnMYgOnE6/6plM+Ws7/lm/dcXdO9L/AKT8I3TvS/6T8JvwrxMV54S2A1wkgyx4JabZGxkck+r0nljimk4jyu68J+Ebp3pd9J+F16ebvf7BZ7btG7ZiAxEuY0CYlz3Bok8hJCdHljmbp3pf9J+Ebp3pf9J+FbZP9Q06shgJIbSJEt89UwGe4MScr+602bxjG5rd24Y3DCZBGFzHOaTzkhhsJjVLqeefrHdO9LvpPwjdO9LvpPwt3+LQARTeZZUe0yIIY9rRle4cHZZdkj/4rpBpc5paMBe3iHHGDyzAgl4AdN4dMQnWnnn633TvS/6SgU3ZYXfSfhdim/EARzAPdQfMPZ37tTpfPHHFF3pd9J+FO6d6X/SfhdpCdHlji7p3pf8ASfhG6d6X/SfhdpcrbfGm0ahY9p/AWkYiC12IuceGwaGOJieWSdHljLdO9LvpPwjdO9L/AKT8J/YdqdULwWgYHYQQ7EHWBMWGUge86JtOjyxxd070v+k/CN070v8ApPwu0hOjyxxTScY4XGzfwnQdEbp3pf8ASfhdej5R7D9lzD4/Rx4eKAXB7oswtLAJ6HeC6dHnjPdO9L/pPwjdO9L/AKT8Lq7NXFRocA4A5YhBjkYWqdHlji7p3pd9J+Ebp3pd9J+F2kJ0eWOLunel/wBJ+Ebp3pf9J+F2kJ0eWOLunel/0n4Runel/wBJ+F2kJ0eWOLunel/0n4Runel30n4XaQnR5Y4u6d6X/SfhG6d6X/SfhdpCdHlhLw1pAdIIyzEJ1Ub5j7D7q6zrp8cmRjTqAA+7uR9RV96P4ClhQBfjJNpAHLzOv+q3VTN1ns1KlTnA1rcRxOwtiXHmYGa23o/gKU2PaxVxwHDBUNM4hEkAGR0uEyi1DKol3vodAorim9pa8BzTmCJFjI/WFDOfv9gqbXW3bHPicIkiQ23MybWElRKuKdIRDW8IAbw5AAgAW5Se6pToUW5MYJcXWbHEQQTlnBI/NJ0vFg7ECyo0twQHDCXYyAIm0SYmdVmzx6kXNaQ4Oe5oYJEuY4wH9Bl3GqsTp0y2nAGEQGlo4cmmJaLZWFuigU6V+Ft2hh4c2CYbllc26pKp4s0CcDyCyo8G0EMeG5zzkO9s0s//AFC0ND8BLSwPxY2YQCYEmbAkOg5GEi12xUb/AAFVNUYh7O5HVqrSeHNDhMEAic4IlB8w9j+7UK13o/gKN6P4CqIUKvvR/AUrU2Sg4kupsJdBcSyZiYm3U9yt1y/EPGm0HOa5jrYSIIu1weZ/LA79MlSupTLGiGgASTYRckkn3JJKvvR/AUpse1bzHwluB2E3BBMA2Itzg6GUwhV96P4Cjej+AqilQqKNUYR7DkdEuNh2cHFuqcgyDg52vl0b2Gi2peUew/Zc8+OUMeHEbFzXOwuhjmlgh1rDjbfJUrobO2nTbhYA0aBsDstd6P4CuTX8coswzjh2ZLHtwtwvcHGRzwGBmVA8eozm7Dww7C6C4l1gI5YTJSHTr70fwFG9H8BXJpeN03NDgH3AJBa4ESaY0/8AUaZFoUUfHaLm4+LDhBJDS7iMy2Gi5EGSLWOiQrr70fwFG9H8BS+y7Q2o3E0mJIuC0yDBkEStUKvvR/AUb0fwFUQoVfej+Ao3o/gKohCr70fwFG9H8BVEIVam6XGNB91osqXmPsPutUXCzXi9xm7/AJFTvG6juilRl2KTbEAJMTidcphKQpTDGzGEYjid1dAEn8gFfeN1HdV2HbRVLxge0034HB2HOA6QWkjIjr0TSpCrKgvcZ69Aq7QynUaWPgtMSJ0MjLqAmaebvf7BU2vaBSpuqEOIaC4hokwNAokKs2aiDiAbNrkknhBAzPUqG7JQFg1nmxf+4GQRornxNoc9pa+WCmfw8W8cWsi+oIvCxp+NscWjBUAc5rQTggh84HeaYMHlNrgKn0Y3dOAOGzSwQYhpiQI9h2VP6ejhLcLMLg0EWgtbkCNOipV8ZptE4akYKjwYEFrHhnmJi8gi+VzCXo/6loumG1LNxWwEkcE2DjYY23yzgmEHS3g1HdVNQYhcZHn1amlQ+Yezv3aoRlvG6jujeDUd0whFhfeDUd0rW2Kg8kua0k5kk6ERnYQTYWMldJJ7T4nSp1BTe6CWF5JgANE5knMw6w9JVSK7NRpUwQyGgkuIk5kyTc8ySVtvBqO6tse0irTbUbIDhIkQfzHJbIQvvBqO6N43Ud0whRYVpVBhFxkOfRKjw7ZgZwMznM9OUxHC22VhoujR8o9h+yRPjdDHgxHNzXHC6GOaWCHGLTjbBNuqqRmfDtmtwMMCBJJtBHM8gXAaSYVds8Mo1Q0EkYXNcCHcUtBA4jJ/E64vfNdLZtobUbibMHKWubPWHAW6rVKRzH7FRIAENiPLAkDDw+3Az6QpGw7OMmMyj8oA/YBdJChCtPA0Q3CBM21Vt4NR3TCEWF94NR3RvBqO6YQhC+8Go7o3g1HdMIQhfeDUd0bwajumEIRjRIJMaD7rZUb5j7D7q6GMadVoBBIzdzHqKvvm+pvcJZtIl+LE6BIwgkCcTrkdlvKqZusNi2ejRDhTIGJxceMu4iSSeInMkmyZ3zfU3uEpsW3Nql4AcDTfgcDGcA8ieRCZlCoZVbLuJueo0CKrqbmlri0hwIIkXBEFQw5+/wBgqbVtApsc92KGgkwC4wNAFCqjZ6OLHYukGS8mMMxAJgC5sOd1m3YNnGUWdijeOjFYi0xAIEDIcoUf3FsuaQ8FuA8uLG4tbhg8yCLwsKfjlNz2sh4Lzwk4Q0i2F0l2RmwzMGysKeFOlAAwjC0sbDohpiQCD/tb2VBstCIhkYBTibBgyaL2HssKvi9Nok4/K9w4TBDHhh4ja5Ii+V7Jcf6ionHAqHAzeO8ohtpzdyn2MGJgoV2d831N7hZmq3EOJuTuY1arAqpPEPY/u1CtN831N7hG+b6m9wqyiVCrb5vqb3CWr7PQe4PdgJAi5tziWzBjE6JykreVz9t8Yp0cWLHwloPDF3BxEFxAPlOXOwk2VKd2cUqbQxmBrRkARAvK13zfU3uEnsHiDK2LBi4TBmPyNidDYwdQE1KFW3zfU3uEb5vqb3CrKJUKijVbhHE3IcxokW+F7KDMNzmMbiM2mC3FEcLbZWCdpHhHsP2SZ8Xoh4ZjvLgTcBrmlghxOU42xNjKpTezNp024WuEDKXl0dJcTbotd831N7hc6r41Qbhl9nc4IAGFzsRJyaQx0HnylN7PtDajQ9jpaZgjoYI9wQRCQrbfN9Te4Rvm+pvcKsolQq2+b6m9wjfN9Te4VZRKFW3zfU3uEb5vqb3CrKJQq2+b6m9wjfN9Te4VZRKFW3zfU3uEb5vqb3CrKJQqabgXGCDYZfmtFlS8x9h91qi4Wa8ajN3P/cVO8bqO4UU6RLsWIwMXDqcTrn9EzCUhDZdnpUsRabvdicS9zyTAGbieQAhb7xuo7hGzbWyoXhhnduwO0DoBIn80xCpCrKgvcZ6jQIq4HNLXEEOBBExIIg5Lanm73+wUbTXbTY57pwtBJgEmB0F1EhJmx0Q4vGbnB5mo4jE0QDhJiwA7KjfDaAiJs4OjeviQZbbFkCAQMhyW9PxSk41ACZplrXZTidGEATNyQsh45RxtZxS90N4cwYhw6GR+pyBVJjTcUoAsA1hY2HEQwxIz/wBrb52Sw8J2YSAMILcBDaj2jDDQQAHWkMYDrCaqeK0m54vK9w4TcMeGG+XmIjXPJLO/1Fs4zLuQuI4uGRJMSMbJm10Ifa9oEAtgWFwqmoMQuMjzGrUyFQ+Yezv3ahGe8bqO4RvG6juExCIUWF943Udwldr2KjV88GYyeW2AcIsdHvHWV0oXP2rxelTeWOkEFo5AHHigyTEcLs4yVSL0KVNmItwgvdideSXQBz6ABa7xuo7hW2faG1MWGeFxYZBHEM8/3W0IQvvG6juFO8bqO4W8IUWFaVQYRcZDmNEg3wfZQZjmSRvHkGS0wRigjhbY2surRHCPYfslz4nRDwzG2SXAXEYmloLSdeNtuqqQm/wjZnRiBMCL1ahsA5ozdyDnRpKdohjGhrSIGXFP6kqj/F6Aw/5GHETEEEQGudJOkNddQPF6GItxtsG3kYZcTDQdeE9kI33jdR3CN43UdwsKfi9BzQ4OBBHSRdggjWXs7p+EIX3jdR3CN43UdwmIRCiwvvG6juEbxuo7hMQiEIX3jdR3CN43UdwmIRCEL7xuo7hG8bqO4TEIhCMaJBJiMh91sqN8x9h91dDGdI2/N3/Iq8hKCiS+Z4b21OJ2f6LbANArEzWWxbDRo4t21rMZBIbAEgRYBNYgkdi2unWaXU7gOLTwkXGeYTOAaBFq1MiXe/2CKzGvaWnJwLTfkRBWbGC9hn9gq7RUaxuJwtIFmySSQAABeZIUKj+hp48ZJJ4YlxgYbgAaTf3A0S48FoYg7ilpkcZsAWua3/tBa0gdFNHxGi8EtMwAfKRIJgRa9yBbmqt8ToFwbNyYHA6LkNBmPKS5oByMqpcNf0dOGt5NYaYv+ExP/ELAeD0AOEYf8YpAtMEUx+EHrz9hoipt9JucxxQcDoJaSCAYueE2+QsXeMbOMzzjyO80gFuWYxNkcpSFdRgDQAIAAAA0AUEjEPZ37tVcI0HZVLBiFhkeXUIVviCMQWWAaDsjANB2UWtcQSVfw6m8uLi/jAa7iI4L8PsZKYwDQdlhtW0U6QBfAxOwi0y4gmLexRKYpU2txR+J2I35wB+wC0xBZYBoOyMA0HZFrXEEYgssA0HZGAaDshVqJGEew/Zc5vgWzgkw65JcMRh0lph2olje3Up2kwYRYZDl0WB2yjiDMdOSXAXb5mkAt/7uJts1UrKp4JQcAHY3AACC8mwa5rewe7uqbX4JTe1oa7Bhc105zhDhlIH4jmCOhW7tvoDCMdI4iQILTkCSbcgGm6j+4UMWHHSsG3luHinCMWUmDZPs+g7wqnADThiBmXcI3YgSdKTBPvquhiC57PEKDgHB7CDllq0QRyMuaI6obt9AicbAMLXSYaAHZAk5HpmhXQxBGIJIbZQ/6lHInzs8omTnkIN+iP6yh/1KNgCeNlmmIOeVxfqFFp3EEYgkHbfs4BJqUbAnzNJgDFMDpdb03sd5Sw87EG35KwpjEEYgssA0HZGAaDsoVriCMQWWAaDsjANB2Qq7fMfYfdXWVIXPsPutUMYt+5/5FWWbaUum0XtAuZPPstd03QdglIW2XZG0y4jES8ySeggCwyATCrSLHSWhpgkZcxmr7pug7BUijOfv9gq7TQFRuEyLggjMFpDgR+YCu2m29hnoNAiqGNEkCOjZPYCVCE6PhVJhlrb8A9xT8s63vrMaKrfCKQLTBJa4ObMHDHlAtkMx+spllek6SIIbE8J55Ra+YyUDaqJMWkmPKdQM4yki+RVSManhbHYbvAazAACIiQZuJxSGmegWbfBqYmC8SDNwbujGbjN2ET+kJt1ekM45/hMWJBExnY2UDaqNzLbAky0gACJuRmJFs7pSNmMAAAyAAHsFBzHsf3CuKbdB2CqabZFhkeQ6IRKFO6boOwRum6DsFFiFjtezCq0scSAc4i4iCLj9rrfdN0HYLCpXpNJBgERPAepkWuLG40VI2hCpRfTfOGDHSPzEi46habpug7BCIQp3TdB2CN23QdgoRSnkPYfsuePA6Uky8yZcJHFdpg2nNjbzNs10adNsCwyHIKm8pSGyyTMZXIiR73FlUhGp4LTcIcahEAQS24DXNbkOQc7veVXafBWua0McWEODpwtvGK2EQL4jNo6LoGrSECWXJAyOQJP7FQK9GYlmQPKL5XyvGSUhV3hTQAGkjIXvwjdyOV4ptv7qKfg1JogYwIym3vlnmfclOUqlN8YcJkSIHIR8ha7pug7BCOe7wikZ81yHZ5OAdBFv9xPZUZ4KwOxYn2diblwuhsuyuSW87XyXT3TdB2CN03QdglI5jPBqYY1hLjhBBIgYpYGHrEAWnumdm2IMcXYnkkQZjWSbAZm6a3TdB2CN03QdglIhCndN0HYI3TdB2CixCFO6boOwRum6DsEIinmfYfdaKjGgEwIsPurouKs+5/dWWeG/KPYaq2HoERjsextpThm5m8fYf/aYWbSDlFuith6BAN5+/wBgq16WNpbJE2kRMfmpDR0Q4AXt2QYt2NuLFJJ4fSPLcZAc7qg8OZINzhIImLRkMshn+QTEt6ZA/kclAc3pnH5oMn7C0xd0BuEDh1Bm4zkDss/7XTuDiMzzjiMS6wzsOiZLm9Of6WUY29OyDVogRooOY9j9lGEdEYR0QXQqYR0RhHRFXSlbYGvcXEukiPw5QRGWjjmmMI6Kri0Wt2RFdm2ZtPKeQvFgMgOgkrdUaAb2RhHRBdCphHRThHRFDMh7JP8AtjJJl5kyfLe7TpP4R1TYaI5KLZWRCr/DGOsXPNgPw8g4DlyDioreGggBpIgg5C8YpkCM8RlOYR0RhHRBlQ2RrDImwjlo0f8AwCYVMI6IwjoguhUwjojCOiKuhUwjojCOiC6FTCOiMI6ILoVMI6IwjogkZn8vurKrQrIIQhSgq1sd5UoUoIChzZUqUGTaIGvL9EbgdbZLRCCu7H6Qqbgdf5/+LVCAQpUIBClCCFR9OTN1ooQQ1sCFKFKCEKUIICyFAfrP7fC1UoIQpQghClCCEKUIIQpQghClCCEKUIIClCEAhCEEAKUIQCEIQRCIUoQRCIUoQCEIQCEIQCiFKEAhCEAhCEAohShBEKUIQCEIQCEIQCEIQCEIQCEIQCEIQf/Z"/>
          <p:cNvSpPr>
            <a:spLocks noChangeAspect="1" noChangeArrowheads="1"/>
          </p:cNvSpPr>
          <p:nvPr/>
        </p:nvSpPr>
        <p:spPr bwMode="auto">
          <a:xfrm>
            <a:off x="612775" y="3127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TEBUTExQQFhMXGBgaFxYYGRgaGRgYGyAWFhoZFhgcHyggGxsxHxkUIjEhJSorLi4uFyAzODMxNygvLisBCgoKDg0OGhAQGi8kHCQ0NCw0LCw3LCwsLC8sLCwsLCwvLCwsLCwsLCwsLCwsLCw0LCwsLCwsLCwsLCwsLCwsLP/AABEIAKgBLQMBIgACEQEDEQH/xAAbAAADAQEBAQEAAAAAAAAAAAAABAUDBgECB//EAD4QAAIBAgIHBgQFAwMFAAMAAAECEQADEiEEExQxUZHRBSJBUmGhBjKBkhYjQmLScaLhFcHCM0NygrEkU1T/xAAYAQEBAQEBAAAAAAAAAAAAAAAAAQIEA//EACMRAQACAgEEAwEBAQAAAAAAAAABEQIDExRBUaESITEEsYH/2gAMAwEAAhEDEQA/AP0H4t0XSLum2bdnWFdReYjadI0ZAwayFZnsg4mEtCMIILZ5Vle7Q06ytxSwuak6LaL6oy2NbWuv5eEl9whZJMgRVzTO2EtMFuOwJt4x8uecYVEb/XcPE1pona1t7OtNxlAClw2EFCf0nLMzllMndQQf9d0sGxiCkNhxBLVws03Wt4gHCgjVhWOEysloZcMytL7X0vUXLf51v/qlGC3me421XkKhyxZQLa22GcQ+XdEV1+g9uWrgaLjrEnMDNe6MQgZiWURvzjflWvZ/aaXWKh3VgTCthBYAmGXLdGcbxIkZip8oiaJns5vTfiHTV2shFBtLpJRNXcLfllRZYECGDCTBOeIYflNfeldpaWNJRGZglvS8BZbTYXttoxuqHAmV1pwSPEr4iqmlfE1lEuvjuFbaM4MKA+FccKSN/gJyJOVUTpnfuIC+K3gmcIBx7oME+1SMon8lImJ/E74R7TvXlcXx3lFs4lQrbJYHEEZoJgj5WVWWRMzl0NST2n+4/NgPo2UA/l5fMsccQ40rpvxAtp8DsQTEZrnPDuZmrOULES6CipGg9rLcFkzcGu1mH5IGCZxZeMcK+7WnE4c8jh8RIxEAZauPEeNUVKKn9o6cLOHEbrFpgKFJhRiJMgAAD18a97P0sXllWuAjerYJAO45AiD4EHiN4IAs/RXJ6Z8caLb0vZMd9ruJVOFFwhiYgkgbhBJ3QcicwLulaaqWddjdkhSCuAyGgAjICMxUiYn8aywyxr5RV/f/ADyfoqTpvaerZlGsbAAXIwDDO6JGZjP6/wBY80/tUW9UF1txroJQKs90AEsYUkDvL4eIrUYzLFwr0Uh2dpWuUspuAAgZ6vOVV5GGcoYcqb1Z8zf29KTFLE20orPVnzN/b0o1Z8zf29Kg0orPVnzN/b0o1Z8zf29KDSis9WfM39vSjVnzN/b0oNKKz1Z8zf29KNWfM39vSg0orPVnzN/b0o1Z8zf29KDSis9WfM39vSjVnzN/b0oNKKz1Z8zf29KNWfM39vSg0orPVnzN/b0o1Z8zf29KDSis9WfM39vSjVnzN/b0oNKKz1Z8zf29KW0y4yRDHOd4Hp6UEftvsC3pJU3GIi0FXDilTMzlkRlEco30aD8OaMuj6lxixBSxCkQ4BBa2I7vzNxyYgyKqNvGTfIu4E+bgK8n0f7W6VFReyPhXR7Os7zEuCsgEdyVYTkZaVGf9chuprsXsOzYYvOJsRwd0gIsmMvFoiTyAzmhPo/2t0on0f7W6VicMZmMpj7hJxiZuXP6T8I2TbvIjsA9t1Tut3WZSuJyPmEmY/rJO6rYsRcvOGB1htQIYRgyMmK1n0f7W6UT6P9rdKmGvHC/jFWmOEY/hM6CC2LEc3FwjwLABRI1e6FWOBE786ldr9iXL13GDo8AgriFwkEAiR3cjmwy8DXQz6P8Aa3SifR/tbpWqbsh2T2aba6MGdZsi7igNBxzuJApmzo0YRrAQCv6GE4SD5vStwCfBtx/SR4H0ryfR/tbpWkI/E3Zq6UqCR3ScmDiZjMMBKkEAzHLeGeyUNsd8iRbt2xGJicGPvElRmcW6PCtZ9H+1ulE+j/a3SpUXbPxi7I9qaK73saMuHAgjvK2JDcYGcDCO/ujw4b9bmhzoS6Pj7wS2pbC0Ephk7hwpmfR/tbpRPo/2t0q21TDT+zrdxy+O4pYAMAN8ZeI37h4iBuzNL3uzibVpNaCbakSbbSTKFDvgQFgyGmc/EF+fR/tbpRPo/wBrdKsZzCTjEvjsXR9ShD3MbOxfJQAAQAFUKBlC/wD2n9pXieR6UnBGHJvkT9J/dlu30T6P9rdKTlMzZEVBzaV4nkelG0rxPI9KTn0f7W6UT6P9rdKlrRzaV4nkelG0rxPI9KTn0f7W6UT6P9rdKWUc2leJ5HpRtK8TyPSk59H+1ulE+j/a3SllHNpXieR6UbSvE8j0pOfR/tbpRPo/2t0pZRzaV4nkelG0rxPI9KTn0f7W6UT6P9rdKWUc2leJ5HpRtK8TyPSk59H+1ulE+j/a3SllHNpXieR6V6NIUmJPI0lPo/2t0r6SZGTbx+luI9KWGtpXieR6UbSvE8j0pJZjc/2t0r2fR/tbpSw5tK8TyPSjaV4nkelJz6P9rdKJ9H+1ulLKObSvE8j0pTtBwQpG7vf7CvJ9H+1ulfF8dxd4zfeI8fWiOa7UE37k3HWDZVQGIHeQEnceHpvpTZngnXvkDkCd+DWACWE8MvWrfa/ZGjlxcuNexuoJClICoEQt3huEplJJLZClD2ToEsNoud0sGgqYK75hMs8hxOQzrux3YRERbly1ZXP0StaGzKpW+0kLILHIkScpmM0z/wDLhXmxP/8A0f1zfiy5AEk5qSeAzqgvYmhFxb193GxICkqCSN8SnvT/AODLHnv80/hV5sPPpniy8e3GbU/nufcetG1P57n3HrXZ/gyz57/NP4Ufgyz57/NP4VvqNbPBscZtT+e59x60bU/nufcetdn+DLPnv80/hR+DLPnv80/hTqNZwbHI6NpT4j37nyXP1HyN608NDuFnGtcBSsElu8CYkQeEn1iuit/B9kGcd/cRvTxBU/p9ajt2doILA3tIGAw84e78wOLueBWDwJHGszv19v8AGo05lNnbHhN9x3CZxZYsZthScRy3E8Jr7u6C4k7QYlv1EnIFuMHIc8vCnH7I0If96/Hfz7uHuQGGLBHiBvzrx+y9AAk370ZZ5ZSYlvy8huOfhnuzqc2Hn0cWXj2k6cr24/OZiZ3M0CPXcfp4gildqfz3PuPWuo0X4e0S4xVL14sJkSoIwwGBlN4xLI3jEJ303+DLPnv80/hWo/o119pOnNxm1P57n3HrRtT+e59x612f4Ms+e/zT+FH4Ms+e/wA0/hV6jWnBsc5LMGOsuyFt5Bo325LNJGUgD/2+h0uaE6zOkHIE73zjBwOWbR/6mq/afw/o1spje+MWFQZtgZBVEllAndkMznAyMJXOzdBBjXX9wJ+UQDizaU7o7pzMeFY58PPprhz8Jmno9v8A7zNmRkWG4KZzP7suMUptT+e59x611Gg/D+h3gTavXXAEmCuQJI8noaQ0XRdAcE66+oGEyxSO8Cy94KRu9d5jflWo/o1x+pOnPsjbU/nufcetG1P57n3HrV89m6ACQdIvAgsIMDNQGYCUzIkA+uW/Kqg+DbHnv80/hV6jWnBscZtT+e59x60bU/nufcetdn+DLPnv80/hR+DLPnv80/hTqNZwbHGbU/nufcetG1P57n3HrXZ/gyz57/NP4Ufgyz57/NP4U6jWcGxxm1P57n3HrRtT+e59x612f4Ms+e/zT+FH4Ms+e/zT+FOo1nBscZtT+e59x60bU/nufcetdn+DLPnv80/hR+DLPnv80/hTqNZwbHGbU/nufcetbaFpT61O/c+df1HiPWut/Blnz3+afwr7tfCFlWDB78gg708M/LUn+jXSxpzc9b0RmRCL7gsFJlj4gbt27xgmACTG4rXrbqmLXsTllibxCHIz+8cjwqtd7D0VXKltKyYLPciSQuRw5wWUcZYRNeW+xtFYAqdLYFlXLVzLKtwQpUEjCwOQO48Kkb8PPpeHPx7c9tT+e59x60bU/nufcetdJoHYWi3WCq2lZhiCcEd1sDZhSN/juOcEwYf/AAZZ89/mn8K11Gtnh2OM2p/Pc+49a63sJydFQkknE+ZM+Irb8GWfPf5p/Cmv9PWxbW2hYiWMtE5xwArx37cMsaxeurXljlcvntNLbrbW4xXLCIKDHjAlO8DIIHy7j4g0v/p9tie/daCZH5RgtDEEYMt4aPCZG+a+u2Ox7mkKoDlUw94QDikKAZkMCM9x8akt8EEz31k60zq1/wC4oU7mgRvUDcSf6VyOlY0TQUt3NYGvFpJMlIM7wYX5fQZDwqrtw4Glzor8PcUbK/D3HWgY24cDRtw4Gl9lfh7jrRsr8PcdaBjbhwNG3DgaX2V+HuOtGyvw9x1oGNuHA1MddEYudXaxBirkEAh7htuVYgyGY6oxvMrxpvZX4e461Dv/AAajEmb4JJJ76HvF9aWGIHCZgd2MhAoK2x2IINmZ3zJnJRmSeCqPoKxfs7Ry+I2zGHCUnuHMGSvicgM/DKpy/BVsAiLhMv3ibcw+GQDh3QsD0JqxovZzIioASFUKCSswBGcQJoPvRltWzKW4Pez8SWwliScyTgUknfFNbcOBpfZX4e460bK/D3HWgY24cDRtw4Gl9lfh7jrRsr8PcdaDzS7tq5C3FmQe6T8y5YgRPeXNZBkbppc9n6P42QcoMyZGeTSe8MzEzFeab2O1yDNxThde6UzV8M/MD5RmKkt8EqAcLXg2ZViUOBiSQ6gAd4ZYeGESDGYdBaFtYwowiP1HMAMADnmBiMA7suArDSNE0d4xWQYUIP8AwBDBf6SAY4gHwpPQfhhLV3WIrTDAAlSFDEGFykARAzyBIqnsr8PcdaDLUWJJ1WbFi0EgMW+bEJgz68BTu3DgaX2V+HuOtGyvw9x1oGNuHA0bcOBpfZX4e460bK/D3HWgY24cDRtw4Gl9lfh7jrRsr8PcdaBjbhwNG3DgaX2V+HuOtGyvw9x1oGNuHA0bcOBpfZX4e460bK/D3HWgY24cDRtw4Gl9lfh7jrRsr8PcdaBTSbuilyXwB8ag/mYWxspCjJgQxUnLxHGvnbdDzM2SC4Bm4pGMoEAAJgMUdRA8GX0rPTPh43HZi14YgBCm3AADCBKk54jOc5CIrw/DYKshNwox+WUAA1eogQAYwwcyTIBoG+z7+jq02olhJi5ixCTLESZOLFLb5Jz30/tw4GpGg/D4tPjGsLEMCWeQQSGyX5VAgABQABOWdP7K/D3HWgY24cDS+m3cQU+p/wBqNlfh7jrXxpFsqoBEZn/jQedo2cQsHAXwHEYwbsBUDvMPEq3/AKf0qSuiaUFChtIgKADitk5bx/1c888Uz4bq17e0q4gTVJcZjB7qhlhVXuv4iZyI8RvAqP8A6vpmEnUCZeF1V3OMOA4sUCZcxH6YymaQKhs6XjkNeKy0KWt7pBQN+ZJgYpgjFKg7pPVYxxFcp2Ppl64zi7bwgBCpwMskg4h3idxjn41UoK+McRRjHEVIooK+McRRjHEVIooK+McRUDSuyLrtc/OwrcNyVRiB3kS2pOUn5SYBEYt5jNiuda5p6s0ItxQbuEE2xILY7cwwiFhBnnBLZ0Oyzo/Y95QV2h4iAA/7Cu8qSDiOKSWnhlWidn6RIJ0gZYZALQSFA3E5CZ8TinPdUS1pGn4nJtWyDGEEoADgEgEXCYxzmcyCTlkKf7Pu6QXOtS2qd+CInI28BMO28G5I8MG/PNA6jGOIoxjiKkUUFfGOIoxjiKkUUDPaFq4zBrTICEuL3iYBbBDwPmjDuymd4qS3Z2mKpK6UCwkopzE54A7ZFkHdxRBIBjM17p1y6rA20LjBckAoO/3ME4iDHz7uNS207TlBZtHtkCThUyzAEwqw5hmgQTkMWe40gdBoehXkuFmvtcXMBWYAZsMLZLvCSIkgkA5EmldL7CuEl7d8pcZ3JMwMLFyIIElhiXNsWSkCAaX0K5pJuxdSyLYDd5f1EEBY75IkSYIyiPWqVKCt3srSCwbaWHzYoYj5iCMMgrkQp+X9MbmNW9CUrbVWfEwAxNPzN4nnOVTqKCvjHEUYxxFSKKCvjHEUYxxFSKKCvjHEUYxxFSKKCvjHEUYxxFSKKCvjHEUYxxFSKKDDTuyLj3GdLyr37bx3jjwMjBXhhkMJAjfiz9fbXY7AQXXJ1ZXJxv3bS2xv3HGiPkYOYPrK006ULjFBcKhlKgaiCoiQMRDAEYgScwcOHKa81ellWGK4GxCHjRyMItKThXxBuqwhoP5hzgCHZVrsnst7VwM1xWAR1yxS0srLixMSSACJJPzZRmWs4xxFct2Yb+NtaHw4FidVGINdBPc7wJXVEgyBuB3zSoivjHEUl2mfl+v+1K17c+Uf1P8A8Wg+9P0oWraNhDExIwliVA72GPEDOM8gcuCA7f7pbZXIGMGIOaYAYMQVJcQ07gx8M9e19LtoitdRGRcIllVsAIBLGfDITEndlU09saJLA27YwlxnYOeABn/TlE5zBEcIJC72XpoulgbQQqEOZVpxAnesr4HxmIMAETR1K+VeQqXYhCcCW1J34VA/+VttjenKge1K+VeQo1K+VeQpHbG9OVG2N6cqB7Ur5V5CjUr5V5Ckdsb05UbY3pyoHtSvlXkK5k9vsrlX0UwpvCQDBwMcGElcyyYcvO6qONWNsb05VHPxfalxiMo+AwJ/UltnyJhA7FSWgyjQDlIbnt4QSdGfIId2/GhugDLfAwx52VfGRR7J0kXkLm0becANhJiAc4Jg5wVOYKkeplj4rs//ALDHez1dyO7GLPDEjEvOqNntAsoZSCrAEGN4OY30FHUr5V5CjUr5V5Ckdsb05UbY3pyoHtSvlXkKNSvlXkKR2xvTlRtjenKg87Q0tLTDEq4SlxpjMsuCEURmxloAzOHKpf4kQAs2jXQq4i7BQwCpONgQO8MmIjM5QM6evdrYWAbLuu8xkFTDinx/UORpH8U2GyNxT3gM0aJB3mVgAHxOQj0oHez+0dZdNs6OUjFLMUywkKRAkgyQRMAqQQfCq2pXyryFQ9E+IkuNgR8TQTGBxGHJpJEAg5QfHKs7nxMq3DbfEhmFxL8+/NFBLFcvmIA9aDoNSvlXkKNSvlXkK5t/i6yBOs8A0atwQshcRBXIZzn4Z0ynb6lLjqSRaxY+4wIKgkr3gO9luoLepXyryFGpXyryFc1e+LUQur41e2JZCknPDGakrniSJI+cbs40HxVaJjH5f+3cjvAupJwwAVBMnKM6DodSvlXkKNSvlXkKi6B28t6dW2IAAzhYDMsuUgZyje3GnNsb05UD2pXyryFGpXyryFI7Y3pyo2xvTlQPalfKvIUalfKvIUjtjenKjbG9OVA9qV8q8hRqV8q8hSO2N6cqNsb05UE/Tu1jbuMoshlD21JCscCFkDM2EGZDMVjy5+nz/qVwq0WrOsVgCkE/9oXjiYRhzFxZgiQBxr278RQ5TBcJDBZASCSVUkSwMAsJkcSJAJrJvimLZuFLoUEDdbmDbW/ijHMBGJPj3Gy3S7KY7H7TN26UNpQoVjiwxJUoJGbDCcTQQSCEkE5hLmpXyryFRND7dNxsIRx3SxJwQsMUwtDEhpV8o/Q0wRFO7Y3pyoh7Ur5V5Cku0lAwwAN+76V5tjenKs9JullBPE/8aDDtLs2w+qa8VBMJbkkHEygFQQRJIXd6Un/oWh91cVvvBsIxtmGhGjv+OSnjEU52poa3hbBaCg4OczgIYYXXMYcpnfSSdiqGBDplBjVvErEH/qT4CgsJZQ7riGeEHgOPEjmK02D93t/moWg9g2rd63dm3NvIYbbLlDDcHw5yskgybdsnNAa6LbF9eVBlsH7vb/NGwfu9v81rti+vKjbF9eVBlsH7vb/NGwfu9v8ANa7Yvryo2xfXlQZbD+72/wA1Oudm6MxIYaOSkrDIuUAXSBi8AGDZZZzVbbF9eVSNJ7JsO2JjdLYi0z4kKmUjKFVR9M5oPq32Xo0QNmgtuwJBZ4b6kwp9YHCmdH0a3AW29uAO6qxAUd3IA7vClj2XYxFvzJLIzGd7IMIO7uyMjhiRluyrXQtCsWmxLjxcT45ECfDdl9KBvYP3e3+aNg/d7f5rXbF9eVG2L68qDLYP3e3+aNg/d7f5rXbF9eVG2L68qBLSuzLTELc1bGGIDID3RhDRPhms/Slm7D0VlKxo+FwQcKqMQbeJU5gyZHjiPGm9Ot27sS1xe6ykrkSrxiExl8ozEERkal3Ph7RirAawM2LvAkFSxJLJhgK4k4SPlMRuoH17OslpBs4yd4C4icn3gydytyNY7BoxYk6jEGzY21zeSMmPzNOIZEkGa+9F7PsW7huWwUYyJAXczC4y7sxM75jEYivnSOzNHe41xseJt8QJByIMCWHhJkqMlIFRWadn6I5y2Vj3ROBN+RUTx3QKbs9j2sPcFrCwPyqMLBoBkDIyAOVIJ2BooKGHODJcUMAuQwwR6DPf61ZsXkRFRZhQAP6AQKqEj8N2CQdXZyBA/LWIJDHLdvE/U8TOg7BtZ9yznv8Ay1zyIz+hYfU8ad2xfXlRti+vKgU0fsW3bnVrbSYnCgWYkiY/qeZrbYP3e3+a12xfXlRti+vKgy2D93t/mjYP3e3+a12xfXlRti+vKgy2D93t/mjYP3e3+a12xfXlRti+vKgy2D93t/mjYP3e3+a12xfXlRti+vKgk3dH0cXGDG1jJUMdXJJIwjEfHJok7sUZTXwLeigFwbUFhicW8sRVQC7AQO46iSdzRW2ldn2bhYk3RiM5GANxOHLIyFMjMFQQRXp7OsEMpxlGM4NwH5ZsQIAMYDG/wnfTsPdD0a1iwW4UlZgWindB9QNxc5eBY8ac2D93t/msNAsWrM4MWYgz/wCVx9wyGdx8gANw3AU5ti+vKgy2D93t/msNMs4Qomcz/wAac2xfXlSun3QwUj1/2oInxL2Lc0gJggDAytOIStxUVhkDvUOPCCQfCpz/AA7pjK4a7Mnu9+8AmaH5QIIASBwxH1B6Dt1r4SybBYGDiAViMsNwThRt7Its7u7ecjNaj2b+nIWzd8spt3d4zBwlNxIE8ATG6CVS7I0C9bQi4WYyIMu2QRFObCc2VmjwxU9qm8rcjSFvTNIwkMXk6og6m7lBtm4ICCR/1RE7gucyawXTNMBbvEibmH8i7mO81vMgkd6AVg90iGkGiK2qbytyNGqbytyNfHY2lXmuFbs4RbVsWrdZc5OveUCFIkH9QufsJNmgk6pvK3I0apvK3I1WooJOqbytyNQdJ+G7pLG3fuW5JjCjZJOMJk4mGa9ByydRHdk9pUB7WmqxKtbYY8hAyTHeMGTn3DaEiIjdUEztD4ae7gOscMmswuVdnUPcS4MLY94ChZM+BEEV7d7AvnF/+TfBZrjZBwAGw4VUY8gsGIOeLdkKqFNMDIcSMJGP5RlFuf6CdacgTkAImRv2aNKxg3SuCN3dmc8zHjO6Mo9aox0TRHRcJxt3nIJDEwWZgskkmAQs/trbVN5W5Gq1FBJ1TeVuRo1TeVuRqtRQc7p3Z9x2DIxRglxZKFvnwZiGEEYRUtvh/SgCV0q8WzK4g4UNJw4u8cSjKV/VEZTl0nbNu8cBs7wcwTCndGKCDG/Pvb/kbKJd212gTkViBAJUd4Yp1keElYweAzor50Lsa5bu4zdvusMAjY8pIIk4oaBIkjOZ31S1TeVuRrXshdIg69lOQiFC5y2KYJ/bGe7wmao0RJ1TeVuRo1TeVuRqtRQSdU3lbkaNU3lbkarUUEnVN5W5GjVN5W5Gq1FBJ1TeVuRo1TeVuRqtRQSdU3lbkaNU3lbkarUUEnVN5W5GjVN5W5Gq1FByWm9hO9wuNWAWttBsljNsMAcWMZyVzABhY8ZrE/C3cZO7hLBh+VmCLS2QSSTiaUtvMDNAKraZY0nWkrjK41OTgd0Z5KSOBUg78QaDhwn60fQ75OG41wgXFJfHhlBbUNhCnxuLuI3OSM9wT+yewTZctkcmCxbKkBmxmWxEt4DPcFH7sVXVN5W5GvnsvRr63Fxk4NWcUuWGsJRu7OcD80Z5xElp7ligk6pvK3I15eUhRIIzP/Gq9Idqfp+v+1BG7e7W1ASM2IBCme8qqCwDSArZiCeRqT+LWBb8tCJuYYuMMrahhMpniMhchO6JGfVabpFu1bV3iDhxd6IWAC0eIHdndvpE9v6NBJW8AC4PdMhkwhliZxAug/q3oYBsseJrzGeJrXs/SLV0sFW4pUKSHBU96f0kzEhhMRIMTFObInD3NBOxniaMZ4mqOyJw9zRsicPc0E7GeJoxniao7InD3NGyJw9zQTsZ4moumdq37ZZcAdizi1CuPlRbksJYsPnEiBiVV3uCOr2ROHuagXO3rSazHauALjwnvQwVzZMExnj1YykfmqZ3wHz2X2lduk47Ny0AFPeLSSZyjCBlGcE7xxqhjPE1t2VdtX7S3UBwtxJ3jIjf4GR9OEGm9kTh7mgnYzxNGM8TVHZE4e5o2ROHuaCdjPE0YzxNUdkTh7mjZE4e5oIenac9thCuy4LhOFXY4lwYV7oMTL7x4VLb4kuqCzaLfVVksSW+VSQSoKd5jHdXe0iN9dNpdy1baGEDBcuFpyC28Ezn+72qb+IdEEzjWCcWIMMGGcZczAUQ0ncMJoMNC7TvPdwPYe2AGlizESpA7pwgMDMjPdP9KpYzxNeaD2hZu3NWqXcUMe8rKIQ4GzO+G7pAzn0zqlsicPc0E7GeJoxniao7InD3NGyJw9zQTsZ4mjGeJqjsicPc0bInD3NBOxniaMZ4mqOyJw9zRsicPc0E7GeJoxniao7InD3NGyJw9zQTsZ4mjGeJqjsicPc0bInD3NBOxniaMZ4mqOyJw9zRsicPc0HKab2ppCXGCoxVWXdavMSuUwymCSMRBiFKwcyK8HaGlFWAVQ4cDO1ew4dUtw97F3u+LiYlnMqIkZ3b+kIjlTbMBrYLYsouSA2/cCIpQ9qLgxiy3zBcBaHM2lv90bpwlsiR8vrQJdkdo6Rcci7bKL34JR1JAKBCSSRLBn7u8YN+dVsZ4msuye0bd5ymrKEY9+MFjbZUcrKgYQWAzIOeaiq2yJw9zQTsZ4mi6e6P6n/jVHZE4e5pXtC2FCgev+1An2nftgW9YH3qqFdb8zhVz1e7fvOQE+E0i2laGq/9RAvpfeIJCSYf5cUAndxrbtTQ1uXLcu6uo7gV1UmVUE4TvyBG7cW4mktH+F0QQjaQAYkY0gkGQSCImfHfUVR0TT9HtMcD2gxyIN2T3IyhmO4Ff6AiqQ088BXMp8LW8LBWv4XjF3rbBs1fxUjeq7uFW0kgESQRvlc/XIxVtDm3HgKNuPAUklwEwIJgGAVOR3Hfu9a9nf6EA5rkTEA578xzFA5tx4CjbjwFJW2xCVzHEFSOG8GvvCeB9utA1tx4CkG7asnFi1a4GIOsBQBok4S4AOTZkT83rWuE8D7daR0vsa3cMsjTixA4tzdzOMUH/ppkQRluzMyw2vb1lSy47ClWwkYgveAGWe/KBlwjeIp3bjwFQrHw/ZXDFtpXVwS7Ek2xhRm72ZAnM8TxNU8J4H261Q1tx4CjbjwFK4TwPt1owngfbrQNbceAo248BSuE8D7daMJ4H260HmndpWwUF1VJY9wFS5nLdAMeGdJ3O2tEw4J0fCwiFIhgZkDDkVyM+Hgd9a6boC3Vw3EZl8uIgHd8wDANu8ZpJvhywZm0xkQZuOcQzADd/vbzEzFS1VdG7UtMxNs2GaJYoykwcgTHh3SJ/b6U1tx4Cpmg9nJaEW0KiAPmnITG9jxNM4TwPt1qoa248BRtx4ClcJ4H260YTwPt1oGtuPAUbceApXCeB9utGE8D7daBrbjwFG3HgKVwngfbrRhPA+3Wga248BRtx4ClcJ4H260YTwPt1oGtuPAUbceApXCeB9utGE8D7daBrbjwFG3HgKVwngfbrRhPA+3WgU0jtbRtbgdLZuMyrnbYlmjKDhhoGRM92YMTXtvt/R5kBZdgs6twWYqjD9Ofdurnu7xHgYy0nsS07FmtsSd5xsPCDEMIB8QImBMxR/o1vFi1bzIPztAI1cQMcAflWshl3BUUz2f2zZcjVKslFI7jKcEIwGaiIFxDh3jGMhVDbjwFSdD7KS0QURgQuES7NlCD9THOEtid8IOFOYTwPt1q2hrbjwFY6XdxBT6n/jWeE8D7daLg7onif/i0CvaXZC3jJuMpKIvdYCMOMgxPzAvIJ3FAeIKo+HgAQt4rIYZGfmV0MFnJAAc4VBgGN9FFSltp2V2Etg911IwMsHDnLY5bvcSchEznMCHdC0PV2kt41IRAn6cJAAAJEzuG4GMz9CilFk9H7FwphNxDFoWlIAUqIUE/NnOBJ44RmAIrz8Ppgw6yPzUuyNX8yYAMjIjuCJ3ZcKKKUWd7O0PVKVxq0ktvAzJJP6jluy8P6QA19V5jrRRSix9V5jrR9V5jrRRSix9V5jrR9V5jrRRSix9V5jrR9V5jrRRSix9V5jrR9V5jrRRSix9V5jrR9V5jrRRSix9V5jrR9V5jrRRSix9V5jrR9V5jrRRSix9V5jrR9V5jrRRSix9V5jrR9V5jrRRSix9V5jrR9V5jrRRSix9V5jrR9V5jrRRSix9V5jrR9V5jrRRSix9V5jrR9V5jrRRSix9V5jrR9V5jrRRSix9V5jrWekCQIzzO7PhwoopSP//Z"/>
          <p:cNvSpPr>
            <a:spLocks noChangeAspect="1" noChangeArrowheads="1"/>
          </p:cNvSpPr>
          <p:nvPr/>
        </p:nvSpPr>
        <p:spPr bwMode="auto">
          <a:xfrm>
            <a:off x="765175" y="4651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8" descr="data:image/jpeg;base64,/9j/4AAQSkZJRgABAQAAAQABAAD/2wCEAAkGBhMSERQUExMWFRUWFx4ZFxcXFx0fGhweHBkZGBcaGBsYHyYeGRolGhocIS8gJCcpLCwuHB4xNzAqNSYrLCkBCQoKDgwOGg8PGi0lHyQqKi4sLCwyLTQtLTAsLCwsLCwsKSwvLCwsLCwpKSwsLCwpLCwpKSwsLC0sLCwpLCwsNf/AABEIAK4BIQMBIgACEQEDEQH/xAAbAAABBQEBAAAAAAAAAAAAAAAEAAIDBQYBB//EAFIQAAIBAQUFAwcHCQQJAQkAAAECEQMABBIhMQUTIkFRBjJhFBUjcYGRoQczQlJTVNEWJENzkrHB0vA0YpOyCCVygrPT1OHxtBcYRGN0g5Si4v/EABsBAQADAQEBAQAAAAAAAAAAAAABAgMEBgUH/8QANBEAAgECAwYDBwMFAQAAAAAAAAECAxEEEiETFDFBUWEFInEyUoGRobHwQmLBFXKSotEG/9oADAMBAAIRAxEAPwD3GysBfdoNTYCKcN3cTsCdATAQwASBMxmOtoU2wSSAaBIiYrHmYH6PmdOtgLWytVjarZ/M5RPpjzmP0f8AdPuNnPtJgATuADoTXPr+p0sB3au1RRK4oClWJY8oKAezitSP8ol3zwtvMNM1SaYxDCJmMxJyJ8ApmLF7QoveHVClFlKVVYFyQRNNWU+j9lgrx2Ypoox0Lqq9wSSBxvOEej5uxPrY9TadDN5r6B9PtYhWo/dWk+B2YFQDCNz5Q65+PtsE/wAod34sJ3gWnvSUEjBiwkjMTGZPgD6rS0Nl72m4VKDI5IcYmhjhCEMN39VVHqAtBeuzNNExPRuqqq4ZJIABbFHzehYzHObToR5g+79qlZKjxgWmzK5cFYKwSfVBHqzmCCAE/wAod3mFbeejNX0YnhEzGYkwGPqUzFnXHY4wVKVOnRCYmWokuBLCXBBp8w0nkZ8bR3nsxTpoWehdVRFaSSQFBJZ/0eUkk+09TZoPMH3btWrrUaCopd8upEDAKmL/AGcBBsIe39DEqowqMyswFPPuCWGozjQfus/Z+ysqgpU6AUuQ+EsAWHCwPo4MRHsi0adjlAAF2uwCzABIjEIaIp5SLNB5gvZva6neCwpZ4VRmyOW8Uso9cDMctNbDfl/dy1NUqLUNRsKhM8/H2wI1kjK3bhsoI7rRp3dXUKHwEgwAcAMU84BMdLNTsgo0u12HFjynvQBi+b1gD3DpZoPMTbL7ZpeGw01MhA/EIyJwxrJIOsZZjPO0T9v7uCoFRGLOKYC5wzCRi6ZD1+Flc9jBKhWnToK6qAYZgcJMxO76wT7J5WQ7JCSfJ7tJfGdc2BYhj6PMyzH/AHjZoPMS7J7a0rxWFFQQ8EkMsEQ5pkHPXEDpNtJbL7N2OlOuoSnQV1GeEnEFLYm+hnmZieY621FoZeN+ZWdpr29K6V3pthdabFWgGDGRhgQfaCLReZK3368/s3b/AKe3O2P9gvP6pv3W7V2qVLYqtJQpIJZHCyNVDFsJbwBnXpaCwvMlb79ef2bt/wBPZeZK3368/s3b/p7cp7aDLiF4u8QDnIyOQOb6E2eNqHKa1AYgGGIMJBBYd5hyExyFgG+ZK3368/s3b/p7eQdqu1+26d/vdC53hqlO7lZLU7viAZA0sd2uXezAyAt6+214JHlF3xLMqM2ECTKh5yAm3n23PkbqX693i9C/tQNVsLIlIxCqKcE70SCBoepsBlX7X7fD4Gv1EN6PWlTj0r7sGRRghX4WiYOWZytWbP8AlK7QVxVNKuGFL5w7q7gKM8ziQZQCZ6AnkbaW+fIiacq+16owqrkbhzAQ4UbKqe7y6eFqy9fIq9B6lNdoPByaKZGKVPeAqZ5MRn1PW0N2LRi5aIee123hUNM36iGDKp9AhHGGzkUCMIZGUnkQZgZ2qdlfKZt+8lxQripu82ildxAzz4kGWWtia3YOpRYztSsGVN4cKVCQqjd4uGpyU4fVPK3bt8kLrJS/OuIZxSIJBzhvSA+w2ZkX2U+gQ3bXboIDX+ivDTb5lCIqNgmRRI4WIDZ5TYG5/KN2grVqlGlXFSpSJDAUqA7pwkjEgOuXWSBqRZ95+T9qMBtqVVwpjAwPktLIERUyw4svWY52uNg/IM1RN6m0npljqKJBOauJO9B1g+sCy6KyhKPEAbtrt+BF7pszU1qKi0aZLB2VQoIpYcQxoSJ0YGwp+UTtAb3UuiXhXq02ZSFpUQDhMEqXpiRz5ZZ209f/AEfnWmQ21am7CQRuThwqSwEb3QGSB1tFdP8AR9NT06bUcl5OPcEMZkNJNWc8wZtJQp37bbfVQXvlNSVqth3NIn0M41JWkVDcLEAnkbC1vlF28L15Kl6SpU1XDSoYWGHFKsyAFcOc9M7as/6PtXCR52qxDSN00QxxOI32eIiT1NhqHyAGsd8Nq1GZpGM0Gx5SjAlquLkVzsBUfln2gCqXvdNCS4wmjSJBQMSrYKRCsSjgAnVSLaz5Ne1O06m1Hut+rrUUXY1AFpoBixouTKikwSymJEg9LB/+77Wz/wBbVcyxPojmX75Pps8XPrztYfJ12FFy2glYX1r3vbvUSWplSoRqBXvMxjCRAyyiwHq1lZWVgBb3s9ahViWBWRKsQYJUspjkSq+712rafZm6hlKyGUQAH5LwkR6hhP8AA2vLUV/7KpUDFXKuWLSeJZLF4ZTkVzIjmNZsB2l2Yu6oVUmGbiJaZMPTIz5w7D12dT7JXcMGhiVAAxMTGEqefOVBNo6PZKmtLdh2g945Zkq6MY6kVDnnovS3B2NpEqWd3CgAK2EjLDyw88Meokc7AFXK5pTqIEMjDU59DRQD2BQPZY2/YMMVGCqSNTGYIKifWNLBXK4ilVRcRaUcyfXRUe2FEnmZPOxe0rgKyFCxUHUrExzEkGPWM7Ac2ddEpqRTMguxJxTxTDSesiD4gznNn38IabCoQqMMJJMa5a8tbN2bs5aCYELEYmbiJJlmLHM56nnZ20LmKtNkLFQwgkRMc9QYy52AVzCQ27IIxsSQZ4iSWk+s6crK/hDTcVCFQqVYkwIYYTny1tFsvZq0UKqxYFic4y0EAKABpPrJPO0t/um9psmJkn6SxOoJidJ0kZ55EHOwEWzbrSQ1DTIJZyXhpg9MtNfXYupUCgkkAASSTAA6k2C2VspKAcISQzFoMQsmSFA0En93SxV5o40ZQxUkEYhEjxEgiR4iwAlwu1EVatSmwZ6mEvDA8uDTTLT4WPJtXbK2OlBmwMSSACMsv45nPMm1hUWQRpIj+pysAFdRRas1RKiu5QDJwYWeQB0n2TPUyfar2VsZaTYhUaocJXiw6ky7SB3mYAsecDkABaWAApUaLV96rKamDDkwPDizMD+8AJ8PXY+1Xs/YlOjVLIxkgjBIjNy0wBy0HK1pYCm7Y/2C8/qm/dZ18uN34zUUwZxS7BeIFGIGKFkEzGs9bN7Y/wBgvP6pv3WIv+zhVR0butIOfKwFdU2ZcyjAg4JhhvXAxD0ZniicsJ9QFpq2zbsxAZSYVQFxkQArKNDJlQRn9X12Cr9hqbVFbRQ5cpCkEkswAJHCsschqIBtLX7IU3wgloVQAARIAQ08zHNY0jTxiwEx2XdVVhhImcRLkniUqxJYnUMRJ62NuF5AD5H5x/8ANapHYqkuIicTYpclZ4lKNoo5Mfh6rWVxu54/1r/5rAM2nXuzSKxA4OIF8PAWAMwRkWgeMxzsFtLZDVKrOCADGRmcgB/C0+1OzlOs01S3dKgB8IGhJEQZyGpIy052szdm8LQ1ctGTi7ox1/2BTmKtSnJWIJaSrMs5DWWVfd67HeYH+svx/C1jtXYSVSDUYgKDAlYGYkw6kToM8tMpAIsEuZAAGgEa9PE62jKi+2kZDaGwKcgVaiA4WjiZTBjFEQfojPXLLnbRdnrst3oLTWMI7uHTDACxPgLN2rsNasGo5ChTwyuHrihlPEI10iQRBIJtC4FVVRoqgCTJgCBJ5nxtKViJVHLRnL9tCjhwVSAHBEMQJEQ3PofiLd2fWpLTUUhwRwwZ1JJzJk5zYXaWxhVC42IUTKhgFaRHFIOYExBEa9InuVxwoApxDM4iQcRYlmaRlmSTllnaTMlvO06aDjIUE4czGZ5fvtHsyvRFMCjmknMNOZJLEkkknESc7Q7S2djUY3KKGDGCoBjQNiBBWYMdQLPuGzN2gUMWgmWYgsSSSxYgCWmZMTYAqrtFFALHCCQBJAzJhQJ5kmALUlySiL1dtxGDd3g5GZOK7yZJJNrS87PxLDaSp15hgw+IFqfZlwp0bzdkpNiUU68cQMZ3bLLIRH8TJJJA1NlZWVgKbaHbG6UKhp1awR1iVIbKQCNBGhFqG89qLkzORfwgeoHhUqA5U1pkYhE90EZQDqDa62mPSN7P3Cw0C3y6mPcJOOXgzsjhsyTuU69oboKZU7RLsXLYmFQEAoywsDKGYuII0AnIW4NvXQlcW03YKAIAqrMYZJKnOQCP9462t2GRiJ5WzN1rbRVUU0kYk8TvgkDiklabgfUgCfpSdIRx7fJfMPDW5lxcO2VypuuK9K2T54X5ml/d1OEsfFjYjbHbDZ94oVKRveAOuEsqtMHUQyEEHQjmJsDs16xZPKFRXwtkmkRQJ+k2jFl1zwzztJtta+Gn5PGLerj7uaZ4hxdTGYzHKdLN/d7WXzG7aXuGXHtls+kakXlTvHxngbUqqn6OclZ9tmbY7X7PvFFqRveAMIJVT7iGQgjw52F2AtfdHymMeNoPDmuRXuZdR1gAmJgO28tfcnyaN7Iju+3vZAaE84kDMzaN/d7WXzG7aXuEbM7YbPo7z86Q43L5U2AEhRAEH6snxJ00s7avbLZ9ei9I3vCHXCSqtMHUcSEEEZEdCbDbIFaKm/Ge9bAeHufRyWYA0EmTEmJizttrV3D+T/O5Ye79YT3+EZTmZs/qDvay+Y3bS9zux+1Oz6G8i9hsbYu44j4ZkmST8BFjbz27uDoy+VYcQIxKGkTzEqc/Zaq2It5mr5Rh73BGGIlu7hzw4cHeznHyix98B3b4BxYThggGYMCWBAz5mx+INO1l8yVhdL3BNhdpNn3YEC+BgVQdxh3FCycomABAAEAZc7Wv/tBuH3lf2X/ltUbKo11dxVYuoSmFYhBLAHekBBIBOHJucxlawqrwmNYMRE6cpyn12PxBp2y/ULC9wHZfaTZ1EofK1JVGQcDjIlWAEyYGE6k94+AtaN8oFwIP5yB4hW/ltQ7GpXtapFchqe6WG4O/C45CiZxFxOQgLqSYuiosl4g0+C+ZCw1+YH2f2zcEqIqXoVXOJElCGmrVaoZIUAkkqOXdnmbbO2E7O07yLwgrFimBSSd1GMvOEYAG4F4ZOTa5Rxbu3bQrbVMwqU8hTdsmi4Xk9KTH4eFmXntJd3RkO+GIFT+bV+YI+zs7tof9X3r9S37rD1L/AEpPpaep+mvX126DIq7zUpPJN4vStAE07teFiABoUOUDTqznmIfe7xQdhFW8rAABF2vGLJGQyd3HOfa3WbH+X0vtKf7a/jak20tR61N6F6pIFRgVarwkkNBKAEMZK5mYg5HKwE43HGTWvLO+KSbteI4lZTC4MgMUgdQLW1w7UUAH+e+cb/4av1/V2ztBr3jDPe6GGc0Vk0wqAAxpzOLEZ/2ctRa4ud+pcfpKfzj/AE16+uwC2rfLpXYM5vGSOkeS1isOpByNLXQ+OEdLWa9qqEfpv/xq/wDy7Y/blzr1KtVqN8REZECrvyMLKwJICyBPFJ5ggQNbaUX+l9rT/bX8bAC7Vvl2rvjL3hTu2px5LXKwxUkgbuQeEZgg5DoLWdLtRd1UD05gAf2avy9VK2X23dqlWqWpXtEQ0cOAV8PFjxSMIIWRkWgtlAgE2vKF9phVDVaZYAAkOImM4kzE9bARbWvt2rsrlrwrICF/Nq5XPnG7mZg5EaCx1y7Q3elTSmN+QihQTdq8woAE+j1ytnduUXqVVajekRBTZWXfFcRMxGHuzI48yuEYYzm02feVSlTWpXpu6ooZsYzIABOZnM2AftjaN2vGDE14XASRF2rwZUqZBpZ5Ejrmetirj2ioU6apirtA1N2vHWedMmBoJJMAZnW1ZtMpUamVrIMBYmK5TFwMFU4DmMRBJIMRlrZ+yKy06FNKlem7qsM28Bk/7TGT6zrYArau2rvWTBirpmCGF2vEgjmPRiCNQesajIyXDbt2pKVXfQXd/wCy1x33LkZU+ptX7TZKm7w10TDUDEirBgK0CFYBgXwyGyjFZmwH3VBEr3inUqCZbe4pzJEljJMeroLAH7V2xdq6BWN4UB1fhu1fVTIkGlBE5+sA8rRbOvdJr5QWlj+bvDMXo1Eks9Fj31UHXlyi0O1GSqqBayrFRWYrWwnCplgChznSDlBPQWH7Lqy17stSotSoKd5LYapqQC9AgBm4iAMs+lgNxZWVlYCF3pyZKzzmJ/qLcxU+qfC3mPaAfn98/Wp/6a72Dwjpb5dXGKE3HLwPo08JnipZj1rFT6p8LLFT6p8LeS4R0ssI6Wz39e4vz4Gm4/uPWZpf3PhbuKn1T4W8lwjpY/Zt6WmtSSQWWAAsqZBBLZiYBMDSTPK1o45N2cUVlgmlpI9LxU+qfCyxU+qfC2GO3qWInC37I0xMd1r3IIE+Glqi+3vGKaySEQDi6nNj78vUBa8sZBLRJlI4STerPUMVPqnwssVPqnwt5LhHSywjpbLf17i/Pga7j+49axU+qfCyxU+qfC3kuEdLLCOlm/r3F+fAbj+49bXdkwMJPQRaF77QBIL0gRkQWWR67YTsOPz8f/T1f+Jd7a7Zl2YlCIwYq+MQMyaxwnSfrc+fqt9ChJVYKdjgrQdObjcL8vu/2lL9pfxsvL7v9pS/aX8bSXmgs0+Ed48h9R7QbGuzikN8vHJJDYSQJyBKZGBzy9QttlXQyuyQbQu/2lL9pfxs7ztR+2p/tr+Ng692cld2Iitx5LGGRimc+7MRzj1gy+UFheEd9eQ+sLSklwIuNqbRu7Aq1SkQRBBdSCOYIJzFoaOx7o4laNBh1WmhHwFu7Ku1UbzfhJNQlMMEBMKwO6CM51n12muKgNWgR6Qf8KnaQM/J+7fd6P8AhJ+Fl+T92+70f8JPwsZVUlSAYJGREZeOeXvtWXSneN5TxnhFJQ+awWg48hnOLDB0gN7QJ/yfu33ej/hJ+Fl5gu33ej/hJ+FltVap3W6xD0gxkFclGbSG706QOs5xB5sxKwaqap4S3ADGktph0GHAIOchuosB38n7t93o/wCEn4WX5P3b7vR/wk/C0W0Er7wmkTh3TASVjGYwETnIzmcojpBM2erimoqTi8YJiTGIjItESRlM2Ag/J+7fd6P+En4WX5P3b7vR/wAJPwsBVpX0ipmJNaUwssCnuwFBxKDG8zYZkjFB0Fr6wFPUuFxUkNTuwI1BWmD7iLN8l2f9S6+6narVFx1ZA+dqch9c2bWVQynCDrkAJOXKYE+s2AtvJdn/AFLr7qdl5Ls/6l191O2X2ferwzKtW7U0WBicVFOeGTCiTGIRrzHQ2dXqVVnd0abrGQLBSWNSoHzOUBQp0znnyvkd7afNEGm8l2f9S6+6nZeS7P8AqXX3U7Zum9Q0UZ6SCsA3BK4Swp1MOYMAExzynWzNn3m8M4WrdqSLEs4qKRM6Kok+0x7LMj14adyTT+S7P+pdfdTsRcad0VvQigHIj0YQMRqRw5nT4Wxt/vFZGXc0KdVCzBpYAgmoQPYBmTBynpa02WSXoF0RH3ndUgxwPzgZ+q0ONlcGwsrKytUHnt+oqb5fJUH0y6gfdbvZpuqfUX9kWlvf9rvn65f/AEt2tw2+bU9tnbD2UQ0rsmEcC6D6I6Wd5Kn1F/ZFoLxeiiKQpYxoATkBJzAyPT+NmXO/vU71JqfdiZzzAIzUf9/C0ZJNZuRa4y90mDgJTEGM8ClRk0ltDkcMAa/uKoXYYFxIuLCMXCNYE/Gw14v1VC3oiwxhVgZxhDFjrImRoB42kut7dqYYrhbAxwwdREZEA+yJ/fa8ovKtERfUI8lT6i/sizKd2Ti4F1+qOgtW09s1tGu7EkgZBgBkAxJg5Y5z+rBztY3iqyo5RcTTCjxIUCfCTJ0ym0Spyi7PmTe5J5Kn1F/ZFhdoUYWUpgnOcKKToYgNA70T4e8MuO1XqPh3TKB3mM5HCCR3YmTGvjPKzLztGqjKFpl1wocQBPXeac4wx/va2mNOSlYhyVibZ1EsrGpTAOLIFADEDpymY5xE52K8lT6i/siwty2g1QGUKEFQZPUjLQcv32V92iyExTZwByVtSCRBAIIyjwJztDhJytYX0Lfs3SUX5IAH5vV0AH6S7dLWtzVsdMBJRnrYyMUg7x8JkcKj1mTIga2puydYvfELLgO4rZf/AHLt1A/dYatf6yVlpC+1qe+q1sCLSoFVC1WyxOmI6gDU23VRUoLN3MJRc5uxtrxckxJl9LqfqP42G2HTapRDVqeB+a8Qj1SZy0nnEjKCc7Vu97lP9YVe99lQ+q3/AMuw+yL9ebzSFVL/AFwpJHFRu4ORjlTNq77StfUbvPgahrqcaBAINVschjCgE5EMIMwOevhYu93JIGX015n6w8bYe+X+8XcAvf7wAzPmKFAgYKb1WLHd5cKNA5m0tCreq1NXF/rgF4hqN3BBV8DAxTIkMp0JGVp3yn3GwkanY6M+93tPBhqFU7wlREHMmTrmMuli9n0wrVgNN4P+FTthaG1rw9RaYv15lmqKCaF3AmnOKQUxAZZGIzWYxCdb2YVwlXeVWqtve+yqD83TgQgAy9Vr08RCpLKuJSVKUVdllf3YUnwd/CcOU5xllz9Vgbpeq5qUwykIaYxSB3oMywjOcOUDU9Ms12kue7Nes15vgAJbBTruBrACKDAzOlqu7lXqUqYvV+mpTFQHypoGIOyg8UzFNsxlkOts3jIK+j0L7CXY3+169Zd3uVxTUAfrhzn4xnZbMr1WarvBChuDKMpaPWMOEz1Zhythtq3cXcUy16vx3lVaQi8vkWmCZIyEW5s+gKz1UW9X4Gk0Gby+fE6SIP1qbCDByB5i0b7TtezJ3eXDQ3F9qVg9Q05KiicIIBBqEnDHPLDnJjiXTOxOz6jGmpfveIg6mCRyJEEjkTbzGjfqbAnyjaCgUDWM3lpAADFYDd6CPDlNimpgXY3jyi/woMqLyxYYWKt9LCQCDnMQJseMguTI2EuqNa19vcVODMViE4dUhsM6ZFsIJzgMTOXDoLeV3m8qi1Ga8X+KdU0jF6JkqhdiDiggKpkTMjDE5W9I2TRwUUXEzwIxOxZj4ljmTbWlXjUdkmUnTcVdmL2jWqrVfd3Zaql6pZ8pBDNhERxTA5iP3WGyizYmN2CsofChg4oVSpkDKSYjqDau2leWp1Xw3Rq6l6pZlAJBDNhWCMyYA1ytYbGYPLm7FCoeEdBiMBSCAoMgzA55ey3Y15U7IyLekWPeuygmpAITLBIzPMNB6RI6Z2WGGCrQUqWzbBp6RgwPSFgjX+Nmq+Q/NFxGoFgJlhOHE8sg0JORicJjpZYQrBRdg4LZsFEAGqysTwxwiDAM+AAm2ZIsBObUEBFQ7sYe8N0xXFlMzkY9k2luqszIGuyKCkuYGTQpgayM456HoJjamjEHcKAHOEGmQWG6ZswUnXLIHS0dO8Ss+RwSwAGD6Jw4mMqIjFp4eBgCVqJWN3QRxifFKgEekIEH/t48oLisuh3IpgVRhMCSCrTMaf8AezGpBMMXdHUuwY4MxNYLOSmYBJ9SnMW6VU1EiiEC1FwtgwkyryMwNP42AurKysrAeb7brFLxf3EnDVU4QQJ/NrtlmDnYK67ZSo2EY8yYPDBEsFbT6QEjXWxe278KV7vZYwDXA7s6XOg+fEOSwPGOto6O0Vc4VqLiI7uAzpJ+lyBtxzXG8fidcOCNRV2TQpUUdt6ZAyUyZwltPGI9ZFuDZl3chVNSYpvOIRDsI00Pr6GJi1gK5SlTDukMogGkxmFkjJtY99mmsGMI9LFKExSIMYkK548xBX1SOtunJHoc2aXUEr7Nu6VBTO9xEqBBH0sceJjAZgZDPSY5c9j0KpRl3gDK2TGCIZBBHI2srxXAcK9Slj4YBpmeIlVjj5mR77Mu7lnXA6QA4ypsIIZJEF/bZs49Bnl1Ky9XW602qKxqzTUMcxoSBInlxDMwNc8jEnmegKb1PSFRDAAiSCikQGjPPSxlTaVPjxVaPCJaaTaBjTz4s+IEf+bTB2AqMXTCDJO7Y5YFMwHnSzZx6DPLqVVK6XZmVRvZZyozGqgHPwzHvziDHamy6FKnSL7ziA0Zfq4j3oygGTyGZgAm1lTvIJWHpyzED0Td6CzDvZGJ18bQVb0qU6e+qUhKSuKmTkFGL6fQge0WZI9Bnl1AkuF2qHCpqYopOQTBAdhEjrlp6rS1dmXdam7O9nhzBBAxEgTzGY5j1TBsa1fFwJUpyppkgUyIDMCv09LPq1wr4WeljOGfREniJVJIfQkECbMkegzy6lXsq70xe6L08cNQrgh9RFS7ajlZ7dnHxYilFiruyMxOJcbs2XAcJgwYNpbrWD3ugVZGTcVwMClR85dp1JnO2gtWdGE1ZomM5Rd0Z59j1yRlSyM99uhH1PGzbtsCpTXCiUUXMwrEDMychT620dlbHc6PT6svt59TNHYFU95KLcRYSxMSCpiU+qxHqJ62Sdn6qqqIlFFUiFViAADMABMraWytO50en1Y28+pmB2ZbGKm6oYxMPJxcRls93OZ1tcbIuT01fHhlnxcJJHdVdSB9XpY+ytenh6dN5oorKrKSsyvvOxlfFiMhpkEAgg6gg6i0NPs3SUgqFBAgEIoIGUgEDTIZeA6WtrK0PC0nrb7k7afUq6uwEaMUNBkSoMEaETofG3KPZ+mk4YWTJwqBJgAExqYAHsFrW1V2qvb0rnXemxV1QlWABIPUBgR7wbRulH3fuNtPqN/JmlM4VmAO4ugMgaaA5x1s5ez1MLgEBIjDhGGOkaR4Wpmo15P57edel3/5Fm7qv99vPuu//Is3Wl0+420+pbDspQE8CZnEfRrmZDYjlmZAM9QDa3o0sKgaxbGl6wWWv14AxETF3jvED9B0Fub2qYK3+uRigx5Ofok8qHqtpChCGsUVlUlLRmoq7DoMxY0kJJkmNTzJ8bNXYF3GYpKPULZalfHYKRf7xx92RQBMzGRu85wbKre6iTjv94XMxlQ0GEHS7/3h77bZXexQ1nmaj9mPjZDYtH7MfG2X3lY92/1zxAGPJzqY5UPXYSptdlZla/XoFTHdoGcs4ihyOXrsUW+ANkdiUPsx8bd8zUfsx8bZS+Va9MFjfLyQFZiALvOWHIeg1zsPdtsl2AF+vMkwMqGYLFVIihoYkeBFpUW1dA2Q2LQ+zHxs+lsqkrBggBGYPTKMvYbZRKlbCha/XgYshld9YJ+w6A2l2ffaovF3AvdSslR3Vg25K5UncZ06SkEFRztWwNjZWVlYDF7V7K13vFdxToVEqVFdcdRgRFGlTzG6YTNMmZ5iwydkLwplbvdQeorNP/A8bbCrtqgrFTUUEGCOh6euzPP13+1W2bppl1OSADdryyoHu1Bii4QfKXGoCtpR5gWQut4Blbrd1PCJF4bRSCB8xkMv3WP8/Xf7VbLz9d/tVtoUA69K8OQz3S7sRBBN4aRBkEegyIOdm0KV6QjBdqAADZeUuc2YMTnR6g++x3n67/arZefrv9qtgK+pcazEk3O7ywgnyh572PlQ+tn646WkC3rCym7UCrZYfKGiMIWPmNIFjPP13+1Wy8/Xf7VbABtTvJYN5LQkNiB8pfWMM/MaxlaOpdLw6oHut3bAIBN4fLITHoPAH1gHlaw8/Xf7VbLz9d/tVsBXrdLwplLpd1PDJF4bRSCB8x0UD2DoLOq3auzhzdLvjBBxeUODlMSRQziedjvP13+1Wy8/Xf7VbABbN2bVFdHalSpIlOosJVZyS7USNaawAKca9Ba9tX+frv8AarZefrv9qtgLCytX+frv9qtl5+u/2q2AsLK1f5+u/wBqtl5+u/2q2AsLK1f5+u/2q2Xn67/arYCwsrV/n67/AGq2lu+1qVRsKVFLaxzy1sAXak7a/wBgvP6s/wALXdqTtr/YLz+rP8LAVbXjicbwAqc5Qjx1JAORGk6i3DWyJ3iQNctJMCeLrlYa93GnVd8RQspIbJgRiAB0bKVA/o26LklNTmirABMHlETxeFr2j3AW2z6TIgrVQCzNC4Tzcrop6nnpYinsGmhCI4AVgGGA5cDEanMRzHj0tJdlTCm8emG4goYHnV6Y4MsBYmnRVThpumT8QAbI4GGfHlkPh4Wrd2sCsfZV2jemosKKcNgOh+aiDxDi8R7rSVdhUncJUcFizYAV6AYoz6fxsXSulAU5V6WAASRJUBlXD+k0KhfWI5WfWVJJqvSEFoxAjKVDEcfUqJ8Y52ZmAK67DpimDRcYGcHJdTjAJzM62kS6UmBbfDgmZSCskqcmzEkRY5kwjdo1PhZJUKcsTgyeLUmTnmdedohTosrNioFV7xw6QGXi4+QxDOy7BBeNmBWDGpwhGaQk5SnQ52S7OpnCd6ub4VlIlhOQzzyk+rOxd9TMY2QJu2k4SBE0+YezKd3pDAcVE8cISpPGCxOEs54pLaeNoBXDYtJ92j1OIjhBUjUHSDBMA+I8JzjpXGmle67tgQteohAUiGW71QRn0gC1lToJ6Mu9MOQsA4gT3guWPxYac7QXimor3UKUIFdwcIPeF2qggksdBAi03fAGisrKytAKO5tnV/Wv/msTiPWwt01q/rX/AM1iLAOxHrZYj1s2xlOd0YyMGPjYATGetu4j1t5tsVr+jzWvbuuGI3jnORB5cpts+y98d6xDOzDATBZjzXqTaJyjGWVO/dHUsLPZuctOxbYj1tzGetrJ9D6rePV+0l5AQteH3xVeHyjCWGJAS1EpwmDrw6kkG08mzOjRlVlljblxaXE9PxnrbuI9bYrsZteqbxRTfvVR8cuaxqhiFYgAqoRIyy1/db0i0tWKTg4Oz+jT+xhqt02kGrFK9IB3ZqYYk4BhdUTNMgYpMSOePWc3rT2njWalDCDSxAcwF9PHBwy2YGZy1E2rqG2657R1Lvvn3IpyKWLhnco0x6yTY/sftarU2lf6b1WZEZgikyFiqwyHLLK0147FwT/UrlqFJ1oVJr9H/bGlxHqbLEetrO2J7XbSZL5TUXqpSBu9RsCqSDCVTjJxDMRMR9EWynPIrlsPQdaWVPk3z5ehosR627iPW2W+TbarVnrA3upeIVcnUjDJbMSx1/hbeWU5545kTicO8PUdNu9vX+dSrxHrZYz1tj/lB2xUpX2gqXl6c0id0shW4jxEjKQP3WrPks29UrX1la/VbwNyxwOGAHFTGLM6iY9tupUbxcu1+D787W5ehzu9k9OLXFcrcr35nomI9bLEetrO2ApbavI2pfKaFqoSmWSiXhZAo6dDmff425JzULX5nTQw8q+az4K+vql/JrMR62Yp9NS/3v8ALbE9odv31aNzNUtQqNUZWCtGMDdwSBkNTlJy9dvQbz87R9bf5TZCoptpcrfUtXwsqMYybTvfh2dgu1H23nzfeY13ZibXlqvtPcXrXStTpgF2QhQTEnpJ0tochkb/ALNrVGYvTpTmMq1QagKf0fRRZtPZlZQQtOiuIAEiq8kDrNPOefWT1tY3+5XmqpXyVhJmd5S6z9awqbGvYaTSrGIgb6nEA6EB4MjI20UtOJAZdnrlQTSomCR8/VA+cLd0JBz99pVrXhCMNGgCzCSa9QkwjASxpzp/Wdha2yaz4S90qSpJEVaQ1bFrin49bS07peVn82qHE2JialHXd7uRBA0A1/7W8XWreMKpLZrS7touF9NfQ6UqdtTtOjUUQtCgoy0vNYE4QAuIhJbIDMzZ1WpXqzjo0DBYRv6oGZUmQEg5ga2Go7GqqpXyWoVaMSmrRgxGufhyjWzr7suvV791qRJiKtHnHUyDly6m2e38avwf+MSbUwk166EsKNAMzJiO/qEmGEa0/Z6o6C3Sa5n0NLiEGLzWAyDLoE6MfWc9QDaFLjeAzOLq5ZypYmpRE4TInCRJjLPoLQUdjVkYMt3rBgIB3tDo4EAmBGM6AaCZzmNv43bh/rEWpht5vV4chGoXcrgYRvn5NTOopyCCBZlGnVXDhu93AQyoFerAOegwRz+A6CIKmy65Vl8kfC2KfS0ZlmVsoMRl099lQ2VWQKFutXCrYwDVokTn1MjXkRoPGTr+N24O/wDbEWpk1FqzYH3FDGFAxCtUUkCYBw08wJORm3KJqC8XRWpU0U1qjcFR2JY0KszjUa9ZtAdkViyubrVxKF0rUo4ZjLFnqdbFbO2ZX39EtRZFSo9RmZ6Z71J0gCn1ZgdOtuvC1fFniIqqvJfXRfcrJU7aGtsrKyt6owKK6a1f1r/5rEWHumtX9a/+a0l4DYGw97CcPrg4fjYCSx917g/rnbDPR2ogVUak4VEONjxM+eNWlowZ8uQBB5W3N07gsBTX6nWBqYKSmG4fRrmCKcQZ1nea5aTAzsfsosTUx0RThuAgAShAImOY0I6i1hYPaG94N3MS2KMMxgbDGLnjw2WJzMMtTbUoOrTSpqQUOYpqTiDKRqRquL2gWtLsGwLjjHhGKNJjONOdpbCCu2Gp3QL0hTqfSGEDPww6jPI6+A0tY2GvoqcGCQMXGRE4cD6Yv72H/wATaS6IwRQ5xMAMRyzMZ6ADXwsBRU71eVljdg7FtRCthLMo9yqDH94Wnud+rllm6BMTAO2IZDiJbIScxp4562u7D34vC7vXGs6d2eLXwsA3aVd0plkEtK/RLZFgGOFczCknLpanqbZrDN7mzEDUA5yJyGFsIM6E5cQOmdzs5agpKKpl44jlnnkYGQMRkJA6nWxNgM4Ns1QDgubKTlOFo1WCYpgkcTH/AHfHK52ZeWqUUd0KMRxKQQQeYII/rkSMyTYPZC1RRXfmameKI6mO6ANIsF7lTU2nWKybqWcAgOUP1GYHCQTBICxOszEri421ailxTuTK0MFYKYyaFJhNCADAM+vW2ksrTcDaZJAnWM7UlbaNVDi8mLsWYEKpBUCcJLQcYYBcwOZ6QLS4ipDbz65w6ThnhBw5fv5WJtAM7X2xWbDFzbI54gTlu8WXDwnGQs+B5mLWZqlmu7FSpIJKnUSkkHxGlj7VNFaoqrvCCN4+DIDhwZTHjPX4wAJNodpLtQfBVrIj4Q2EnOCSAYHIlT7jYb8tbl94T4/havv9WL/Xzj0FDnH071Z/lI+v/wDtYA38tbl95T4/hZflrcvvCfH8LV1SvJSGni6/3WtOHPU++wBQ7a3L7ynx/Cy/LW5feU+P4WoTfqq5rDKFHDigli7BszyCwfxs4X5yisYFSGgYssQRo56E+PttbLzBeflrcvvCfH8LL8tbl95T4/hbP3ba1YsA9OATrjEKOEZ5mT3j7rTV6lQqN3UVSGYmTrDNC66HrZls7MF1+Wty+8J8fwsvy1uX3lPj+Fqm4V6mH0tRS2WhGXCJnTPFPwtHfKjkndVFVhhObZEccgxNotrYF1+Wty+8J8fwsvy1uX3lPj+FqK5Va6sBUqoygag5mFQCdMy2I+7OxlS8cS8XX6XgbGrAsfy1uX3hPj+FkO2ly+80/aT/ABFqJNq1S0YOGTxFwOHFAyk8UZx4eNlt+v8Amtbi/Rn6XhY1YG4srKytAKK6a1f1r/5rd2gzilUNP5wI2D/awnBkcjxRbl01q/rX/wA1p6jwCTMATkJOWeQGp8LAZG5bX2oFipdVZizQZAVQKaYe62c1MXjBHS2+uvdH9c7YS69sLxAV7lU32EsyDEIzbB9FsiAoLT3pABggbu690f1zsBNYLaFaqpTdKGnFiB0jCcOc/Xwj2n1g2we0L26YMNMviJDEfRAUmTGeoA/oSBNc3Y00LiHKgsOjQMQ1PPxtNaK61SyKxGElQSOhIkjPO0tgA9oVai4d2JknFImBhaDkR9LDlzztLcmc00NQQ+EYgNJjOPbaO/XtkNPChYM0MRmFGEmSBmc4Hv8ACZLjWZ6aM64WKgsvQkZj32AnsJtCrUULuxJxZiJBGcgmRh9eecZRYuwm0b06KpSmahLKD0AJAJPOB6rAO2fVdqamouF85HtIB8JEGOUxYmwuzbw9SkrOhRjMqfWQD4SIMcpsVYAXaFRwq7vUuo7siJ4pgiBHPlbmy6tVqYNZQr8wP/J/fbu0LyyICiFziUQOQJAJ9g/rnbuzq7vTDOuFpOWfJiAROcEQcwDnoNLAE2G2jUdaZNPvSI4cXPmARl1sTYbaNd0pMyLiYDJc8/DLn7vWNQArhUdlJfXE0cOExOUiT77E2Hud4LhpUrDsoyOYByOfX3WIsBBf6jrSqGmMThGKjqwBwiJHPxsDSrVGqpvEwxUcL4rhMGxm0rw1Ok7ohqMqkqg1JAyH9Z2FWo5qpjAEO2HIjLANZ5zInwsBQ7ZfDfLwQoYihd8iY1qXoawevSwi7dpEgBHJImAo6kcyIzH9ZwXtlgL7XYhjFC790mc6l6HIi0Jv1DL0munG/iOR6i14rTgCVawZlhYEqQeoZHPs0sXYMFcagYtQZJYggq8ESSDpaFtksXLb5xJJIXITkAcjyCj158jFosuegPIduVIvVYR+lfPP67eHhYRKnCxw6aePSxu3LwBeqwOU1XjLq7fhYVa2THp4W89K2Z/E/XaDlsYarhH+OxGlSSBhIyn/ALW9y7LUHNxuJR2XISoVIYAlmxF1JAwqQMJXNtenhovY+MaW9w7LJUFyuRSIYAMC9QE8RJwhSFEIGOfS3Xgl536Hnf8A08m8PDVPzcvQluW2apu7MwXH6GThAK4935SAIz3QYnOY0MwbEG+/m9SpUqijlAqwgkCrVWmw3gwAuoU5iOLlyNurNUo1HAIdXqoBvKhHo6r0wcjJkLMDnlYCjtQGhTrBWL1UpAIKlTJ3LhgSSDCkNqJyiJNvqHhCXZm0lauqm80qk0FZ6a4AAx3WFkjjCtiPeJHHTjnLtnXx6j1sYwYKpCYkjCpu9N8/rQzMSZ+EWZsjbFOvUCqWwlZVsVUYyEpu0AtwACouTZnPpnFsPaovALOCmAgn0j5A0y0jihkju1AYcTpBFgG7O2riNCLwlZXvNRMQFOWQUXdQxQBcQYDuxkVBzm0faO8sy3oKyPRN1YjAV4GhSC/DillaVIaIHd52nuW1HrKHpoGUXhqTAV6hOEPhxAglQQnGQekDMg2G7RbRUpeqIDjBTdZLOcTiktUgZwAEcHPXi6ZgbGysrKwGXp3JmeqRWqIN6/CoSBn4qTYXaV4FBqYqXmsu8JAbDTwyIyJKwCZyGphoBi1ruqiNUGFTLswOMjJjOYwG0V4obyMdGm0aYmnmDzTqAfWAeVgKmltagzKq39yziVGFZMErl6P6wIi2gumzXKAi9VoPhT/ilqtNhUQVIulAFclIOmZOXo8syT7bW9C+uqhRTXL++f5LAP8ANVT71W91P+S1Ntna6XWpu6l6vGLdmpklMjCpg54NcvZzi115zf7Nf2z/ACWEvKJUbE93pM0RiYyYEkZlJyJMdJPWwEt0ujVKaVFvVbC6hhlT0YAj6HQ2l81VPvVb3U/5LNpX4qoVaSKqgAANAAGQAATIRZ/nN/s1/bP8lgKrbF8F2ZFe83kmoHKhKaNOBcRGSd4jQc8+QJsbcLu1aklVb1WwuoYfNaMJHdUjnyJs+vesfepI2urnmIMcHTL22eu0GAgU1AHLGf5LAd81VPvVb3U/5LVm2r4t1CGteq4DkiQiECBJng+GuvIEi085v9mv7Z/ktHWvZfJqSMOhaeRB1ToSPbYCHZ1I16a1EvVbC06imCIJBB4NQQRYnzVU+9VvdT/ksyhfCihUpIqgQAGgD1DBaTzm/wBmv7Z/ksAJtGjUpBTvry4Z1TgFHLEcIY4lGUkDKTnobc2UrXinvEvNcDEykMKUhkdkYGFIkMp52Jq30sIakhGub/8A8W5QvZRcKUkUDkH65n6HWwD/ADVU+9VvdT/ksJtOlUopj315fMCEFGczE8SgR7Z6A2M85v8AZr+2f5LNe/scjTU5g5udQZB7nIgGwAuzB5RTFSlfKrKSQDFPl4YMpEHPkRYvzVU+9VvdT/ktFda+7XDTo00XWFaB7glpvOb/AGa/tn+SwAm06FSjSapv7w+ESVQUsUc4xKoyGevL2Wj2e7NWUl6xwO9MrVVAJCg4lKDMQdZ6ggEEA17+zCDTUjoXP8lorjdxvBgppTGJnbCdWYQTGEZk6mwFFty61Hv9bBVCDcUJBph59Jeo1IiLAU9kkMQK9MMuR/Nky+lEz4z7baTaewq7Xhq1KpSAenTQrURiRu2qmQVca7zpytXXnsdXqElnu5J14ao5RGVXSLWi+oA7rcWV1bfK4JghaSrMIwXNSdBa2FoaPZa8p3XuwE4o3dTWCv2nQ/CxHmS+faXb/Dqf8y0MGIvHyfUKlQs14KvVYsFwD6TEwM84z/fZh+TKjmBeGgEhvR9FxHnnlHrtsz2XvBIJa7EiIJp1OUx+k14j77Pbs7eiuHHdsOcjd1M5BB/SdDbxFTA+Kuo3F6a84n1o+J11FLaS07swq/J1dYBF7yLhAcA7xzCjPW2o2fSq3enTpC9oopyEDUVJAxlBmTzJj22PXsveBo121nuVNcjJ9Jn3R/RNu1OzN5Ygs12YiYmnUylseXpMjIGeuVkcH4vH2W18YGdbGzrpKrJtd7glO7VCFUXilFSXAF2SGxEOzaxJMN1OtleVqrK1LzTCQgAa7phyLFQBMCIn2WMo9mrymHC12GEQOCplkF51Ogj/AM27X7O3p+892On6OpkRMH5zxNpWH8bv7Tt6x/OBzXpglGhUlSt4pSygqRdkzC4YznlC5eA6W75NXowVvFOmMySLuijJTmYPIWKo9nLyhBVrsIGERTqQBAERvIiFHus+tsO9uIapdiMwRu6nMQf0lo3fxy/tO3rEXpFY11LlXNegStThJutORUYq2UmQ5OE9ZjpaPbdwrLd6zGrT+aIMXdASoWMOIGQIAHsHS1gvZSuIg3UQZyp1BmMJBMVMzKLr0tLfOz97q02ptVoBXBUkU3mDkYl9baQw/jSqRbk7XV9Y8CL07GosrKyt7I5z/9k="/>
          <p:cNvSpPr>
            <a:spLocks noChangeAspect="1" noChangeArrowheads="1"/>
          </p:cNvSpPr>
          <p:nvPr/>
        </p:nvSpPr>
        <p:spPr bwMode="auto">
          <a:xfrm>
            <a:off x="917575" y="6175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64363"/>
              </p:ext>
            </p:extLst>
          </p:nvPr>
        </p:nvGraphicFramePr>
        <p:xfrm>
          <a:off x="1069976" y="1524002"/>
          <a:ext cx="6854826" cy="4043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7413"/>
                <a:gridCol w="3427413"/>
              </a:tblGrid>
              <a:tr h="57605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©</a:t>
                      </a:r>
                      <a:endParaRPr lang="en-US" sz="3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&amp;copy;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lt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gt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&amp;amp;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[space]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</a:t>
                      </a:r>
                      <a:r>
                        <a:rPr lang="en-US" sz="19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nbsp</a:t>
                      </a:r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™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&amp;trade;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</a:rPr>
                        <a:t>♠   </a:t>
                      </a:r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♣   ♥   ♦</a:t>
                      </a:r>
                      <a:endParaRPr lang="en-US" sz="1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19051" marR="19051" marT="19051" marB="190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&amp;spades; &amp;clubs; &amp;hearts; &amp;diams;</a:t>
                      </a:r>
                      <a:endParaRPr lang="en-US" sz="16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12275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£   ¥   ¢   $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504D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</a:rPr>
                        <a:t>&amp;pound; &amp;yen; &amp;cent; &amp;#36;</a:t>
                      </a:r>
                    </a:p>
                  </a:txBody>
                  <a:tcPr/>
                </a:tc>
              </a:tr>
              <a:tr h="4405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ndara" panose="020E0502030303020204" pitchFamily="34" charset="0"/>
                        </a:rPr>
                        <a:t>Unicode characters</a:t>
                      </a:r>
                      <a:endPara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&amp;#00 - &amp;#255</a:t>
                      </a:r>
                      <a:endParaRPr lang="en-US" sz="1900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809515"/>
            <a:ext cx="3534269" cy="48584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3" y="809516"/>
            <a:ext cx="2924583" cy="3277059"/>
          </a:xfrm>
          <a:prstGeom prst="rect">
            <a:avLst/>
          </a:prstGeom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1731133" y="5943603"/>
            <a:ext cx="1612942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index.html</a:t>
            </a:r>
          </a:p>
        </p:txBody>
      </p:sp>
      <p:sp>
        <p:nvSpPr>
          <p:cNvPr id="11" name="Rectangle 10">
            <a:hlinkClick r:id="rId4"/>
          </p:cNvPr>
          <p:cNvSpPr/>
          <p:nvPr/>
        </p:nvSpPr>
        <p:spPr>
          <a:xfrm>
            <a:off x="5779964" y="5943602"/>
            <a:ext cx="1558440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yurts.html</a:t>
            </a:r>
          </a:p>
        </p:txBody>
      </p:sp>
    </p:spTree>
    <p:extLst>
      <p:ext uri="{BB962C8B-B14F-4D97-AF65-F5344CB8AC3E}">
        <p14:creationId xmlns:p14="http://schemas.microsoft.com/office/powerpoint/2010/main" val="404440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21888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pic>
        <p:nvPicPr>
          <p:cNvPr id="1036" name="Picture 12" descr="http://media02.hongkiat.com/free-form-builders/form-builder-in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" y="1966527"/>
            <a:ext cx="2325376" cy="15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ricksofweb.com/wp-content/uploads/2013/04/html_forms_input_f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769942"/>
            <a:ext cx="3706543" cy="185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nowledgediarybd.com/wp-content/uploads/2012/11/registation-for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/>
          <a:stretch/>
        </p:blipFill>
        <p:spPr bwMode="auto">
          <a:xfrm>
            <a:off x="2514603" y="791909"/>
            <a:ext cx="2453127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webdesignermag.co.uk/wp-content/uploads/2012/09/step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48" y="2743203"/>
            <a:ext cx="4016861" cy="37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netdna.webdesignerdepot.com/uploads/2012/08/modal_logi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17425"/>
          <a:stretch/>
        </p:blipFill>
        <p:spPr bwMode="auto">
          <a:xfrm>
            <a:off x="155578" y="3810000"/>
            <a:ext cx="479814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5578" y="769940"/>
            <a:ext cx="205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  <a:latin typeface="Candara" panose="020E0502030303020204" pitchFamily="34" charset="0"/>
              </a:rPr>
              <a:t>Why are forms needed ??</a:t>
            </a:r>
          </a:p>
        </p:txBody>
      </p:sp>
    </p:spTree>
    <p:extLst>
      <p:ext uri="{BB962C8B-B14F-4D97-AF65-F5344CB8AC3E}">
        <p14:creationId xmlns:p14="http://schemas.microsoft.com/office/powerpoint/2010/main" val="102239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HISTORY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990600"/>
            <a:ext cx="0" cy="3536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4800" y="1219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4800" y="2133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3400" y="1143003"/>
            <a:ext cx="6400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1980</a:t>
            </a:r>
            <a:r>
              <a:rPr lang="en-US" sz="1600" dirty="0">
                <a:solidFill>
                  <a:srgbClr val="C0504D"/>
                </a:solidFill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prototyped a system called </a:t>
            </a: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ENQUIRE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share research documents. It was based on a book called </a:t>
            </a:r>
            <a:r>
              <a:rPr lang="en-US" sz="1400" i="1" dirty="0">
                <a:solidFill>
                  <a:srgbClr val="0070C0"/>
                </a:solidFill>
                <a:latin typeface="Candara" panose="020E0502030303020204" pitchFamily="34" charset="0"/>
              </a:rPr>
              <a:t>“Enquire Within Upon Everything”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(How-</a:t>
            </a:r>
            <a:r>
              <a:rPr lang="en-US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To’s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of Domestic Life)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0" name="Picture 2" descr="File:Enquire Within Upon Everyt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9987" y="807544"/>
            <a:ext cx="1599998" cy="124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3400" y="2057405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1989-1991</a:t>
            </a:r>
            <a:r>
              <a:rPr lang="en-US" sz="1600" dirty="0">
                <a:latin typeface="Candara" panose="020E0502030303020204" pitchFamily="34" charset="0"/>
              </a:rPr>
              <a:t>  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Tim Berners-Lee &amp; Robert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Cailliau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,independently from CERN, expanded ENQUIRE to an Internet-based hypertext system called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400" i="1" dirty="0">
                <a:latin typeface="Candara" panose="020E0502030303020204" pitchFamily="34" charset="0"/>
              </a:rPr>
              <a:t>(</a:t>
            </a:r>
            <a:r>
              <a:rPr lang="en-US" sz="1400" i="1" dirty="0">
                <a:latin typeface="Candara" panose="020E0502030303020204" pitchFamily="34" charset="0"/>
                <a:hlinkClick r:id="rId3"/>
              </a:rPr>
              <a:t>Original proposal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to CERN which got rejected for funding!)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052" name="Picture 4" descr="http://www.inf.fu-berlin.de/lehre/SS01/hc/www/Nexus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85" y="4101569"/>
            <a:ext cx="3677969" cy="273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309202" y="310356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4895" y="3017973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Nov 1995- May 2000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versions 2.0,3.2,4.0,4.01, ISO/IEC 15445:2000 were released. Currently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4.01 &amp; ISO/IEC 15445:2000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are the stable HTML versions.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800" y="4034816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" y="3763098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Today</a:t>
            </a:r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HTML5.1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is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 the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“Candidate recommendation”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phase. Year end should see a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rPr>
              <a:t>“Last Call”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for the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specdification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finalization.</a:t>
            </a:r>
            <a:endParaRPr lang="en-US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hlinkClick r:id="rId5"/>
          </p:cNvPr>
          <p:cNvSpPr/>
          <p:nvPr/>
        </p:nvSpPr>
        <p:spPr>
          <a:xfrm>
            <a:off x="213883" y="5260582"/>
            <a:ext cx="5049203" cy="461665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294744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152402"/>
            <a:ext cx="2819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 - ATTRIBUTES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17681"/>
              </p:ext>
            </p:extLst>
          </p:nvPr>
        </p:nvGraphicFramePr>
        <p:xfrm>
          <a:off x="381000" y="1447801"/>
          <a:ext cx="8382000" cy="2866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6172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&lt;FORM&gt;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action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Server side script location or REST endpoint that will process form data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method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sng" dirty="0" smtClean="0">
                          <a:latin typeface="Candara" panose="020E0502030303020204" pitchFamily="34" charset="0"/>
                        </a:rPr>
                        <a:t>GET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– Form data passed via URL encoding</a:t>
                      </a:r>
                    </a:p>
                    <a:p>
                      <a:r>
                        <a:rPr lang="en-US" sz="1500" i="0" u="sng" baseline="0" dirty="0" smtClean="0">
                          <a:latin typeface="Candara" panose="020E0502030303020204" pitchFamily="34" charset="0"/>
                        </a:rPr>
                        <a:t>POST</a:t>
                      </a:r>
                      <a:r>
                        <a:rPr lang="en-US" sz="1500" i="0" u="none" baseline="0" dirty="0" smtClean="0">
                          <a:latin typeface="Candara" panose="020E0502030303020204" pitchFamily="34" charset="0"/>
                        </a:rPr>
                        <a:t> – Form data passed as HTTP encoded entity body (as a form ‘object’)</a:t>
                      </a:r>
                      <a:endParaRPr lang="en-US" sz="1500" i="0" u="sng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form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5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6" y="840171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type=“text” /&gt;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3" y="744680"/>
            <a:ext cx="4515481" cy="514423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49643"/>
              </p:ext>
            </p:extLst>
          </p:nvPr>
        </p:nvGraphicFramePr>
        <p:xfrm>
          <a:off x="342900" y="1372627"/>
          <a:ext cx="8077200" cy="449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61722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&lt;INPUT&gt;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type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text, password,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datetime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-local, date, month, time, week, number, email,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url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search,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ndara" panose="020E0502030303020204" pitchFamily="34" charset="0"/>
                        </a:rPr>
                        <a:t>, and color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 smtClean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</a:rPr>
                        <a:t>Specifies the width, in characters, of an &lt;input&gt; element</a:t>
                      </a:r>
                      <a:endParaRPr lang="en-US" sz="1500" i="0" u="sng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&lt;input&gt;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value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 value of the &lt;input&gt;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required  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Makes the &lt;input&gt; element as mandatory for the form submission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placeholder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&lt;input&gt;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1201" y="6248400"/>
            <a:ext cx="5290924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http://www.w3schools.com/tags/tag_input.asp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49530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83" y="5410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1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148" y="870441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checkbox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68" y="838202"/>
            <a:ext cx="1905267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9147" y="1974573"/>
            <a:ext cx="60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id=“Bike” /&gt; I have a bike &lt;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radio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” name=“vehicle” id=“Car” /&gt; I have a car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18" y="1908994"/>
            <a:ext cx="1876687" cy="9621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9147" y="3179903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type="text" placeholder="Username"&gt;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submit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 value="Submit"&gt;</a:t>
            </a: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1" y="3048002"/>
            <a:ext cx="2896004" cy="9716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9464" y="4325611"/>
            <a:ext cx="2448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password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9" y="4820343"/>
            <a:ext cx="2410163" cy="590632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4" t="34744" r="6772" b="38065"/>
          <a:stretch/>
        </p:blipFill>
        <p:spPr bwMode="auto">
          <a:xfrm>
            <a:off x="3557967" y="4913245"/>
            <a:ext cx="1834917" cy="163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478998" y="4325611"/>
            <a:ext cx="1992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&lt;input type=“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date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2934" y="4325611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&lt;label for="</a:t>
            </a:r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input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"&gt;Label&lt;/label&gt;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34" y="4819502"/>
            <a:ext cx="2819401" cy="525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52977" y="5562603"/>
            <a:ext cx="2340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Candara" panose="020E0502030303020204" pitchFamily="34" charset="0"/>
              </a:rPr>
              <a:t>‘for’ </a:t>
            </a:r>
            <a:r>
              <a:rPr lang="en-US" sz="1200" i="1" dirty="0">
                <a:solidFill>
                  <a:srgbClr val="0070C0"/>
                </a:solidFill>
                <a:latin typeface="Candara" panose="020E0502030303020204" pitchFamily="34" charset="0"/>
              </a:rPr>
              <a:t>attribute should point to input name attribute</a:t>
            </a:r>
            <a:endParaRPr lang="en-US" sz="1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815" y="84016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textarea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rows=“4” cols=“15” /&gt;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20857"/>
              </p:ext>
            </p:extLst>
          </p:nvPr>
        </p:nvGraphicFramePr>
        <p:xfrm>
          <a:off x="342900" y="1828802"/>
          <a:ext cx="8077200" cy="341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0283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&lt;TEXTAREA&gt;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maxlength 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characters allowed in the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&gt; element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29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cols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width of a text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rows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visible number of lines in a 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area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2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wrap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the short hint describing expected value inside &lt;</a:t>
                      </a:r>
                      <a:r>
                        <a:rPr lang="en-US" sz="1500" i="0" u="none" baseline="0" dirty="0" err="1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textarea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28800" y="6248400"/>
            <a:ext cx="56388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http://www.w3schools.com/tags/tag_textarea.asp</a:t>
            </a:r>
          </a:p>
        </p:txBody>
      </p:sp>
      <p:pic>
        <p:nvPicPr>
          <p:cNvPr id="102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3" y="23622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1" y="4876803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619968"/>
            <a:ext cx="4544060" cy="8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FORMS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659" y="779387"/>
            <a:ext cx="21162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&lt;select&gt;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  &lt;option&gt;1&lt;/option&gt;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&lt;/select&gt;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62002"/>
            <a:ext cx="4876800" cy="135216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47020"/>
              </p:ext>
            </p:extLst>
          </p:nvPr>
        </p:nvGraphicFramePr>
        <p:xfrm>
          <a:off x="457200" y="2438403"/>
          <a:ext cx="8077200" cy="346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/>
                <a:gridCol w="6057900"/>
              </a:tblGrid>
              <a:tr h="475339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&lt;SELECT&gt;</a:t>
                      </a:r>
                      <a:r>
                        <a:rPr lang="en-US" sz="1900" b="1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 TAG</a:t>
                      </a:r>
                      <a:endParaRPr lang="en-US" sz="16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size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u="none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Specifies</a:t>
                      </a:r>
                      <a:r>
                        <a:rPr lang="en-US" sz="1500" i="0" u="none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the number of visible options in a drop-down list</a:t>
                      </a:r>
                      <a:endParaRPr lang="en-US" sz="1500" i="0" u="non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2883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name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Identifies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the element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multiple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Specifies that multiple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options can be selected at once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7249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Selected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Attached to the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&lt;option&gt; which has been selected by the user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057400" y="6248400"/>
            <a:ext cx="5334000" cy="400110"/>
          </a:xfrm>
          <a:prstGeom prst="rect">
            <a:avLst/>
          </a:prstGeom>
          <a:solidFill>
            <a:srgbClr val="C0504D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ndara" panose="020E0502030303020204" pitchFamily="34" charset="0"/>
              </a:rPr>
              <a:t>http://www.w3schools.com/tags/tag_select.asp</a:t>
            </a:r>
          </a:p>
        </p:txBody>
      </p:sp>
    </p:spTree>
    <p:extLst>
      <p:ext uri="{BB962C8B-B14F-4D97-AF65-F5344CB8AC3E}">
        <p14:creationId xmlns:p14="http://schemas.microsoft.com/office/powerpoint/2010/main" val="100849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52402"/>
            <a:ext cx="2209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TOURISM  WEBSITE</a:t>
            </a:r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5672477" y="2743203"/>
            <a:ext cx="2523448" cy="46166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reservations.html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-1"/>
          <a:stretch/>
        </p:blipFill>
        <p:spPr>
          <a:xfrm>
            <a:off x="1906622" y="789418"/>
            <a:ext cx="3113500" cy="5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8799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HTML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3"/>
          <a:stretch/>
        </p:blipFill>
        <p:spPr bwMode="auto">
          <a:xfrm>
            <a:off x="-152400" y="2133602"/>
            <a:ext cx="4876800" cy="41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77000" y="762000"/>
            <a:ext cx="16289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What’s new ?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762000"/>
            <a:ext cx="0" cy="571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65757" y="1485275"/>
            <a:ext cx="263245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Elements 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Attributes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Geo-Location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Canvas API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Multimedia Support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Local Storage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Web Workers</a:t>
            </a:r>
          </a:p>
          <a:p>
            <a:pPr marL="342891" indent="-34289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504D"/>
                </a:solidFill>
              </a:rPr>
              <a:t>Offline Web App</a:t>
            </a:r>
          </a:p>
        </p:txBody>
      </p:sp>
    </p:spTree>
    <p:extLst>
      <p:ext uri="{BB962C8B-B14F-4D97-AF65-F5344CB8AC3E}">
        <p14:creationId xmlns:p14="http://schemas.microsoft.com/office/powerpoint/2010/main" val="137455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imh01.inmotionhosting1.netdna-cdn.com/img/infographics/html5_cheat_sheet_ta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" y="0"/>
            <a:ext cx="9127790" cy="62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5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mh01.inmotionhosting1.netdna-cdn.com/img/infographics/html5_cheat_sheet_event_attribu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2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5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4947" y="5763705"/>
            <a:ext cx="2183162" cy="400110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http://caniuse.com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://imh01.inmotionhosting1.netdna-cdn.com/img/infographics/html5_cheat_sheet_browser_suppor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15501" r="7873" b="16100"/>
          <a:stretch/>
        </p:blipFill>
        <p:spPr bwMode="auto">
          <a:xfrm>
            <a:off x="130629" y="627697"/>
            <a:ext cx="8792307" cy="48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52402"/>
            <a:ext cx="20574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BROWSER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474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1" y="1190659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yper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arkup </a:t>
            </a:r>
            <a:r>
              <a:rPr lang="en-US" sz="2400" b="1" dirty="0">
                <a:solidFill>
                  <a:srgbClr val="00B0F0"/>
                </a:solidFill>
                <a:latin typeface="Candara" panose="020E0502030303020204" pitchFamily="34" charset="0"/>
              </a:rPr>
              <a:t>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anguage </a:t>
            </a:r>
            <a:r>
              <a:rPr lang="en-US" sz="1200" dirty="0">
                <a:solidFill>
                  <a:srgbClr val="C0504D"/>
                </a:solidFill>
                <a:latin typeface="Candara" panose="020E0502030303020204" pitchFamily="34" charset="0"/>
              </a:rPr>
              <a:t>– </a:t>
            </a:r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It is a markup language and NOT a programming  </a:t>
            </a:r>
          </a:p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                                                                                                                           language</a:t>
            </a:r>
            <a:endParaRPr lang="en-US" sz="1100" i="1" dirty="0">
              <a:solidFill>
                <a:srgbClr val="C0504D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14602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, enclosed in Angle Brackets &lt;&gt;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51477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&lt;html&gt;, &lt;body&gt;,&lt;p&gt;,etc.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3954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3395587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&lt;!-- This is a comment --&gt;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8526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85278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must be inside &lt;html&gt; tags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938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Attributes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2938387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&lt;html lang=“en”&gt;, &lt;p class=“demo”&gt;,etc.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4309816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Display / Styling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4309987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CSS files, style attribute in HTML tags, (new) Animation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478595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DOM (Document Object Model)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478612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HTML elements, nodes, events,  attributes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522421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Scripting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22438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504D"/>
                </a:solidFill>
                <a:latin typeface="Candara" panose="020E0502030303020204" pitchFamily="34" charset="0"/>
              </a:rPr>
              <a:t>Dynamic DOM manipulation, animation techniques, Events</a:t>
            </a:r>
          </a:p>
        </p:txBody>
      </p:sp>
    </p:spTree>
    <p:extLst>
      <p:ext uri="{BB962C8B-B14F-4D97-AF65-F5344CB8AC3E}">
        <p14:creationId xmlns:p14="http://schemas.microsoft.com/office/powerpoint/2010/main" val="399990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DETECTING COMPATIBILITY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2"/>
            <a:ext cx="4110100" cy="33673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762003"/>
            <a:ext cx="2935619" cy="1109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04800" y="5638803"/>
            <a:ext cx="3326552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https://github.com/Modernizr/Modernizr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8175" y="5029203"/>
            <a:ext cx="1871666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http://modernizr.com/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92" y="1981200"/>
            <a:ext cx="3810331" cy="226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05" y="4343403"/>
            <a:ext cx="3846365" cy="1409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47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13922" y="152402"/>
            <a:ext cx="2630078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ENABLING COMPATIBILITY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5967" y="1866896"/>
            <a:ext cx="3100529" cy="307777"/>
          </a:xfrm>
          <a:prstGeom prst="rect">
            <a:avLst/>
          </a:prstGeom>
          <a:solidFill>
            <a:srgbClr val="C0504D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https://github.com/aFarkas/html5shiv/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864" y="1559120"/>
            <a:ext cx="3868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&lt;!--[if </a:t>
            </a:r>
            <a:r>
              <a:rPr lang="en-US" dirty="0" err="1"/>
              <a:t>lt</a:t>
            </a:r>
            <a:r>
              <a:rPr lang="en-US" dirty="0"/>
              <a:t> IE 9]&gt;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 smtClean="0"/>
              <a:t>="html5shiv.js</a:t>
            </a:r>
            <a:r>
              <a:rPr lang="en-US" dirty="0"/>
              <a:t>"&gt;&lt;/script&gt;</a:t>
            </a:r>
          </a:p>
          <a:p>
            <a:r>
              <a:rPr lang="en-US" dirty="0"/>
              <a:t>&lt;![</a:t>
            </a:r>
            <a:r>
              <a:rPr lang="en-US" dirty="0" err="1"/>
              <a:t>endif</a:t>
            </a:r>
            <a:r>
              <a:rPr lang="en-US" dirty="0" smtClean="0"/>
              <a:t>]--&gt;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906" y="3550613"/>
            <a:ext cx="8242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script developed by Paul Irish in 2009 </a:t>
            </a:r>
            <a:r>
              <a:rPr lang="en-US" sz="1600" dirty="0" smtClean="0">
                <a:solidFill>
                  <a:srgbClr val="C0504D"/>
                </a:solidFill>
              </a:rPr>
              <a:t>enabled use of HTML5 sectioning elements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legacy Internet Explorer and provides HTML5 styling for </a:t>
            </a:r>
            <a:r>
              <a:rPr lang="en-US" sz="1600" dirty="0" smtClean="0">
                <a:solidFill>
                  <a:srgbClr val="4BACC6"/>
                </a:solidFill>
              </a:rPr>
              <a:t>Internet Explorer 6-9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dirty="0" smtClean="0">
                <a:solidFill>
                  <a:srgbClr val="4BACC6"/>
                </a:solidFill>
              </a:rPr>
              <a:t>Safari 4.x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(and iPhone 3.x) and </a:t>
            </a:r>
            <a:r>
              <a:rPr lang="en-US" sz="1600" dirty="0" smtClean="0">
                <a:solidFill>
                  <a:srgbClr val="4BACC6"/>
                </a:solidFill>
              </a:rPr>
              <a:t>Firefox 3.x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A.k.a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Almost all HTML5 features are now being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polyfilled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by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Modernizr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 too – section, canvas, 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audio, video,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IndexedDB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web SQ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web forms,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websockets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app cache, history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8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786" y="152402"/>
            <a:ext cx="1904214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NEW INPUT  TYPES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713171"/>
            <a:ext cx="4239217" cy="10764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2011861"/>
            <a:ext cx="3343742" cy="104789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1" y="3281972"/>
            <a:ext cx="3029373" cy="113363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713171"/>
            <a:ext cx="1848108" cy="142894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45" y="751275"/>
            <a:ext cx="1781424" cy="1352739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8" y="4637820"/>
            <a:ext cx="3334215" cy="1114581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" y="5735887"/>
            <a:ext cx="3000794" cy="1076475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2361699"/>
            <a:ext cx="3238952" cy="1143160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0" y="3816173"/>
            <a:ext cx="3591426" cy="1066949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86" y="5159543"/>
            <a:ext cx="34009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VIDEO/MULTIMEDIA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2819403"/>
            <a:ext cx="2295847" cy="3962953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0" y="1296737"/>
            <a:ext cx="5077534" cy="40391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48" y="821625"/>
            <a:ext cx="3048425" cy="1667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531" y="5690622"/>
            <a:ext cx="46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Same usage and attributes for </a:t>
            </a:r>
            <a:r>
              <a:rPr lang="en-US" sz="1600" dirty="0" smtClean="0">
                <a:solidFill>
                  <a:srgbClr val="C0504D"/>
                </a:solidFill>
              </a:rPr>
              <a:t>&lt;audio&gt; </a:t>
            </a:r>
            <a:r>
              <a:rPr lang="en-US" sz="16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982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SECTION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3243" y="1548313"/>
            <a:ext cx="12417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394" y="2605670"/>
            <a:ext cx="2662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Defines a section within a document such as chapters, etc.</a:t>
            </a:r>
            <a:endParaRPr lang="en-US" sz="1600" dirty="0" smtClean="0">
              <a:solidFill>
                <a:srgbClr val="4BACC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4BACC6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BACC6"/>
                </a:solidFill>
              </a:rPr>
              <a:t>&lt;aside&gt; </a:t>
            </a:r>
            <a:r>
              <a:rPr lang="en-US" sz="1600" dirty="0" smtClean="0"/>
              <a:t>tag defines data within a section which is indirectly related to the content surrounding it.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9" y="1167260"/>
            <a:ext cx="1848108" cy="7621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45" y="1157733"/>
            <a:ext cx="1905266" cy="7716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20" y="2596143"/>
            <a:ext cx="57539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25318" y="152402"/>
            <a:ext cx="1118681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ARTICLES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839105"/>
            <a:ext cx="4124901" cy="300079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75" y="559218"/>
            <a:ext cx="3820058" cy="32103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813243" y="2315183"/>
            <a:ext cx="1241732" cy="0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638" y="4777368"/>
            <a:ext cx="460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Cleaner DOM </a:t>
            </a:r>
            <a:r>
              <a:rPr lang="en-US" sz="1600" dirty="0" smtClean="0"/>
              <a:t>– every article creates a mini section with its own child-parent relationships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4642414"/>
            <a:ext cx="2695951" cy="160042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179013" y="3837853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DATES/TIMES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1355474"/>
            <a:ext cx="3724795" cy="1105054"/>
          </a:xfrm>
          <a:prstGeom prst="rect">
            <a:avLst/>
          </a:prstGeom>
        </p:spPr>
      </p:pic>
      <p:pic>
        <p:nvPicPr>
          <p:cNvPr id="2050" name="Picture 2" descr="http://diveintohtml5.info/i/openclipart.org_johnny_automatic_clock_to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69" y="3151120"/>
            <a:ext cx="19526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" y="4160660"/>
            <a:ext cx="4372585" cy="7906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71991" y="2869660"/>
            <a:ext cx="9727" cy="92805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5339" y="1036208"/>
            <a:ext cx="431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machine-readable </a:t>
            </a:r>
            <a:r>
              <a:rPr lang="en-US" sz="1600" dirty="0" smtClean="0">
                <a:solidFill>
                  <a:srgbClr val="C0504D"/>
                </a:solidFill>
              </a:rPr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Human readable text content – semantically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err="1" smtClean="0">
                <a:solidFill>
                  <a:srgbClr val="C0504D"/>
                </a:solidFill>
              </a:rPr>
              <a:t>pubdate</a:t>
            </a:r>
            <a:r>
              <a:rPr lang="en-US" sz="1600" dirty="0" smtClean="0">
                <a:solidFill>
                  <a:srgbClr val="C0504D"/>
                </a:solidFill>
              </a:rPr>
              <a:t> </a:t>
            </a:r>
            <a:r>
              <a:rPr lang="en-US" sz="1600" dirty="0" smtClean="0"/>
              <a:t>flag – if inside an &lt;article&gt; tag, represents date of article else means date of page publication.</a:t>
            </a:r>
          </a:p>
        </p:txBody>
      </p:sp>
    </p:spTree>
    <p:extLst>
      <p:ext uri="{BB962C8B-B14F-4D97-AF65-F5344CB8AC3E}">
        <p14:creationId xmlns:p14="http://schemas.microsoft.com/office/powerpoint/2010/main" val="200492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75122" y="152402"/>
            <a:ext cx="1468877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NAVIGATION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3074" name="Picture 2" descr="http://diveintohtml5.info/i/openclipart.org_johnny_automatic_a_p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59" y="3258127"/>
            <a:ext cx="32861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5" y="927523"/>
            <a:ext cx="3134162" cy="216247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" y="4120007"/>
            <a:ext cx="3143689" cy="23339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042807" y="3281704"/>
            <a:ext cx="9727" cy="64659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8425" y="1265683"/>
            <a:ext cx="4951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Semantically correct and readable to people with disabilities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distinguish between any set of links on the page vs. navigational links on the page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3204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3634" y="2003898"/>
            <a:ext cx="9728" cy="972766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3443" y="4783264"/>
            <a:ext cx="770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semantics </a:t>
            </a:r>
            <a:r>
              <a:rPr lang="en-US" sz="1600" dirty="0" smtClean="0"/>
              <a:t>– the tag actually means what it encapsulates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Screenreaders</a:t>
            </a:r>
            <a:r>
              <a:rPr lang="en-US" sz="1600" dirty="0" smtClean="0"/>
              <a:t> use document outlines to </a:t>
            </a:r>
            <a:r>
              <a:rPr lang="en-US" sz="1600" dirty="0" smtClean="0">
                <a:solidFill>
                  <a:srgbClr val="C0504D"/>
                </a:solidFill>
              </a:rPr>
              <a:t>help blind users navigate </a:t>
            </a:r>
            <a:r>
              <a:rPr lang="en-US" sz="1600" dirty="0" smtClean="0"/>
              <a:t>your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C0504D"/>
                </a:solidFill>
              </a:rPr>
              <a:t>Better document outline </a:t>
            </a:r>
            <a:r>
              <a:rPr lang="en-US" sz="1600" dirty="0" smtClean="0"/>
              <a:t>– instead of creating phantom nodes for parent-children relationship</a:t>
            </a:r>
            <a:endParaRPr lang="en-US" sz="1600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3088135"/>
            <a:ext cx="6344535" cy="1343212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94" y="979529"/>
            <a:ext cx="635406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152402"/>
            <a:ext cx="19812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HEADER/FOOTER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" y="642024"/>
            <a:ext cx="4178694" cy="609924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30" y="729573"/>
            <a:ext cx="3967718" cy="60116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13553" y="2996118"/>
            <a:ext cx="476656" cy="9728"/>
          </a:xfrm>
          <a:prstGeom prst="straightConnector1">
            <a:avLst/>
          </a:prstGeom>
          <a:ln>
            <a:solidFill>
              <a:srgbClr val="C0504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3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TOOLS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0" y="1066800"/>
          <a:ext cx="9144000" cy="5791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5791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  <a:prstDash val="sysDash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ysDash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76300" y="104992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Simple Editor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24167" y="106697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Complete IDEs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106697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504D"/>
                </a:solidFill>
                <a:latin typeface="Candara" panose="020E0502030303020204" pitchFamily="34" charset="0"/>
              </a:rPr>
              <a:t>Debugging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114800"/>
            <a:ext cx="291210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8200" y="620000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3"/>
              </a:rPr>
              <a:t>Sublime Text 3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7142" y="3594914"/>
            <a:ext cx="138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ndara" panose="020E0502030303020204" pitchFamily="34" charset="0"/>
              </a:rPr>
              <a:t>Visual Studio Code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0" name="Picture 6" descr="Advanced AngularJS Sup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1784536"/>
            <a:ext cx="2771535" cy="16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31250" y="3465857"/>
            <a:ext cx="15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5"/>
              </a:rPr>
              <a:t>Jetbrains WebStorm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2" name="Picture 8" descr="http://media.creativebloq.futurecdn.net/sites/creativebloq.com/files/images/2012/04/dreamweaver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3" y="4114801"/>
            <a:ext cx="2762249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810000" y="576109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  <a:hlinkClick r:id="rId7"/>
              </a:rPr>
              <a:t>Adobe Dreamweaver</a:t>
            </a:r>
            <a:endParaRPr lang="en-US" sz="1200" i="1" dirty="0">
              <a:latin typeface="Candara" panose="020E0502030303020204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3" y="1581394"/>
            <a:ext cx="2061189" cy="202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0" y="3784416"/>
            <a:ext cx="2426800" cy="238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488600" y="6326866"/>
            <a:ext cx="242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ndara" panose="020E0502030303020204" pitchFamily="34" charset="0"/>
              </a:rPr>
              <a:t>Chrome Developer Tools  (press F12)</a:t>
            </a:r>
          </a:p>
        </p:txBody>
      </p:sp>
      <p:pic>
        <p:nvPicPr>
          <p:cNvPr id="1026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6" y="6217423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19" y="3485474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1.iconfinder.com/data/icons/perfect-flat-icons-2/256/Ok_check_yes_tick_accept_success_green_correc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61" y="6338079"/>
            <a:ext cx="247940" cy="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892" y="1486242"/>
            <a:ext cx="2608513" cy="20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39000" y="152402"/>
            <a:ext cx="1905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GEO-LOCATION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pic>
        <p:nvPicPr>
          <p:cNvPr id="7170" name="Picture 2" descr="man with a globe for a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57603"/>
            <a:ext cx="1847851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93851" y="3989352"/>
            <a:ext cx="2818520" cy="1754327"/>
          </a:xfrm>
          <a:prstGeom prst="rect">
            <a:avLst/>
          </a:prstGeom>
          <a:ln>
            <a:solidFill>
              <a:srgbClr val="C0504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https://maps.googleapis.com/maps/api/staticmap?center=</a:t>
            </a:r>
            <a:r>
              <a:rPr lang="en-US" dirty="0">
                <a:solidFill>
                  <a:srgbClr val="4BACC6"/>
                </a:solidFill>
              </a:rPr>
              <a:t>1.2800945000000001</a:t>
            </a:r>
            <a:r>
              <a:rPr lang="en-US" dirty="0"/>
              <a:t>,</a:t>
            </a:r>
            <a:r>
              <a:rPr lang="en-US" dirty="0">
                <a:solidFill>
                  <a:srgbClr val="4BACC6"/>
                </a:solidFill>
              </a:rPr>
              <a:t>103.8509491</a:t>
            </a:r>
            <a:r>
              <a:rPr lang="en-US" dirty="0">
                <a:solidFill>
                  <a:srgbClr val="C0504D"/>
                </a:solidFill>
              </a:rPr>
              <a:t>&amp;zoom=13&amp;size=300x300&amp;sensor=false</a:t>
            </a:r>
          </a:p>
        </p:txBody>
      </p:sp>
      <p:pic>
        <p:nvPicPr>
          <p:cNvPr id="1026" name="Picture 2" descr="https://maps.googleapis.com/maps/api/staticmap?center=1.2800945000000001,103.8509491&amp;zoom=13&amp;size=300x300&amp;sensor=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0" y="373856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31413"/>
            <a:ext cx="5135185" cy="18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4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52402"/>
            <a:ext cx="9906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NEW IN HTML</a:t>
            </a:r>
            <a:r>
              <a:rPr lang="en-US" sz="1400" b="1" dirty="0">
                <a:solidFill>
                  <a:schemeClr val="bg1"/>
                </a:solidFill>
                <a:latin typeface="Helvetica" pitchFamily="34" charset="0"/>
              </a:rPr>
              <a:t>5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16" y="660671"/>
            <a:ext cx="8989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a resolution-dependent bitmap canvas which can be used for rendering graphs, game graphics, or other visual images on the fly.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" y="1610851"/>
            <a:ext cx="4505954" cy="42773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60" y="1446540"/>
            <a:ext cx="2804081" cy="2302972"/>
          </a:xfrm>
          <a:prstGeom prst="rect">
            <a:avLst/>
          </a:prstGeom>
        </p:spPr>
      </p:pic>
      <p:pic>
        <p:nvPicPr>
          <p:cNvPr id="1028" name="Picture 4" descr="man drawing in front of a mi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81" y="3992254"/>
            <a:ext cx="2971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970" y="6022745"/>
            <a:ext cx="460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cheat sheet in the references show more of the canvas API </a:t>
            </a:r>
          </a:p>
        </p:txBody>
      </p:sp>
    </p:spTree>
    <p:extLst>
      <p:ext uri="{BB962C8B-B14F-4D97-AF65-F5344CB8AC3E}">
        <p14:creationId xmlns:p14="http://schemas.microsoft.com/office/powerpoint/2010/main" val="197269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RESOURCES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7166" y="2801965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504D"/>
                </a:solidFill>
              </a:rPr>
              <a:t>https://github.com/jharohit/web-fundamentals-course</a:t>
            </a: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9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EXERCISE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1" y="1371603"/>
            <a:ext cx="651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&lt;!</a:t>
            </a:r>
            <a:r>
              <a:rPr lang="en-US" b="1" dirty="0">
                <a:latin typeface="Candara" panose="020E0502030303020204" pitchFamily="34" charset="0"/>
              </a:rPr>
              <a:t>DOCTYPE</a:t>
            </a:r>
            <a:r>
              <a:rPr lang="en-US" dirty="0">
                <a:latin typeface="Candara" panose="020E0502030303020204" pitchFamily="34" charset="0"/>
              </a:rPr>
              <a:t> html&gt;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 lang="en"&gt;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&gt;Hacking </a:t>
            </a:r>
            <a:r>
              <a:rPr lang="en-US" dirty="0" smtClean="0">
                <a:latin typeface="Candara" panose="020E0502030303020204" pitchFamily="34" charset="0"/>
              </a:rPr>
              <a:t>HTML5&lt;</a:t>
            </a:r>
            <a:r>
              <a:rPr lang="en-US" dirty="0">
                <a:latin typeface="Candara" panose="020E0502030303020204" pitchFamily="34" charset="0"/>
              </a:rPr>
              <a:t>/</a:t>
            </a:r>
            <a:r>
              <a:rPr lang="en-US" b="1" dirty="0">
                <a:latin typeface="Candara" panose="020E0502030303020204" pitchFamily="34" charset="0"/>
              </a:rPr>
              <a:t>title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meta</a:t>
            </a:r>
            <a:r>
              <a:rPr lang="en-US" dirty="0">
                <a:latin typeface="Candara" panose="020E0502030303020204" pitchFamily="34" charset="0"/>
              </a:rPr>
              <a:t> charset="utf-8" /&gt;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head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dirty="0">
                <a:latin typeface="Candara" panose="020E0502030303020204" pitchFamily="34" charset="0"/>
              </a:rPr>
              <a:t>&gt;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             Welcome to the </a:t>
            </a:r>
            <a:r>
              <a:rPr lang="en-US" b="1" dirty="0">
                <a:latin typeface="Candara" panose="020E0502030303020204" pitchFamily="34" charset="0"/>
              </a:rPr>
              <a:t>&lt;b&gt;</a:t>
            </a:r>
            <a:r>
              <a:rPr lang="en-US" dirty="0">
                <a:latin typeface="Candara" panose="020E0502030303020204" pitchFamily="34" charset="0"/>
              </a:rPr>
              <a:t>Hacking </a:t>
            </a:r>
            <a:r>
              <a:rPr lang="en-US" dirty="0" smtClean="0">
                <a:latin typeface="Candara" panose="020E0502030303020204" pitchFamily="34" charset="0"/>
              </a:rPr>
              <a:t>HTML5&lt;</a:t>
            </a:r>
            <a:r>
              <a:rPr lang="en-US" dirty="0">
                <a:latin typeface="Candara" panose="020E0502030303020204" pitchFamily="34" charset="0"/>
              </a:rPr>
              <a:t>/</a:t>
            </a:r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&gt; class ! </a:t>
            </a:r>
          </a:p>
          <a:p>
            <a:pPr lvl="2">
              <a:lnSpc>
                <a:spcPct val="150000"/>
              </a:lnSpc>
            </a:pPr>
            <a:r>
              <a:rPr lang="en-US" i="1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body</a:t>
            </a:r>
            <a:r>
              <a:rPr lang="en-US" i="1" dirty="0">
                <a:latin typeface="Candara" panose="020E0502030303020204" pitchFamily="34" charset="0"/>
              </a:rPr>
              <a:t>&gt; </a:t>
            </a:r>
            <a:endParaRPr lang="en-US" dirty="0"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&lt;/</a:t>
            </a:r>
            <a:r>
              <a:rPr lang="en-US" b="1" dirty="0">
                <a:latin typeface="Candara" panose="020E0502030303020204" pitchFamily="34" charset="0"/>
              </a:rPr>
              <a:t>html</a:t>
            </a:r>
            <a:r>
              <a:rPr lang="en-US" dirty="0">
                <a:latin typeface="Candara" panose="020E0502030303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70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7000" y="152402"/>
            <a:ext cx="26670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“HELLO WORLD” WEBPAGE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1"/>
            <a:ext cx="3124200" cy="5468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&lt;!</a:t>
            </a:r>
            <a:r>
              <a:rPr lang="en-US" sz="1600" b="1" dirty="0">
                <a:latin typeface="Candara" panose="020E0502030303020204" pitchFamily="34" charset="0"/>
              </a:rPr>
              <a:t>DOCTYPE</a:t>
            </a:r>
            <a:r>
              <a:rPr lang="en-US" sz="1600" dirty="0">
                <a:latin typeface="Candara" panose="020E0502030303020204" pitchFamily="34" charset="0"/>
              </a:rPr>
              <a:t> html&gt;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 lang="en"&gt;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 smtClean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meta</a:t>
            </a:r>
            <a:r>
              <a:rPr lang="en-US" sz="1600" dirty="0">
                <a:latin typeface="Candara" panose="020E0502030303020204" pitchFamily="34" charset="0"/>
              </a:rPr>
              <a:t> charset="utf-8" /&gt; </a:t>
            </a:r>
            <a:endParaRPr lang="en-US" sz="1600" dirty="0" smtClean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&gt;Hacking HTML5&lt;/</a:t>
            </a:r>
            <a:r>
              <a:rPr lang="en-US" sz="1600" b="1" dirty="0">
                <a:latin typeface="Candara" panose="020E0502030303020204" pitchFamily="34" charset="0"/>
              </a:rPr>
              <a:t>title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  <a:endParaRPr lang="en-US" sz="1600" dirty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head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dirty="0">
                <a:latin typeface="Candara" panose="020E0502030303020204" pitchFamily="34" charset="0"/>
              </a:rPr>
              <a:t>&gt;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Welcome to the &lt;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&gt;Hacking </a:t>
            </a:r>
            <a:r>
              <a:rPr lang="en-US" sz="1600" dirty="0" smtClean="0">
                <a:latin typeface="Candara" panose="020E0502030303020204" pitchFamily="34" charset="0"/>
              </a:rPr>
              <a:t>HTML5&lt;</a:t>
            </a:r>
            <a:r>
              <a:rPr lang="en-US" sz="1600" dirty="0">
                <a:latin typeface="Candara" panose="020E0502030303020204" pitchFamily="34" charset="0"/>
              </a:rPr>
              <a:t>/</a:t>
            </a:r>
            <a:r>
              <a:rPr lang="en-US" sz="1600" b="1" dirty="0">
                <a:latin typeface="Candara" panose="020E0502030303020204" pitchFamily="34" charset="0"/>
              </a:rPr>
              <a:t>b</a:t>
            </a:r>
            <a:r>
              <a:rPr lang="en-US" sz="1600" dirty="0">
                <a:latin typeface="Candara" panose="020E0502030303020204" pitchFamily="34" charset="0"/>
              </a:rPr>
              <a:t>&gt; class ! </a:t>
            </a:r>
          </a:p>
          <a:p>
            <a:pPr>
              <a:lnSpc>
                <a:spcPct val="200000"/>
              </a:lnSpc>
            </a:pPr>
            <a:r>
              <a:rPr lang="en-US" sz="1600" i="1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body</a:t>
            </a:r>
            <a:r>
              <a:rPr lang="en-US" sz="1600" i="1" dirty="0">
                <a:latin typeface="Candara" panose="020E0502030303020204" pitchFamily="34" charset="0"/>
              </a:rPr>
              <a:t>&gt; </a:t>
            </a:r>
            <a:endParaRPr lang="en-US" sz="1600" dirty="0">
              <a:latin typeface="Candara" panose="020E0502030303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Candara" panose="020E0502030303020204" pitchFamily="34" charset="0"/>
              </a:rPr>
              <a:t>&lt;/</a:t>
            </a:r>
            <a:r>
              <a:rPr lang="en-US" sz="1600" b="1" dirty="0">
                <a:latin typeface="Candara" panose="020E0502030303020204" pitchFamily="34" charset="0"/>
              </a:rPr>
              <a:t>html</a:t>
            </a:r>
            <a:r>
              <a:rPr lang="en-US" sz="1600" dirty="0">
                <a:latin typeface="Candara" panose="020E0502030303020204" pitchFamily="34" charset="0"/>
              </a:rPr>
              <a:t>&gt;</a:t>
            </a:r>
          </a:p>
        </p:txBody>
      </p:sp>
      <p:sp>
        <p:nvSpPr>
          <p:cNvPr id="2" name="Right Brace 1"/>
          <p:cNvSpPr/>
          <p:nvPr/>
        </p:nvSpPr>
        <p:spPr>
          <a:xfrm>
            <a:off x="2863275" y="4038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2863275" y="2133600"/>
            <a:ext cx="979055" cy="17526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C0504D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133601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&lt;head&gt;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tags enclose mostly non-visible instructional data for the web browser.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C0504D"/>
                </a:solidFill>
                <a:latin typeface="Candara" panose="020E0502030303020204" pitchFamily="34" charset="0"/>
              </a:rPr>
              <a:t>&lt;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meta&gt;</a:t>
            </a:r>
            <a:r>
              <a:rPr lang="en-US" sz="1400" dirty="0">
                <a:solidFill>
                  <a:srgbClr val="C0504D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is an instructional tag which defines metadata – static description like author, etc. ; how the browser should behave when displaying the page. In this example we set character encoding for the page content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&lt;title&gt;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defines the Page title displayed on the browser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tab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0" y="4419601"/>
            <a:ext cx="4876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&lt;body&gt;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data which will be made visible to the user by the browser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&lt;b&gt;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tells the browser to provide emphasis on the text with the open and close tags i.e. to make the text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BOLD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With HTML5,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&lt;strong&gt;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should be used instead.</a:t>
            </a:r>
          </a:p>
          <a:p>
            <a:pPr marL="742932" lvl="1" indent="-285744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Ideally style manipulation should be done using </a:t>
            </a: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CSS text-weight</a:t>
            </a:r>
            <a:r>
              <a:rPr lang="en-US" sz="14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property.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63271" y="17526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5600" y="1295400"/>
            <a:ext cx="979056" cy="0"/>
          </a:xfrm>
          <a:prstGeom prst="straightConnector1">
            <a:avLst/>
          </a:prstGeom>
          <a:ln w="19050">
            <a:solidFill>
              <a:srgbClr val="C050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600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&lt;html&gt;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tag encapsulates the complete visible and instructional parts of the webpage. </a:t>
            </a:r>
            <a:r>
              <a:rPr lang="en-US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lang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its attribute.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114151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504D"/>
                </a:solidFill>
                <a:latin typeface="Candara" panose="020E0502030303020204" pitchFamily="34" charset="0"/>
              </a:rPr>
              <a:t>Document Type Declaration (DTD)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– markup language syntax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(HTML, Transitional, Strict, Frameset, XHTML 1.1)</a:t>
            </a:r>
          </a:p>
        </p:txBody>
      </p:sp>
    </p:spTree>
    <p:extLst>
      <p:ext uri="{BB962C8B-B14F-4D97-AF65-F5344CB8AC3E}">
        <p14:creationId xmlns:p14="http://schemas.microsoft.com/office/powerpoint/2010/main" val="137323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779" y="3104744"/>
            <a:ext cx="421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HOW TO USE DEBUGGER?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5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6490"/>
              </p:ext>
            </p:extLst>
          </p:nvPr>
        </p:nvGraphicFramePr>
        <p:xfrm>
          <a:off x="152400" y="1143002"/>
          <a:ext cx="8839200" cy="5033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324"/>
                <a:gridCol w="5383876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TEXT FORMATTING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&lt;h?&gt; … &lt;/h?&gt;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Heading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(? = 1 for largest to 6 for smallest)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 e.g. h1,h3,etc. 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&lt;b&gt; …&lt;/b&gt;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&lt;strong&gt; … &lt;/strong&gt;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Bold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(‘Strong’ tag shows bold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&lt;em&gt;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…&lt;/em&gt;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Italic Text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(‘Emphasis’ shown as italics for most browsers)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&lt;u&gt; …&lt;/u&gt;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Underline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&lt;blockquote&gt;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…&lt;/blockquote&gt;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Text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Block Quote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&lt;sup&gt; …&lt;/sup&gt;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&lt;sub&gt; … &lt;/sub&gt;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Superscript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text and subscript text respectively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=“http://...#bookmark”&gt;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=“mailto:...”&gt; … &lt;/a&gt;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&lt;a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href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tel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:...”&gt; … &lt;/a&gt;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Basic Link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(target attribute: _self | _blank | _top | _parent)</a:t>
                      </a:r>
                      <a:endParaRPr lang="en-US" sz="1500" dirty="0" smtClean="0">
                        <a:latin typeface="Candara" panose="020E0502030303020204" pitchFamily="34" charset="0"/>
                      </a:endParaRPr>
                    </a:p>
                    <a:p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Email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(Lookup extended uses like adding subject, cc, bcc, etc.)</a:t>
                      </a:r>
                    </a:p>
                    <a:p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Telephone Link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(Can configure Skype or VOIP programs to dial directly)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7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752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BASICS OF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152402"/>
            <a:ext cx="1447800" cy="338554"/>
          </a:xfrm>
          <a:prstGeom prst="rect">
            <a:avLst/>
          </a:prstGeom>
          <a:solidFill>
            <a:srgbClr val="4BAC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TAGS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4090"/>
              </p:ext>
            </p:extLst>
          </p:nvPr>
        </p:nvGraphicFramePr>
        <p:xfrm>
          <a:off x="304800" y="838200"/>
          <a:ext cx="8382000" cy="5738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5791200"/>
              </a:tblGrid>
              <a:tr h="54428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PAGE SECTIONS</a:t>
                      </a:r>
                      <a:endParaRPr lang="en-US" sz="1900" b="1" dirty="0">
                        <a:solidFill>
                          <a:srgbClr val="C0504D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&lt;div&gt; … &lt;/div&gt;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Section or division of a page/content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&lt;p&gt;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 &lt;/p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Paragraph of text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685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br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Line Break or New Line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(invisible)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hr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Horizontal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Line 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(visible)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…&lt;/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ul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ol</a:t>
                      </a:r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&lt;li&gt; … &lt;/li&gt;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Unordered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Ordered lists</a:t>
                      </a:r>
                    </a:p>
                    <a:p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 Items 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(within ordered or unordered</a:t>
                      </a:r>
                      <a:r>
                        <a:rPr lang="en-US" sz="1500" i="1" baseline="0" dirty="0" smtClean="0">
                          <a:latin typeface="Candara" panose="020E0502030303020204" pitchFamily="34" charset="0"/>
                        </a:rPr>
                        <a:t> lists</a:t>
                      </a:r>
                      <a:r>
                        <a:rPr lang="en-US" sz="1500" i="1" dirty="0" smtClean="0">
                          <a:latin typeface="Candara" panose="020E0502030303020204" pitchFamily="34" charset="0"/>
                        </a:rPr>
                        <a:t>)</a:t>
                      </a:r>
                      <a:endParaRPr lang="en-US" sz="1500" i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55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&lt;dl&gt;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	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</a:p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&lt;/dl&gt;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&lt;dl&gt;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Description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List</a:t>
                      </a:r>
                    </a:p>
                    <a:p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dt</a:t>
                      </a:r>
                      <a:r>
                        <a:rPr lang="en-US" sz="150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dirty="0" smtClean="0">
                          <a:latin typeface="Candara" panose="020E0502030303020204" pitchFamily="34" charset="0"/>
                        </a:rPr>
                        <a:t>- Describe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 name/term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baseline="0" dirty="0" err="1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dd</a:t>
                      </a:r>
                      <a:r>
                        <a:rPr lang="en-US" sz="1500" baseline="0" dirty="0" smtClean="0">
                          <a:solidFill>
                            <a:srgbClr val="C0504D"/>
                          </a:solidFill>
                          <a:latin typeface="Candara" panose="020E0502030303020204" pitchFamily="34" charset="0"/>
                        </a:rPr>
                        <a:t>&gt; </a:t>
                      </a:r>
                      <a:r>
                        <a:rPr lang="en-US" sz="1500" baseline="0" dirty="0" smtClean="0">
                          <a:latin typeface="Candara" panose="020E0502030303020204" pitchFamily="34" charset="0"/>
                        </a:rPr>
                        <a:t>- Describe meaning/description of the name/term</a:t>
                      </a:r>
                      <a:endParaRPr lang="en-US" sz="15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 … &lt;/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nav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Navigation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menus to link to other pages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7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&lt;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img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ndara" panose="020E0502030303020204" pitchFamily="34" charset="0"/>
                        </a:rPr>
                        <a:t>=“…”&gt;</a:t>
                      </a:r>
                      <a:endParaRPr 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latin typeface="Candara" panose="020E0502030303020204" pitchFamily="34" charset="0"/>
                        </a:rPr>
                        <a:t>Displays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an image fetched from the URI mentioned in the </a:t>
                      </a:r>
                      <a:r>
                        <a:rPr lang="en-US" sz="1500" i="1" u="sng" baseline="0" dirty="0" err="1" smtClean="0">
                          <a:latin typeface="Candara" panose="020E0502030303020204" pitchFamily="34" charset="0"/>
                        </a:rPr>
                        <a:t>src</a:t>
                      </a:r>
                      <a:r>
                        <a:rPr lang="en-US" sz="1500" i="0" baseline="0" dirty="0" smtClean="0">
                          <a:latin typeface="Candara" panose="020E0502030303020204" pitchFamily="34" charset="0"/>
                        </a:rPr>
                        <a:t> attribute</a:t>
                      </a:r>
                      <a:endParaRPr lang="en-US" sz="1500" i="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 descr="http://www.w3schools.com/images/html5_badg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5553077"/>
            <a:ext cx="190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8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2545</Words>
  <Application>Microsoft Macintosh PowerPoint</Application>
  <PresentationFormat>On-screen Show (4:3)</PresentationFormat>
  <Paragraphs>351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Rohit Jha</cp:lastModifiedBy>
  <cp:revision>74</cp:revision>
  <dcterms:created xsi:type="dcterms:W3CDTF">2015-06-22T05:44:34Z</dcterms:created>
  <dcterms:modified xsi:type="dcterms:W3CDTF">2015-06-23T02:00:39Z</dcterms:modified>
  <cp:category/>
</cp:coreProperties>
</file>